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Ex2.xml" ContentType="application/vnd.ms-office.chartex+xml"/>
  <Override PartName="/ppt/charts/style3.xml" ContentType="application/vnd.ms-office.chartstyle+xml"/>
  <Override PartName="/ppt/charts/colors3.xml" ContentType="application/vnd.ms-office.chartcolorstyle+xml"/>
  <Override PartName="/ppt/charts/chart2.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1"/>
  </p:notesMasterIdLst>
  <p:sldIdLst>
    <p:sldId id="324" r:id="rId2"/>
    <p:sldId id="347" r:id="rId3"/>
    <p:sldId id="404" r:id="rId4"/>
    <p:sldId id="410" r:id="rId5"/>
    <p:sldId id="1457" r:id="rId6"/>
    <p:sldId id="336" r:id="rId7"/>
    <p:sldId id="1459" r:id="rId8"/>
    <p:sldId id="408" r:id="rId9"/>
    <p:sldId id="409" r:id="rId10"/>
    <p:sldId id="1462" r:id="rId11"/>
    <p:sldId id="413" r:id="rId12"/>
    <p:sldId id="489" r:id="rId13"/>
    <p:sldId id="427" r:id="rId14"/>
    <p:sldId id="422" r:id="rId15"/>
    <p:sldId id="1460" r:id="rId16"/>
    <p:sldId id="425" r:id="rId17"/>
    <p:sldId id="428" r:id="rId18"/>
    <p:sldId id="420" r:id="rId19"/>
    <p:sldId id="491" r:id="rId20"/>
    <p:sldId id="337" r:id="rId21"/>
    <p:sldId id="403" r:id="rId22"/>
    <p:sldId id="429" r:id="rId23"/>
    <p:sldId id="430" r:id="rId24"/>
    <p:sldId id="431" r:id="rId25"/>
    <p:sldId id="432" r:id="rId26"/>
    <p:sldId id="339" r:id="rId27"/>
    <p:sldId id="434" r:id="rId28"/>
    <p:sldId id="435" r:id="rId29"/>
    <p:sldId id="358" r:id="rId30"/>
    <p:sldId id="436" r:id="rId31"/>
    <p:sldId id="437" r:id="rId32"/>
    <p:sldId id="438" r:id="rId33"/>
    <p:sldId id="439" r:id="rId34"/>
    <p:sldId id="441" r:id="rId35"/>
    <p:sldId id="442" r:id="rId36"/>
    <p:sldId id="443" r:id="rId37"/>
    <p:sldId id="444" r:id="rId38"/>
    <p:sldId id="445" r:id="rId39"/>
    <p:sldId id="446" r:id="rId40"/>
    <p:sldId id="447" r:id="rId41"/>
    <p:sldId id="448" r:id="rId42"/>
    <p:sldId id="449" r:id="rId43"/>
    <p:sldId id="452" r:id="rId44"/>
    <p:sldId id="455" r:id="rId45"/>
    <p:sldId id="457" r:id="rId46"/>
    <p:sldId id="459" r:id="rId47"/>
    <p:sldId id="460" r:id="rId48"/>
    <p:sldId id="461" r:id="rId49"/>
    <p:sldId id="462" r:id="rId50"/>
    <p:sldId id="466" r:id="rId51"/>
    <p:sldId id="468" r:id="rId52"/>
    <p:sldId id="469" r:id="rId53"/>
    <p:sldId id="474" r:id="rId54"/>
    <p:sldId id="476" r:id="rId55"/>
    <p:sldId id="478" r:id="rId56"/>
    <p:sldId id="480" r:id="rId57"/>
    <p:sldId id="481" r:id="rId58"/>
    <p:sldId id="482" r:id="rId59"/>
    <p:sldId id="484" r:id="rId60"/>
    <p:sldId id="551" r:id="rId61"/>
    <p:sldId id="592" r:id="rId62"/>
    <p:sldId id="596" r:id="rId63"/>
    <p:sldId id="595" r:id="rId64"/>
    <p:sldId id="594" r:id="rId65"/>
    <p:sldId id="638" r:id="rId66"/>
    <p:sldId id="639" r:id="rId67"/>
    <p:sldId id="591" r:id="rId68"/>
    <p:sldId id="554" r:id="rId69"/>
    <p:sldId id="331" r:id="rId70"/>
  </p:sldIdLst>
  <p:sldSz cx="12192000" cy="6858000"/>
  <p:notesSz cx="6858000" cy="9144000"/>
  <p:custDataLst>
    <p:tags r:id="rId7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91F2E1F0-9586-4FD2-A03F-4D555518A04F}">
          <p14:sldIdLst>
            <p14:sldId id="324"/>
            <p14:sldId id="347"/>
            <p14:sldId id="404"/>
            <p14:sldId id="410"/>
            <p14:sldId id="1457"/>
            <p14:sldId id="336"/>
            <p14:sldId id="1459"/>
            <p14:sldId id="408"/>
            <p14:sldId id="409"/>
            <p14:sldId id="1462"/>
            <p14:sldId id="413"/>
            <p14:sldId id="489"/>
            <p14:sldId id="427"/>
            <p14:sldId id="422"/>
            <p14:sldId id="1460"/>
            <p14:sldId id="425"/>
            <p14:sldId id="428"/>
            <p14:sldId id="420"/>
            <p14:sldId id="491"/>
            <p14:sldId id="337"/>
            <p14:sldId id="403"/>
            <p14:sldId id="429"/>
            <p14:sldId id="430"/>
            <p14:sldId id="431"/>
            <p14:sldId id="432"/>
            <p14:sldId id="339"/>
            <p14:sldId id="434"/>
            <p14:sldId id="435"/>
            <p14:sldId id="358"/>
            <p14:sldId id="436"/>
            <p14:sldId id="437"/>
            <p14:sldId id="438"/>
            <p14:sldId id="439"/>
            <p14:sldId id="441"/>
            <p14:sldId id="442"/>
            <p14:sldId id="443"/>
            <p14:sldId id="444"/>
            <p14:sldId id="445"/>
            <p14:sldId id="446"/>
            <p14:sldId id="447"/>
            <p14:sldId id="448"/>
            <p14:sldId id="449"/>
            <p14:sldId id="452"/>
            <p14:sldId id="455"/>
            <p14:sldId id="457"/>
            <p14:sldId id="459"/>
            <p14:sldId id="460"/>
            <p14:sldId id="461"/>
            <p14:sldId id="462"/>
            <p14:sldId id="466"/>
            <p14:sldId id="468"/>
            <p14:sldId id="469"/>
            <p14:sldId id="474"/>
            <p14:sldId id="476"/>
            <p14:sldId id="478"/>
            <p14:sldId id="480"/>
            <p14:sldId id="481"/>
            <p14:sldId id="482"/>
            <p14:sldId id="484"/>
            <p14:sldId id="551"/>
            <p14:sldId id="592"/>
            <p14:sldId id="596"/>
            <p14:sldId id="595"/>
            <p14:sldId id="594"/>
            <p14:sldId id="638"/>
            <p14:sldId id="639"/>
            <p14:sldId id="591"/>
            <p14:sldId id="554"/>
            <p14:sldId id="331"/>
          </p14:sldIdLst>
        </p14:section>
      </p14:sectionLst>
    </p:ext>
    <p:ext uri="{EFAFB233-063F-42B5-8137-9DF3F51BA10A}">
      <p15:sldGuideLst xmlns:p15="http://schemas.microsoft.com/office/powerpoint/2012/main">
        <p15:guide id="1" orient="horz" pos="2172">
          <p15:clr>
            <a:srgbClr val="A4A3A4"/>
          </p15:clr>
        </p15:guide>
        <p15:guide id="2" pos="384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wway" initials="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062"/>
    <a:srgbClr val="6E8E92"/>
    <a:srgbClr val="7696AA"/>
    <a:srgbClr val="537285"/>
    <a:srgbClr val="F4F4FE"/>
    <a:srgbClr val="E1E2FB"/>
    <a:srgbClr val="E4E4E4"/>
    <a:srgbClr val="8CA7BE"/>
    <a:srgbClr val="D89672"/>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0" autoAdjust="0"/>
    <p:restoredTop sz="94688" autoAdjust="0"/>
  </p:normalViewPr>
  <p:slideViewPr>
    <p:cSldViewPr snapToGrid="0">
      <p:cViewPr varScale="1">
        <p:scale>
          <a:sx n="96" d="100"/>
          <a:sy n="96" d="100"/>
        </p:scale>
        <p:origin x="624" y="168"/>
      </p:cViewPr>
      <p:guideLst>
        <p:guide orient="horz" pos="2172"/>
        <p:guide pos="384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2.xml"/><Relationship Id="rId1" Type="http://schemas.microsoft.com/office/2011/relationships/chartStyle" Target="style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4.xml"/><Relationship Id="rId1" Type="http://schemas.microsoft.com/office/2011/relationships/chartStyle" Target="style4.xml"/></Relationships>
</file>

<file path=ppt/charts/_rels/chartEx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Ex2.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ltLang="zh-CN" dirty="0"/>
              <a:t>2018</a:t>
            </a:r>
            <a:r>
              <a:rPr lang="zh-CN" altLang="en-US" dirty="0"/>
              <a:t>年合同统计表</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出款</c:v>
                </c:pt>
              </c:strCache>
            </c:strRef>
          </c:tx>
          <c:spPr>
            <a:solidFill>
              <a:schemeClr val="accent1"/>
            </a:solidFill>
            <a:ln>
              <a:noFill/>
            </a:ln>
            <a:effectLst/>
          </c:spPr>
          <c:invertIfNegative val="0"/>
          <c:cat>
            <c:strRef>
              <c:f>Sheet1!$A$2:$A$5</c:f>
              <c:strCache>
                <c:ptCount val="4"/>
                <c:pt idx="0">
                  <c:v>A类合同</c:v>
                </c:pt>
                <c:pt idx="1">
                  <c:v>B类合同</c:v>
                </c:pt>
                <c:pt idx="2">
                  <c:v>C类合同</c:v>
                </c:pt>
                <c:pt idx="3">
                  <c:v>E类合同</c:v>
                </c:pt>
              </c:strCache>
            </c:strRef>
          </c:cat>
          <c:val>
            <c:numRef>
              <c:f>Sheet1!$B$2:$B$5</c:f>
              <c:numCache>
                <c:formatCode>General</c:formatCode>
                <c:ptCount val="4"/>
                <c:pt idx="0">
                  <c:v>177</c:v>
                </c:pt>
                <c:pt idx="1">
                  <c:v>11</c:v>
                </c:pt>
                <c:pt idx="2">
                  <c:v>42</c:v>
                </c:pt>
                <c:pt idx="3">
                  <c:v>46</c:v>
                </c:pt>
              </c:numCache>
            </c:numRef>
          </c:val>
          <c:extLst>
            <c:ext xmlns:c16="http://schemas.microsoft.com/office/drawing/2014/chart" uri="{C3380CC4-5D6E-409C-BE32-E72D297353CC}">
              <c16:uniqueId val="{00000000-A4D7-1E4D-83F8-BA8830E3184A}"/>
            </c:ext>
          </c:extLst>
        </c:ser>
        <c:ser>
          <c:idx val="1"/>
          <c:order val="1"/>
          <c:tx>
            <c:strRef>
              <c:f>Sheet1!$C$1</c:f>
              <c:strCache>
                <c:ptCount val="1"/>
                <c:pt idx="0">
                  <c:v>进款</c:v>
                </c:pt>
              </c:strCache>
            </c:strRef>
          </c:tx>
          <c:spPr>
            <a:solidFill>
              <a:schemeClr val="accent2"/>
            </a:solidFill>
            <a:ln>
              <a:noFill/>
            </a:ln>
            <a:effectLst/>
          </c:spPr>
          <c:invertIfNegative val="0"/>
          <c:cat>
            <c:strRef>
              <c:f>Sheet1!$A$2:$A$5</c:f>
              <c:strCache>
                <c:ptCount val="4"/>
                <c:pt idx="0">
                  <c:v>A类合同</c:v>
                </c:pt>
                <c:pt idx="1">
                  <c:v>B类合同</c:v>
                </c:pt>
                <c:pt idx="2">
                  <c:v>C类合同</c:v>
                </c:pt>
                <c:pt idx="3">
                  <c:v>E类合同</c:v>
                </c:pt>
              </c:strCache>
            </c:strRef>
          </c:cat>
          <c:val>
            <c:numRef>
              <c:f>Sheet1!$C$2:$C$5</c:f>
              <c:numCache>
                <c:formatCode>General</c:formatCode>
                <c:ptCount val="4"/>
                <c:pt idx="0">
                  <c:v>3</c:v>
                </c:pt>
                <c:pt idx="1">
                  <c:v>8</c:v>
                </c:pt>
                <c:pt idx="2">
                  <c:v>17</c:v>
                </c:pt>
                <c:pt idx="3">
                  <c:v>9</c:v>
                </c:pt>
              </c:numCache>
            </c:numRef>
          </c:val>
          <c:extLst>
            <c:ext xmlns:c16="http://schemas.microsoft.com/office/drawing/2014/chart" uri="{C3380CC4-5D6E-409C-BE32-E72D297353CC}">
              <c16:uniqueId val="{00000001-A4D7-1E4D-83F8-BA8830E3184A}"/>
            </c:ext>
          </c:extLst>
        </c:ser>
        <c:ser>
          <c:idx val="2"/>
          <c:order val="2"/>
          <c:tx>
            <c:strRef>
              <c:f>Sheet1!$D$1</c:f>
              <c:strCache>
                <c:ptCount val="1"/>
                <c:pt idx="0">
                  <c:v>无资金</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A类合同</c:v>
                </c:pt>
                <c:pt idx="1">
                  <c:v>B类合同</c:v>
                </c:pt>
                <c:pt idx="2">
                  <c:v>C类合同</c:v>
                </c:pt>
                <c:pt idx="3">
                  <c:v>E类合同</c:v>
                </c:pt>
              </c:strCache>
            </c:strRef>
          </c:cat>
          <c:val>
            <c:numRef>
              <c:f>Sheet1!$D$2:$D$5</c:f>
              <c:numCache>
                <c:formatCode>General</c:formatCode>
                <c:ptCount val="4"/>
                <c:pt idx="0">
                  <c:v>9</c:v>
                </c:pt>
                <c:pt idx="1">
                  <c:v>0</c:v>
                </c:pt>
                <c:pt idx="2">
                  <c:v>2</c:v>
                </c:pt>
                <c:pt idx="3">
                  <c:v>5</c:v>
                </c:pt>
              </c:numCache>
            </c:numRef>
          </c:val>
          <c:extLst>
            <c:ext xmlns:c16="http://schemas.microsoft.com/office/drawing/2014/chart" uri="{C3380CC4-5D6E-409C-BE32-E72D297353CC}">
              <c16:uniqueId val="{00000003-A4D7-1E4D-83F8-BA8830E3184A}"/>
            </c:ext>
          </c:extLst>
        </c:ser>
        <c:dLbls>
          <c:showLegendKey val="0"/>
          <c:showVal val="0"/>
          <c:showCatName val="0"/>
          <c:showSerName val="0"/>
          <c:showPercent val="0"/>
          <c:showBubbleSize val="0"/>
        </c:dLbls>
        <c:gapWidth val="75"/>
        <c:overlap val="40"/>
        <c:axId val="577565712"/>
        <c:axId val="577567344"/>
      </c:barChart>
      <c:catAx>
        <c:axId val="577565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577567344"/>
        <c:crosses val="autoZero"/>
        <c:auto val="1"/>
        <c:lblAlgn val="ctr"/>
        <c:lblOffset val="100"/>
        <c:noMultiLvlLbl val="0"/>
      </c:catAx>
      <c:valAx>
        <c:axId val="577567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577565712"/>
        <c:crosses val="autoZero"/>
        <c:crossBetween val="between"/>
      </c:valAx>
      <c:spPr>
        <a:noFill/>
        <a:ln w="25400">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ltLang="zh-CN" dirty="0"/>
              <a:t>2019</a:t>
            </a:r>
            <a:r>
              <a:rPr lang="zh-CN" altLang="en-US" dirty="0"/>
              <a:t>年合同统计表</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出款</c:v>
                </c:pt>
              </c:strCache>
            </c:strRef>
          </c:tx>
          <c:spPr>
            <a:solidFill>
              <a:schemeClr val="accent1"/>
            </a:solidFill>
            <a:ln>
              <a:noFill/>
            </a:ln>
            <a:effectLst/>
          </c:spPr>
          <c:invertIfNegative val="0"/>
          <c:cat>
            <c:strRef>
              <c:f>Sheet1!$A$2:$A$5</c:f>
              <c:strCache>
                <c:ptCount val="4"/>
                <c:pt idx="0">
                  <c:v>A类合同</c:v>
                </c:pt>
                <c:pt idx="1">
                  <c:v>B类合同</c:v>
                </c:pt>
                <c:pt idx="2">
                  <c:v>C类合同</c:v>
                </c:pt>
                <c:pt idx="3">
                  <c:v>E类合同</c:v>
                </c:pt>
              </c:strCache>
            </c:strRef>
          </c:cat>
          <c:val>
            <c:numRef>
              <c:f>Sheet1!$B$2:$B$5</c:f>
              <c:numCache>
                <c:formatCode>General</c:formatCode>
                <c:ptCount val="4"/>
                <c:pt idx="0">
                  <c:v>190</c:v>
                </c:pt>
                <c:pt idx="1">
                  <c:v>4</c:v>
                </c:pt>
                <c:pt idx="2">
                  <c:v>57</c:v>
                </c:pt>
                <c:pt idx="3">
                  <c:v>46</c:v>
                </c:pt>
              </c:numCache>
            </c:numRef>
          </c:val>
          <c:extLst>
            <c:ext xmlns:c16="http://schemas.microsoft.com/office/drawing/2014/chart" uri="{C3380CC4-5D6E-409C-BE32-E72D297353CC}">
              <c16:uniqueId val="{00000000-A4D7-1E4D-83F8-BA8830E3184A}"/>
            </c:ext>
          </c:extLst>
        </c:ser>
        <c:ser>
          <c:idx val="1"/>
          <c:order val="1"/>
          <c:tx>
            <c:strRef>
              <c:f>Sheet1!$C$1</c:f>
              <c:strCache>
                <c:ptCount val="1"/>
                <c:pt idx="0">
                  <c:v>进款</c:v>
                </c:pt>
              </c:strCache>
            </c:strRef>
          </c:tx>
          <c:spPr>
            <a:solidFill>
              <a:schemeClr val="accent2"/>
            </a:solidFill>
            <a:ln>
              <a:noFill/>
            </a:ln>
            <a:effectLst/>
          </c:spPr>
          <c:invertIfNegative val="0"/>
          <c:cat>
            <c:strRef>
              <c:f>Sheet1!$A$2:$A$5</c:f>
              <c:strCache>
                <c:ptCount val="4"/>
                <c:pt idx="0">
                  <c:v>A类合同</c:v>
                </c:pt>
                <c:pt idx="1">
                  <c:v>B类合同</c:v>
                </c:pt>
                <c:pt idx="2">
                  <c:v>C类合同</c:v>
                </c:pt>
                <c:pt idx="3">
                  <c:v>E类合同</c:v>
                </c:pt>
              </c:strCache>
            </c:strRef>
          </c:cat>
          <c:val>
            <c:numRef>
              <c:f>Sheet1!$C$2:$C$5</c:f>
              <c:numCache>
                <c:formatCode>General</c:formatCode>
                <c:ptCount val="4"/>
                <c:pt idx="0">
                  <c:v>3</c:v>
                </c:pt>
                <c:pt idx="1">
                  <c:v>8</c:v>
                </c:pt>
                <c:pt idx="2">
                  <c:v>17</c:v>
                </c:pt>
                <c:pt idx="3">
                  <c:v>9</c:v>
                </c:pt>
              </c:numCache>
            </c:numRef>
          </c:val>
          <c:extLst>
            <c:ext xmlns:c16="http://schemas.microsoft.com/office/drawing/2014/chart" uri="{C3380CC4-5D6E-409C-BE32-E72D297353CC}">
              <c16:uniqueId val="{00000001-A4D7-1E4D-83F8-BA8830E3184A}"/>
            </c:ext>
          </c:extLst>
        </c:ser>
        <c:ser>
          <c:idx val="2"/>
          <c:order val="2"/>
          <c:tx>
            <c:strRef>
              <c:f>Sheet1!$D$1</c:f>
              <c:strCache>
                <c:ptCount val="1"/>
                <c:pt idx="0">
                  <c:v>无资金</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A类合同</c:v>
                </c:pt>
                <c:pt idx="1">
                  <c:v>B类合同</c:v>
                </c:pt>
                <c:pt idx="2">
                  <c:v>C类合同</c:v>
                </c:pt>
                <c:pt idx="3">
                  <c:v>E类合同</c:v>
                </c:pt>
              </c:strCache>
            </c:strRef>
          </c:cat>
          <c:val>
            <c:numRef>
              <c:f>Sheet1!$D$2:$D$5</c:f>
              <c:numCache>
                <c:formatCode>General</c:formatCode>
                <c:ptCount val="4"/>
                <c:pt idx="0">
                  <c:v>9</c:v>
                </c:pt>
                <c:pt idx="1">
                  <c:v>0</c:v>
                </c:pt>
                <c:pt idx="2">
                  <c:v>2</c:v>
                </c:pt>
                <c:pt idx="3">
                  <c:v>5</c:v>
                </c:pt>
              </c:numCache>
            </c:numRef>
          </c:val>
          <c:extLst>
            <c:ext xmlns:c16="http://schemas.microsoft.com/office/drawing/2014/chart" uri="{C3380CC4-5D6E-409C-BE32-E72D297353CC}">
              <c16:uniqueId val="{00000003-A4D7-1E4D-83F8-BA8830E3184A}"/>
            </c:ext>
          </c:extLst>
        </c:ser>
        <c:dLbls>
          <c:showLegendKey val="0"/>
          <c:showVal val="0"/>
          <c:showCatName val="0"/>
          <c:showSerName val="0"/>
          <c:showPercent val="0"/>
          <c:showBubbleSize val="0"/>
        </c:dLbls>
        <c:gapWidth val="75"/>
        <c:overlap val="40"/>
        <c:axId val="577565712"/>
        <c:axId val="577567344"/>
      </c:barChart>
      <c:catAx>
        <c:axId val="577565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577567344"/>
        <c:crosses val="autoZero"/>
        <c:auto val="1"/>
        <c:lblAlgn val="ctr"/>
        <c:lblOffset val="100"/>
        <c:noMultiLvlLbl val="0"/>
      </c:catAx>
      <c:valAx>
        <c:axId val="577567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577565712"/>
        <c:crosses val="autoZero"/>
        <c:crossBetween val="between"/>
      </c:valAx>
      <c:spPr>
        <a:noFill/>
        <a:ln w="25400">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
    <cx:plotArea>
      <cx:plotAreaRegion/>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
    <cx:plotArea>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F5CAC1-9625-4378-942F-06327CAF8CD8}" type="datetimeFigureOut">
              <a:rPr lang="zh-CN" altLang="en-US" smtClean="0"/>
              <a:t>2019/10/31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9532B1-D51B-4065-979B-CDD6B40756D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CC8313-25DA-484C-BA3F-76A5C67ECC0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20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21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25</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26</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27</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29</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4FBD437-A5CE-4A63-8DF3-DD357DE79430}" type="slidenum">
              <a:rPr lang="zh-CN" altLang="en-US" smtClean="0"/>
              <a:t>68</a:t>
            </a:fld>
            <a:endParaRPr lang="zh-CN" altLang="en-US"/>
          </a:p>
        </p:txBody>
      </p:sp>
    </p:spTree>
    <p:extLst>
      <p:ext uri="{BB962C8B-B14F-4D97-AF65-F5344CB8AC3E}">
        <p14:creationId xmlns:p14="http://schemas.microsoft.com/office/powerpoint/2010/main" val="407606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CC8313-25DA-484C-BA3F-76A5C67ECC0B}" type="slidenum">
              <a:rPr lang="zh-CN" altLang="en-US" smtClean="0"/>
              <a:t>69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solidFill>
                  <a:prstClr val="black"/>
                </a:solidFill>
                <a:latin typeface="Calibri" panose="020F0502020204030204"/>
                <a:ea typeface="宋体" panose="02010600030101010101" pitchFamily="2" charset="-122"/>
              </a:rPr>
              <a:t>2</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kumimoji="1" sz="900" b="1">
                <a:solidFill>
                  <a:schemeClr val="tx1"/>
                </a:solidFill>
                <a:latin typeface="Times New Roman" panose="02020603050405020304" pitchFamily="18" charset="0"/>
                <a:ea typeface="宋体" panose="02010600030101010101" pitchFamily="2" charset="-122"/>
              </a:defRPr>
            </a:lvl1pPr>
            <a:lvl2pPr marL="742950" indent="-285750">
              <a:defRPr kumimoji="1" sz="900" b="1">
                <a:solidFill>
                  <a:schemeClr val="tx1"/>
                </a:solidFill>
                <a:latin typeface="Times New Roman" panose="02020603050405020304" pitchFamily="18" charset="0"/>
                <a:ea typeface="宋体" panose="02010600030101010101" pitchFamily="2" charset="-122"/>
              </a:defRPr>
            </a:lvl2pPr>
            <a:lvl3pPr marL="1143000" indent="-228600">
              <a:defRPr kumimoji="1" sz="900" b="1">
                <a:solidFill>
                  <a:schemeClr val="tx1"/>
                </a:solidFill>
                <a:latin typeface="Times New Roman" panose="02020603050405020304" pitchFamily="18" charset="0"/>
                <a:ea typeface="宋体" panose="02010600030101010101" pitchFamily="2" charset="-122"/>
              </a:defRPr>
            </a:lvl3pPr>
            <a:lvl4pPr marL="1600200" indent="-228600">
              <a:defRPr kumimoji="1" sz="900" b="1">
                <a:solidFill>
                  <a:schemeClr val="tx1"/>
                </a:solidFill>
                <a:latin typeface="Times New Roman" panose="02020603050405020304" pitchFamily="18" charset="0"/>
                <a:ea typeface="宋体" panose="02010600030101010101" pitchFamily="2" charset="-122"/>
              </a:defRPr>
            </a:lvl4pPr>
            <a:lvl5pPr marL="2057400" indent="-228600">
              <a:defRPr kumimoji="1" sz="9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9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9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9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900" b="1">
                <a:solidFill>
                  <a:schemeClr val="tx1"/>
                </a:solidFill>
                <a:latin typeface="Times New Roman" panose="02020603050405020304" pitchFamily="18" charset="0"/>
                <a:ea typeface="宋体" panose="02010600030101010101" pitchFamily="2" charset="-122"/>
              </a:defRPr>
            </a:lvl9pPr>
          </a:lstStyle>
          <a:p>
            <a:fld id="{DF2AF43D-47FD-4480-8920-52FDD2D7B2A1}" type="slidenum">
              <a:rPr lang="en-US" altLang="zh-CN" sz="1200"/>
              <a:t>3</a:t>
            </a:fld>
            <a:endParaRPr lang="en-US" altLang="zh-CN" sz="1200"/>
          </a:p>
        </p:txBody>
      </p:sp>
      <p:sp>
        <p:nvSpPr>
          <p:cNvPr id="8195" name="Rectangle 2"/>
          <p:cNvSpPr>
            <a:spLocks noGrp="1" noRot="1" noChangeAspect="1" noChangeArrowheads="1" noTextEdit="1"/>
          </p:cNvSpPr>
          <p:nvPr>
            <p:ph type="sldImg"/>
          </p:nvPr>
        </p:nvSpPr>
        <p:spPr/>
      </p:sp>
      <p:sp>
        <p:nvSpPr>
          <p:cNvPr id="8196" name="Rectangle 3"/>
          <p:cNvSpPr>
            <a:spLocks noGrp="1" noChangeArrowheads="1"/>
          </p:cNvSpPr>
          <p:nvPr>
            <p:ph type="body" idx="1"/>
          </p:nvPr>
        </p:nvSpPr>
        <p:spPr>
          <a:noFill/>
        </p:spPr>
        <p:txBody>
          <a:bodyPr/>
          <a:lstStyle/>
          <a:p>
            <a:pPr eaLnBrk="1" hangingPunct="1"/>
            <a:endParaRPr lang="zh-CN" altLang="zh-CN">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7</a:t>
            </a:fld>
            <a:endParaRPr lang="zh-CN" altLang="en-US"/>
          </a:p>
        </p:txBody>
      </p:sp>
    </p:spTree>
    <p:extLst>
      <p:ext uri="{BB962C8B-B14F-4D97-AF65-F5344CB8AC3E}">
        <p14:creationId xmlns:p14="http://schemas.microsoft.com/office/powerpoint/2010/main" val="1626947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solidFill>
                  <a:prstClr val="black"/>
                </a:solidFill>
                <a:latin typeface="Calibri" panose="020F0502020204030204"/>
                <a:ea typeface="宋体" panose="02010600030101010101" pitchFamily="2" charset="-122"/>
              </a:rPr>
              <a:t>8</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10</a:t>
            </a:fld>
            <a:endParaRPr lang="zh-CN" altLang="en-US"/>
          </a:p>
        </p:txBody>
      </p:sp>
    </p:spTree>
    <p:extLst>
      <p:ext uri="{BB962C8B-B14F-4D97-AF65-F5344CB8AC3E}">
        <p14:creationId xmlns:p14="http://schemas.microsoft.com/office/powerpoint/2010/main" val="3281057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t>15</a:t>
            </a:fld>
            <a:endParaRPr lang="zh-CN" altLang="en-US"/>
          </a:p>
        </p:txBody>
      </p:sp>
    </p:spTree>
    <p:extLst>
      <p:ext uri="{BB962C8B-B14F-4D97-AF65-F5344CB8AC3E}">
        <p14:creationId xmlns:p14="http://schemas.microsoft.com/office/powerpoint/2010/main" val="3924457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03495CA-CB87-42F5-AD11-A63647B25AC0}" type="datetimeFigureOut">
              <a:rPr lang="zh-CN" altLang="en-US" smtClean="0"/>
              <a:t>2019/10/31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333C9F-EFB6-4360-A5D6-81DD839FD7B7}"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3495CA-CB87-42F5-AD11-A63647B25AC0}" type="datetimeFigureOut">
              <a:rPr lang="zh-CN" altLang="en-US" smtClean="0"/>
              <a:t>2019/10/31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333C9F-EFB6-4360-A5D6-81DD839FD7B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3495CA-CB87-42F5-AD11-A63647B25AC0}" type="datetimeFigureOut">
              <a:rPr lang="zh-CN" altLang="en-US" smtClean="0"/>
              <a:t>2019/10/31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333C9F-EFB6-4360-A5D6-81DD839FD7B7}"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3495CA-CB87-42F5-AD11-A63647B25AC0}" type="datetimeFigureOut">
              <a:rPr lang="zh-CN" altLang="en-US" smtClean="0"/>
              <a:t>2019/10/31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333C9F-EFB6-4360-A5D6-81DD839FD7B7}"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03495CA-CB87-42F5-AD11-A63647B25AC0}" type="datetimeFigureOut">
              <a:rPr lang="zh-CN" altLang="en-US" smtClean="0"/>
              <a:t>2019/10/31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333C9F-EFB6-4360-A5D6-81DD839FD7B7}"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03495CA-CB87-42F5-AD11-A63647B25AC0}" type="datetimeFigureOut">
              <a:rPr lang="zh-CN" altLang="en-US" smtClean="0"/>
              <a:t>2019/10/31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333C9F-EFB6-4360-A5D6-81DD839FD7B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03495CA-CB87-42F5-AD11-A63647B25AC0}" type="datetimeFigureOut">
              <a:rPr lang="zh-CN" altLang="en-US" smtClean="0"/>
              <a:t>2019/10/31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333C9F-EFB6-4360-A5D6-81DD839FD7B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03495CA-CB87-42F5-AD11-A63647B25AC0}" type="datetimeFigureOut">
              <a:rPr lang="zh-CN" altLang="en-US" smtClean="0"/>
              <a:t>2019/10/31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3333C9F-EFB6-4360-A5D6-81DD839FD7B7}"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3495CA-CB87-42F5-AD11-A63647B25AC0}" type="datetimeFigureOut">
              <a:rPr lang="zh-CN" altLang="en-US" smtClean="0"/>
              <a:t>2019/10/31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3333C9F-EFB6-4360-A5D6-81DD839FD7B7}"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03495CA-CB87-42F5-AD11-A63647B25AC0}" type="datetimeFigureOut">
              <a:rPr lang="zh-CN" altLang="en-US" smtClean="0"/>
              <a:t>2019/10/31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333C9F-EFB6-4360-A5D6-81DD839FD7B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03495CA-CB87-42F5-AD11-A63647B25AC0}" type="datetimeFigureOut">
              <a:rPr lang="zh-CN" altLang="en-US" smtClean="0"/>
              <a:t>2019/10/31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333C9F-EFB6-4360-A5D6-81DD839FD7B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3495CA-CB87-42F5-AD11-A63647B25AC0}" type="datetimeFigureOut">
              <a:rPr lang="zh-CN" altLang="en-US" smtClean="0"/>
              <a:t>2019/10/31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333C9F-EFB6-4360-A5D6-81DD839FD7B7}" type="slidenum">
              <a:rPr lang="zh-CN" altLang="en-US" smtClean="0"/>
              <a:t>‹#›</a:t>
            </a:fld>
            <a:endParaRPr lang="zh-CN" altLang="en-US"/>
          </a:p>
        </p:txBody>
      </p:sp>
      <p:pic>
        <p:nvPicPr>
          <p:cNvPr id="7" name="图片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414" y="0"/>
            <a:ext cx="12179586" cy="685958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9" Type="http://schemas.openxmlformats.org/officeDocument/2006/relationships/tags" Target="../tags/tag40.xml"/><Relationship Id="rId21" Type="http://schemas.openxmlformats.org/officeDocument/2006/relationships/tags" Target="../tags/tag22.xml"/><Relationship Id="rId34" Type="http://schemas.openxmlformats.org/officeDocument/2006/relationships/tags" Target="../tags/tag35.xml"/><Relationship Id="rId42" Type="http://schemas.openxmlformats.org/officeDocument/2006/relationships/tags" Target="../tags/tag43.xml"/><Relationship Id="rId7" Type="http://schemas.openxmlformats.org/officeDocument/2006/relationships/tags" Target="../tags/tag8.xml"/><Relationship Id="rId2" Type="http://schemas.openxmlformats.org/officeDocument/2006/relationships/tags" Target="../tags/tag3.xml"/><Relationship Id="rId16" Type="http://schemas.openxmlformats.org/officeDocument/2006/relationships/tags" Target="../tags/tag17.xml"/><Relationship Id="rId29" Type="http://schemas.openxmlformats.org/officeDocument/2006/relationships/tags" Target="../tags/tag30.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tags" Target="../tags/tag33.xml"/><Relationship Id="rId37" Type="http://schemas.openxmlformats.org/officeDocument/2006/relationships/tags" Target="../tags/tag38.xml"/><Relationship Id="rId40" Type="http://schemas.openxmlformats.org/officeDocument/2006/relationships/tags" Target="../tags/tag41.xml"/><Relationship Id="rId45" Type="http://schemas.openxmlformats.org/officeDocument/2006/relationships/tags" Target="../tags/tag46.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tags" Target="../tags/tag37.xml"/><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tags" Target="../tags/tag32.xml"/><Relationship Id="rId44" Type="http://schemas.openxmlformats.org/officeDocument/2006/relationships/tags" Target="../tags/tag45.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 Id="rId35" Type="http://schemas.openxmlformats.org/officeDocument/2006/relationships/tags" Target="../tags/tag36.xml"/><Relationship Id="rId43" Type="http://schemas.openxmlformats.org/officeDocument/2006/relationships/tags" Target="../tags/tag44.xml"/><Relationship Id="rId8" Type="http://schemas.openxmlformats.org/officeDocument/2006/relationships/tags" Target="../tags/tag9.xml"/><Relationship Id="rId3" Type="http://schemas.openxmlformats.org/officeDocument/2006/relationships/tags" Target="../tags/tag4.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tags" Target="../tags/tag34.xml"/><Relationship Id="rId38" Type="http://schemas.openxmlformats.org/officeDocument/2006/relationships/tags" Target="../tags/tag39.xml"/><Relationship Id="rId46" Type="http://schemas.openxmlformats.org/officeDocument/2006/relationships/slideLayout" Target="../slideLayouts/slideLayout12.xml"/><Relationship Id="rId20" Type="http://schemas.openxmlformats.org/officeDocument/2006/relationships/tags" Target="../tags/tag21.xml"/><Relationship Id="rId41" Type="http://schemas.openxmlformats.org/officeDocument/2006/relationships/tags" Target="../tags/tag42.xml"/></Relationships>
</file>

<file path=ppt/slides/_rels/slide61.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slideLayout" Target="../slideLayouts/slideLayout12.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s>
</file>

<file path=ppt/slides/_rels/slide62.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tags" Target="../tags/tag65.xml"/><Relationship Id="rId3" Type="http://schemas.openxmlformats.org/officeDocument/2006/relationships/tags" Target="../tags/tag55.xml"/><Relationship Id="rId7" Type="http://schemas.openxmlformats.org/officeDocument/2006/relationships/tags" Target="../tags/tag59.xml"/><Relationship Id="rId12" Type="http://schemas.openxmlformats.org/officeDocument/2006/relationships/tags" Target="../tags/tag64.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tags" Target="../tags/tag63.xml"/><Relationship Id="rId5" Type="http://schemas.openxmlformats.org/officeDocument/2006/relationships/tags" Target="../tags/tag57.xml"/><Relationship Id="rId10" Type="http://schemas.openxmlformats.org/officeDocument/2006/relationships/tags" Target="../tags/tag62.xml"/><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tags" Target="../tags/tag68.xml"/><Relationship Id="rId7" Type="http://schemas.openxmlformats.org/officeDocument/2006/relationships/slideLayout" Target="../slideLayouts/slideLayout1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s>
</file>

<file path=ppt/slides/_rels/slide64.xml.rels><?xml version="1.0" encoding="UTF-8" standalone="yes"?>
<Relationships xmlns="http://schemas.openxmlformats.org/package/2006/relationships"><Relationship Id="rId8" Type="http://schemas.openxmlformats.org/officeDocument/2006/relationships/tags" Target="../tags/tag79.xml"/><Relationship Id="rId13" Type="http://schemas.openxmlformats.org/officeDocument/2006/relationships/tags" Target="../tags/tag84.xml"/><Relationship Id="rId3" Type="http://schemas.openxmlformats.org/officeDocument/2006/relationships/tags" Target="../tags/tag74.xml"/><Relationship Id="rId7" Type="http://schemas.openxmlformats.org/officeDocument/2006/relationships/tags" Target="../tags/tag78.xml"/><Relationship Id="rId12" Type="http://schemas.openxmlformats.org/officeDocument/2006/relationships/tags" Target="../tags/tag83.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tags" Target="../tags/tag82.xml"/><Relationship Id="rId5" Type="http://schemas.openxmlformats.org/officeDocument/2006/relationships/tags" Target="../tags/tag76.xml"/><Relationship Id="rId10" Type="http://schemas.openxmlformats.org/officeDocument/2006/relationships/tags" Target="../tags/tag81.xml"/><Relationship Id="rId4" Type="http://schemas.openxmlformats.org/officeDocument/2006/relationships/tags" Target="../tags/tag75.xml"/><Relationship Id="rId9" Type="http://schemas.openxmlformats.org/officeDocument/2006/relationships/tags" Target="../tags/tag80.xml"/><Relationship Id="rId14"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slideLayout" Target="../slideLayouts/slideLayout12.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s>
</file>

<file path=ppt/slides/_rels/slide66.xml.rels><?xml version="1.0" encoding="UTF-8" standalone="yes"?>
<Relationships xmlns="http://schemas.openxmlformats.org/package/2006/relationships"><Relationship Id="rId8" Type="http://schemas.openxmlformats.org/officeDocument/2006/relationships/tags" Target="../tags/tag98.xml"/><Relationship Id="rId13" Type="http://schemas.openxmlformats.org/officeDocument/2006/relationships/tags" Target="../tags/tag103.xml"/><Relationship Id="rId3" Type="http://schemas.openxmlformats.org/officeDocument/2006/relationships/tags" Target="../tags/tag93.xml"/><Relationship Id="rId7" Type="http://schemas.openxmlformats.org/officeDocument/2006/relationships/tags" Target="../tags/tag97.xml"/><Relationship Id="rId12" Type="http://schemas.openxmlformats.org/officeDocument/2006/relationships/tags" Target="../tags/tag102.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tags" Target="../tags/tag101.xml"/><Relationship Id="rId5" Type="http://schemas.openxmlformats.org/officeDocument/2006/relationships/tags" Target="../tags/tag95.xml"/><Relationship Id="rId10" Type="http://schemas.openxmlformats.org/officeDocument/2006/relationships/tags" Target="../tags/tag100.xml"/><Relationship Id="rId4" Type="http://schemas.openxmlformats.org/officeDocument/2006/relationships/tags" Target="../tags/tag94.xml"/><Relationship Id="rId9" Type="http://schemas.openxmlformats.org/officeDocument/2006/relationships/tags" Target="../tags/tag99.xml"/><Relationship Id="rId14"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8" Type="http://schemas.openxmlformats.org/officeDocument/2006/relationships/tags" Target="../tags/tag111.xml"/><Relationship Id="rId13" Type="http://schemas.openxmlformats.org/officeDocument/2006/relationships/tags" Target="../tags/tag116.xml"/><Relationship Id="rId18" Type="http://schemas.openxmlformats.org/officeDocument/2006/relationships/tags" Target="../tags/tag121.xml"/><Relationship Id="rId26" Type="http://schemas.openxmlformats.org/officeDocument/2006/relationships/tags" Target="../tags/tag129.xml"/><Relationship Id="rId3" Type="http://schemas.openxmlformats.org/officeDocument/2006/relationships/tags" Target="../tags/tag106.xml"/><Relationship Id="rId21" Type="http://schemas.openxmlformats.org/officeDocument/2006/relationships/tags" Target="../tags/tag124.xml"/><Relationship Id="rId7" Type="http://schemas.openxmlformats.org/officeDocument/2006/relationships/tags" Target="../tags/tag110.xml"/><Relationship Id="rId12" Type="http://schemas.openxmlformats.org/officeDocument/2006/relationships/tags" Target="../tags/tag115.xml"/><Relationship Id="rId17" Type="http://schemas.openxmlformats.org/officeDocument/2006/relationships/tags" Target="../tags/tag120.xml"/><Relationship Id="rId25" Type="http://schemas.openxmlformats.org/officeDocument/2006/relationships/tags" Target="../tags/tag128.xml"/><Relationship Id="rId2" Type="http://schemas.openxmlformats.org/officeDocument/2006/relationships/tags" Target="../tags/tag105.xml"/><Relationship Id="rId16" Type="http://schemas.openxmlformats.org/officeDocument/2006/relationships/tags" Target="../tags/tag119.xml"/><Relationship Id="rId20" Type="http://schemas.openxmlformats.org/officeDocument/2006/relationships/tags" Target="../tags/tag123.xml"/><Relationship Id="rId29" Type="http://schemas.openxmlformats.org/officeDocument/2006/relationships/slideLayout" Target="../slideLayouts/slideLayout7.xml"/><Relationship Id="rId1" Type="http://schemas.openxmlformats.org/officeDocument/2006/relationships/tags" Target="../tags/tag104.xml"/><Relationship Id="rId6" Type="http://schemas.openxmlformats.org/officeDocument/2006/relationships/tags" Target="../tags/tag109.xml"/><Relationship Id="rId11" Type="http://schemas.openxmlformats.org/officeDocument/2006/relationships/tags" Target="../tags/tag114.xml"/><Relationship Id="rId24" Type="http://schemas.openxmlformats.org/officeDocument/2006/relationships/tags" Target="../tags/tag127.xml"/><Relationship Id="rId5" Type="http://schemas.openxmlformats.org/officeDocument/2006/relationships/tags" Target="../tags/tag108.xml"/><Relationship Id="rId15" Type="http://schemas.openxmlformats.org/officeDocument/2006/relationships/tags" Target="../tags/tag118.xml"/><Relationship Id="rId23" Type="http://schemas.openxmlformats.org/officeDocument/2006/relationships/tags" Target="../tags/tag126.xml"/><Relationship Id="rId28" Type="http://schemas.openxmlformats.org/officeDocument/2006/relationships/tags" Target="../tags/tag131.xml"/><Relationship Id="rId10" Type="http://schemas.openxmlformats.org/officeDocument/2006/relationships/tags" Target="../tags/tag113.xml"/><Relationship Id="rId19" Type="http://schemas.openxmlformats.org/officeDocument/2006/relationships/tags" Target="../tags/tag122.xml"/><Relationship Id="rId4" Type="http://schemas.openxmlformats.org/officeDocument/2006/relationships/tags" Target="../tags/tag107.xml"/><Relationship Id="rId9" Type="http://schemas.openxmlformats.org/officeDocument/2006/relationships/tags" Target="../tags/tag112.xml"/><Relationship Id="rId14" Type="http://schemas.openxmlformats.org/officeDocument/2006/relationships/tags" Target="../tags/tag117.xml"/><Relationship Id="rId22" Type="http://schemas.openxmlformats.org/officeDocument/2006/relationships/tags" Target="../tags/tag125.xml"/><Relationship Id="rId27" Type="http://schemas.openxmlformats.org/officeDocument/2006/relationships/tags" Target="../tags/tag130.xml"/><Relationship Id="rId30" Type="http://schemas.openxmlformats.org/officeDocument/2006/relationships/notesSlide" Target="../notesSlides/notesSlide18.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3.jpeg"/><Relationship Id="rId5" Type="http://schemas.openxmlformats.org/officeDocument/2006/relationships/image" Target="../media/image2.png"/><Relationship Id="rId4" Type="http://schemas.openxmlformats.org/officeDocument/2006/relationships/notesSlide" Target="../notesSlides/notesSlide19.xml"/></Relationships>
</file>

<file path=ppt/slides/_rels/slide7.xml.rels><?xml version="1.0" encoding="UTF-8" standalone="yes"?>
<Relationships xmlns="http://schemas.openxmlformats.org/package/2006/relationships"><Relationship Id="rId3" Type="http://schemas.microsoft.com/office/2014/relationships/chartEx" Target="../charts/chartEx2.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66474" y="1431650"/>
            <a:ext cx="3297616" cy="4030155"/>
            <a:chOff x="966472" y="1413923"/>
            <a:chExt cx="3385613" cy="4030155"/>
          </a:xfrm>
        </p:grpSpPr>
        <p:sp>
          <p:nvSpPr>
            <p:cNvPr id="13" name="任意多边形 12"/>
            <p:cNvSpPr/>
            <p:nvPr/>
          </p:nvSpPr>
          <p:spPr>
            <a:xfrm>
              <a:off x="966474" y="1449377"/>
              <a:ext cx="3385611" cy="3994701"/>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 name="connsiteX0-1" fmla="*/ 761425 w 1506470"/>
                <a:gd name="connsiteY0-2" fmla="*/ 0 h 1359090"/>
                <a:gd name="connsiteX1-3" fmla="*/ 1506469 w 1506470"/>
                <a:gd name="connsiteY1-4" fmla="*/ 333523 h 1359090"/>
                <a:gd name="connsiteX2-5" fmla="*/ 1506469 w 1506470"/>
                <a:gd name="connsiteY2-6" fmla="*/ 1074028 h 1359090"/>
                <a:gd name="connsiteX3-7" fmla="*/ 753235 w 1506470"/>
                <a:gd name="connsiteY3-8" fmla="*/ 1359090 h 1359090"/>
                <a:gd name="connsiteX4-9" fmla="*/ 0 w 1506470"/>
                <a:gd name="connsiteY4-10" fmla="*/ 1074028 h 1359090"/>
                <a:gd name="connsiteX5-11" fmla="*/ 0 w 1506470"/>
                <a:gd name="connsiteY5-12" fmla="*/ 333523 h 1359090"/>
                <a:gd name="connsiteX6-13" fmla="*/ 761425 w 1506470"/>
                <a:gd name="connsiteY6-14" fmla="*/ 0 h 1359090"/>
                <a:gd name="connsiteX0-15" fmla="*/ 761425 w 1506469"/>
                <a:gd name="connsiteY0-16" fmla="*/ 0 h 1365148"/>
                <a:gd name="connsiteX1-17" fmla="*/ 1506469 w 1506469"/>
                <a:gd name="connsiteY1-18" fmla="*/ 333523 h 1365148"/>
                <a:gd name="connsiteX2-19" fmla="*/ 1506469 w 1506469"/>
                <a:gd name="connsiteY2-20" fmla="*/ 1074028 h 1365148"/>
                <a:gd name="connsiteX3-21" fmla="*/ 753235 w 1506469"/>
                <a:gd name="connsiteY3-22" fmla="*/ 1365148 h 1365148"/>
                <a:gd name="connsiteX4-23" fmla="*/ 0 w 1506469"/>
                <a:gd name="connsiteY4-24" fmla="*/ 1074028 h 1365148"/>
                <a:gd name="connsiteX5-25" fmla="*/ 0 w 1506469"/>
                <a:gd name="connsiteY5-26" fmla="*/ 333523 h 1365148"/>
                <a:gd name="connsiteX6-27" fmla="*/ 761425 w 1506469"/>
                <a:gd name="connsiteY6-28" fmla="*/ 0 h 13651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06469" h="1365148">
                  <a:moveTo>
                    <a:pt x="761425" y="0"/>
                  </a:moveTo>
                  <a:lnTo>
                    <a:pt x="1506469" y="333523"/>
                  </a:lnTo>
                  <a:lnTo>
                    <a:pt x="1506469" y="1074028"/>
                  </a:lnTo>
                  <a:lnTo>
                    <a:pt x="753235" y="1365148"/>
                  </a:lnTo>
                  <a:lnTo>
                    <a:pt x="0" y="1074028"/>
                  </a:lnTo>
                  <a:lnTo>
                    <a:pt x="0" y="333523"/>
                  </a:lnTo>
                  <a:lnTo>
                    <a:pt x="761425" y="0"/>
                  </a:lnTo>
                  <a:close/>
                </a:path>
              </a:pathLst>
            </a:custGeom>
            <a:noFill/>
            <a:ln w="101600">
              <a:solidFill>
                <a:srgbClr val="124062"/>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2" rIns="272321" bIns="313011" numCol="1" spcCol="1270" anchor="ctr" anchorCtr="0">
              <a:noAutofit/>
            </a:bodyPr>
            <a:lstStyle/>
            <a:p>
              <a:pPr algn="ctr" defTabSz="2133600">
                <a:lnSpc>
                  <a:spcPct val="90000"/>
                </a:lnSpc>
                <a:spcBef>
                  <a:spcPct val="0"/>
                </a:spcBef>
                <a:spcAft>
                  <a:spcPct val="35000"/>
                </a:spcAft>
              </a:pPr>
              <a:endParaRPr lang="zh-CN" altLang="en-US" sz="4800">
                <a:solidFill>
                  <a:srgbClr val="00B0F0"/>
                </a:solidFill>
              </a:endParaRPr>
            </a:p>
          </p:txBody>
        </p:sp>
        <p:sp>
          <p:nvSpPr>
            <p:cNvPr id="17" name="任意多边形 16"/>
            <p:cNvSpPr/>
            <p:nvPr/>
          </p:nvSpPr>
          <p:spPr>
            <a:xfrm>
              <a:off x="966472" y="1413923"/>
              <a:ext cx="3385611" cy="3994701"/>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 name="connsiteX0-1" fmla="*/ 761425 w 1506470"/>
                <a:gd name="connsiteY0-2" fmla="*/ 0 h 1359090"/>
                <a:gd name="connsiteX1-3" fmla="*/ 1506469 w 1506470"/>
                <a:gd name="connsiteY1-4" fmla="*/ 333523 h 1359090"/>
                <a:gd name="connsiteX2-5" fmla="*/ 1506469 w 1506470"/>
                <a:gd name="connsiteY2-6" fmla="*/ 1074028 h 1359090"/>
                <a:gd name="connsiteX3-7" fmla="*/ 753235 w 1506470"/>
                <a:gd name="connsiteY3-8" fmla="*/ 1359090 h 1359090"/>
                <a:gd name="connsiteX4-9" fmla="*/ 0 w 1506470"/>
                <a:gd name="connsiteY4-10" fmla="*/ 1074028 h 1359090"/>
                <a:gd name="connsiteX5-11" fmla="*/ 0 w 1506470"/>
                <a:gd name="connsiteY5-12" fmla="*/ 333523 h 1359090"/>
                <a:gd name="connsiteX6-13" fmla="*/ 761425 w 1506470"/>
                <a:gd name="connsiteY6-14" fmla="*/ 0 h 1359090"/>
                <a:gd name="connsiteX0-15" fmla="*/ 761425 w 1506469"/>
                <a:gd name="connsiteY0-16" fmla="*/ 0 h 1365148"/>
                <a:gd name="connsiteX1-17" fmla="*/ 1506469 w 1506469"/>
                <a:gd name="connsiteY1-18" fmla="*/ 333523 h 1365148"/>
                <a:gd name="connsiteX2-19" fmla="*/ 1506469 w 1506469"/>
                <a:gd name="connsiteY2-20" fmla="*/ 1074028 h 1365148"/>
                <a:gd name="connsiteX3-21" fmla="*/ 753235 w 1506469"/>
                <a:gd name="connsiteY3-22" fmla="*/ 1365148 h 1365148"/>
                <a:gd name="connsiteX4-23" fmla="*/ 0 w 1506469"/>
                <a:gd name="connsiteY4-24" fmla="*/ 1074028 h 1365148"/>
                <a:gd name="connsiteX5-25" fmla="*/ 0 w 1506469"/>
                <a:gd name="connsiteY5-26" fmla="*/ 333523 h 1365148"/>
                <a:gd name="connsiteX6-27" fmla="*/ 761425 w 1506469"/>
                <a:gd name="connsiteY6-28" fmla="*/ 0 h 13651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06469" h="1365148">
                  <a:moveTo>
                    <a:pt x="761425" y="0"/>
                  </a:moveTo>
                  <a:lnTo>
                    <a:pt x="1506469" y="333523"/>
                  </a:lnTo>
                  <a:lnTo>
                    <a:pt x="1506469" y="1074028"/>
                  </a:lnTo>
                  <a:lnTo>
                    <a:pt x="753235" y="1365148"/>
                  </a:lnTo>
                  <a:lnTo>
                    <a:pt x="0" y="1074028"/>
                  </a:lnTo>
                  <a:lnTo>
                    <a:pt x="0" y="333523"/>
                  </a:lnTo>
                  <a:lnTo>
                    <a:pt x="761425" y="0"/>
                  </a:lnTo>
                  <a:close/>
                </a:path>
              </a:pathLst>
            </a:custGeom>
            <a:noFill/>
            <a:ln w="76200">
              <a:solidFill>
                <a:srgbClr val="124062"/>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2" rIns="272321" bIns="313011" numCol="1" spcCol="1270" anchor="ctr" anchorCtr="0">
              <a:noAutofit/>
            </a:bodyPr>
            <a:lstStyle/>
            <a:p>
              <a:pPr algn="ctr" defTabSz="2133600">
                <a:lnSpc>
                  <a:spcPct val="90000"/>
                </a:lnSpc>
                <a:spcBef>
                  <a:spcPct val="0"/>
                </a:spcBef>
                <a:spcAft>
                  <a:spcPct val="35000"/>
                </a:spcAft>
              </a:pPr>
              <a:endParaRPr lang="zh-CN" altLang="en-US" sz="4800">
                <a:solidFill>
                  <a:srgbClr val="00B0F0"/>
                </a:solidFill>
              </a:endParaRPr>
            </a:p>
          </p:txBody>
        </p:sp>
      </p:grpSp>
      <p:cxnSp>
        <p:nvCxnSpPr>
          <p:cNvPr id="18" name="直接连接符 17"/>
          <p:cNvCxnSpPr/>
          <p:nvPr/>
        </p:nvCxnSpPr>
        <p:spPr>
          <a:xfrm>
            <a:off x="4895968" y="2748360"/>
            <a:ext cx="6167845" cy="0"/>
          </a:xfrm>
          <a:prstGeom prst="line">
            <a:avLst/>
          </a:prstGeom>
          <a:noFill/>
          <a:ln w="57150">
            <a:solidFill>
              <a:srgbClr val="124062"/>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cxnSp>
      <p:cxnSp>
        <p:nvCxnSpPr>
          <p:cNvPr id="19" name="直接连接符 18"/>
          <p:cNvCxnSpPr/>
          <p:nvPr/>
        </p:nvCxnSpPr>
        <p:spPr>
          <a:xfrm>
            <a:off x="4887814" y="4060331"/>
            <a:ext cx="6167845" cy="0"/>
          </a:xfrm>
          <a:prstGeom prst="line">
            <a:avLst/>
          </a:prstGeom>
          <a:noFill/>
          <a:ln w="57150">
            <a:solidFill>
              <a:srgbClr val="124062"/>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cxnSp>
      <p:sp>
        <p:nvSpPr>
          <p:cNvPr id="20" name="文本框 11"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4769207" y="3136824"/>
            <a:ext cx="6421365" cy="583565"/>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charset="-122"/>
              </a:defRPr>
            </a:lvl1pPr>
            <a:lvl2pPr marL="742950" indent="-285750">
              <a:defRPr sz="1300">
                <a:solidFill>
                  <a:schemeClr val="tx1"/>
                </a:solidFill>
                <a:latin typeface="Arial" panose="020B0604020202020204" pitchFamily="34" charset="0"/>
                <a:ea typeface="微软雅黑" panose="020B0503020204020204" charset="-122"/>
              </a:defRPr>
            </a:lvl2pPr>
            <a:lvl3pPr marL="1143000" indent="-228600">
              <a:defRPr sz="1300">
                <a:solidFill>
                  <a:schemeClr val="tx1"/>
                </a:solidFill>
                <a:latin typeface="Arial" panose="020B0604020202020204" pitchFamily="34" charset="0"/>
                <a:ea typeface="微软雅黑" panose="020B0503020204020204" charset="-122"/>
              </a:defRPr>
            </a:lvl3pPr>
            <a:lvl4pPr marL="1600200" indent="-228600">
              <a:defRPr sz="1300">
                <a:solidFill>
                  <a:schemeClr val="tx1"/>
                </a:solidFill>
                <a:latin typeface="Arial" panose="020B0604020202020204" pitchFamily="34" charset="0"/>
                <a:ea typeface="微软雅黑" panose="020B0503020204020204" charset="-122"/>
              </a:defRPr>
            </a:lvl4pPr>
            <a:lvl5pPr marL="2057400" indent="-228600">
              <a:defRPr sz="1300">
                <a:solidFill>
                  <a:schemeClr val="tx1"/>
                </a:solidFill>
                <a:latin typeface="Arial" panose="020B0604020202020204" pitchFamily="34"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9pPr>
          </a:lstStyle>
          <a:p>
            <a:pPr algn="ctr" defTabSz="685800" fontAlgn="base">
              <a:spcBef>
                <a:spcPct val="0"/>
              </a:spcBef>
              <a:spcAft>
                <a:spcPct val="0"/>
              </a:spcAft>
            </a:pPr>
            <a:r>
              <a:rPr lang="zh-CN" altLang="en-US" sz="3200" b="1" dirty="0">
                <a:solidFill>
                  <a:srgbClr val="124062"/>
                </a:solidFill>
                <a:latin typeface="微软雅黑" panose="020B0503020204020204" charset="-122"/>
                <a:ea typeface="微软雅黑" panose="020B0503020204020204" charset="-122"/>
                <a:sym typeface="Calibri" panose="020F0502020204030204" pitchFamily="34" charset="0"/>
              </a:rPr>
              <a:t>合同合规管理实务培训</a:t>
            </a:r>
            <a:endParaRPr lang="en-US" altLang="zh-CN" sz="3200" b="1" dirty="0">
              <a:solidFill>
                <a:srgbClr val="124062"/>
              </a:solidFill>
              <a:latin typeface="微软雅黑" panose="020B0503020204020204" charset="-122"/>
              <a:ea typeface="微软雅黑" panose="020B0503020204020204" charset="-122"/>
              <a:sym typeface="Calibri" panose="020F0502020204030204" pitchFamily="34" charset="0"/>
            </a:endParaRPr>
          </a:p>
        </p:txBody>
      </p:sp>
      <p:sp>
        <p:nvSpPr>
          <p:cNvPr id="21" name="矩形 20"/>
          <p:cNvSpPr/>
          <p:nvPr/>
        </p:nvSpPr>
        <p:spPr>
          <a:xfrm>
            <a:off x="4790012" y="2161473"/>
            <a:ext cx="3896788" cy="461665"/>
          </a:xfrm>
          <a:prstGeom prst="rect">
            <a:avLst/>
          </a:prstGeom>
        </p:spPr>
        <p:txBody>
          <a:bodyPr wrap="square">
            <a:spAutoFit/>
          </a:bodyPr>
          <a:lstStyle/>
          <a:p>
            <a:pPr defTabSz="685800" fontAlgn="base">
              <a:spcBef>
                <a:spcPct val="0"/>
              </a:spcBef>
              <a:spcAft>
                <a:spcPct val="0"/>
              </a:spcAft>
            </a:pPr>
            <a:r>
              <a:rPr lang="en-US" altLang="zh-CN" sz="2400" dirty="0">
                <a:solidFill>
                  <a:srgbClr val="537285"/>
                </a:solidFill>
                <a:latin typeface="Arial Black" panose="020B0A04020102020204" pitchFamily="34" charset="0"/>
                <a:ea typeface="微软雅黑" panose="020B0503020204020204" charset="-122"/>
                <a:sym typeface="Calibri" panose="020F0502020204030204" pitchFamily="34" charset="0"/>
              </a:rPr>
              <a:t> </a:t>
            </a:r>
            <a:endParaRPr lang="en-US" altLang="zh-CN" sz="2665" dirty="0">
              <a:solidFill>
                <a:srgbClr val="537285"/>
              </a:solidFill>
              <a:latin typeface="+mj-lt"/>
              <a:ea typeface="微软雅黑" panose="020B0503020204020204" charset="-122"/>
              <a:sym typeface="Calibri" panose="020F0502020204030204" pitchFamily="34" charset="0"/>
            </a:endParaRPr>
          </a:p>
        </p:txBody>
      </p:sp>
      <p:sp>
        <p:nvSpPr>
          <p:cNvPr id="24" name="矩形 23"/>
          <p:cNvSpPr/>
          <p:nvPr/>
        </p:nvSpPr>
        <p:spPr>
          <a:xfrm>
            <a:off x="1985142" y="4060331"/>
            <a:ext cx="1260281" cy="523220"/>
          </a:xfrm>
          <a:prstGeom prst="rect">
            <a:avLst/>
          </a:prstGeom>
        </p:spPr>
        <p:txBody>
          <a:bodyPr wrap="none">
            <a:spAutoFit/>
          </a:bodyPr>
          <a:lstStyle/>
          <a:p>
            <a:r>
              <a:rPr lang="en-US" altLang="zh-CN" sz="2800" b="1" dirty="0">
                <a:solidFill>
                  <a:srgbClr val="537285"/>
                </a:solidFill>
                <a:latin typeface="Arial Black" panose="020B0A04020102020204" pitchFamily="34" charset="0"/>
                <a:ea typeface="微软雅黑" panose="020B0503020204020204" charset="-122"/>
                <a:sym typeface="Calibri" panose="020F0502020204030204" pitchFamily="34" charset="0"/>
              </a:rPr>
              <a:t>2019</a:t>
            </a:r>
            <a:r>
              <a:rPr lang="en-US" altLang="zh-CN" sz="2800" dirty="0">
                <a:solidFill>
                  <a:srgbClr val="537285"/>
                </a:solidFill>
                <a:latin typeface="Arial Black" panose="020B0A04020102020204" pitchFamily="34" charset="0"/>
                <a:ea typeface="微软雅黑" panose="020B0503020204020204" charset="-122"/>
                <a:sym typeface="Calibri" panose="020F0502020204030204" pitchFamily="34" charset="0"/>
              </a:rPr>
              <a:t> </a:t>
            </a:r>
            <a:endParaRPr lang="zh-CN" altLang="en-US" sz="1400" dirty="0">
              <a:solidFill>
                <a:srgbClr val="537285"/>
              </a:solidFill>
              <a:latin typeface="Arial Black" panose="020B0A04020102020204" pitchFamily="34" charset="0"/>
            </a:endParaRPr>
          </a:p>
        </p:txBody>
      </p:sp>
      <p:cxnSp>
        <p:nvCxnSpPr>
          <p:cNvPr id="26" name="直接连接符 25"/>
          <p:cNvCxnSpPr/>
          <p:nvPr/>
        </p:nvCxnSpPr>
        <p:spPr>
          <a:xfrm flipV="1">
            <a:off x="1761066" y="4707140"/>
            <a:ext cx="2699902" cy="1393271"/>
          </a:xfrm>
          <a:prstGeom prst="line">
            <a:avLst/>
          </a:prstGeom>
          <a:ln>
            <a:solidFill>
              <a:srgbClr val="537285"/>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1104373" y="5313505"/>
            <a:ext cx="2699902" cy="1393271"/>
          </a:xfrm>
          <a:prstGeom prst="line">
            <a:avLst/>
          </a:prstGeom>
          <a:ln w="3175">
            <a:solidFill>
              <a:srgbClr val="537285"/>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912324" y="735015"/>
            <a:ext cx="2699901" cy="1393271"/>
          </a:xfrm>
          <a:prstGeom prst="line">
            <a:avLst/>
          </a:prstGeom>
          <a:ln>
            <a:solidFill>
              <a:srgbClr val="537285"/>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1309327" y="249370"/>
            <a:ext cx="2699901" cy="1393271"/>
          </a:xfrm>
          <a:prstGeom prst="line">
            <a:avLst/>
          </a:prstGeom>
          <a:ln w="3175">
            <a:solidFill>
              <a:srgbClr val="537285"/>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1165919" y="2378238"/>
            <a:ext cx="3098171" cy="584775"/>
          </a:xfrm>
          <a:prstGeom prst="rect">
            <a:avLst/>
          </a:prstGeom>
        </p:spPr>
        <p:txBody>
          <a:bodyPr wrap="square">
            <a:spAutoFit/>
          </a:bodyPr>
          <a:lstStyle/>
          <a:p>
            <a:pPr algn="ctr"/>
            <a:r>
              <a:rPr lang="en-US" altLang="zh-CN" sz="3200" b="1" dirty="0">
                <a:solidFill>
                  <a:srgbClr val="124062"/>
                </a:solidFill>
                <a:latin typeface="Arial" panose="020B0604020202020204"/>
                <a:ea typeface="微软雅黑" panose="020B0503020204020204" charset="-122"/>
                <a:sym typeface="Calibri" panose="020F0502020204030204" pitchFamily="34" charset="0"/>
              </a:rPr>
              <a:t> </a:t>
            </a:r>
          </a:p>
        </p:txBody>
      </p:sp>
      <p:pic>
        <p:nvPicPr>
          <p:cNvPr id="5" name="Lady &amp; Bird (淑女与鸟组合) - Stephanie Says (史蒂芬妮说)(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35859" y="-1100809"/>
            <a:ext cx="609600" cy="609600"/>
          </a:xfrm>
          <a:prstGeom prst="rect">
            <a:avLst/>
          </a:prstGeom>
        </p:spPr>
      </p:pic>
      <p:sp>
        <p:nvSpPr>
          <p:cNvPr id="25" name="矩形 24"/>
          <p:cNvSpPr/>
          <p:nvPr/>
        </p:nvSpPr>
        <p:spPr>
          <a:xfrm>
            <a:off x="-970670" y="1406769"/>
            <a:ext cx="647114" cy="956603"/>
          </a:xfrm>
          <a:prstGeom prst="rect">
            <a:avLst/>
          </a:pr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970670" y="2363372"/>
            <a:ext cx="647114" cy="956603"/>
          </a:xfrm>
          <a:prstGeom prst="rect">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1" name="图片 30" descr="嘉润LOGO-png"/>
          <p:cNvPicPr/>
          <p:nvPr/>
        </p:nvPicPr>
        <p:blipFill>
          <a:blip r:embed="rId6" cstate="print">
            <a:extLst>
              <a:ext uri="{28A0092B-C50C-407E-A947-70E740481C1C}">
                <a14:useLocalDpi xmlns:a14="http://schemas.microsoft.com/office/drawing/2010/main" val="0"/>
              </a:ext>
            </a:extLst>
          </a:blip>
          <a:srcRect/>
          <a:stretch>
            <a:fillRect/>
          </a:stretch>
        </p:blipFill>
        <p:spPr>
          <a:xfrm>
            <a:off x="1034086" y="2971886"/>
            <a:ext cx="3101979" cy="575496"/>
          </a:xfrm>
          <a:prstGeom prst="rect">
            <a:avLst/>
          </a:prstGeom>
          <a:noFill/>
        </p:spPr>
      </p:pic>
      <p:sp>
        <p:nvSpPr>
          <p:cNvPr id="22" name="文本框 11"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a:extLst>
              <a:ext uri="{FF2B5EF4-FFF2-40B4-BE49-F238E27FC236}">
                <a16:creationId xmlns:a16="http://schemas.microsoft.com/office/drawing/2014/main" id="{537F3215-E28C-BF4E-8F30-1FF84AC4F26E}"/>
              </a:ext>
            </a:extLst>
          </p:cNvPr>
          <p:cNvSpPr txBox="1">
            <a:spLocks noChangeArrowheads="1"/>
          </p:cNvSpPr>
          <p:nvPr/>
        </p:nvSpPr>
        <p:spPr bwMode="auto">
          <a:xfrm>
            <a:off x="5058678" y="4198301"/>
            <a:ext cx="4705350" cy="1156792"/>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charset="-122"/>
              </a:defRPr>
            </a:lvl1pPr>
            <a:lvl2pPr marL="742950" indent="-285750">
              <a:defRPr sz="1300">
                <a:solidFill>
                  <a:schemeClr val="tx1"/>
                </a:solidFill>
                <a:latin typeface="Arial" panose="020B0604020202020204" pitchFamily="34" charset="0"/>
                <a:ea typeface="微软雅黑" panose="020B0503020204020204" charset="-122"/>
              </a:defRPr>
            </a:lvl2pPr>
            <a:lvl3pPr marL="1143000" indent="-228600">
              <a:defRPr sz="1300">
                <a:solidFill>
                  <a:schemeClr val="tx1"/>
                </a:solidFill>
                <a:latin typeface="Arial" panose="020B0604020202020204" pitchFamily="34" charset="0"/>
                <a:ea typeface="微软雅黑" panose="020B0503020204020204" charset="-122"/>
              </a:defRPr>
            </a:lvl3pPr>
            <a:lvl4pPr marL="1600200" indent="-228600">
              <a:defRPr sz="1300">
                <a:solidFill>
                  <a:schemeClr val="tx1"/>
                </a:solidFill>
                <a:latin typeface="Arial" panose="020B0604020202020204" pitchFamily="34" charset="0"/>
                <a:ea typeface="微软雅黑" panose="020B0503020204020204" charset="-122"/>
              </a:defRPr>
            </a:lvl4pPr>
            <a:lvl5pPr marL="2057400" indent="-228600">
              <a:defRPr sz="1300">
                <a:solidFill>
                  <a:schemeClr val="tx1"/>
                </a:solidFill>
                <a:latin typeface="Arial" panose="020B0604020202020204" pitchFamily="34"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9pPr>
          </a:lstStyle>
          <a:p>
            <a:pPr defTabSz="685800" fontAlgn="base">
              <a:lnSpc>
                <a:spcPct val="150000"/>
              </a:lnSpc>
              <a:spcBef>
                <a:spcPct val="0"/>
              </a:spcBef>
              <a:spcAft>
                <a:spcPct val="0"/>
              </a:spcAft>
            </a:pPr>
            <a:r>
              <a:rPr lang="zh-CN" altLang="en-US" sz="1600" b="1" dirty="0">
                <a:solidFill>
                  <a:srgbClr val="124062"/>
                </a:solidFill>
                <a:latin typeface="微软雅黑" panose="020B0503020204020204" charset="-122"/>
                <a:sym typeface="Calibri" panose="020F0502020204030204" pitchFamily="34" charset="0"/>
              </a:rPr>
              <a:t>北京嘉润律师事务所</a:t>
            </a:r>
            <a:endParaRPr lang="en-US" altLang="zh-CN" sz="1600" b="1" dirty="0">
              <a:solidFill>
                <a:srgbClr val="124062"/>
              </a:solidFill>
              <a:latin typeface="微软雅黑" panose="020B0503020204020204" charset="-122"/>
              <a:sym typeface="Calibri" panose="020F0502020204030204" pitchFamily="34" charset="0"/>
            </a:endParaRPr>
          </a:p>
          <a:p>
            <a:pPr defTabSz="685800" fontAlgn="base">
              <a:lnSpc>
                <a:spcPct val="150000"/>
              </a:lnSpc>
              <a:spcBef>
                <a:spcPct val="0"/>
              </a:spcBef>
              <a:spcAft>
                <a:spcPct val="0"/>
              </a:spcAft>
            </a:pPr>
            <a:r>
              <a:rPr lang="zh-CN" altLang="en-US" sz="1600" b="1" dirty="0">
                <a:solidFill>
                  <a:srgbClr val="124062"/>
                </a:solidFill>
                <a:latin typeface="微软雅黑" panose="020B0503020204020204" charset="-122"/>
                <a:sym typeface="Calibri" panose="020F0502020204030204" pitchFamily="34" charset="0"/>
              </a:rPr>
              <a:t>杨逸敏          律师</a:t>
            </a:r>
            <a:endParaRPr lang="en-US" altLang="zh-CN" sz="1600" b="1" dirty="0">
              <a:solidFill>
                <a:srgbClr val="124062"/>
              </a:solidFill>
              <a:latin typeface="微软雅黑" panose="020B0503020204020204" charset="-122"/>
              <a:sym typeface="Calibri" panose="020F0502020204030204" pitchFamily="34" charset="0"/>
            </a:endParaRPr>
          </a:p>
          <a:p>
            <a:pPr defTabSz="685800" fontAlgn="base">
              <a:lnSpc>
                <a:spcPct val="150000"/>
              </a:lnSpc>
              <a:spcBef>
                <a:spcPct val="0"/>
              </a:spcBef>
              <a:spcAft>
                <a:spcPct val="0"/>
              </a:spcAft>
            </a:pPr>
            <a:r>
              <a:rPr lang="en-US" altLang="zh-CN" sz="1600" b="1" dirty="0">
                <a:solidFill>
                  <a:srgbClr val="124062"/>
                </a:solidFill>
                <a:latin typeface="微软雅黑" panose="020B0503020204020204" charset="-122"/>
                <a:sym typeface="Calibri" panose="020F0502020204030204" pitchFamily="34" charset="0"/>
              </a:rPr>
              <a:t>2019</a:t>
            </a:r>
            <a:r>
              <a:rPr lang="zh-CN" altLang="en-US" sz="1600" b="1" dirty="0">
                <a:solidFill>
                  <a:srgbClr val="124062"/>
                </a:solidFill>
                <a:latin typeface="微软雅黑" panose="020B0503020204020204" charset="-122"/>
                <a:sym typeface="Calibri" panose="020F0502020204030204" pitchFamily="34" charset="0"/>
              </a:rPr>
              <a:t>年</a:t>
            </a:r>
            <a:r>
              <a:rPr lang="en-US" altLang="zh-CN" sz="1600" b="1" dirty="0">
                <a:solidFill>
                  <a:srgbClr val="124062"/>
                </a:solidFill>
                <a:latin typeface="微软雅黑" panose="020B0503020204020204" charset="-122"/>
                <a:sym typeface="Calibri" panose="020F0502020204030204" pitchFamily="34" charset="0"/>
              </a:rPr>
              <a:t>10</a:t>
            </a:r>
            <a:r>
              <a:rPr lang="zh-CN" altLang="en-US" sz="1600" b="1" dirty="0">
                <a:solidFill>
                  <a:srgbClr val="124062"/>
                </a:solidFill>
                <a:latin typeface="微软雅黑" panose="020B0503020204020204" charset="-122"/>
                <a:sym typeface="Calibri" panose="020F0502020204030204" pitchFamily="34" charset="0"/>
              </a:rPr>
              <a:t>月</a:t>
            </a:r>
            <a:r>
              <a:rPr lang="en-US" altLang="zh-CN" sz="1600" b="1" dirty="0">
                <a:solidFill>
                  <a:srgbClr val="124062"/>
                </a:solidFill>
                <a:latin typeface="微软雅黑" panose="020B0503020204020204" charset="-122"/>
                <a:sym typeface="Calibri" panose="020F0502020204030204" pitchFamily="34" charset="0"/>
              </a:rPr>
              <a:t>31</a:t>
            </a:r>
            <a:r>
              <a:rPr lang="zh-CN" altLang="en-US" sz="1600" b="1" dirty="0">
                <a:solidFill>
                  <a:srgbClr val="124062"/>
                </a:solidFill>
                <a:latin typeface="微软雅黑" panose="020B0503020204020204" charset="-122"/>
                <a:sym typeface="Calibri" panose="020F0502020204030204" pitchFamily="34" charset="0"/>
              </a:rPr>
              <a:t>日</a:t>
            </a:r>
            <a:endParaRPr lang="en-US" altLang="zh-CN" sz="1600" b="1" dirty="0">
              <a:solidFill>
                <a:srgbClr val="124062"/>
              </a:solidFill>
              <a:latin typeface="微软雅黑" panose="020B0503020204020204" charset="-122"/>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5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2"/>
                                        </p:tgtEl>
                                        <p:attrNameLst>
                                          <p:attrName>ppt_x</p:attrName>
                                          <p:attrName>ppt_y</p:attrName>
                                        </p:attrNameLst>
                                      </p:cBhvr>
                                    </p:animMotion>
                                    <p:animEffect transition="in" filter="fade">
                                      <p:cBhvr>
                                        <p:cTn id="9" dur="500"/>
                                        <p:tgtEl>
                                          <p:spTgt spid="2"/>
                                        </p:tgtEl>
                                      </p:cBhvr>
                                    </p:animEffect>
                                  </p:childTnLst>
                                </p:cTn>
                              </p:par>
                              <p:par>
                                <p:cTn id="10" presetID="22" presetClass="entr" presetSubtype="4"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par>
                                <p:cTn id="13" presetID="22" presetClass="entr" presetSubtype="4"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down)">
                                      <p:cBhvr>
                                        <p:cTn id="15" dur="500"/>
                                        <p:tgtEl>
                                          <p:spTgt spid="30"/>
                                        </p:tgtEl>
                                      </p:cBhvr>
                                    </p:animEffect>
                                  </p:childTnLst>
                                </p:cTn>
                              </p:par>
                              <p:par>
                                <p:cTn id="16" presetID="22" presetClass="entr" presetSubtype="1"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up)">
                                      <p:cBhvr>
                                        <p:cTn id="18" dur="500"/>
                                        <p:tgtEl>
                                          <p:spTgt spid="26"/>
                                        </p:tgtEl>
                                      </p:cBhvr>
                                    </p:animEffect>
                                  </p:childTnLst>
                                </p:cTn>
                              </p:par>
                              <p:par>
                                <p:cTn id="19" presetID="22" presetClass="entr" presetSubtype="1"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up)">
                                      <p:cBhvr>
                                        <p:cTn id="21" dur="500"/>
                                        <p:tgtEl>
                                          <p:spTgt spid="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250"/>
                                        <p:tgtEl>
                                          <p:spTgt spid="24"/>
                                        </p:tgtEl>
                                      </p:cBhvr>
                                    </p:animEffect>
                                  </p:childTnLst>
                                </p:cTn>
                              </p:par>
                            </p:childTnLst>
                          </p:cTn>
                        </p:par>
                        <p:par>
                          <p:cTn id="25" fill="hold">
                            <p:stCondLst>
                              <p:cond delay="500"/>
                            </p:stCondLst>
                            <p:childTnLst>
                              <p:par>
                                <p:cTn id="26" presetID="16" presetClass="entr" presetSubtype="37"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outVertical)">
                                      <p:cBhvr>
                                        <p:cTn id="28" dur="500"/>
                                        <p:tgtEl>
                                          <p:spTgt spid="18"/>
                                        </p:tgtEl>
                                      </p:cBhvr>
                                    </p:animEffect>
                                  </p:childTnLst>
                                </p:cTn>
                              </p:par>
                              <p:par>
                                <p:cTn id="29" presetID="16" presetClass="entr" presetSubtype="37"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outVertical)">
                                      <p:cBhvr>
                                        <p:cTn id="31" dur="500"/>
                                        <p:tgtEl>
                                          <p:spTgt spid="19"/>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par>
                          <p:cTn id="36" fill="hold">
                            <p:stCondLst>
                              <p:cond delay="1500"/>
                            </p:stCondLst>
                            <p:childTnLst>
                              <p:par>
                                <p:cTn id="37" presetID="47"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par>
                                <p:cTn id="42" presetID="22" presetClass="entr" presetSubtype="4"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down)">
                                      <p:cBhvr>
                                        <p:cTn id="44" dur="250"/>
                                        <p:tgtEl>
                                          <p:spTgt spid="23"/>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0" repeatCount="indefinite" fill="hold" display="0">
                  <p:stCondLst>
                    <p:cond delay="indefinite"/>
                  </p:stCondLst>
                  <p:endCondLst>
                    <p:cond evt="onStopAudio" delay="0">
                      <p:tgtEl>
                        <p:sldTgt/>
                      </p:tgtEl>
                    </p:cond>
                  </p:endCondLst>
                </p:cTn>
                <p:tgtEl>
                  <p:spTgt spid="5"/>
                </p:tgtEl>
              </p:cMediaNode>
            </p:audio>
          </p:childTnLst>
        </p:cTn>
      </p:par>
    </p:tnLst>
    <p:bldLst>
      <p:bldP spid="20" grpId="0"/>
      <p:bldP spid="21" grpId="0"/>
      <p:bldP spid="24" grpId="0"/>
      <p:bldP spid="23"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70670" y="1406769"/>
            <a:ext cx="647114" cy="956603"/>
          </a:xfrm>
          <a:prstGeom prst="rect">
            <a:avLst/>
          </a:pr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70670" y="2363372"/>
            <a:ext cx="647114" cy="956603"/>
          </a:xfrm>
          <a:prstGeom prst="rect">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570859" y="1485309"/>
            <a:ext cx="7887478" cy="338554"/>
          </a:xfrm>
          <a:prstGeom prst="rect">
            <a:avLst/>
          </a:prstGeom>
        </p:spPr>
        <p:txBody>
          <a:bodyPr wrap="square">
            <a:spAutoFit/>
          </a:bodyPr>
          <a:lstStyle/>
          <a:p>
            <a:r>
              <a:rPr lang="zh-CN" altLang="en-US" sz="1600" dirty="0"/>
              <a:t> </a:t>
            </a:r>
          </a:p>
        </p:txBody>
      </p:sp>
      <p:cxnSp>
        <p:nvCxnSpPr>
          <p:cNvPr id="31" name="直接连接符 30"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48198"/>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圆角矩形 31"/>
          <p:cNvSpPr/>
          <p:nvPr/>
        </p:nvSpPr>
        <p:spPr>
          <a:xfrm rot="2700000">
            <a:off x="1326742" y="205080"/>
            <a:ext cx="568875" cy="568875"/>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32"/>
          <p:cNvSpPr/>
          <p:nvPr/>
        </p:nvSpPr>
        <p:spPr>
          <a:xfrm rot="2700000">
            <a:off x="800095" y="205081"/>
            <a:ext cx="568875" cy="568875"/>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35"/>
          <p:cNvSpPr/>
          <p:nvPr/>
        </p:nvSpPr>
        <p:spPr>
          <a:xfrm rot="2700000">
            <a:off x="1063419" y="205080"/>
            <a:ext cx="568875" cy="568875"/>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32502" y="215789"/>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二</a:t>
            </a:r>
          </a:p>
        </p:txBody>
      </p:sp>
      <p:cxnSp>
        <p:nvCxnSpPr>
          <p:cNvPr id="39" name="直接连接符 38"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29160"/>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文本框 4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406490" y="249845"/>
            <a:ext cx="3416320" cy="523220"/>
          </a:xfrm>
          <a:prstGeom prst="rect">
            <a:avLst/>
          </a:prstGeom>
          <a:noFill/>
        </p:spPr>
        <p:txBody>
          <a:bodyPr wrap="none" rtlCol="0">
            <a:spAutoFit/>
          </a:bodyPr>
          <a:lstStyle/>
          <a:p>
            <a:r>
              <a:rPr lang="zh-CN" altLang="en-US" sz="2800" b="1" dirty="0">
                <a:solidFill>
                  <a:srgbClr val="124062"/>
                </a:solidFill>
                <a:latin typeface="Arial Black" panose="020B0A04020102020204" pitchFamily="34" charset="0"/>
                <a:ea typeface="创艺简细圆" pitchFamily="2" charset="-122"/>
                <a:cs typeface="Kartika" panose="02020503030404060203" pitchFamily="18" charset="0"/>
              </a:rPr>
              <a:t>合同管理流程及要点</a:t>
            </a:r>
          </a:p>
        </p:txBody>
      </p:sp>
      <p:grpSp>
        <p:nvGrpSpPr>
          <p:cNvPr id="13" name="Group 1">
            <a:extLst>
              <a:ext uri="{FF2B5EF4-FFF2-40B4-BE49-F238E27FC236}">
                <a16:creationId xmlns:a16="http://schemas.microsoft.com/office/drawing/2014/main" id="{291AB171-B6B3-6A49-984B-374BDF6144FB}"/>
              </a:ext>
            </a:extLst>
          </p:cNvPr>
          <p:cNvGrpSpPr>
            <a:grpSpLocks/>
          </p:cNvGrpSpPr>
          <p:nvPr/>
        </p:nvGrpSpPr>
        <p:grpSpPr bwMode="auto">
          <a:xfrm>
            <a:off x="5388430" y="637042"/>
            <a:ext cx="5962252" cy="6752139"/>
            <a:chOff x="10" y="2"/>
            <a:chExt cx="5192" cy="9988"/>
          </a:xfrm>
        </p:grpSpPr>
        <p:grpSp>
          <p:nvGrpSpPr>
            <p:cNvPr id="14" name="Group 248">
              <a:extLst>
                <a:ext uri="{FF2B5EF4-FFF2-40B4-BE49-F238E27FC236}">
                  <a16:creationId xmlns:a16="http://schemas.microsoft.com/office/drawing/2014/main" id="{43CD4A6E-AB75-C34B-9BED-973C0E52B434}"/>
                </a:ext>
              </a:extLst>
            </p:cNvPr>
            <p:cNvGrpSpPr>
              <a:grpSpLocks/>
            </p:cNvGrpSpPr>
            <p:nvPr/>
          </p:nvGrpSpPr>
          <p:grpSpPr bwMode="auto">
            <a:xfrm>
              <a:off x="1875" y="31"/>
              <a:ext cx="1412" cy="397"/>
              <a:chOff x="1875" y="31"/>
              <a:chExt cx="1412" cy="397"/>
            </a:xfrm>
          </p:grpSpPr>
          <p:sp>
            <p:nvSpPr>
              <p:cNvPr id="240" name="Freeform 251">
                <a:extLst>
                  <a:ext uri="{FF2B5EF4-FFF2-40B4-BE49-F238E27FC236}">
                    <a16:creationId xmlns:a16="http://schemas.microsoft.com/office/drawing/2014/main" id="{D00E4CCF-76B7-8947-9433-DDD99C4A7ADA}"/>
                  </a:ext>
                </a:extLst>
              </p:cNvPr>
              <p:cNvSpPr>
                <a:spLocks/>
              </p:cNvSpPr>
              <p:nvPr/>
            </p:nvSpPr>
            <p:spPr bwMode="auto">
              <a:xfrm>
                <a:off x="1875" y="31"/>
                <a:ext cx="1412" cy="397"/>
              </a:xfrm>
              <a:custGeom>
                <a:avLst/>
                <a:gdLst>
                  <a:gd name="T0" fmla="+- 0 2050 1875"/>
                  <a:gd name="T1" fmla="*/ T0 w 1412"/>
                  <a:gd name="T2" fmla="+- 0 426 31"/>
                  <a:gd name="T3" fmla="*/ 426 h 397"/>
                  <a:gd name="T4" fmla="+- 0 1986 1875"/>
                  <a:gd name="T5" fmla="*/ T4 w 1412"/>
                  <a:gd name="T6" fmla="+- 0 407 31"/>
                  <a:gd name="T7" fmla="*/ 407 h 397"/>
                  <a:gd name="T8" fmla="+- 0 1933 1875"/>
                  <a:gd name="T9" fmla="*/ T8 w 1412"/>
                  <a:gd name="T10" fmla="+- 0 370 31"/>
                  <a:gd name="T11" fmla="*/ 370 h 397"/>
                  <a:gd name="T12" fmla="+- 0 1895 1875"/>
                  <a:gd name="T13" fmla="*/ T12 w 1412"/>
                  <a:gd name="T14" fmla="+- 0 317 31"/>
                  <a:gd name="T15" fmla="*/ 317 h 397"/>
                  <a:gd name="T16" fmla="+- 0 1876 1875"/>
                  <a:gd name="T17" fmla="*/ T16 w 1412"/>
                  <a:gd name="T18" fmla="+- 0 253 31"/>
                  <a:gd name="T19" fmla="*/ 253 h 397"/>
                  <a:gd name="T20" fmla="+- 0 1875 1875"/>
                  <a:gd name="T21" fmla="*/ T20 w 1412"/>
                  <a:gd name="T22" fmla="+- 0 229 31"/>
                  <a:gd name="T23" fmla="*/ 229 h 397"/>
                  <a:gd name="T24" fmla="+- 0 1876 1875"/>
                  <a:gd name="T25" fmla="*/ T24 w 1412"/>
                  <a:gd name="T26" fmla="+- 0 206 31"/>
                  <a:gd name="T27" fmla="*/ 206 h 397"/>
                  <a:gd name="T28" fmla="+- 0 1895 1875"/>
                  <a:gd name="T29" fmla="*/ T28 w 1412"/>
                  <a:gd name="T30" fmla="+- 0 142 31"/>
                  <a:gd name="T31" fmla="*/ 142 h 397"/>
                  <a:gd name="T32" fmla="+- 0 1933 1875"/>
                  <a:gd name="T33" fmla="*/ T32 w 1412"/>
                  <a:gd name="T34" fmla="+- 0 89 31"/>
                  <a:gd name="T35" fmla="*/ 89 h 397"/>
                  <a:gd name="T36" fmla="+- 0 1986 1875"/>
                  <a:gd name="T37" fmla="*/ T36 w 1412"/>
                  <a:gd name="T38" fmla="+- 0 51 31"/>
                  <a:gd name="T39" fmla="*/ 51 h 397"/>
                  <a:gd name="T40" fmla="+- 0 2050 1875"/>
                  <a:gd name="T41" fmla="*/ T40 w 1412"/>
                  <a:gd name="T42" fmla="+- 0 33 31"/>
                  <a:gd name="T43" fmla="*/ 33 h 397"/>
                  <a:gd name="T44" fmla="+- 0 2073 1875"/>
                  <a:gd name="T45" fmla="*/ T44 w 1412"/>
                  <a:gd name="T46" fmla="+- 0 31 31"/>
                  <a:gd name="T47" fmla="*/ 31 h 397"/>
                  <a:gd name="T48" fmla="+- 0 2073 1875"/>
                  <a:gd name="T49" fmla="*/ T48 w 1412"/>
                  <a:gd name="T50" fmla="+- 0 35 31"/>
                  <a:gd name="T51" fmla="*/ 35 h 397"/>
                  <a:gd name="T52" fmla="+- 0 3127 1875"/>
                  <a:gd name="T53" fmla="*/ T52 w 1412"/>
                  <a:gd name="T54" fmla="+- 0 35 31"/>
                  <a:gd name="T55" fmla="*/ 35 h 397"/>
                  <a:gd name="T56" fmla="+- 0 3188 1875"/>
                  <a:gd name="T57" fmla="*/ T56 w 1412"/>
                  <a:gd name="T58" fmla="+- 0 58 31"/>
                  <a:gd name="T59" fmla="*/ 58 h 397"/>
                  <a:gd name="T60" fmla="+- 0 3236 1875"/>
                  <a:gd name="T61" fmla="*/ T60 w 1412"/>
                  <a:gd name="T62" fmla="+- 0 99 31"/>
                  <a:gd name="T63" fmla="*/ 99 h 397"/>
                  <a:gd name="T64" fmla="+- 0 3269 1875"/>
                  <a:gd name="T65" fmla="*/ T64 w 1412"/>
                  <a:gd name="T66" fmla="+- 0 156 31"/>
                  <a:gd name="T67" fmla="*/ 156 h 397"/>
                  <a:gd name="T68" fmla="+- 0 3286 1875"/>
                  <a:gd name="T69" fmla="*/ T68 w 1412"/>
                  <a:gd name="T70" fmla="+- 0 226 31"/>
                  <a:gd name="T71" fmla="*/ 226 h 397"/>
                  <a:gd name="T72" fmla="+- 0 3286 1875"/>
                  <a:gd name="T73" fmla="*/ T72 w 1412"/>
                  <a:gd name="T74" fmla="+- 0 253 31"/>
                  <a:gd name="T75" fmla="*/ 253 h 397"/>
                  <a:gd name="T76" fmla="+- 0 3283 1875"/>
                  <a:gd name="T77" fmla="*/ T76 w 1412"/>
                  <a:gd name="T78" fmla="+- 0 275 31"/>
                  <a:gd name="T79" fmla="*/ 275 h 397"/>
                  <a:gd name="T80" fmla="+- 0 3257 1875"/>
                  <a:gd name="T81" fmla="*/ T80 w 1412"/>
                  <a:gd name="T82" fmla="+- 0 336 31"/>
                  <a:gd name="T83" fmla="*/ 336 h 397"/>
                  <a:gd name="T84" fmla="+- 0 3214 1875"/>
                  <a:gd name="T85" fmla="*/ T84 w 1412"/>
                  <a:gd name="T86" fmla="+- 0 384 31"/>
                  <a:gd name="T87" fmla="*/ 384 h 397"/>
                  <a:gd name="T88" fmla="+- 0 3157 1875"/>
                  <a:gd name="T89" fmla="*/ T88 w 1412"/>
                  <a:gd name="T90" fmla="+- 0 416 31"/>
                  <a:gd name="T91" fmla="*/ 416 h 397"/>
                  <a:gd name="T92" fmla="+- 0 3123 1875"/>
                  <a:gd name="T93" fmla="*/ T92 w 1412"/>
                  <a:gd name="T94" fmla="+- 0 424 31"/>
                  <a:gd name="T95" fmla="*/ 424 h 397"/>
                  <a:gd name="T96" fmla="+- 0 2073 1875"/>
                  <a:gd name="T97" fmla="*/ T96 w 1412"/>
                  <a:gd name="T98" fmla="+- 0 424 31"/>
                  <a:gd name="T99" fmla="*/ 424 h 397"/>
                  <a:gd name="T100" fmla="+- 0 2050 1875"/>
                  <a:gd name="T101" fmla="*/ T100 w 1412"/>
                  <a:gd name="T102" fmla="+- 0 426 31"/>
                  <a:gd name="T103" fmla="*/ 426 h 39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Lst>
                <a:rect l="0" t="0" r="r" b="b"/>
                <a:pathLst>
                  <a:path w="1412" h="397">
                    <a:moveTo>
                      <a:pt x="175" y="395"/>
                    </a:moveTo>
                    <a:lnTo>
                      <a:pt x="111" y="376"/>
                    </a:lnTo>
                    <a:lnTo>
                      <a:pt x="58" y="339"/>
                    </a:lnTo>
                    <a:lnTo>
                      <a:pt x="20" y="286"/>
                    </a:lnTo>
                    <a:lnTo>
                      <a:pt x="1" y="222"/>
                    </a:lnTo>
                    <a:lnTo>
                      <a:pt x="0" y="198"/>
                    </a:lnTo>
                    <a:lnTo>
                      <a:pt x="1" y="175"/>
                    </a:lnTo>
                    <a:lnTo>
                      <a:pt x="20" y="111"/>
                    </a:lnTo>
                    <a:lnTo>
                      <a:pt x="58" y="58"/>
                    </a:lnTo>
                    <a:lnTo>
                      <a:pt x="111" y="20"/>
                    </a:lnTo>
                    <a:lnTo>
                      <a:pt x="175" y="2"/>
                    </a:lnTo>
                    <a:lnTo>
                      <a:pt x="198" y="0"/>
                    </a:lnTo>
                    <a:lnTo>
                      <a:pt x="198" y="4"/>
                    </a:lnTo>
                    <a:lnTo>
                      <a:pt x="1252" y="4"/>
                    </a:lnTo>
                    <a:lnTo>
                      <a:pt x="1313" y="27"/>
                    </a:lnTo>
                    <a:lnTo>
                      <a:pt x="1361" y="68"/>
                    </a:lnTo>
                    <a:lnTo>
                      <a:pt x="1394" y="125"/>
                    </a:lnTo>
                    <a:lnTo>
                      <a:pt x="1411" y="195"/>
                    </a:lnTo>
                    <a:lnTo>
                      <a:pt x="1411" y="222"/>
                    </a:lnTo>
                    <a:lnTo>
                      <a:pt x="1408" y="244"/>
                    </a:lnTo>
                    <a:lnTo>
                      <a:pt x="1382" y="305"/>
                    </a:lnTo>
                    <a:lnTo>
                      <a:pt x="1339" y="353"/>
                    </a:lnTo>
                    <a:lnTo>
                      <a:pt x="1282" y="385"/>
                    </a:lnTo>
                    <a:lnTo>
                      <a:pt x="1248" y="393"/>
                    </a:lnTo>
                    <a:lnTo>
                      <a:pt x="198" y="393"/>
                    </a:lnTo>
                    <a:lnTo>
                      <a:pt x="175" y="395"/>
                    </a:lnTo>
                    <a:close/>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p>
            </p:txBody>
          </p:sp>
          <p:sp>
            <p:nvSpPr>
              <p:cNvPr id="241" name="Freeform 250">
                <a:extLst>
                  <a:ext uri="{FF2B5EF4-FFF2-40B4-BE49-F238E27FC236}">
                    <a16:creationId xmlns:a16="http://schemas.microsoft.com/office/drawing/2014/main" id="{C5DE7C10-AC5F-7D42-96A5-120878C2B50B}"/>
                  </a:ext>
                </a:extLst>
              </p:cNvPr>
              <p:cNvSpPr>
                <a:spLocks/>
              </p:cNvSpPr>
              <p:nvPr/>
            </p:nvSpPr>
            <p:spPr bwMode="auto">
              <a:xfrm>
                <a:off x="1875" y="31"/>
                <a:ext cx="1412" cy="397"/>
              </a:xfrm>
              <a:custGeom>
                <a:avLst/>
                <a:gdLst>
                  <a:gd name="T0" fmla="+- 0 3127 1875"/>
                  <a:gd name="T1" fmla="*/ T0 w 1412"/>
                  <a:gd name="T2" fmla="+- 0 35 31"/>
                  <a:gd name="T3" fmla="*/ 35 h 397"/>
                  <a:gd name="T4" fmla="+- 0 3090 1875"/>
                  <a:gd name="T5" fmla="*/ T4 w 1412"/>
                  <a:gd name="T6" fmla="+- 0 35 31"/>
                  <a:gd name="T7" fmla="*/ 35 h 397"/>
                  <a:gd name="T8" fmla="+- 0 3109 1875"/>
                  <a:gd name="T9" fmla="*/ T8 w 1412"/>
                  <a:gd name="T10" fmla="+- 0 32 31"/>
                  <a:gd name="T11" fmla="*/ 32 h 397"/>
                  <a:gd name="T12" fmla="+- 0 3127 1875"/>
                  <a:gd name="T13" fmla="*/ T12 w 1412"/>
                  <a:gd name="T14" fmla="+- 0 35 31"/>
                  <a:gd name="T15" fmla="*/ 35 h 397"/>
                </a:gdLst>
                <a:ahLst/>
                <a:cxnLst>
                  <a:cxn ang="0">
                    <a:pos x="T1" y="T3"/>
                  </a:cxn>
                  <a:cxn ang="0">
                    <a:pos x="T5" y="T7"/>
                  </a:cxn>
                  <a:cxn ang="0">
                    <a:pos x="T9" y="T11"/>
                  </a:cxn>
                  <a:cxn ang="0">
                    <a:pos x="T13" y="T15"/>
                  </a:cxn>
                </a:cxnLst>
                <a:rect l="0" t="0" r="r" b="b"/>
                <a:pathLst>
                  <a:path w="1412" h="397">
                    <a:moveTo>
                      <a:pt x="1252" y="4"/>
                    </a:moveTo>
                    <a:lnTo>
                      <a:pt x="1215" y="4"/>
                    </a:lnTo>
                    <a:lnTo>
                      <a:pt x="1234" y="1"/>
                    </a:lnTo>
                    <a:lnTo>
                      <a:pt x="1252" y="4"/>
                    </a:lnTo>
                    <a:close/>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p>
            </p:txBody>
          </p:sp>
          <p:sp>
            <p:nvSpPr>
              <p:cNvPr id="242" name="Freeform 249">
                <a:extLst>
                  <a:ext uri="{FF2B5EF4-FFF2-40B4-BE49-F238E27FC236}">
                    <a16:creationId xmlns:a16="http://schemas.microsoft.com/office/drawing/2014/main" id="{F77DC324-057F-644C-B12D-101F95DAC34F}"/>
                  </a:ext>
                </a:extLst>
              </p:cNvPr>
              <p:cNvSpPr>
                <a:spLocks/>
              </p:cNvSpPr>
              <p:nvPr/>
            </p:nvSpPr>
            <p:spPr bwMode="auto">
              <a:xfrm>
                <a:off x="1875" y="31"/>
                <a:ext cx="1412" cy="397"/>
              </a:xfrm>
              <a:custGeom>
                <a:avLst/>
                <a:gdLst>
                  <a:gd name="T0" fmla="+- 0 3090 1875"/>
                  <a:gd name="T1" fmla="*/ T0 w 1412"/>
                  <a:gd name="T2" fmla="+- 0 428 31"/>
                  <a:gd name="T3" fmla="*/ 428 h 397"/>
                  <a:gd name="T4" fmla="+- 0 3090 1875"/>
                  <a:gd name="T5" fmla="*/ T4 w 1412"/>
                  <a:gd name="T6" fmla="+- 0 424 31"/>
                  <a:gd name="T7" fmla="*/ 424 h 397"/>
                  <a:gd name="T8" fmla="+- 0 3123 1875"/>
                  <a:gd name="T9" fmla="*/ T8 w 1412"/>
                  <a:gd name="T10" fmla="+- 0 424 31"/>
                  <a:gd name="T11" fmla="*/ 424 h 397"/>
                  <a:gd name="T12" fmla="+- 0 3113 1875"/>
                  <a:gd name="T13" fmla="*/ T12 w 1412"/>
                  <a:gd name="T14" fmla="+- 0 426 31"/>
                  <a:gd name="T15" fmla="*/ 426 h 397"/>
                  <a:gd name="T16" fmla="+- 0 3090 1875"/>
                  <a:gd name="T17" fmla="*/ T16 w 1412"/>
                  <a:gd name="T18" fmla="+- 0 428 31"/>
                  <a:gd name="T19" fmla="*/ 428 h 397"/>
                </a:gdLst>
                <a:ahLst/>
                <a:cxnLst>
                  <a:cxn ang="0">
                    <a:pos x="T1" y="T3"/>
                  </a:cxn>
                  <a:cxn ang="0">
                    <a:pos x="T5" y="T7"/>
                  </a:cxn>
                  <a:cxn ang="0">
                    <a:pos x="T9" y="T11"/>
                  </a:cxn>
                  <a:cxn ang="0">
                    <a:pos x="T13" y="T15"/>
                  </a:cxn>
                  <a:cxn ang="0">
                    <a:pos x="T17" y="T19"/>
                  </a:cxn>
                </a:cxnLst>
                <a:rect l="0" t="0" r="r" b="b"/>
                <a:pathLst>
                  <a:path w="1412" h="397">
                    <a:moveTo>
                      <a:pt x="1215" y="397"/>
                    </a:moveTo>
                    <a:lnTo>
                      <a:pt x="1215" y="393"/>
                    </a:lnTo>
                    <a:lnTo>
                      <a:pt x="1248" y="393"/>
                    </a:lnTo>
                    <a:lnTo>
                      <a:pt x="1238" y="395"/>
                    </a:lnTo>
                    <a:lnTo>
                      <a:pt x="1215" y="397"/>
                    </a:lnTo>
                    <a:close/>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15" name="Group 245">
              <a:extLst>
                <a:ext uri="{FF2B5EF4-FFF2-40B4-BE49-F238E27FC236}">
                  <a16:creationId xmlns:a16="http://schemas.microsoft.com/office/drawing/2014/main" id="{52B5617B-39F3-1247-B245-B5B12F278D54}"/>
                </a:ext>
              </a:extLst>
            </p:cNvPr>
            <p:cNvGrpSpPr>
              <a:grpSpLocks/>
            </p:cNvGrpSpPr>
            <p:nvPr/>
          </p:nvGrpSpPr>
          <p:grpSpPr bwMode="auto">
            <a:xfrm>
              <a:off x="1875" y="31"/>
              <a:ext cx="1412" cy="397"/>
              <a:chOff x="1875" y="31"/>
              <a:chExt cx="1412" cy="397"/>
            </a:xfrm>
          </p:grpSpPr>
          <p:sp>
            <p:nvSpPr>
              <p:cNvPr id="238" name="Freeform 247">
                <a:extLst>
                  <a:ext uri="{FF2B5EF4-FFF2-40B4-BE49-F238E27FC236}">
                    <a16:creationId xmlns:a16="http://schemas.microsoft.com/office/drawing/2014/main" id="{BBE6F662-FE0C-5948-8FCC-8CEBA1DBF9EE}"/>
                  </a:ext>
                </a:extLst>
              </p:cNvPr>
              <p:cNvSpPr>
                <a:spLocks/>
              </p:cNvSpPr>
              <p:nvPr/>
            </p:nvSpPr>
            <p:spPr bwMode="auto">
              <a:xfrm>
                <a:off x="1875" y="31"/>
                <a:ext cx="1412" cy="397"/>
              </a:xfrm>
              <a:custGeom>
                <a:avLst/>
                <a:gdLst>
                  <a:gd name="T0" fmla="+- 0 2073 1875"/>
                  <a:gd name="T1" fmla="*/ T0 w 1412"/>
                  <a:gd name="T2" fmla="+- 0 424 31"/>
                  <a:gd name="T3" fmla="*/ 424 h 397"/>
                  <a:gd name="T4" fmla="+- 0 3090 1875"/>
                  <a:gd name="T5" fmla="*/ T4 w 1412"/>
                  <a:gd name="T6" fmla="+- 0 424 31"/>
                  <a:gd name="T7" fmla="*/ 424 h 397"/>
                  <a:gd name="T8" fmla="+- 0 3090 1875"/>
                  <a:gd name="T9" fmla="*/ T8 w 1412"/>
                  <a:gd name="T10" fmla="+- 0 428 31"/>
                  <a:gd name="T11" fmla="*/ 428 h 397"/>
                  <a:gd name="T12" fmla="+- 0 3113 1875"/>
                  <a:gd name="T13" fmla="*/ T12 w 1412"/>
                  <a:gd name="T14" fmla="+- 0 426 31"/>
                  <a:gd name="T15" fmla="*/ 426 h 397"/>
                  <a:gd name="T16" fmla="+- 0 3177 1875"/>
                  <a:gd name="T17" fmla="*/ T16 w 1412"/>
                  <a:gd name="T18" fmla="+- 0 407 31"/>
                  <a:gd name="T19" fmla="*/ 407 h 397"/>
                  <a:gd name="T20" fmla="+- 0 3230 1875"/>
                  <a:gd name="T21" fmla="*/ T20 w 1412"/>
                  <a:gd name="T22" fmla="+- 0 370 31"/>
                  <a:gd name="T23" fmla="*/ 370 h 397"/>
                  <a:gd name="T24" fmla="+- 0 3268 1875"/>
                  <a:gd name="T25" fmla="*/ T24 w 1412"/>
                  <a:gd name="T26" fmla="+- 0 317 31"/>
                  <a:gd name="T27" fmla="*/ 317 h 397"/>
                  <a:gd name="T28" fmla="+- 0 3286 1875"/>
                  <a:gd name="T29" fmla="*/ T28 w 1412"/>
                  <a:gd name="T30" fmla="+- 0 253 31"/>
                  <a:gd name="T31" fmla="*/ 253 h 397"/>
                  <a:gd name="T32" fmla="+- 0 3286 1875"/>
                  <a:gd name="T33" fmla="*/ T32 w 1412"/>
                  <a:gd name="T34" fmla="+- 0 226 31"/>
                  <a:gd name="T35" fmla="*/ 226 h 397"/>
                  <a:gd name="T36" fmla="+- 0 3269 1875"/>
                  <a:gd name="T37" fmla="*/ T36 w 1412"/>
                  <a:gd name="T38" fmla="+- 0 156 31"/>
                  <a:gd name="T39" fmla="*/ 156 h 397"/>
                  <a:gd name="T40" fmla="+- 0 3236 1875"/>
                  <a:gd name="T41" fmla="*/ T40 w 1412"/>
                  <a:gd name="T42" fmla="+- 0 99 31"/>
                  <a:gd name="T43" fmla="*/ 99 h 397"/>
                  <a:gd name="T44" fmla="+- 0 3188 1875"/>
                  <a:gd name="T45" fmla="*/ T44 w 1412"/>
                  <a:gd name="T46" fmla="+- 0 58 31"/>
                  <a:gd name="T47" fmla="*/ 58 h 397"/>
                  <a:gd name="T48" fmla="+- 0 3130 1875"/>
                  <a:gd name="T49" fmla="*/ T48 w 1412"/>
                  <a:gd name="T50" fmla="+- 0 35 31"/>
                  <a:gd name="T51" fmla="*/ 35 h 397"/>
                  <a:gd name="T52" fmla="+- 0 3109 1875"/>
                  <a:gd name="T53" fmla="*/ T52 w 1412"/>
                  <a:gd name="T54" fmla="+- 0 32 31"/>
                  <a:gd name="T55" fmla="*/ 32 h 397"/>
                  <a:gd name="T56" fmla="+- 0 3090 1875"/>
                  <a:gd name="T57" fmla="*/ T56 w 1412"/>
                  <a:gd name="T58" fmla="+- 0 35 31"/>
                  <a:gd name="T59" fmla="*/ 35 h 397"/>
                  <a:gd name="T60" fmla="+- 0 2073 1875"/>
                  <a:gd name="T61" fmla="*/ T60 w 1412"/>
                  <a:gd name="T62" fmla="+- 0 35 31"/>
                  <a:gd name="T63" fmla="*/ 35 h 397"/>
                  <a:gd name="T64" fmla="+- 0 2073 1875"/>
                  <a:gd name="T65" fmla="*/ T64 w 1412"/>
                  <a:gd name="T66" fmla="+- 0 31 31"/>
                  <a:gd name="T67" fmla="*/ 31 h 397"/>
                  <a:gd name="T68" fmla="+- 0 2050 1875"/>
                  <a:gd name="T69" fmla="*/ T68 w 1412"/>
                  <a:gd name="T70" fmla="+- 0 33 31"/>
                  <a:gd name="T71" fmla="*/ 33 h 397"/>
                  <a:gd name="T72" fmla="+- 0 2028 1875"/>
                  <a:gd name="T73" fmla="*/ T72 w 1412"/>
                  <a:gd name="T74" fmla="+- 0 36 31"/>
                  <a:gd name="T75" fmla="*/ 36 h 397"/>
                  <a:gd name="T76" fmla="+- 0 1967 1875"/>
                  <a:gd name="T77" fmla="*/ T76 w 1412"/>
                  <a:gd name="T78" fmla="+- 0 62 31"/>
                  <a:gd name="T79" fmla="*/ 62 h 397"/>
                  <a:gd name="T80" fmla="+- 0 1919 1875"/>
                  <a:gd name="T81" fmla="*/ T80 w 1412"/>
                  <a:gd name="T82" fmla="+- 0 105 31"/>
                  <a:gd name="T83" fmla="*/ 105 h 397"/>
                  <a:gd name="T84" fmla="+- 0 1887 1875"/>
                  <a:gd name="T85" fmla="*/ T84 w 1412"/>
                  <a:gd name="T86" fmla="+- 0 163 31"/>
                  <a:gd name="T87" fmla="*/ 163 h 397"/>
                  <a:gd name="T88" fmla="+- 0 1875 1875"/>
                  <a:gd name="T89" fmla="*/ T88 w 1412"/>
                  <a:gd name="T90" fmla="+- 0 229 31"/>
                  <a:gd name="T91" fmla="*/ 229 h 397"/>
                  <a:gd name="T92" fmla="+- 0 1876 1875"/>
                  <a:gd name="T93" fmla="*/ T92 w 1412"/>
                  <a:gd name="T94" fmla="+- 0 253 31"/>
                  <a:gd name="T95" fmla="*/ 253 h 397"/>
                  <a:gd name="T96" fmla="+- 0 1895 1875"/>
                  <a:gd name="T97" fmla="*/ T96 w 1412"/>
                  <a:gd name="T98" fmla="+- 0 317 31"/>
                  <a:gd name="T99" fmla="*/ 317 h 397"/>
                  <a:gd name="T100" fmla="+- 0 1933 1875"/>
                  <a:gd name="T101" fmla="*/ T100 w 1412"/>
                  <a:gd name="T102" fmla="+- 0 370 31"/>
                  <a:gd name="T103" fmla="*/ 370 h 397"/>
                  <a:gd name="T104" fmla="+- 0 1986 1875"/>
                  <a:gd name="T105" fmla="*/ T104 w 1412"/>
                  <a:gd name="T106" fmla="+- 0 407 31"/>
                  <a:gd name="T107" fmla="*/ 407 h 397"/>
                  <a:gd name="T108" fmla="+- 0 2028 1875"/>
                  <a:gd name="T109" fmla="*/ T108 w 1412"/>
                  <a:gd name="T110" fmla="+- 0 422 31"/>
                  <a:gd name="T111" fmla="*/ 422 h 397"/>
                  <a:gd name="T112" fmla="+- 0 2050 1875"/>
                  <a:gd name="T113" fmla="*/ T112 w 1412"/>
                  <a:gd name="T114" fmla="+- 0 426 31"/>
                  <a:gd name="T115" fmla="*/ 426 h 39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1412" h="397">
                    <a:moveTo>
                      <a:pt x="198" y="393"/>
                    </a:moveTo>
                    <a:lnTo>
                      <a:pt x="1215" y="393"/>
                    </a:lnTo>
                    <a:lnTo>
                      <a:pt x="1215" y="397"/>
                    </a:lnTo>
                    <a:lnTo>
                      <a:pt x="1238" y="395"/>
                    </a:lnTo>
                    <a:lnTo>
                      <a:pt x="1302" y="376"/>
                    </a:lnTo>
                    <a:lnTo>
                      <a:pt x="1355" y="339"/>
                    </a:lnTo>
                    <a:lnTo>
                      <a:pt x="1393" y="286"/>
                    </a:lnTo>
                    <a:lnTo>
                      <a:pt x="1411" y="222"/>
                    </a:lnTo>
                    <a:lnTo>
                      <a:pt x="1411" y="195"/>
                    </a:lnTo>
                    <a:lnTo>
                      <a:pt x="1394" y="125"/>
                    </a:lnTo>
                    <a:lnTo>
                      <a:pt x="1361" y="68"/>
                    </a:lnTo>
                    <a:lnTo>
                      <a:pt x="1313" y="27"/>
                    </a:lnTo>
                    <a:lnTo>
                      <a:pt x="1255" y="4"/>
                    </a:lnTo>
                    <a:lnTo>
                      <a:pt x="1234" y="1"/>
                    </a:lnTo>
                    <a:lnTo>
                      <a:pt x="1215" y="4"/>
                    </a:lnTo>
                    <a:lnTo>
                      <a:pt x="198" y="4"/>
                    </a:lnTo>
                    <a:lnTo>
                      <a:pt x="198" y="0"/>
                    </a:lnTo>
                    <a:lnTo>
                      <a:pt x="175" y="2"/>
                    </a:lnTo>
                    <a:lnTo>
                      <a:pt x="153" y="5"/>
                    </a:lnTo>
                    <a:lnTo>
                      <a:pt x="92" y="31"/>
                    </a:lnTo>
                    <a:lnTo>
                      <a:pt x="44" y="74"/>
                    </a:lnTo>
                    <a:lnTo>
                      <a:pt x="12" y="132"/>
                    </a:lnTo>
                    <a:lnTo>
                      <a:pt x="0" y="198"/>
                    </a:lnTo>
                    <a:lnTo>
                      <a:pt x="1" y="222"/>
                    </a:lnTo>
                    <a:lnTo>
                      <a:pt x="20" y="286"/>
                    </a:lnTo>
                    <a:lnTo>
                      <a:pt x="58" y="339"/>
                    </a:lnTo>
                    <a:lnTo>
                      <a:pt x="111" y="376"/>
                    </a:lnTo>
                    <a:lnTo>
                      <a:pt x="153" y="391"/>
                    </a:lnTo>
                    <a:lnTo>
                      <a:pt x="175" y="395"/>
                    </a:lnTo>
                  </a:path>
                </a:pathLst>
              </a:custGeom>
              <a:noFill/>
              <a:ln w="3168">
                <a:solidFill>
                  <a:srgbClr val="CECEC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pic>
            <p:nvPicPr>
              <p:cNvPr id="239" name="Picture 246">
                <a:extLst>
                  <a:ext uri="{FF2B5EF4-FFF2-40B4-BE49-F238E27FC236}">
                    <a16:creationId xmlns:a16="http://schemas.microsoft.com/office/drawing/2014/main" id="{41137F0B-9D40-BB4C-925B-56434B8745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6" y="3"/>
                <a:ext cx="1413" cy="3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243">
              <a:extLst>
                <a:ext uri="{FF2B5EF4-FFF2-40B4-BE49-F238E27FC236}">
                  <a16:creationId xmlns:a16="http://schemas.microsoft.com/office/drawing/2014/main" id="{342B4770-B64C-7D46-84D9-B8521EE1A006}"/>
                </a:ext>
              </a:extLst>
            </p:cNvPr>
            <p:cNvGrpSpPr>
              <a:grpSpLocks/>
            </p:cNvGrpSpPr>
            <p:nvPr/>
          </p:nvGrpSpPr>
          <p:grpSpPr bwMode="auto">
            <a:xfrm>
              <a:off x="1846" y="2"/>
              <a:ext cx="1412" cy="397"/>
              <a:chOff x="1846" y="2"/>
              <a:chExt cx="1412" cy="397"/>
            </a:xfrm>
          </p:grpSpPr>
          <p:sp>
            <p:nvSpPr>
              <p:cNvPr id="237" name="Freeform 244">
                <a:extLst>
                  <a:ext uri="{FF2B5EF4-FFF2-40B4-BE49-F238E27FC236}">
                    <a16:creationId xmlns:a16="http://schemas.microsoft.com/office/drawing/2014/main" id="{7EFCCE92-8DE5-364E-A641-FCEC5283BE10}"/>
                  </a:ext>
                </a:extLst>
              </p:cNvPr>
              <p:cNvSpPr>
                <a:spLocks/>
              </p:cNvSpPr>
              <p:nvPr/>
            </p:nvSpPr>
            <p:spPr bwMode="auto">
              <a:xfrm>
                <a:off x="1846" y="2"/>
                <a:ext cx="1412" cy="397"/>
              </a:xfrm>
              <a:custGeom>
                <a:avLst/>
                <a:gdLst>
                  <a:gd name="T0" fmla="+- 0 2043 1846"/>
                  <a:gd name="T1" fmla="*/ T0 w 1412"/>
                  <a:gd name="T2" fmla="+- 0 395 2"/>
                  <a:gd name="T3" fmla="*/ 395 h 397"/>
                  <a:gd name="T4" fmla="+- 0 3060 1846"/>
                  <a:gd name="T5" fmla="*/ T4 w 1412"/>
                  <a:gd name="T6" fmla="+- 0 395 2"/>
                  <a:gd name="T7" fmla="*/ 395 h 397"/>
                  <a:gd name="T8" fmla="+- 0 3061 1846"/>
                  <a:gd name="T9" fmla="*/ T8 w 1412"/>
                  <a:gd name="T10" fmla="+- 0 399 2"/>
                  <a:gd name="T11" fmla="*/ 399 h 397"/>
                  <a:gd name="T12" fmla="+- 0 3084 1846"/>
                  <a:gd name="T13" fmla="*/ T12 w 1412"/>
                  <a:gd name="T14" fmla="+- 0 398 2"/>
                  <a:gd name="T15" fmla="*/ 398 h 397"/>
                  <a:gd name="T16" fmla="+- 0 3148 1846"/>
                  <a:gd name="T17" fmla="*/ T16 w 1412"/>
                  <a:gd name="T18" fmla="+- 0 379 2"/>
                  <a:gd name="T19" fmla="*/ 379 h 397"/>
                  <a:gd name="T20" fmla="+- 0 3201 1846"/>
                  <a:gd name="T21" fmla="*/ T20 w 1412"/>
                  <a:gd name="T22" fmla="+- 0 341 2"/>
                  <a:gd name="T23" fmla="*/ 341 h 397"/>
                  <a:gd name="T24" fmla="+- 0 3239 1846"/>
                  <a:gd name="T25" fmla="*/ T24 w 1412"/>
                  <a:gd name="T26" fmla="+- 0 288 2"/>
                  <a:gd name="T27" fmla="*/ 288 h 397"/>
                  <a:gd name="T28" fmla="+- 0 3258 1846"/>
                  <a:gd name="T29" fmla="*/ T28 w 1412"/>
                  <a:gd name="T30" fmla="+- 0 224 2"/>
                  <a:gd name="T31" fmla="*/ 224 h 397"/>
                  <a:gd name="T32" fmla="+- 0 3257 1846"/>
                  <a:gd name="T33" fmla="*/ T32 w 1412"/>
                  <a:gd name="T34" fmla="+- 0 198 2"/>
                  <a:gd name="T35" fmla="*/ 198 h 397"/>
                  <a:gd name="T36" fmla="+- 0 3241 1846"/>
                  <a:gd name="T37" fmla="*/ T36 w 1412"/>
                  <a:gd name="T38" fmla="+- 0 127 2"/>
                  <a:gd name="T39" fmla="*/ 127 h 397"/>
                  <a:gd name="T40" fmla="+- 0 3207 1846"/>
                  <a:gd name="T41" fmla="*/ T40 w 1412"/>
                  <a:gd name="T42" fmla="+- 0 71 2"/>
                  <a:gd name="T43" fmla="*/ 71 h 397"/>
                  <a:gd name="T44" fmla="+- 0 3160 1846"/>
                  <a:gd name="T45" fmla="*/ T44 w 1412"/>
                  <a:gd name="T46" fmla="+- 0 30 2"/>
                  <a:gd name="T47" fmla="*/ 30 h 397"/>
                  <a:gd name="T48" fmla="+- 0 3102 1846"/>
                  <a:gd name="T49" fmla="*/ T48 w 1412"/>
                  <a:gd name="T50" fmla="+- 0 7 2"/>
                  <a:gd name="T51" fmla="*/ 7 h 397"/>
                  <a:gd name="T52" fmla="+- 0 3081 1846"/>
                  <a:gd name="T53" fmla="*/ T52 w 1412"/>
                  <a:gd name="T54" fmla="+- 0 3 2"/>
                  <a:gd name="T55" fmla="*/ 3 h 397"/>
                  <a:gd name="T56" fmla="+- 0 3060 1846"/>
                  <a:gd name="T57" fmla="*/ T56 w 1412"/>
                  <a:gd name="T58" fmla="+- 0 5 2"/>
                  <a:gd name="T59" fmla="*/ 5 h 397"/>
                  <a:gd name="T60" fmla="+- 0 2043 1846"/>
                  <a:gd name="T61" fmla="*/ T60 w 1412"/>
                  <a:gd name="T62" fmla="+- 0 5 2"/>
                  <a:gd name="T63" fmla="*/ 5 h 397"/>
                  <a:gd name="T64" fmla="+- 0 2044 1846"/>
                  <a:gd name="T65" fmla="*/ T64 w 1412"/>
                  <a:gd name="T66" fmla="+- 0 2 2"/>
                  <a:gd name="T67" fmla="*/ 2 h 397"/>
                  <a:gd name="T68" fmla="+- 0 2021 1846"/>
                  <a:gd name="T69" fmla="*/ T68 w 1412"/>
                  <a:gd name="T70" fmla="+- 0 4 2"/>
                  <a:gd name="T71" fmla="*/ 4 h 397"/>
                  <a:gd name="T72" fmla="+- 0 1999 1846"/>
                  <a:gd name="T73" fmla="*/ T72 w 1412"/>
                  <a:gd name="T74" fmla="+- 0 8 2"/>
                  <a:gd name="T75" fmla="*/ 8 h 397"/>
                  <a:gd name="T76" fmla="+- 0 1938 1846"/>
                  <a:gd name="T77" fmla="*/ T76 w 1412"/>
                  <a:gd name="T78" fmla="+- 0 33 2"/>
                  <a:gd name="T79" fmla="*/ 33 h 397"/>
                  <a:gd name="T80" fmla="+- 0 1890 1846"/>
                  <a:gd name="T81" fmla="*/ T80 w 1412"/>
                  <a:gd name="T82" fmla="+- 0 77 2"/>
                  <a:gd name="T83" fmla="*/ 77 h 397"/>
                  <a:gd name="T84" fmla="+- 0 1858 1846"/>
                  <a:gd name="T85" fmla="*/ T84 w 1412"/>
                  <a:gd name="T86" fmla="+- 0 134 2"/>
                  <a:gd name="T87" fmla="*/ 134 h 397"/>
                  <a:gd name="T88" fmla="+- 0 1846 1846"/>
                  <a:gd name="T89" fmla="*/ T88 w 1412"/>
                  <a:gd name="T90" fmla="+- 0 201 2"/>
                  <a:gd name="T91" fmla="*/ 201 h 397"/>
                  <a:gd name="T92" fmla="+- 0 1848 1846"/>
                  <a:gd name="T93" fmla="*/ T92 w 1412"/>
                  <a:gd name="T94" fmla="+- 0 224 2"/>
                  <a:gd name="T95" fmla="*/ 224 h 397"/>
                  <a:gd name="T96" fmla="+- 0 1867 1846"/>
                  <a:gd name="T97" fmla="*/ T96 w 1412"/>
                  <a:gd name="T98" fmla="+- 0 288 2"/>
                  <a:gd name="T99" fmla="*/ 288 h 397"/>
                  <a:gd name="T100" fmla="+- 0 1904 1846"/>
                  <a:gd name="T101" fmla="*/ T100 w 1412"/>
                  <a:gd name="T102" fmla="+- 0 341 2"/>
                  <a:gd name="T103" fmla="*/ 341 h 397"/>
                  <a:gd name="T104" fmla="+- 0 1957 1846"/>
                  <a:gd name="T105" fmla="*/ T104 w 1412"/>
                  <a:gd name="T106" fmla="+- 0 379 2"/>
                  <a:gd name="T107" fmla="*/ 379 h 397"/>
                  <a:gd name="T108" fmla="+- 0 2021 1846"/>
                  <a:gd name="T109" fmla="*/ T108 w 1412"/>
                  <a:gd name="T110" fmla="+- 0 398 2"/>
                  <a:gd name="T111" fmla="*/ 398 h 397"/>
                  <a:gd name="T112" fmla="+- 0 2043 1846"/>
                  <a:gd name="T113" fmla="*/ T112 w 1412"/>
                  <a:gd name="T114" fmla="+- 0 395 2"/>
                  <a:gd name="T115" fmla="*/ 395 h 39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1412" h="397">
                    <a:moveTo>
                      <a:pt x="197" y="393"/>
                    </a:moveTo>
                    <a:lnTo>
                      <a:pt x="1214" y="393"/>
                    </a:lnTo>
                    <a:lnTo>
                      <a:pt x="1215" y="397"/>
                    </a:lnTo>
                    <a:lnTo>
                      <a:pt x="1238" y="396"/>
                    </a:lnTo>
                    <a:lnTo>
                      <a:pt x="1302" y="377"/>
                    </a:lnTo>
                    <a:lnTo>
                      <a:pt x="1355" y="339"/>
                    </a:lnTo>
                    <a:lnTo>
                      <a:pt x="1393" y="286"/>
                    </a:lnTo>
                    <a:lnTo>
                      <a:pt x="1412" y="222"/>
                    </a:lnTo>
                    <a:lnTo>
                      <a:pt x="1411" y="196"/>
                    </a:lnTo>
                    <a:lnTo>
                      <a:pt x="1395" y="125"/>
                    </a:lnTo>
                    <a:lnTo>
                      <a:pt x="1361" y="69"/>
                    </a:lnTo>
                    <a:lnTo>
                      <a:pt x="1314" y="28"/>
                    </a:lnTo>
                    <a:lnTo>
                      <a:pt x="1256" y="5"/>
                    </a:lnTo>
                    <a:lnTo>
                      <a:pt x="1235" y="1"/>
                    </a:lnTo>
                    <a:lnTo>
                      <a:pt x="1214" y="3"/>
                    </a:lnTo>
                    <a:lnTo>
                      <a:pt x="197" y="3"/>
                    </a:lnTo>
                    <a:lnTo>
                      <a:pt x="198" y="0"/>
                    </a:lnTo>
                    <a:lnTo>
                      <a:pt x="175" y="2"/>
                    </a:lnTo>
                    <a:lnTo>
                      <a:pt x="153" y="6"/>
                    </a:lnTo>
                    <a:lnTo>
                      <a:pt x="92" y="31"/>
                    </a:lnTo>
                    <a:lnTo>
                      <a:pt x="44" y="75"/>
                    </a:lnTo>
                    <a:lnTo>
                      <a:pt x="12" y="132"/>
                    </a:lnTo>
                    <a:lnTo>
                      <a:pt x="0" y="199"/>
                    </a:lnTo>
                    <a:lnTo>
                      <a:pt x="2" y="222"/>
                    </a:lnTo>
                    <a:lnTo>
                      <a:pt x="21" y="286"/>
                    </a:lnTo>
                    <a:lnTo>
                      <a:pt x="58" y="339"/>
                    </a:lnTo>
                    <a:lnTo>
                      <a:pt x="111" y="377"/>
                    </a:lnTo>
                    <a:lnTo>
                      <a:pt x="175" y="396"/>
                    </a:lnTo>
                    <a:lnTo>
                      <a:pt x="197" y="393"/>
                    </a:lnTo>
                    <a:close/>
                  </a:path>
                </a:pathLst>
              </a:custGeom>
              <a:noFill/>
              <a:ln w="3168">
                <a:solidFill>
                  <a:srgbClr val="3E3E3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17" name="Group 241">
              <a:extLst>
                <a:ext uri="{FF2B5EF4-FFF2-40B4-BE49-F238E27FC236}">
                  <a16:creationId xmlns:a16="http://schemas.microsoft.com/office/drawing/2014/main" id="{607D5665-BF92-4548-9A40-00829BEE1C83}"/>
                </a:ext>
              </a:extLst>
            </p:cNvPr>
            <p:cNvGrpSpPr>
              <a:grpSpLocks/>
            </p:cNvGrpSpPr>
            <p:nvPr/>
          </p:nvGrpSpPr>
          <p:grpSpPr bwMode="auto">
            <a:xfrm>
              <a:off x="2552" y="395"/>
              <a:ext cx="2" cy="180"/>
              <a:chOff x="2552" y="395"/>
              <a:chExt cx="2" cy="180"/>
            </a:xfrm>
          </p:grpSpPr>
          <p:sp>
            <p:nvSpPr>
              <p:cNvPr id="236" name="Freeform 242">
                <a:extLst>
                  <a:ext uri="{FF2B5EF4-FFF2-40B4-BE49-F238E27FC236}">
                    <a16:creationId xmlns:a16="http://schemas.microsoft.com/office/drawing/2014/main" id="{7DDB7F6B-5EE8-E04F-A267-93B4F95C4E6A}"/>
                  </a:ext>
                </a:extLst>
              </p:cNvPr>
              <p:cNvSpPr>
                <a:spLocks/>
              </p:cNvSpPr>
              <p:nvPr/>
            </p:nvSpPr>
            <p:spPr bwMode="auto">
              <a:xfrm>
                <a:off x="2552" y="395"/>
                <a:ext cx="2" cy="180"/>
              </a:xfrm>
              <a:custGeom>
                <a:avLst/>
                <a:gdLst>
                  <a:gd name="T0" fmla="+- 0 395 395"/>
                  <a:gd name="T1" fmla="*/ 395 h 180"/>
                  <a:gd name="T2" fmla="+- 0 574 395"/>
                  <a:gd name="T3" fmla="*/ 574 h 180"/>
                </a:gdLst>
                <a:ahLst/>
                <a:cxnLst>
                  <a:cxn ang="0">
                    <a:pos x="0" y="T1"/>
                  </a:cxn>
                  <a:cxn ang="0">
                    <a:pos x="0" y="T3"/>
                  </a:cxn>
                </a:cxnLst>
                <a:rect l="0" t="0" r="r" b="b"/>
                <a:pathLst>
                  <a:path h="180">
                    <a:moveTo>
                      <a:pt x="0" y="0"/>
                    </a:moveTo>
                    <a:lnTo>
                      <a:pt x="0" y="179"/>
                    </a:lnTo>
                  </a:path>
                </a:pathLst>
              </a:custGeom>
              <a:noFill/>
              <a:ln w="12655">
                <a:solidFill>
                  <a:srgbClr val="3E3E3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18" name="Group 239">
              <a:extLst>
                <a:ext uri="{FF2B5EF4-FFF2-40B4-BE49-F238E27FC236}">
                  <a16:creationId xmlns:a16="http://schemas.microsoft.com/office/drawing/2014/main" id="{DBD58626-CC2F-3B4D-A12A-53D9CA926A64}"/>
                </a:ext>
              </a:extLst>
            </p:cNvPr>
            <p:cNvGrpSpPr>
              <a:grpSpLocks/>
            </p:cNvGrpSpPr>
            <p:nvPr/>
          </p:nvGrpSpPr>
          <p:grpSpPr bwMode="auto">
            <a:xfrm>
              <a:off x="1879" y="709"/>
              <a:ext cx="1406" cy="405"/>
              <a:chOff x="1879" y="709"/>
              <a:chExt cx="1406" cy="405"/>
            </a:xfrm>
          </p:grpSpPr>
          <p:sp>
            <p:nvSpPr>
              <p:cNvPr id="235" name="Freeform 240">
                <a:extLst>
                  <a:ext uri="{FF2B5EF4-FFF2-40B4-BE49-F238E27FC236}">
                    <a16:creationId xmlns:a16="http://schemas.microsoft.com/office/drawing/2014/main" id="{1EFB3DBA-1B3B-954B-AFF2-E62D7DF77B30}"/>
                  </a:ext>
                </a:extLst>
              </p:cNvPr>
              <p:cNvSpPr>
                <a:spLocks/>
              </p:cNvSpPr>
              <p:nvPr/>
            </p:nvSpPr>
            <p:spPr bwMode="auto">
              <a:xfrm>
                <a:off x="1879" y="709"/>
                <a:ext cx="1406" cy="405"/>
              </a:xfrm>
              <a:custGeom>
                <a:avLst/>
                <a:gdLst>
                  <a:gd name="T0" fmla="+- 0 1879 1879"/>
                  <a:gd name="T1" fmla="*/ T0 w 1406"/>
                  <a:gd name="T2" fmla="+- 0 709 709"/>
                  <a:gd name="T3" fmla="*/ 709 h 405"/>
                  <a:gd name="T4" fmla="+- 0 3284 1879"/>
                  <a:gd name="T5" fmla="*/ T4 w 1406"/>
                  <a:gd name="T6" fmla="+- 0 709 709"/>
                  <a:gd name="T7" fmla="*/ 709 h 405"/>
                  <a:gd name="T8" fmla="+- 0 3284 1879"/>
                  <a:gd name="T9" fmla="*/ T8 w 1406"/>
                  <a:gd name="T10" fmla="+- 0 1114 709"/>
                  <a:gd name="T11" fmla="*/ 1114 h 405"/>
                  <a:gd name="T12" fmla="+- 0 1879 1879"/>
                  <a:gd name="T13" fmla="*/ T12 w 1406"/>
                  <a:gd name="T14" fmla="+- 0 1114 709"/>
                  <a:gd name="T15" fmla="*/ 1114 h 405"/>
                  <a:gd name="T16" fmla="+- 0 1879 1879"/>
                  <a:gd name="T17" fmla="*/ T16 w 1406"/>
                  <a:gd name="T18" fmla="+- 0 709 709"/>
                  <a:gd name="T19" fmla="*/ 709 h 405"/>
                </a:gdLst>
                <a:ahLst/>
                <a:cxnLst>
                  <a:cxn ang="0">
                    <a:pos x="T1" y="T3"/>
                  </a:cxn>
                  <a:cxn ang="0">
                    <a:pos x="T5" y="T7"/>
                  </a:cxn>
                  <a:cxn ang="0">
                    <a:pos x="T9" y="T11"/>
                  </a:cxn>
                  <a:cxn ang="0">
                    <a:pos x="T13" y="T15"/>
                  </a:cxn>
                  <a:cxn ang="0">
                    <a:pos x="T17" y="T19"/>
                  </a:cxn>
                </a:cxnLst>
                <a:rect l="0" t="0" r="r" b="b"/>
                <a:pathLst>
                  <a:path w="1406" h="405">
                    <a:moveTo>
                      <a:pt x="0" y="0"/>
                    </a:moveTo>
                    <a:lnTo>
                      <a:pt x="1405" y="0"/>
                    </a:lnTo>
                    <a:lnTo>
                      <a:pt x="1405" y="405"/>
                    </a:lnTo>
                    <a:lnTo>
                      <a:pt x="0" y="405"/>
                    </a:lnTo>
                    <a:lnTo>
                      <a:pt x="0" y="0"/>
                    </a:lnTo>
                    <a:close/>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19" name="Group 236">
              <a:extLst>
                <a:ext uri="{FF2B5EF4-FFF2-40B4-BE49-F238E27FC236}">
                  <a16:creationId xmlns:a16="http://schemas.microsoft.com/office/drawing/2014/main" id="{5DAAA362-2484-FE4C-B84A-824AE2C0F219}"/>
                </a:ext>
              </a:extLst>
            </p:cNvPr>
            <p:cNvGrpSpPr>
              <a:grpSpLocks/>
            </p:cNvGrpSpPr>
            <p:nvPr/>
          </p:nvGrpSpPr>
          <p:grpSpPr bwMode="auto">
            <a:xfrm>
              <a:off x="1879" y="709"/>
              <a:ext cx="1406" cy="405"/>
              <a:chOff x="1879" y="709"/>
              <a:chExt cx="1406" cy="405"/>
            </a:xfrm>
          </p:grpSpPr>
          <p:sp>
            <p:nvSpPr>
              <p:cNvPr id="233" name="Freeform 238">
                <a:extLst>
                  <a:ext uri="{FF2B5EF4-FFF2-40B4-BE49-F238E27FC236}">
                    <a16:creationId xmlns:a16="http://schemas.microsoft.com/office/drawing/2014/main" id="{2D1620D7-D489-EA42-851D-F9E01EA6A98B}"/>
                  </a:ext>
                </a:extLst>
              </p:cNvPr>
              <p:cNvSpPr>
                <a:spLocks/>
              </p:cNvSpPr>
              <p:nvPr/>
            </p:nvSpPr>
            <p:spPr bwMode="auto">
              <a:xfrm>
                <a:off x="1879" y="709"/>
                <a:ext cx="1406" cy="405"/>
              </a:xfrm>
              <a:custGeom>
                <a:avLst/>
                <a:gdLst>
                  <a:gd name="T0" fmla="+- 0 1879 1879"/>
                  <a:gd name="T1" fmla="*/ T0 w 1406"/>
                  <a:gd name="T2" fmla="+- 0 1114 709"/>
                  <a:gd name="T3" fmla="*/ 1114 h 405"/>
                  <a:gd name="T4" fmla="+- 0 3284 1879"/>
                  <a:gd name="T5" fmla="*/ T4 w 1406"/>
                  <a:gd name="T6" fmla="+- 0 1114 709"/>
                  <a:gd name="T7" fmla="*/ 1114 h 405"/>
                  <a:gd name="T8" fmla="+- 0 3284 1879"/>
                  <a:gd name="T9" fmla="*/ T8 w 1406"/>
                  <a:gd name="T10" fmla="+- 0 709 709"/>
                  <a:gd name="T11" fmla="*/ 709 h 405"/>
                  <a:gd name="T12" fmla="+- 0 1879 1879"/>
                  <a:gd name="T13" fmla="*/ T12 w 1406"/>
                  <a:gd name="T14" fmla="+- 0 709 709"/>
                  <a:gd name="T15" fmla="*/ 709 h 405"/>
                  <a:gd name="T16" fmla="+- 0 1879 1879"/>
                  <a:gd name="T17" fmla="*/ T16 w 1406"/>
                  <a:gd name="T18" fmla="+- 0 1114 709"/>
                  <a:gd name="T19" fmla="*/ 1114 h 405"/>
                </a:gdLst>
                <a:ahLst/>
                <a:cxnLst>
                  <a:cxn ang="0">
                    <a:pos x="T1" y="T3"/>
                  </a:cxn>
                  <a:cxn ang="0">
                    <a:pos x="T5" y="T7"/>
                  </a:cxn>
                  <a:cxn ang="0">
                    <a:pos x="T9" y="T11"/>
                  </a:cxn>
                  <a:cxn ang="0">
                    <a:pos x="T13" y="T15"/>
                  </a:cxn>
                  <a:cxn ang="0">
                    <a:pos x="T17" y="T19"/>
                  </a:cxn>
                </a:cxnLst>
                <a:rect l="0" t="0" r="r" b="b"/>
                <a:pathLst>
                  <a:path w="1406" h="405">
                    <a:moveTo>
                      <a:pt x="0" y="405"/>
                    </a:moveTo>
                    <a:lnTo>
                      <a:pt x="1405" y="405"/>
                    </a:lnTo>
                    <a:lnTo>
                      <a:pt x="1405" y="0"/>
                    </a:lnTo>
                    <a:lnTo>
                      <a:pt x="0" y="0"/>
                    </a:lnTo>
                    <a:lnTo>
                      <a:pt x="0" y="405"/>
                    </a:lnTo>
                    <a:close/>
                  </a:path>
                </a:pathLst>
              </a:custGeom>
              <a:noFill/>
              <a:ln w="3167">
                <a:solidFill>
                  <a:srgbClr val="CECEC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pic>
            <p:nvPicPr>
              <p:cNvPr id="234" name="Picture 237">
                <a:extLst>
                  <a:ext uri="{FF2B5EF4-FFF2-40B4-BE49-F238E27FC236}">
                    <a16:creationId xmlns:a16="http://schemas.microsoft.com/office/drawing/2014/main" id="{D46583F6-935A-0D47-8F9F-72EE2042E2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8" y="679"/>
                <a:ext cx="1405" cy="4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234">
              <a:extLst>
                <a:ext uri="{FF2B5EF4-FFF2-40B4-BE49-F238E27FC236}">
                  <a16:creationId xmlns:a16="http://schemas.microsoft.com/office/drawing/2014/main" id="{F97263B4-027B-6947-B628-4D53CEFF6568}"/>
                </a:ext>
              </a:extLst>
            </p:cNvPr>
            <p:cNvGrpSpPr>
              <a:grpSpLocks/>
            </p:cNvGrpSpPr>
            <p:nvPr/>
          </p:nvGrpSpPr>
          <p:grpSpPr bwMode="auto">
            <a:xfrm>
              <a:off x="1849" y="679"/>
              <a:ext cx="1406" cy="405"/>
              <a:chOff x="1849" y="679"/>
              <a:chExt cx="1406" cy="405"/>
            </a:xfrm>
          </p:grpSpPr>
          <p:sp>
            <p:nvSpPr>
              <p:cNvPr id="232" name="Freeform 235">
                <a:extLst>
                  <a:ext uri="{FF2B5EF4-FFF2-40B4-BE49-F238E27FC236}">
                    <a16:creationId xmlns:a16="http://schemas.microsoft.com/office/drawing/2014/main" id="{5175020A-03B5-1A4E-B6EC-5CFE1EFDDB7E}"/>
                  </a:ext>
                </a:extLst>
              </p:cNvPr>
              <p:cNvSpPr>
                <a:spLocks/>
              </p:cNvSpPr>
              <p:nvPr/>
            </p:nvSpPr>
            <p:spPr bwMode="auto">
              <a:xfrm>
                <a:off x="1849" y="679"/>
                <a:ext cx="1406" cy="405"/>
              </a:xfrm>
              <a:custGeom>
                <a:avLst/>
                <a:gdLst>
                  <a:gd name="T0" fmla="+- 0 1849 1849"/>
                  <a:gd name="T1" fmla="*/ T0 w 1406"/>
                  <a:gd name="T2" fmla="+- 0 1084 679"/>
                  <a:gd name="T3" fmla="*/ 1084 h 405"/>
                  <a:gd name="T4" fmla="+- 0 3254 1849"/>
                  <a:gd name="T5" fmla="*/ T4 w 1406"/>
                  <a:gd name="T6" fmla="+- 0 1084 679"/>
                  <a:gd name="T7" fmla="*/ 1084 h 405"/>
                  <a:gd name="T8" fmla="+- 0 3254 1849"/>
                  <a:gd name="T9" fmla="*/ T8 w 1406"/>
                  <a:gd name="T10" fmla="+- 0 679 679"/>
                  <a:gd name="T11" fmla="*/ 679 h 405"/>
                  <a:gd name="T12" fmla="+- 0 1849 1849"/>
                  <a:gd name="T13" fmla="*/ T12 w 1406"/>
                  <a:gd name="T14" fmla="+- 0 679 679"/>
                  <a:gd name="T15" fmla="*/ 679 h 405"/>
                  <a:gd name="T16" fmla="+- 0 1849 1849"/>
                  <a:gd name="T17" fmla="*/ T16 w 1406"/>
                  <a:gd name="T18" fmla="+- 0 1084 679"/>
                  <a:gd name="T19" fmla="*/ 1084 h 405"/>
                </a:gdLst>
                <a:ahLst/>
                <a:cxnLst>
                  <a:cxn ang="0">
                    <a:pos x="T1" y="T3"/>
                  </a:cxn>
                  <a:cxn ang="0">
                    <a:pos x="T5" y="T7"/>
                  </a:cxn>
                  <a:cxn ang="0">
                    <a:pos x="T9" y="T11"/>
                  </a:cxn>
                  <a:cxn ang="0">
                    <a:pos x="T13" y="T15"/>
                  </a:cxn>
                  <a:cxn ang="0">
                    <a:pos x="T17" y="T19"/>
                  </a:cxn>
                </a:cxnLst>
                <a:rect l="0" t="0" r="r" b="b"/>
                <a:pathLst>
                  <a:path w="1406" h="405">
                    <a:moveTo>
                      <a:pt x="0" y="405"/>
                    </a:moveTo>
                    <a:lnTo>
                      <a:pt x="1405" y="405"/>
                    </a:lnTo>
                    <a:lnTo>
                      <a:pt x="1405" y="0"/>
                    </a:lnTo>
                    <a:lnTo>
                      <a:pt x="0" y="0"/>
                    </a:lnTo>
                    <a:lnTo>
                      <a:pt x="0" y="405"/>
                    </a:lnTo>
                    <a:close/>
                  </a:path>
                </a:pathLst>
              </a:custGeom>
              <a:noFill/>
              <a:ln w="3167">
                <a:solidFill>
                  <a:srgbClr val="3E3E3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21" name="Group 232">
              <a:extLst>
                <a:ext uri="{FF2B5EF4-FFF2-40B4-BE49-F238E27FC236}">
                  <a16:creationId xmlns:a16="http://schemas.microsoft.com/office/drawing/2014/main" id="{4EF697E8-6731-AA4A-A89E-6885F73407FB}"/>
                </a:ext>
              </a:extLst>
            </p:cNvPr>
            <p:cNvGrpSpPr>
              <a:grpSpLocks/>
            </p:cNvGrpSpPr>
            <p:nvPr/>
          </p:nvGrpSpPr>
          <p:grpSpPr bwMode="auto">
            <a:xfrm>
              <a:off x="1879" y="2132"/>
              <a:ext cx="1406" cy="555"/>
              <a:chOff x="1879" y="2132"/>
              <a:chExt cx="1406" cy="555"/>
            </a:xfrm>
          </p:grpSpPr>
          <p:sp>
            <p:nvSpPr>
              <p:cNvPr id="231" name="Freeform 233">
                <a:extLst>
                  <a:ext uri="{FF2B5EF4-FFF2-40B4-BE49-F238E27FC236}">
                    <a16:creationId xmlns:a16="http://schemas.microsoft.com/office/drawing/2014/main" id="{A191F154-1B55-5C4C-97D5-74979BB04F8A}"/>
                  </a:ext>
                </a:extLst>
              </p:cNvPr>
              <p:cNvSpPr>
                <a:spLocks/>
              </p:cNvSpPr>
              <p:nvPr/>
            </p:nvSpPr>
            <p:spPr bwMode="auto">
              <a:xfrm>
                <a:off x="1879" y="2132"/>
                <a:ext cx="1406" cy="555"/>
              </a:xfrm>
              <a:custGeom>
                <a:avLst/>
                <a:gdLst>
                  <a:gd name="T0" fmla="+- 0 2582 1879"/>
                  <a:gd name="T1" fmla="*/ T0 w 1406"/>
                  <a:gd name="T2" fmla="+- 0 2687 2132"/>
                  <a:gd name="T3" fmla="*/ 2687 h 555"/>
                  <a:gd name="T4" fmla="+- 0 1879 1879"/>
                  <a:gd name="T5" fmla="*/ T4 w 1406"/>
                  <a:gd name="T6" fmla="+- 0 2402 2132"/>
                  <a:gd name="T7" fmla="*/ 2402 h 555"/>
                  <a:gd name="T8" fmla="+- 0 2582 1879"/>
                  <a:gd name="T9" fmla="*/ T8 w 1406"/>
                  <a:gd name="T10" fmla="+- 0 2132 2132"/>
                  <a:gd name="T11" fmla="*/ 2132 h 555"/>
                  <a:gd name="T12" fmla="+- 0 3284 1879"/>
                  <a:gd name="T13" fmla="*/ T12 w 1406"/>
                  <a:gd name="T14" fmla="+- 0 2402 2132"/>
                  <a:gd name="T15" fmla="*/ 2402 h 555"/>
                  <a:gd name="T16" fmla="+- 0 2582 1879"/>
                  <a:gd name="T17" fmla="*/ T16 w 1406"/>
                  <a:gd name="T18" fmla="+- 0 2687 2132"/>
                  <a:gd name="T19" fmla="*/ 2687 h 555"/>
                </a:gdLst>
                <a:ahLst/>
                <a:cxnLst>
                  <a:cxn ang="0">
                    <a:pos x="T1" y="T3"/>
                  </a:cxn>
                  <a:cxn ang="0">
                    <a:pos x="T5" y="T7"/>
                  </a:cxn>
                  <a:cxn ang="0">
                    <a:pos x="T9" y="T11"/>
                  </a:cxn>
                  <a:cxn ang="0">
                    <a:pos x="T13" y="T15"/>
                  </a:cxn>
                  <a:cxn ang="0">
                    <a:pos x="T17" y="T19"/>
                  </a:cxn>
                </a:cxnLst>
                <a:rect l="0" t="0" r="r" b="b"/>
                <a:pathLst>
                  <a:path w="1406" h="555">
                    <a:moveTo>
                      <a:pt x="703" y="555"/>
                    </a:moveTo>
                    <a:lnTo>
                      <a:pt x="0" y="270"/>
                    </a:lnTo>
                    <a:lnTo>
                      <a:pt x="703" y="0"/>
                    </a:lnTo>
                    <a:lnTo>
                      <a:pt x="1405" y="270"/>
                    </a:lnTo>
                    <a:lnTo>
                      <a:pt x="703" y="555"/>
                    </a:lnTo>
                    <a:close/>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22" name="Group 229">
              <a:extLst>
                <a:ext uri="{FF2B5EF4-FFF2-40B4-BE49-F238E27FC236}">
                  <a16:creationId xmlns:a16="http://schemas.microsoft.com/office/drawing/2014/main" id="{9796E3B7-2CA6-FA42-8229-94F75ED940CF}"/>
                </a:ext>
              </a:extLst>
            </p:cNvPr>
            <p:cNvGrpSpPr>
              <a:grpSpLocks/>
            </p:cNvGrpSpPr>
            <p:nvPr/>
          </p:nvGrpSpPr>
          <p:grpSpPr bwMode="auto">
            <a:xfrm>
              <a:off x="1879" y="2132"/>
              <a:ext cx="1406" cy="555"/>
              <a:chOff x="1879" y="2132"/>
              <a:chExt cx="1406" cy="555"/>
            </a:xfrm>
          </p:grpSpPr>
          <p:sp>
            <p:nvSpPr>
              <p:cNvPr id="229" name="Freeform 231">
                <a:extLst>
                  <a:ext uri="{FF2B5EF4-FFF2-40B4-BE49-F238E27FC236}">
                    <a16:creationId xmlns:a16="http://schemas.microsoft.com/office/drawing/2014/main" id="{D5A9D6A1-F696-3846-AF29-86D66126B3AD}"/>
                  </a:ext>
                </a:extLst>
              </p:cNvPr>
              <p:cNvSpPr>
                <a:spLocks/>
              </p:cNvSpPr>
              <p:nvPr/>
            </p:nvSpPr>
            <p:spPr bwMode="auto">
              <a:xfrm>
                <a:off x="1879" y="2132"/>
                <a:ext cx="1406" cy="555"/>
              </a:xfrm>
              <a:custGeom>
                <a:avLst/>
                <a:gdLst>
                  <a:gd name="T0" fmla="+- 0 1879 1879"/>
                  <a:gd name="T1" fmla="*/ T0 w 1406"/>
                  <a:gd name="T2" fmla="+- 0 2402 2132"/>
                  <a:gd name="T3" fmla="*/ 2402 h 555"/>
                  <a:gd name="T4" fmla="+- 0 2582 1879"/>
                  <a:gd name="T5" fmla="*/ T4 w 1406"/>
                  <a:gd name="T6" fmla="+- 0 2132 2132"/>
                  <a:gd name="T7" fmla="*/ 2132 h 555"/>
                  <a:gd name="T8" fmla="+- 0 3284 1879"/>
                  <a:gd name="T9" fmla="*/ T8 w 1406"/>
                  <a:gd name="T10" fmla="+- 0 2402 2132"/>
                  <a:gd name="T11" fmla="*/ 2402 h 555"/>
                  <a:gd name="T12" fmla="+- 0 2582 1879"/>
                  <a:gd name="T13" fmla="*/ T12 w 1406"/>
                  <a:gd name="T14" fmla="+- 0 2687 2132"/>
                  <a:gd name="T15" fmla="*/ 2687 h 555"/>
                  <a:gd name="T16" fmla="+- 0 1879 1879"/>
                  <a:gd name="T17" fmla="*/ T16 w 1406"/>
                  <a:gd name="T18" fmla="+- 0 2402 2132"/>
                  <a:gd name="T19" fmla="*/ 2402 h 555"/>
                </a:gdLst>
                <a:ahLst/>
                <a:cxnLst>
                  <a:cxn ang="0">
                    <a:pos x="T1" y="T3"/>
                  </a:cxn>
                  <a:cxn ang="0">
                    <a:pos x="T5" y="T7"/>
                  </a:cxn>
                  <a:cxn ang="0">
                    <a:pos x="T9" y="T11"/>
                  </a:cxn>
                  <a:cxn ang="0">
                    <a:pos x="T13" y="T15"/>
                  </a:cxn>
                  <a:cxn ang="0">
                    <a:pos x="T17" y="T19"/>
                  </a:cxn>
                </a:cxnLst>
                <a:rect l="0" t="0" r="r" b="b"/>
                <a:pathLst>
                  <a:path w="1406" h="555">
                    <a:moveTo>
                      <a:pt x="0" y="270"/>
                    </a:moveTo>
                    <a:lnTo>
                      <a:pt x="703" y="0"/>
                    </a:lnTo>
                    <a:lnTo>
                      <a:pt x="1405" y="270"/>
                    </a:lnTo>
                    <a:lnTo>
                      <a:pt x="703" y="555"/>
                    </a:lnTo>
                    <a:lnTo>
                      <a:pt x="0" y="270"/>
                    </a:lnTo>
                  </a:path>
                </a:pathLst>
              </a:custGeom>
              <a:noFill/>
              <a:ln w="3167">
                <a:solidFill>
                  <a:srgbClr val="CECEC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pic>
            <p:nvPicPr>
              <p:cNvPr id="230" name="Picture 230">
                <a:extLst>
                  <a:ext uri="{FF2B5EF4-FFF2-40B4-BE49-F238E27FC236}">
                    <a16:creationId xmlns:a16="http://schemas.microsoft.com/office/drawing/2014/main" id="{9909866E-6E35-7D45-8053-E2951EFAA9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8" y="2103"/>
                <a:ext cx="1405" cy="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 227">
              <a:extLst>
                <a:ext uri="{FF2B5EF4-FFF2-40B4-BE49-F238E27FC236}">
                  <a16:creationId xmlns:a16="http://schemas.microsoft.com/office/drawing/2014/main" id="{9BCDCB2B-5360-4D46-84E5-00F85150D078}"/>
                </a:ext>
              </a:extLst>
            </p:cNvPr>
            <p:cNvGrpSpPr>
              <a:grpSpLocks/>
            </p:cNvGrpSpPr>
            <p:nvPr/>
          </p:nvGrpSpPr>
          <p:grpSpPr bwMode="auto">
            <a:xfrm>
              <a:off x="1849" y="2102"/>
              <a:ext cx="1406" cy="555"/>
              <a:chOff x="1849" y="2102"/>
              <a:chExt cx="1406" cy="555"/>
            </a:xfrm>
          </p:grpSpPr>
          <p:sp>
            <p:nvSpPr>
              <p:cNvPr id="228" name="Freeform 228">
                <a:extLst>
                  <a:ext uri="{FF2B5EF4-FFF2-40B4-BE49-F238E27FC236}">
                    <a16:creationId xmlns:a16="http://schemas.microsoft.com/office/drawing/2014/main" id="{72ABD2AD-F1D0-7944-8780-89DA43135A7F}"/>
                  </a:ext>
                </a:extLst>
              </p:cNvPr>
              <p:cNvSpPr>
                <a:spLocks/>
              </p:cNvSpPr>
              <p:nvPr/>
            </p:nvSpPr>
            <p:spPr bwMode="auto">
              <a:xfrm>
                <a:off x="1849" y="2102"/>
                <a:ext cx="1406" cy="555"/>
              </a:xfrm>
              <a:custGeom>
                <a:avLst/>
                <a:gdLst>
                  <a:gd name="T0" fmla="+- 0 1849 1849"/>
                  <a:gd name="T1" fmla="*/ T0 w 1406"/>
                  <a:gd name="T2" fmla="+- 0 2387 2102"/>
                  <a:gd name="T3" fmla="*/ 2387 h 555"/>
                  <a:gd name="T4" fmla="+- 0 2552 1849"/>
                  <a:gd name="T5" fmla="*/ T4 w 1406"/>
                  <a:gd name="T6" fmla="+- 0 2102 2102"/>
                  <a:gd name="T7" fmla="*/ 2102 h 555"/>
                  <a:gd name="T8" fmla="+- 0 3254 1849"/>
                  <a:gd name="T9" fmla="*/ T8 w 1406"/>
                  <a:gd name="T10" fmla="+- 0 2387 2102"/>
                  <a:gd name="T11" fmla="*/ 2387 h 555"/>
                  <a:gd name="T12" fmla="+- 0 2552 1849"/>
                  <a:gd name="T13" fmla="*/ T12 w 1406"/>
                  <a:gd name="T14" fmla="+- 0 2657 2102"/>
                  <a:gd name="T15" fmla="*/ 2657 h 555"/>
                  <a:gd name="T16" fmla="+- 0 1849 1849"/>
                  <a:gd name="T17" fmla="*/ T16 w 1406"/>
                  <a:gd name="T18" fmla="+- 0 2387 2102"/>
                  <a:gd name="T19" fmla="*/ 2387 h 555"/>
                </a:gdLst>
                <a:ahLst/>
                <a:cxnLst>
                  <a:cxn ang="0">
                    <a:pos x="T1" y="T3"/>
                  </a:cxn>
                  <a:cxn ang="0">
                    <a:pos x="T5" y="T7"/>
                  </a:cxn>
                  <a:cxn ang="0">
                    <a:pos x="T9" y="T11"/>
                  </a:cxn>
                  <a:cxn ang="0">
                    <a:pos x="T13" y="T15"/>
                  </a:cxn>
                  <a:cxn ang="0">
                    <a:pos x="T17" y="T19"/>
                  </a:cxn>
                </a:cxnLst>
                <a:rect l="0" t="0" r="r" b="b"/>
                <a:pathLst>
                  <a:path w="1406" h="555">
                    <a:moveTo>
                      <a:pt x="0" y="285"/>
                    </a:moveTo>
                    <a:lnTo>
                      <a:pt x="703" y="0"/>
                    </a:lnTo>
                    <a:lnTo>
                      <a:pt x="1405" y="285"/>
                    </a:lnTo>
                    <a:lnTo>
                      <a:pt x="703" y="555"/>
                    </a:lnTo>
                    <a:lnTo>
                      <a:pt x="0" y="285"/>
                    </a:lnTo>
                    <a:close/>
                  </a:path>
                </a:pathLst>
              </a:custGeom>
              <a:noFill/>
              <a:ln w="3167">
                <a:solidFill>
                  <a:srgbClr val="3E3E3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25" name="Group 225">
              <a:extLst>
                <a:ext uri="{FF2B5EF4-FFF2-40B4-BE49-F238E27FC236}">
                  <a16:creationId xmlns:a16="http://schemas.microsoft.com/office/drawing/2014/main" id="{4408F491-177F-4349-9597-6BA2D96A5E03}"/>
                </a:ext>
              </a:extLst>
            </p:cNvPr>
            <p:cNvGrpSpPr>
              <a:grpSpLocks/>
            </p:cNvGrpSpPr>
            <p:nvPr/>
          </p:nvGrpSpPr>
          <p:grpSpPr bwMode="auto">
            <a:xfrm>
              <a:off x="459" y="2732"/>
              <a:ext cx="1421" cy="480"/>
              <a:chOff x="459" y="2732"/>
              <a:chExt cx="1421" cy="480"/>
            </a:xfrm>
          </p:grpSpPr>
          <p:sp>
            <p:nvSpPr>
              <p:cNvPr id="227" name="Freeform 226">
                <a:extLst>
                  <a:ext uri="{FF2B5EF4-FFF2-40B4-BE49-F238E27FC236}">
                    <a16:creationId xmlns:a16="http://schemas.microsoft.com/office/drawing/2014/main" id="{5C909BE4-49ED-1440-95F0-BB01E35521BD}"/>
                  </a:ext>
                </a:extLst>
              </p:cNvPr>
              <p:cNvSpPr>
                <a:spLocks/>
              </p:cNvSpPr>
              <p:nvPr/>
            </p:nvSpPr>
            <p:spPr bwMode="auto">
              <a:xfrm>
                <a:off x="459" y="2732"/>
                <a:ext cx="1421" cy="480"/>
              </a:xfrm>
              <a:custGeom>
                <a:avLst/>
                <a:gdLst>
                  <a:gd name="T0" fmla="+- 0 459 459"/>
                  <a:gd name="T1" fmla="*/ T0 w 1421"/>
                  <a:gd name="T2" fmla="+- 0 2732 2732"/>
                  <a:gd name="T3" fmla="*/ 2732 h 480"/>
                  <a:gd name="T4" fmla="+- 0 1879 459"/>
                  <a:gd name="T5" fmla="*/ T4 w 1421"/>
                  <a:gd name="T6" fmla="+- 0 2732 2732"/>
                  <a:gd name="T7" fmla="*/ 2732 h 480"/>
                  <a:gd name="T8" fmla="+- 0 1879 459"/>
                  <a:gd name="T9" fmla="*/ T8 w 1421"/>
                  <a:gd name="T10" fmla="+- 0 3211 2732"/>
                  <a:gd name="T11" fmla="*/ 3211 h 480"/>
                  <a:gd name="T12" fmla="+- 0 459 459"/>
                  <a:gd name="T13" fmla="*/ T12 w 1421"/>
                  <a:gd name="T14" fmla="+- 0 3211 2732"/>
                  <a:gd name="T15" fmla="*/ 3211 h 480"/>
                  <a:gd name="T16" fmla="+- 0 459 459"/>
                  <a:gd name="T17" fmla="*/ T16 w 1421"/>
                  <a:gd name="T18" fmla="+- 0 2732 2732"/>
                  <a:gd name="T19" fmla="*/ 2732 h 480"/>
                </a:gdLst>
                <a:ahLst/>
                <a:cxnLst>
                  <a:cxn ang="0">
                    <a:pos x="T1" y="T3"/>
                  </a:cxn>
                  <a:cxn ang="0">
                    <a:pos x="T5" y="T7"/>
                  </a:cxn>
                  <a:cxn ang="0">
                    <a:pos x="T9" y="T11"/>
                  </a:cxn>
                  <a:cxn ang="0">
                    <a:pos x="T13" y="T15"/>
                  </a:cxn>
                  <a:cxn ang="0">
                    <a:pos x="T17" y="T19"/>
                  </a:cxn>
                </a:cxnLst>
                <a:rect l="0" t="0" r="r" b="b"/>
                <a:pathLst>
                  <a:path w="1421" h="480">
                    <a:moveTo>
                      <a:pt x="0" y="0"/>
                    </a:moveTo>
                    <a:lnTo>
                      <a:pt x="1420" y="0"/>
                    </a:lnTo>
                    <a:lnTo>
                      <a:pt x="1420" y="479"/>
                    </a:lnTo>
                    <a:lnTo>
                      <a:pt x="0" y="479"/>
                    </a:lnTo>
                    <a:lnTo>
                      <a:pt x="0" y="0"/>
                    </a:lnTo>
                    <a:close/>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26" name="Group 222">
              <a:extLst>
                <a:ext uri="{FF2B5EF4-FFF2-40B4-BE49-F238E27FC236}">
                  <a16:creationId xmlns:a16="http://schemas.microsoft.com/office/drawing/2014/main" id="{EAB00960-1488-1945-8486-AD5DC786860E}"/>
                </a:ext>
              </a:extLst>
            </p:cNvPr>
            <p:cNvGrpSpPr>
              <a:grpSpLocks/>
            </p:cNvGrpSpPr>
            <p:nvPr/>
          </p:nvGrpSpPr>
          <p:grpSpPr bwMode="auto">
            <a:xfrm>
              <a:off x="459" y="2732"/>
              <a:ext cx="1421" cy="480"/>
              <a:chOff x="459" y="2732"/>
              <a:chExt cx="1421" cy="480"/>
            </a:xfrm>
          </p:grpSpPr>
          <p:sp>
            <p:nvSpPr>
              <p:cNvPr id="225" name="Freeform 224">
                <a:extLst>
                  <a:ext uri="{FF2B5EF4-FFF2-40B4-BE49-F238E27FC236}">
                    <a16:creationId xmlns:a16="http://schemas.microsoft.com/office/drawing/2014/main" id="{CCB6F961-D675-B540-970A-F268093598BA}"/>
                  </a:ext>
                </a:extLst>
              </p:cNvPr>
              <p:cNvSpPr>
                <a:spLocks/>
              </p:cNvSpPr>
              <p:nvPr/>
            </p:nvSpPr>
            <p:spPr bwMode="auto">
              <a:xfrm>
                <a:off x="459" y="2732"/>
                <a:ext cx="1421" cy="480"/>
              </a:xfrm>
              <a:custGeom>
                <a:avLst/>
                <a:gdLst>
                  <a:gd name="T0" fmla="+- 0 459 459"/>
                  <a:gd name="T1" fmla="*/ T0 w 1421"/>
                  <a:gd name="T2" fmla="+- 0 3211 2732"/>
                  <a:gd name="T3" fmla="*/ 3211 h 480"/>
                  <a:gd name="T4" fmla="+- 0 1879 459"/>
                  <a:gd name="T5" fmla="*/ T4 w 1421"/>
                  <a:gd name="T6" fmla="+- 0 3211 2732"/>
                  <a:gd name="T7" fmla="*/ 3211 h 480"/>
                  <a:gd name="T8" fmla="+- 0 1879 459"/>
                  <a:gd name="T9" fmla="*/ T8 w 1421"/>
                  <a:gd name="T10" fmla="+- 0 2732 2732"/>
                  <a:gd name="T11" fmla="*/ 2732 h 480"/>
                  <a:gd name="T12" fmla="+- 0 459 459"/>
                  <a:gd name="T13" fmla="*/ T12 w 1421"/>
                  <a:gd name="T14" fmla="+- 0 2732 2732"/>
                  <a:gd name="T15" fmla="*/ 2732 h 480"/>
                  <a:gd name="T16" fmla="+- 0 459 459"/>
                  <a:gd name="T17" fmla="*/ T16 w 1421"/>
                  <a:gd name="T18" fmla="+- 0 3211 2732"/>
                  <a:gd name="T19" fmla="*/ 3211 h 480"/>
                </a:gdLst>
                <a:ahLst/>
                <a:cxnLst>
                  <a:cxn ang="0">
                    <a:pos x="T1" y="T3"/>
                  </a:cxn>
                  <a:cxn ang="0">
                    <a:pos x="T5" y="T7"/>
                  </a:cxn>
                  <a:cxn ang="0">
                    <a:pos x="T9" y="T11"/>
                  </a:cxn>
                  <a:cxn ang="0">
                    <a:pos x="T13" y="T15"/>
                  </a:cxn>
                  <a:cxn ang="0">
                    <a:pos x="T17" y="T19"/>
                  </a:cxn>
                </a:cxnLst>
                <a:rect l="0" t="0" r="r" b="b"/>
                <a:pathLst>
                  <a:path w="1421" h="480">
                    <a:moveTo>
                      <a:pt x="0" y="479"/>
                    </a:moveTo>
                    <a:lnTo>
                      <a:pt x="1420" y="479"/>
                    </a:lnTo>
                    <a:lnTo>
                      <a:pt x="1420" y="0"/>
                    </a:lnTo>
                    <a:lnTo>
                      <a:pt x="0" y="0"/>
                    </a:lnTo>
                    <a:lnTo>
                      <a:pt x="0" y="479"/>
                    </a:lnTo>
                    <a:close/>
                  </a:path>
                </a:pathLst>
              </a:custGeom>
              <a:noFill/>
              <a:ln w="3167">
                <a:solidFill>
                  <a:srgbClr val="CECEC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pic>
            <p:nvPicPr>
              <p:cNvPr id="226" name="Picture 223">
                <a:extLst>
                  <a:ext uri="{FF2B5EF4-FFF2-40B4-BE49-F238E27FC236}">
                    <a16:creationId xmlns:a16="http://schemas.microsoft.com/office/drawing/2014/main" id="{98A60AC9-D5EC-EC44-B221-ED3B2229EC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 y="2716"/>
                <a:ext cx="1420" cy="4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20">
              <a:extLst>
                <a:ext uri="{FF2B5EF4-FFF2-40B4-BE49-F238E27FC236}">
                  <a16:creationId xmlns:a16="http://schemas.microsoft.com/office/drawing/2014/main" id="{ABF5B1D5-0EBD-5E4C-ABB2-85CFCBB00D4A}"/>
                </a:ext>
              </a:extLst>
            </p:cNvPr>
            <p:cNvGrpSpPr>
              <a:grpSpLocks/>
            </p:cNvGrpSpPr>
            <p:nvPr/>
          </p:nvGrpSpPr>
          <p:grpSpPr bwMode="auto">
            <a:xfrm>
              <a:off x="429" y="2717"/>
              <a:ext cx="1421" cy="465"/>
              <a:chOff x="429" y="2717"/>
              <a:chExt cx="1421" cy="465"/>
            </a:xfrm>
          </p:grpSpPr>
          <p:sp>
            <p:nvSpPr>
              <p:cNvPr id="224" name="Freeform 221">
                <a:extLst>
                  <a:ext uri="{FF2B5EF4-FFF2-40B4-BE49-F238E27FC236}">
                    <a16:creationId xmlns:a16="http://schemas.microsoft.com/office/drawing/2014/main" id="{5748BFB8-E880-9948-AA4C-51D63AE14712}"/>
                  </a:ext>
                </a:extLst>
              </p:cNvPr>
              <p:cNvSpPr>
                <a:spLocks/>
              </p:cNvSpPr>
              <p:nvPr/>
            </p:nvSpPr>
            <p:spPr bwMode="auto">
              <a:xfrm>
                <a:off x="429" y="2717"/>
                <a:ext cx="1421" cy="465"/>
              </a:xfrm>
              <a:custGeom>
                <a:avLst/>
                <a:gdLst>
                  <a:gd name="T0" fmla="+- 0 429 429"/>
                  <a:gd name="T1" fmla="*/ T0 w 1421"/>
                  <a:gd name="T2" fmla="+- 0 3181 2717"/>
                  <a:gd name="T3" fmla="*/ 3181 h 465"/>
                  <a:gd name="T4" fmla="+- 0 1849 429"/>
                  <a:gd name="T5" fmla="*/ T4 w 1421"/>
                  <a:gd name="T6" fmla="+- 0 3181 2717"/>
                  <a:gd name="T7" fmla="*/ 3181 h 465"/>
                  <a:gd name="T8" fmla="+- 0 1849 429"/>
                  <a:gd name="T9" fmla="*/ T8 w 1421"/>
                  <a:gd name="T10" fmla="+- 0 2717 2717"/>
                  <a:gd name="T11" fmla="*/ 2717 h 465"/>
                  <a:gd name="T12" fmla="+- 0 429 429"/>
                  <a:gd name="T13" fmla="*/ T12 w 1421"/>
                  <a:gd name="T14" fmla="+- 0 2717 2717"/>
                  <a:gd name="T15" fmla="*/ 2717 h 465"/>
                  <a:gd name="T16" fmla="+- 0 429 429"/>
                  <a:gd name="T17" fmla="*/ T16 w 1421"/>
                  <a:gd name="T18" fmla="+- 0 3181 2717"/>
                  <a:gd name="T19" fmla="*/ 3181 h 465"/>
                </a:gdLst>
                <a:ahLst/>
                <a:cxnLst>
                  <a:cxn ang="0">
                    <a:pos x="T1" y="T3"/>
                  </a:cxn>
                  <a:cxn ang="0">
                    <a:pos x="T5" y="T7"/>
                  </a:cxn>
                  <a:cxn ang="0">
                    <a:pos x="T9" y="T11"/>
                  </a:cxn>
                  <a:cxn ang="0">
                    <a:pos x="T13" y="T15"/>
                  </a:cxn>
                  <a:cxn ang="0">
                    <a:pos x="T17" y="T19"/>
                  </a:cxn>
                </a:cxnLst>
                <a:rect l="0" t="0" r="r" b="b"/>
                <a:pathLst>
                  <a:path w="1421" h="465">
                    <a:moveTo>
                      <a:pt x="0" y="464"/>
                    </a:moveTo>
                    <a:lnTo>
                      <a:pt x="1420" y="464"/>
                    </a:lnTo>
                    <a:lnTo>
                      <a:pt x="1420" y="0"/>
                    </a:lnTo>
                    <a:lnTo>
                      <a:pt x="0" y="0"/>
                    </a:lnTo>
                    <a:lnTo>
                      <a:pt x="0" y="464"/>
                    </a:lnTo>
                    <a:close/>
                  </a:path>
                </a:pathLst>
              </a:custGeom>
              <a:noFill/>
              <a:ln w="3167">
                <a:solidFill>
                  <a:srgbClr val="3E3E3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28" name="Group 218">
              <a:extLst>
                <a:ext uri="{FF2B5EF4-FFF2-40B4-BE49-F238E27FC236}">
                  <a16:creationId xmlns:a16="http://schemas.microsoft.com/office/drawing/2014/main" id="{11575079-416E-7648-B0B9-1FAA796EB8F1}"/>
                </a:ext>
              </a:extLst>
            </p:cNvPr>
            <p:cNvGrpSpPr>
              <a:grpSpLocks/>
            </p:cNvGrpSpPr>
            <p:nvPr/>
          </p:nvGrpSpPr>
          <p:grpSpPr bwMode="auto">
            <a:xfrm>
              <a:off x="3284" y="2732"/>
              <a:ext cx="1421" cy="480"/>
              <a:chOff x="3284" y="2732"/>
              <a:chExt cx="1421" cy="480"/>
            </a:xfrm>
          </p:grpSpPr>
          <p:sp>
            <p:nvSpPr>
              <p:cNvPr id="223" name="Freeform 219">
                <a:extLst>
                  <a:ext uri="{FF2B5EF4-FFF2-40B4-BE49-F238E27FC236}">
                    <a16:creationId xmlns:a16="http://schemas.microsoft.com/office/drawing/2014/main" id="{6F3C7A1E-EB8B-8043-BB5B-830FD50C7FA9}"/>
                  </a:ext>
                </a:extLst>
              </p:cNvPr>
              <p:cNvSpPr>
                <a:spLocks/>
              </p:cNvSpPr>
              <p:nvPr/>
            </p:nvSpPr>
            <p:spPr bwMode="auto">
              <a:xfrm>
                <a:off x="3284" y="2732"/>
                <a:ext cx="1421" cy="480"/>
              </a:xfrm>
              <a:custGeom>
                <a:avLst/>
                <a:gdLst>
                  <a:gd name="T0" fmla="+- 0 3284 3284"/>
                  <a:gd name="T1" fmla="*/ T0 w 1421"/>
                  <a:gd name="T2" fmla="+- 0 2732 2732"/>
                  <a:gd name="T3" fmla="*/ 2732 h 480"/>
                  <a:gd name="T4" fmla="+- 0 4705 3284"/>
                  <a:gd name="T5" fmla="*/ T4 w 1421"/>
                  <a:gd name="T6" fmla="+- 0 2732 2732"/>
                  <a:gd name="T7" fmla="*/ 2732 h 480"/>
                  <a:gd name="T8" fmla="+- 0 4705 3284"/>
                  <a:gd name="T9" fmla="*/ T8 w 1421"/>
                  <a:gd name="T10" fmla="+- 0 3211 2732"/>
                  <a:gd name="T11" fmla="*/ 3211 h 480"/>
                  <a:gd name="T12" fmla="+- 0 3284 3284"/>
                  <a:gd name="T13" fmla="*/ T12 w 1421"/>
                  <a:gd name="T14" fmla="+- 0 3211 2732"/>
                  <a:gd name="T15" fmla="*/ 3211 h 480"/>
                  <a:gd name="T16" fmla="+- 0 3284 3284"/>
                  <a:gd name="T17" fmla="*/ T16 w 1421"/>
                  <a:gd name="T18" fmla="+- 0 2732 2732"/>
                  <a:gd name="T19" fmla="*/ 2732 h 480"/>
                </a:gdLst>
                <a:ahLst/>
                <a:cxnLst>
                  <a:cxn ang="0">
                    <a:pos x="T1" y="T3"/>
                  </a:cxn>
                  <a:cxn ang="0">
                    <a:pos x="T5" y="T7"/>
                  </a:cxn>
                  <a:cxn ang="0">
                    <a:pos x="T9" y="T11"/>
                  </a:cxn>
                  <a:cxn ang="0">
                    <a:pos x="T13" y="T15"/>
                  </a:cxn>
                  <a:cxn ang="0">
                    <a:pos x="T17" y="T19"/>
                  </a:cxn>
                </a:cxnLst>
                <a:rect l="0" t="0" r="r" b="b"/>
                <a:pathLst>
                  <a:path w="1421" h="480">
                    <a:moveTo>
                      <a:pt x="0" y="0"/>
                    </a:moveTo>
                    <a:lnTo>
                      <a:pt x="1421" y="0"/>
                    </a:lnTo>
                    <a:lnTo>
                      <a:pt x="1421" y="479"/>
                    </a:lnTo>
                    <a:lnTo>
                      <a:pt x="0" y="479"/>
                    </a:lnTo>
                    <a:lnTo>
                      <a:pt x="0" y="0"/>
                    </a:lnTo>
                    <a:close/>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29" name="Group 216">
              <a:extLst>
                <a:ext uri="{FF2B5EF4-FFF2-40B4-BE49-F238E27FC236}">
                  <a16:creationId xmlns:a16="http://schemas.microsoft.com/office/drawing/2014/main" id="{F7EFBF1D-1B6C-324B-A78D-32A582B50E48}"/>
                </a:ext>
              </a:extLst>
            </p:cNvPr>
            <p:cNvGrpSpPr>
              <a:grpSpLocks/>
            </p:cNvGrpSpPr>
            <p:nvPr/>
          </p:nvGrpSpPr>
          <p:grpSpPr bwMode="auto">
            <a:xfrm>
              <a:off x="3284" y="3211"/>
              <a:ext cx="1321" cy="2"/>
              <a:chOff x="3284" y="3211"/>
              <a:chExt cx="1321" cy="2"/>
            </a:xfrm>
          </p:grpSpPr>
          <p:sp>
            <p:nvSpPr>
              <p:cNvPr id="222" name="Freeform 217">
                <a:extLst>
                  <a:ext uri="{FF2B5EF4-FFF2-40B4-BE49-F238E27FC236}">
                    <a16:creationId xmlns:a16="http://schemas.microsoft.com/office/drawing/2014/main" id="{5B59A898-3830-3C4F-B732-E24E219E811F}"/>
                  </a:ext>
                </a:extLst>
              </p:cNvPr>
              <p:cNvSpPr>
                <a:spLocks/>
              </p:cNvSpPr>
              <p:nvPr/>
            </p:nvSpPr>
            <p:spPr bwMode="auto">
              <a:xfrm>
                <a:off x="3284" y="3211"/>
                <a:ext cx="1321" cy="2"/>
              </a:xfrm>
              <a:custGeom>
                <a:avLst/>
                <a:gdLst>
                  <a:gd name="T0" fmla="+- 0 3284 3284"/>
                  <a:gd name="T1" fmla="*/ T0 w 1321"/>
                  <a:gd name="T2" fmla="+- 0 4605 3284"/>
                  <a:gd name="T3" fmla="*/ T2 w 1321"/>
                </a:gdLst>
                <a:ahLst/>
                <a:cxnLst>
                  <a:cxn ang="0">
                    <a:pos x="T1" y="0"/>
                  </a:cxn>
                  <a:cxn ang="0">
                    <a:pos x="T3" y="0"/>
                  </a:cxn>
                </a:cxnLst>
                <a:rect l="0" t="0" r="r" b="b"/>
                <a:pathLst>
                  <a:path w="1321">
                    <a:moveTo>
                      <a:pt x="0" y="0"/>
                    </a:moveTo>
                    <a:lnTo>
                      <a:pt x="1321" y="0"/>
                    </a:lnTo>
                  </a:path>
                </a:pathLst>
              </a:custGeom>
              <a:noFill/>
              <a:ln w="3168">
                <a:solidFill>
                  <a:srgbClr val="CECEC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30" name="Group 213">
              <a:extLst>
                <a:ext uri="{FF2B5EF4-FFF2-40B4-BE49-F238E27FC236}">
                  <a16:creationId xmlns:a16="http://schemas.microsoft.com/office/drawing/2014/main" id="{5927F4FD-3256-3D48-A907-334CC11F22F0}"/>
                </a:ext>
              </a:extLst>
            </p:cNvPr>
            <p:cNvGrpSpPr>
              <a:grpSpLocks/>
            </p:cNvGrpSpPr>
            <p:nvPr/>
          </p:nvGrpSpPr>
          <p:grpSpPr bwMode="auto">
            <a:xfrm>
              <a:off x="3284" y="2732"/>
              <a:ext cx="1321" cy="480"/>
              <a:chOff x="3284" y="2732"/>
              <a:chExt cx="1321" cy="480"/>
            </a:xfrm>
          </p:grpSpPr>
          <p:sp>
            <p:nvSpPr>
              <p:cNvPr id="220" name="Freeform 215">
                <a:extLst>
                  <a:ext uri="{FF2B5EF4-FFF2-40B4-BE49-F238E27FC236}">
                    <a16:creationId xmlns:a16="http://schemas.microsoft.com/office/drawing/2014/main" id="{FE07CAB4-A446-CB42-8115-56FC369B85F2}"/>
                  </a:ext>
                </a:extLst>
              </p:cNvPr>
              <p:cNvSpPr>
                <a:spLocks/>
              </p:cNvSpPr>
              <p:nvPr/>
            </p:nvSpPr>
            <p:spPr bwMode="auto">
              <a:xfrm>
                <a:off x="3284" y="2732"/>
                <a:ext cx="1321" cy="480"/>
              </a:xfrm>
              <a:custGeom>
                <a:avLst/>
                <a:gdLst>
                  <a:gd name="T0" fmla="+- 0 4605 3284"/>
                  <a:gd name="T1" fmla="*/ T0 w 1321"/>
                  <a:gd name="T2" fmla="+- 0 2732 2732"/>
                  <a:gd name="T3" fmla="*/ 2732 h 480"/>
                  <a:gd name="T4" fmla="+- 0 3284 3284"/>
                  <a:gd name="T5" fmla="*/ T4 w 1321"/>
                  <a:gd name="T6" fmla="+- 0 2732 2732"/>
                  <a:gd name="T7" fmla="*/ 2732 h 480"/>
                  <a:gd name="T8" fmla="+- 0 3284 3284"/>
                  <a:gd name="T9" fmla="*/ T8 w 1321"/>
                  <a:gd name="T10" fmla="+- 0 3211 2732"/>
                  <a:gd name="T11" fmla="*/ 3211 h 480"/>
                </a:gdLst>
                <a:ahLst/>
                <a:cxnLst>
                  <a:cxn ang="0">
                    <a:pos x="T1" y="T3"/>
                  </a:cxn>
                  <a:cxn ang="0">
                    <a:pos x="T5" y="T7"/>
                  </a:cxn>
                  <a:cxn ang="0">
                    <a:pos x="T9" y="T11"/>
                  </a:cxn>
                </a:cxnLst>
                <a:rect l="0" t="0" r="r" b="b"/>
                <a:pathLst>
                  <a:path w="1321" h="480">
                    <a:moveTo>
                      <a:pt x="1321" y="0"/>
                    </a:moveTo>
                    <a:lnTo>
                      <a:pt x="0" y="0"/>
                    </a:lnTo>
                    <a:lnTo>
                      <a:pt x="0" y="479"/>
                    </a:lnTo>
                  </a:path>
                </a:pathLst>
              </a:custGeom>
              <a:noFill/>
              <a:ln w="3167">
                <a:solidFill>
                  <a:srgbClr val="CECEC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pic>
            <p:nvPicPr>
              <p:cNvPr id="221" name="Picture 214">
                <a:extLst>
                  <a:ext uri="{FF2B5EF4-FFF2-40B4-BE49-F238E27FC236}">
                    <a16:creationId xmlns:a16="http://schemas.microsoft.com/office/drawing/2014/main" id="{EA021DC1-9640-5247-9586-B1E18CD844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4" y="2702"/>
                <a:ext cx="1421" cy="4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211">
              <a:extLst>
                <a:ext uri="{FF2B5EF4-FFF2-40B4-BE49-F238E27FC236}">
                  <a16:creationId xmlns:a16="http://schemas.microsoft.com/office/drawing/2014/main" id="{9658123C-F648-2C42-A814-4DFC77DD9453}"/>
                </a:ext>
              </a:extLst>
            </p:cNvPr>
            <p:cNvGrpSpPr>
              <a:grpSpLocks/>
            </p:cNvGrpSpPr>
            <p:nvPr/>
          </p:nvGrpSpPr>
          <p:grpSpPr bwMode="auto">
            <a:xfrm>
              <a:off x="3254" y="2702"/>
              <a:ext cx="1421" cy="480"/>
              <a:chOff x="3254" y="2702"/>
              <a:chExt cx="1421" cy="480"/>
            </a:xfrm>
          </p:grpSpPr>
          <p:sp>
            <p:nvSpPr>
              <p:cNvPr id="219" name="Freeform 212">
                <a:extLst>
                  <a:ext uri="{FF2B5EF4-FFF2-40B4-BE49-F238E27FC236}">
                    <a16:creationId xmlns:a16="http://schemas.microsoft.com/office/drawing/2014/main" id="{9640D120-E623-ED4F-9FA2-8950CB52EAAD}"/>
                  </a:ext>
                </a:extLst>
              </p:cNvPr>
              <p:cNvSpPr>
                <a:spLocks/>
              </p:cNvSpPr>
              <p:nvPr/>
            </p:nvSpPr>
            <p:spPr bwMode="auto">
              <a:xfrm>
                <a:off x="3254" y="2702"/>
                <a:ext cx="1421" cy="480"/>
              </a:xfrm>
              <a:custGeom>
                <a:avLst/>
                <a:gdLst>
                  <a:gd name="T0" fmla="+- 0 3254 3254"/>
                  <a:gd name="T1" fmla="*/ T0 w 1421"/>
                  <a:gd name="T2" fmla="+- 0 3181 2702"/>
                  <a:gd name="T3" fmla="*/ 3181 h 480"/>
                  <a:gd name="T4" fmla="+- 0 4675 3254"/>
                  <a:gd name="T5" fmla="*/ T4 w 1421"/>
                  <a:gd name="T6" fmla="+- 0 3181 2702"/>
                  <a:gd name="T7" fmla="*/ 3181 h 480"/>
                  <a:gd name="T8" fmla="+- 0 4675 3254"/>
                  <a:gd name="T9" fmla="*/ T8 w 1421"/>
                  <a:gd name="T10" fmla="+- 0 2702 2702"/>
                  <a:gd name="T11" fmla="*/ 2702 h 480"/>
                  <a:gd name="T12" fmla="+- 0 3254 3254"/>
                  <a:gd name="T13" fmla="*/ T12 w 1421"/>
                  <a:gd name="T14" fmla="+- 0 2702 2702"/>
                  <a:gd name="T15" fmla="*/ 2702 h 480"/>
                  <a:gd name="T16" fmla="+- 0 3254 3254"/>
                  <a:gd name="T17" fmla="*/ T16 w 1421"/>
                  <a:gd name="T18" fmla="+- 0 3181 2702"/>
                  <a:gd name="T19" fmla="*/ 3181 h 480"/>
                </a:gdLst>
                <a:ahLst/>
                <a:cxnLst>
                  <a:cxn ang="0">
                    <a:pos x="T1" y="T3"/>
                  </a:cxn>
                  <a:cxn ang="0">
                    <a:pos x="T5" y="T7"/>
                  </a:cxn>
                  <a:cxn ang="0">
                    <a:pos x="T9" y="T11"/>
                  </a:cxn>
                  <a:cxn ang="0">
                    <a:pos x="T13" y="T15"/>
                  </a:cxn>
                  <a:cxn ang="0">
                    <a:pos x="T17" y="T19"/>
                  </a:cxn>
                </a:cxnLst>
                <a:rect l="0" t="0" r="r" b="b"/>
                <a:pathLst>
                  <a:path w="1421" h="480">
                    <a:moveTo>
                      <a:pt x="0" y="479"/>
                    </a:moveTo>
                    <a:lnTo>
                      <a:pt x="1421" y="479"/>
                    </a:lnTo>
                    <a:lnTo>
                      <a:pt x="1421" y="0"/>
                    </a:lnTo>
                    <a:lnTo>
                      <a:pt x="0" y="0"/>
                    </a:lnTo>
                    <a:lnTo>
                      <a:pt x="0" y="479"/>
                    </a:lnTo>
                    <a:close/>
                  </a:path>
                </a:pathLst>
              </a:custGeom>
              <a:noFill/>
              <a:ln w="3167">
                <a:solidFill>
                  <a:srgbClr val="3E3E3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35" name="Group 209">
              <a:extLst>
                <a:ext uri="{FF2B5EF4-FFF2-40B4-BE49-F238E27FC236}">
                  <a16:creationId xmlns:a16="http://schemas.microsoft.com/office/drawing/2014/main" id="{0F34A440-D8FA-624F-8BAB-66498080D060}"/>
                </a:ext>
              </a:extLst>
            </p:cNvPr>
            <p:cNvGrpSpPr>
              <a:grpSpLocks/>
            </p:cNvGrpSpPr>
            <p:nvPr/>
          </p:nvGrpSpPr>
          <p:grpSpPr bwMode="auto">
            <a:xfrm>
              <a:off x="1146" y="3181"/>
              <a:ext cx="2" cy="225"/>
              <a:chOff x="1146" y="3181"/>
              <a:chExt cx="2" cy="225"/>
            </a:xfrm>
          </p:grpSpPr>
          <p:sp>
            <p:nvSpPr>
              <p:cNvPr id="218" name="Freeform 210">
                <a:extLst>
                  <a:ext uri="{FF2B5EF4-FFF2-40B4-BE49-F238E27FC236}">
                    <a16:creationId xmlns:a16="http://schemas.microsoft.com/office/drawing/2014/main" id="{9BE80184-BA47-3A4C-A9DD-427968B91E04}"/>
                  </a:ext>
                </a:extLst>
              </p:cNvPr>
              <p:cNvSpPr>
                <a:spLocks/>
              </p:cNvSpPr>
              <p:nvPr/>
            </p:nvSpPr>
            <p:spPr bwMode="auto">
              <a:xfrm>
                <a:off x="1146" y="3181"/>
                <a:ext cx="2" cy="225"/>
              </a:xfrm>
              <a:custGeom>
                <a:avLst/>
                <a:gdLst>
                  <a:gd name="T0" fmla="+- 0 3181 3181"/>
                  <a:gd name="T1" fmla="*/ 3181 h 225"/>
                  <a:gd name="T2" fmla="+- 0 3406 3181"/>
                  <a:gd name="T3" fmla="*/ 3406 h 225"/>
                </a:gdLst>
                <a:ahLst/>
                <a:cxnLst>
                  <a:cxn ang="0">
                    <a:pos x="0" y="T1"/>
                  </a:cxn>
                  <a:cxn ang="0">
                    <a:pos x="0" y="T3"/>
                  </a:cxn>
                </a:cxnLst>
                <a:rect l="0" t="0" r="r" b="b"/>
                <a:pathLst>
                  <a:path h="225">
                    <a:moveTo>
                      <a:pt x="0" y="0"/>
                    </a:moveTo>
                    <a:lnTo>
                      <a:pt x="0" y="225"/>
                    </a:lnTo>
                  </a:path>
                </a:pathLst>
              </a:custGeom>
              <a:noFill/>
              <a:ln w="12655">
                <a:solidFill>
                  <a:srgbClr val="3E3E3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37" name="Group 207">
              <a:extLst>
                <a:ext uri="{FF2B5EF4-FFF2-40B4-BE49-F238E27FC236}">
                  <a16:creationId xmlns:a16="http://schemas.microsoft.com/office/drawing/2014/main" id="{1A2A3AF6-11B6-6447-8A7B-EA048A379C7F}"/>
                </a:ext>
              </a:extLst>
            </p:cNvPr>
            <p:cNvGrpSpPr>
              <a:grpSpLocks/>
            </p:cNvGrpSpPr>
            <p:nvPr/>
          </p:nvGrpSpPr>
          <p:grpSpPr bwMode="auto">
            <a:xfrm>
              <a:off x="459" y="3541"/>
              <a:ext cx="1421" cy="570"/>
              <a:chOff x="459" y="3541"/>
              <a:chExt cx="1421" cy="570"/>
            </a:xfrm>
          </p:grpSpPr>
          <p:sp>
            <p:nvSpPr>
              <p:cNvPr id="217" name="Freeform 208">
                <a:extLst>
                  <a:ext uri="{FF2B5EF4-FFF2-40B4-BE49-F238E27FC236}">
                    <a16:creationId xmlns:a16="http://schemas.microsoft.com/office/drawing/2014/main" id="{24F5750D-1D19-5D45-882E-5FD4CB65E71E}"/>
                  </a:ext>
                </a:extLst>
              </p:cNvPr>
              <p:cNvSpPr>
                <a:spLocks/>
              </p:cNvSpPr>
              <p:nvPr/>
            </p:nvSpPr>
            <p:spPr bwMode="auto">
              <a:xfrm>
                <a:off x="459" y="3541"/>
                <a:ext cx="1421" cy="570"/>
              </a:xfrm>
              <a:custGeom>
                <a:avLst/>
                <a:gdLst>
                  <a:gd name="T0" fmla="+- 0 1176 459"/>
                  <a:gd name="T1" fmla="*/ T0 w 1421"/>
                  <a:gd name="T2" fmla="+- 0 4110 3541"/>
                  <a:gd name="T3" fmla="*/ 4110 h 570"/>
                  <a:gd name="T4" fmla="+- 0 459 459"/>
                  <a:gd name="T5" fmla="*/ T4 w 1421"/>
                  <a:gd name="T6" fmla="+- 0 3825 3541"/>
                  <a:gd name="T7" fmla="*/ 3825 h 570"/>
                  <a:gd name="T8" fmla="+- 0 1176 459"/>
                  <a:gd name="T9" fmla="*/ T8 w 1421"/>
                  <a:gd name="T10" fmla="+- 0 3541 3541"/>
                  <a:gd name="T11" fmla="*/ 3541 h 570"/>
                  <a:gd name="T12" fmla="+- 0 1879 459"/>
                  <a:gd name="T13" fmla="*/ T12 w 1421"/>
                  <a:gd name="T14" fmla="+- 0 3825 3541"/>
                  <a:gd name="T15" fmla="*/ 3825 h 570"/>
                  <a:gd name="T16" fmla="+- 0 1176 459"/>
                  <a:gd name="T17" fmla="*/ T16 w 1421"/>
                  <a:gd name="T18" fmla="+- 0 4110 3541"/>
                  <a:gd name="T19" fmla="*/ 4110 h 570"/>
                </a:gdLst>
                <a:ahLst/>
                <a:cxnLst>
                  <a:cxn ang="0">
                    <a:pos x="T1" y="T3"/>
                  </a:cxn>
                  <a:cxn ang="0">
                    <a:pos x="T5" y="T7"/>
                  </a:cxn>
                  <a:cxn ang="0">
                    <a:pos x="T9" y="T11"/>
                  </a:cxn>
                  <a:cxn ang="0">
                    <a:pos x="T13" y="T15"/>
                  </a:cxn>
                  <a:cxn ang="0">
                    <a:pos x="T17" y="T19"/>
                  </a:cxn>
                </a:cxnLst>
                <a:rect l="0" t="0" r="r" b="b"/>
                <a:pathLst>
                  <a:path w="1421" h="570">
                    <a:moveTo>
                      <a:pt x="717" y="569"/>
                    </a:moveTo>
                    <a:lnTo>
                      <a:pt x="0" y="284"/>
                    </a:lnTo>
                    <a:lnTo>
                      <a:pt x="717" y="0"/>
                    </a:lnTo>
                    <a:lnTo>
                      <a:pt x="1420" y="284"/>
                    </a:lnTo>
                    <a:lnTo>
                      <a:pt x="717" y="569"/>
                    </a:lnTo>
                    <a:close/>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41" name="Group 204">
              <a:extLst>
                <a:ext uri="{FF2B5EF4-FFF2-40B4-BE49-F238E27FC236}">
                  <a16:creationId xmlns:a16="http://schemas.microsoft.com/office/drawing/2014/main" id="{B628D957-F0D6-584D-BE7E-54631D148997}"/>
                </a:ext>
              </a:extLst>
            </p:cNvPr>
            <p:cNvGrpSpPr>
              <a:grpSpLocks/>
            </p:cNvGrpSpPr>
            <p:nvPr/>
          </p:nvGrpSpPr>
          <p:grpSpPr bwMode="auto">
            <a:xfrm>
              <a:off x="459" y="3541"/>
              <a:ext cx="1421" cy="570"/>
              <a:chOff x="459" y="3541"/>
              <a:chExt cx="1421" cy="570"/>
            </a:xfrm>
          </p:grpSpPr>
          <p:sp>
            <p:nvSpPr>
              <p:cNvPr id="215" name="Freeform 206">
                <a:extLst>
                  <a:ext uri="{FF2B5EF4-FFF2-40B4-BE49-F238E27FC236}">
                    <a16:creationId xmlns:a16="http://schemas.microsoft.com/office/drawing/2014/main" id="{6092F9BF-2ABA-7443-98F7-C595550D95B1}"/>
                  </a:ext>
                </a:extLst>
              </p:cNvPr>
              <p:cNvSpPr>
                <a:spLocks/>
              </p:cNvSpPr>
              <p:nvPr/>
            </p:nvSpPr>
            <p:spPr bwMode="auto">
              <a:xfrm>
                <a:off x="459" y="3541"/>
                <a:ext cx="1421" cy="570"/>
              </a:xfrm>
              <a:custGeom>
                <a:avLst/>
                <a:gdLst>
                  <a:gd name="T0" fmla="+- 0 459 459"/>
                  <a:gd name="T1" fmla="*/ T0 w 1421"/>
                  <a:gd name="T2" fmla="+- 0 3825 3541"/>
                  <a:gd name="T3" fmla="*/ 3825 h 570"/>
                  <a:gd name="T4" fmla="+- 0 1176 459"/>
                  <a:gd name="T5" fmla="*/ T4 w 1421"/>
                  <a:gd name="T6" fmla="+- 0 3541 3541"/>
                  <a:gd name="T7" fmla="*/ 3541 h 570"/>
                  <a:gd name="T8" fmla="+- 0 1879 459"/>
                  <a:gd name="T9" fmla="*/ T8 w 1421"/>
                  <a:gd name="T10" fmla="+- 0 3825 3541"/>
                  <a:gd name="T11" fmla="*/ 3825 h 570"/>
                  <a:gd name="T12" fmla="+- 0 1176 459"/>
                  <a:gd name="T13" fmla="*/ T12 w 1421"/>
                  <a:gd name="T14" fmla="+- 0 4110 3541"/>
                  <a:gd name="T15" fmla="*/ 4110 h 570"/>
                  <a:gd name="T16" fmla="+- 0 459 459"/>
                  <a:gd name="T17" fmla="*/ T16 w 1421"/>
                  <a:gd name="T18" fmla="+- 0 3825 3541"/>
                  <a:gd name="T19" fmla="*/ 3825 h 570"/>
                </a:gdLst>
                <a:ahLst/>
                <a:cxnLst>
                  <a:cxn ang="0">
                    <a:pos x="T1" y="T3"/>
                  </a:cxn>
                  <a:cxn ang="0">
                    <a:pos x="T5" y="T7"/>
                  </a:cxn>
                  <a:cxn ang="0">
                    <a:pos x="T9" y="T11"/>
                  </a:cxn>
                  <a:cxn ang="0">
                    <a:pos x="T13" y="T15"/>
                  </a:cxn>
                  <a:cxn ang="0">
                    <a:pos x="T17" y="T19"/>
                  </a:cxn>
                </a:cxnLst>
                <a:rect l="0" t="0" r="r" b="b"/>
                <a:pathLst>
                  <a:path w="1421" h="570">
                    <a:moveTo>
                      <a:pt x="0" y="284"/>
                    </a:moveTo>
                    <a:lnTo>
                      <a:pt x="717" y="0"/>
                    </a:lnTo>
                    <a:lnTo>
                      <a:pt x="1420" y="284"/>
                    </a:lnTo>
                    <a:lnTo>
                      <a:pt x="717" y="569"/>
                    </a:lnTo>
                    <a:lnTo>
                      <a:pt x="0" y="284"/>
                    </a:lnTo>
                  </a:path>
                </a:pathLst>
              </a:custGeom>
              <a:noFill/>
              <a:ln w="3167">
                <a:solidFill>
                  <a:srgbClr val="CECEC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pic>
            <p:nvPicPr>
              <p:cNvPr id="216" name="Picture 205">
                <a:extLst>
                  <a:ext uri="{FF2B5EF4-FFF2-40B4-BE49-F238E27FC236}">
                    <a16:creationId xmlns:a16="http://schemas.microsoft.com/office/drawing/2014/main" id="{2296EA0D-4A0F-1F43-A85D-E5AAFC2D39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9" y="3511"/>
                <a:ext cx="1420" cy="5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202">
              <a:extLst>
                <a:ext uri="{FF2B5EF4-FFF2-40B4-BE49-F238E27FC236}">
                  <a16:creationId xmlns:a16="http://schemas.microsoft.com/office/drawing/2014/main" id="{E58354CA-7B6A-C94B-9DAF-75FBE163B4C7}"/>
                </a:ext>
              </a:extLst>
            </p:cNvPr>
            <p:cNvGrpSpPr>
              <a:grpSpLocks/>
            </p:cNvGrpSpPr>
            <p:nvPr/>
          </p:nvGrpSpPr>
          <p:grpSpPr bwMode="auto">
            <a:xfrm>
              <a:off x="429" y="3511"/>
              <a:ext cx="1421" cy="570"/>
              <a:chOff x="429" y="3511"/>
              <a:chExt cx="1421" cy="570"/>
            </a:xfrm>
          </p:grpSpPr>
          <p:sp>
            <p:nvSpPr>
              <p:cNvPr id="214" name="Freeform 203">
                <a:extLst>
                  <a:ext uri="{FF2B5EF4-FFF2-40B4-BE49-F238E27FC236}">
                    <a16:creationId xmlns:a16="http://schemas.microsoft.com/office/drawing/2014/main" id="{47F3130E-CD2C-1943-BD3B-01A321ED1747}"/>
                  </a:ext>
                </a:extLst>
              </p:cNvPr>
              <p:cNvSpPr>
                <a:spLocks/>
              </p:cNvSpPr>
              <p:nvPr/>
            </p:nvSpPr>
            <p:spPr bwMode="auto">
              <a:xfrm>
                <a:off x="429" y="3511"/>
                <a:ext cx="1421" cy="570"/>
              </a:xfrm>
              <a:custGeom>
                <a:avLst/>
                <a:gdLst>
                  <a:gd name="T0" fmla="+- 0 429 429"/>
                  <a:gd name="T1" fmla="*/ T0 w 1421"/>
                  <a:gd name="T2" fmla="+- 0 3795 3511"/>
                  <a:gd name="T3" fmla="*/ 3795 h 570"/>
                  <a:gd name="T4" fmla="+- 0 1146 429"/>
                  <a:gd name="T5" fmla="*/ T4 w 1421"/>
                  <a:gd name="T6" fmla="+- 0 3511 3511"/>
                  <a:gd name="T7" fmla="*/ 3511 h 570"/>
                  <a:gd name="T8" fmla="+- 0 1849 429"/>
                  <a:gd name="T9" fmla="*/ T8 w 1421"/>
                  <a:gd name="T10" fmla="+- 0 3795 3511"/>
                  <a:gd name="T11" fmla="*/ 3795 h 570"/>
                  <a:gd name="T12" fmla="+- 0 1146 429"/>
                  <a:gd name="T13" fmla="*/ T12 w 1421"/>
                  <a:gd name="T14" fmla="+- 0 4080 3511"/>
                  <a:gd name="T15" fmla="*/ 4080 h 570"/>
                  <a:gd name="T16" fmla="+- 0 429 429"/>
                  <a:gd name="T17" fmla="*/ T16 w 1421"/>
                  <a:gd name="T18" fmla="+- 0 3795 3511"/>
                  <a:gd name="T19" fmla="*/ 3795 h 570"/>
                </a:gdLst>
                <a:ahLst/>
                <a:cxnLst>
                  <a:cxn ang="0">
                    <a:pos x="T1" y="T3"/>
                  </a:cxn>
                  <a:cxn ang="0">
                    <a:pos x="T5" y="T7"/>
                  </a:cxn>
                  <a:cxn ang="0">
                    <a:pos x="T9" y="T11"/>
                  </a:cxn>
                  <a:cxn ang="0">
                    <a:pos x="T13" y="T15"/>
                  </a:cxn>
                  <a:cxn ang="0">
                    <a:pos x="T17" y="T19"/>
                  </a:cxn>
                </a:cxnLst>
                <a:rect l="0" t="0" r="r" b="b"/>
                <a:pathLst>
                  <a:path w="1421" h="570">
                    <a:moveTo>
                      <a:pt x="0" y="284"/>
                    </a:moveTo>
                    <a:lnTo>
                      <a:pt x="717" y="0"/>
                    </a:lnTo>
                    <a:lnTo>
                      <a:pt x="1420" y="284"/>
                    </a:lnTo>
                    <a:lnTo>
                      <a:pt x="717" y="569"/>
                    </a:lnTo>
                    <a:lnTo>
                      <a:pt x="0" y="284"/>
                    </a:lnTo>
                    <a:close/>
                  </a:path>
                </a:pathLst>
              </a:custGeom>
              <a:noFill/>
              <a:ln w="3167">
                <a:solidFill>
                  <a:srgbClr val="3E3E3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43" name="Group 199">
              <a:extLst>
                <a:ext uri="{FF2B5EF4-FFF2-40B4-BE49-F238E27FC236}">
                  <a16:creationId xmlns:a16="http://schemas.microsoft.com/office/drawing/2014/main" id="{843F51CF-085D-084D-B05C-9735E1167C29}"/>
                </a:ext>
              </a:extLst>
            </p:cNvPr>
            <p:cNvGrpSpPr>
              <a:grpSpLocks/>
            </p:cNvGrpSpPr>
            <p:nvPr/>
          </p:nvGrpSpPr>
          <p:grpSpPr bwMode="auto">
            <a:xfrm>
              <a:off x="1070" y="3373"/>
              <a:ext cx="137" cy="139"/>
              <a:chOff x="1070" y="3373"/>
              <a:chExt cx="137" cy="139"/>
            </a:xfrm>
          </p:grpSpPr>
          <p:sp>
            <p:nvSpPr>
              <p:cNvPr id="212" name="Freeform 201">
                <a:extLst>
                  <a:ext uri="{FF2B5EF4-FFF2-40B4-BE49-F238E27FC236}">
                    <a16:creationId xmlns:a16="http://schemas.microsoft.com/office/drawing/2014/main" id="{64C96519-58A5-C843-B1C1-EFAEE4B38D68}"/>
                  </a:ext>
                </a:extLst>
              </p:cNvPr>
              <p:cNvSpPr>
                <a:spLocks/>
              </p:cNvSpPr>
              <p:nvPr/>
            </p:nvSpPr>
            <p:spPr bwMode="auto">
              <a:xfrm>
                <a:off x="1070" y="3373"/>
                <a:ext cx="137" cy="139"/>
              </a:xfrm>
              <a:custGeom>
                <a:avLst/>
                <a:gdLst>
                  <a:gd name="T0" fmla="+- 0 1146 1070"/>
                  <a:gd name="T1" fmla="*/ T0 w 137"/>
                  <a:gd name="T2" fmla="+- 0 3511 3373"/>
                  <a:gd name="T3" fmla="*/ 3511 h 139"/>
                  <a:gd name="T4" fmla="+- 0 1072 1070"/>
                  <a:gd name="T5" fmla="*/ T4 w 137"/>
                  <a:gd name="T6" fmla="+- 0 3376 3373"/>
                  <a:gd name="T7" fmla="*/ 3376 h 139"/>
                  <a:gd name="T8" fmla="+- 0 1070 1070"/>
                  <a:gd name="T9" fmla="*/ T8 w 137"/>
                  <a:gd name="T10" fmla="+- 0 3373 3373"/>
                  <a:gd name="T11" fmla="*/ 3373 h 139"/>
                  <a:gd name="T12" fmla="+- 0 1088 1070"/>
                  <a:gd name="T13" fmla="*/ T12 w 137"/>
                  <a:gd name="T14" fmla="+- 0 3380 3373"/>
                  <a:gd name="T15" fmla="*/ 3380 h 139"/>
                  <a:gd name="T16" fmla="+- 0 1107 1070"/>
                  <a:gd name="T17" fmla="*/ T16 w 137"/>
                  <a:gd name="T18" fmla="+- 0 3386 3373"/>
                  <a:gd name="T19" fmla="*/ 3386 h 139"/>
                  <a:gd name="T20" fmla="+- 0 1127 1070"/>
                  <a:gd name="T21" fmla="*/ T20 w 137"/>
                  <a:gd name="T22" fmla="+- 0 3389 3373"/>
                  <a:gd name="T23" fmla="*/ 3389 h 139"/>
                  <a:gd name="T24" fmla="+- 0 1146 1070"/>
                  <a:gd name="T25" fmla="*/ T24 w 137"/>
                  <a:gd name="T26" fmla="+- 0 3389 3373"/>
                  <a:gd name="T27" fmla="*/ 3389 h 139"/>
                  <a:gd name="T28" fmla="+- 0 1200 1070"/>
                  <a:gd name="T29" fmla="*/ T28 w 137"/>
                  <a:gd name="T30" fmla="+- 0 3389 3373"/>
                  <a:gd name="T31" fmla="*/ 3389 h 139"/>
                  <a:gd name="T32" fmla="+- 0 1146 1070"/>
                  <a:gd name="T33" fmla="*/ T32 w 137"/>
                  <a:gd name="T34" fmla="+- 0 3511 3373"/>
                  <a:gd name="T35" fmla="*/ 3511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37" h="139">
                    <a:moveTo>
                      <a:pt x="76" y="138"/>
                    </a:moveTo>
                    <a:lnTo>
                      <a:pt x="2" y="3"/>
                    </a:lnTo>
                    <a:lnTo>
                      <a:pt x="0" y="0"/>
                    </a:lnTo>
                    <a:lnTo>
                      <a:pt x="18" y="7"/>
                    </a:lnTo>
                    <a:lnTo>
                      <a:pt x="37" y="13"/>
                    </a:lnTo>
                    <a:lnTo>
                      <a:pt x="57" y="16"/>
                    </a:lnTo>
                    <a:lnTo>
                      <a:pt x="76" y="16"/>
                    </a:lnTo>
                    <a:lnTo>
                      <a:pt x="130" y="16"/>
                    </a:lnTo>
                    <a:lnTo>
                      <a:pt x="76" y="138"/>
                    </a:lnTo>
                    <a:close/>
                  </a:path>
                </a:pathLst>
              </a:custGeom>
              <a:solidFill>
                <a:srgbClr val="3E3E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p>
            </p:txBody>
          </p:sp>
          <p:sp>
            <p:nvSpPr>
              <p:cNvPr id="213" name="Freeform 200">
                <a:extLst>
                  <a:ext uri="{FF2B5EF4-FFF2-40B4-BE49-F238E27FC236}">
                    <a16:creationId xmlns:a16="http://schemas.microsoft.com/office/drawing/2014/main" id="{695988F9-5A5D-7341-BBE8-E0BB42AFBFE2}"/>
                  </a:ext>
                </a:extLst>
              </p:cNvPr>
              <p:cNvSpPr>
                <a:spLocks/>
              </p:cNvSpPr>
              <p:nvPr/>
            </p:nvSpPr>
            <p:spPr bwMode="auto">
              <a:xfrm>
                <a:off x="1070" y="3373"/>
                <a:ext cx="137" cy="139"/>
              </a:xfrm>
              <a:custGeom>
                <a:avLst/>
                <a:gdLst>
                  <a:gd name="T0" fmla="+- 0 1200 1070"/>
                  <a:gd name="T1" fmla="*/ T0 w 137"/>
                  <a:gd name="T2" fmla="+- 0 3389 3373"/>
                  <a:gd name="T3" fmla="*/ 3389 h 139"/>
                  <a:gd name="T4" fmla="+- 0 1146 1070"/>
                  <a:gd name="T5" fmla="*/ T4 w 137"/>
                  <a:gd name="T6" fmla="+- 0 3389 3373"/>
                  <a:gd name="T7" fmla="*/ 3389 h 139"/>
                  <a:gd name="T8" fmla="+- 0 1166 1070"/>
                  <a:gd name="T9" fmla="*/ T8 w 137"/>
                  <a:gd name="T10" fmla="+- 0 3387 3373"/>
                  <a:gd name="T11" fmla="*/ 3387 h 139"/>
                  <a:gd name="T12" fmla="+- 0 1185 1070"/>
                  <a:gd name="T13" fmla="*/ T12 w 137"/>
                  <a:gd name="T14" fmla="+- 0 3383 3373"/>
                  <a:gd name="T15" fmla="*/ 3383 h 139"/>
                  <a:gd name="T16" fmla="+- 0 1204 1070"/>
                  <a:gd name="T17" fmla="*/ T16 w 137"/>
                  <a:gd name="T18" fmla="+- 0 3376 3373"/>
                  <a:gd name="T19" fmla="*/ 3376 h 139"/>
                  <a:gd name="T20" fmla="+- 0 1206 1070"/>
                  <a:gd name="T21" fmla="*/ T20 w 137"/>
                  <a:gd name="T22" fmla="+- 0 3376 3373"/>
                  <a:gd name="T23" fmla="*/ 3376 h 139"/>
                  <a:gd name="T24" fmla="+- 0 1200 1070"/>
                  <a:gd name="T25" fmla="*/ T24 w 137"/>
                  <a:gd name="T26" fmla="+- 0 3389 3373"/>
                  <a:gd name="T27" fmla="*/ 3389 h 139"/>
                </a:gdLst>
                <a:ahLst/>
                <a:cxnLst>
                  <a:cxn ang="0">
                    <a:pos x="T1" y="T3"/>
                  </a:cxn>
                  <a:cxn ang="0">
                    <a:pos x="T5" y="T7"/>
                  </a:cxn>
                  <a:cxn ang="0">
                    <a:pos x="T9" y="T11"/>
                  </a:cxn>
                  <a:cxn ang="0">
                    <a:pos x="T13" y="T15"/>
                  </a:cxn>
                  <a:cxn ang="0">
                    <a:pos x="T17" y="T19"/>
                  </a:cxn>
                  <a:cxn ang="0">
                    <a:pos x="T21" y="T23"/>
                  </a:cxn>
                  <a:cxn ang="0">
                    <a:pos x="T25" y="T27"/>
                  </a:cxn>
                </a:cxnLst>
                <a:rect l="0" t="0" r="r" b="b"/>
                <a:pathLst>
                  <a:path w="137" h="139">
                    <a:moveTo>
                      <a:pt x="130" y="16"/>
                    </a:moveTo>
                    <a:lnTo>
                      <a:pt x="76" y="16"/>
                    </a:lnTo>
                    <a:lnTo>
                      <a:pt x="96" y="14"/>
                    </a:lnTo>
                    <a:lnTo>
                      <a:pt x="115" y="10"/>
                    </a:lnTo>
                    <a:lnTo>
                      <a:pt x="134" y="3"/>
                    </a:lnTo>
                    <a:lnTo>
                      <a:pt x="136" y="3"/>
                    </a:lnTo>
                    <a:lnTo>
                      <a:pt x="130" y="16"/>
                    </a:lnTo>
                    <a:close/>
                  </a:path>
                </a:pathLst>
              </a:custGeom>
              <a:solidFill>
                <a:srgbClr val="3E3E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44" name="Group 197">
              <a:extLst>
                <a:ext uri="{FF2B5EF4-FFF2-40B4-BE49-F238E27FC236}">
                  <a16:creationId xmlns:a16="http://schemas.microsoft.com/office/drawing/2014/main" id="{32298B96-CDD5-D54D-86C4-AFC9123399E9}"/>
                </a:ext>
              </a:extLst>
            </p:cNvPr>
            <p:cNvGrpSpPr>
              <a:grpSpLocks/>
            </p:cNvGrpSpPr>
            <p:nvPr/>
          </p:nvGrpSpPr>
          <p:grpSpPr bwMode="auto">
            <a:xfrm>
              <a:off x="3972" y="3181"/>
              <a:ext cx="2" cy="225"/>
              <a:chOff x="3972" y="3181"/>
              <a:chExt cx="2" cy="225"/>
            </a:xfrm>
          </p:grpSpPr>
          <p:sp>
            <p:nvSpPr>
              <p:cNvPr id="211" name="Freeform 198">
                <a:extLst>
                  <a:ext uri="{FF2B5EF4-FFF2-40B4-BE49-F238E27FC236}">
                    <a16:creationId xmlns:a16="http://schemas.microsoft.com/office/drawing/2014/main" id="{BFDF982B-511A-6F4F-A28B-1C8D03BAEC1B}"/>
                  </a:ext>
                </a:extLst>
              </p:cNvPr>
              <p:cNvSpPr>
                <a:spLocks/>
              </p:cNvSpPr>
              <p:nvPr/>
            </p:nvSpPr>
            <p:spPr bwMode="auto">
              <a:xfrm>
                <a:off x="3972" y="3181"/>
                <a:ext cx="2" cy="225"/>
              </a:xfrm>
              <a:custGeom>
                <a:avLst/>
                <a:gdLst>
                  <a:gd name="T0" fmla="+- 0 3181 3181"/>
                  <a:gd name="T1" fmla="*/ 3181 h 225"/>
                  <a:gd name="T2" fmla="+- 0 3406 3181"/>
                  <a:gd name="T3" fmla="*/ 3406 h 225"/>
                </a:gdLst>
                <a:ahLst/>
                <a:cxnLst>
                  <a:cxn ang="0">
                    <a:pos x="0" y="T1"/>
                  </a:cxn>
                  <a:cxn ang="0">
                    <a:pos x="0" y="T3"/>
                  </a:cxn>
                </a:cxnLst>
                <a:rect l="0" t="0" r="r" b="b"/>
                <a:pathLst>
                  <a:path h="225">
                    <a:moveTo>
                      <a:pt x="0" y="0"/>
                    </a:moveTo>
                    <a:lnTo>
                      <a:pt x="0" y="225"/>
                    </a:lnTo>
                  </a:path>
                </a:pathLst>
              </a:custGeom>
              <a:noFill/>
              <a:ln w="12655">
                <a:solidFill>
                  <a:srgbClr val="3E3E3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45" name="Group 195">
              <a:extLst>
                <a:ext uri="{FF2B5EF4-FFF2-40B4-BE49-F238E27FC236}">
                  <a16:creationId xmlns:a16="http://schemas.microsoft.com/office/drawing/2014/main" id="{AD2336C1-A551-5144-9D7B-196359780A2D}"/>
                </a:ext>
              </a:extLst>
            </p:cNvPr>
            <p:cNvGrpSpPr>
              <a:grpSpLocks/>
            </p:cNvGrpSpPr>
            <p:nvPr/>
          </p:nvGrpSpPr>
          <p:grpSpPr bwMode="auto">
            <a:xfrm>
              <a:off x="3284" y="3541"/>
              <a:ext cx="1421" cy="570"/>
              <a:chOff x="3284" y="3541"/>
              <a:chExt cx="1421" cy="570"/>
            </a:xfrm>
          </p:grpSpPr>
          <p:sp>
            <p:nvSpPr>
              <p:cNvPr id="210" name="Freeform 196">
                <a:extLst>
                  <a:ext uri="{FF2B5EF4-FFF2-40B4-BE49-F238E27FC236}">
                    <a16:creationId xmlns:a16="http://schemas.microsoft.com/office/drawing/2014/main" id="{DC7CBA39-F02B-3B4E-84FB-FE305813DE1B}"/>
                  </a:ext>
                </a:extLst>
              </p:cNvPr>
              <p:cNvSpPr>
                <a:spLocks/>
              </p:cNvSpPr>
              <p:nvPr/>
            </p:nvSpPr>
            <p:spPr bwMode="auto">
              <a:xfrm>
                <a:off x="3284" y="3541"/>
                <a:ext cx="1421" cy="570"/>
              </a:xfrm>
              <a:custGeom>
                <a:avLst/>
                <a:gdLst>
                  <a:gd name="T0" fmla="+- 0 3987 3284"/>
                  <a:gd name="T1" fmla="*/ T0 w 1421"/>
                  <a:gd name="T2" fmla="+- 0 4110 3541"/>
                  <a:gd name="T3" fmla="*/ 4110 h 570"/>
                  <a:gd name="T4" fmla="+- 0 3284 3284"/>
                  <a:gd name="T5" fmla="*/ T4 w 1421"/>
                  <a:gd name="T6" fmla="+- 0 3825 3541"/>
                  <a:gd name="T7" fmla="*/ 3825 h 570"/>
                  <a:gd name="T8" fmla="+- 0 3987 3284"/>
                  <a:gd name="T9" fmla="*/ T8 w 1421"/>
                  <a:gd name="T10" fmla="+- 0 3541 3541"/>
                  <a:gd name="T11" fmla="*/ 3541 h 570"/>
                  <a:gd name="T12" fmla="+- 0 4705 3284"/>
                  <a:gd name="T13" fmla="*/ T12 w 1421"/>
                  <a:gd name="T14" fmla="+- 0 3825 3541"/>
                  <a:gd name="T15" fmla="*/ 3825 h 570"/>
                  <a:gd name="T16" fmla="+- 0 3987 3284"/>
                  <a:gd name="T17" fmla="*/ T16 w 1421"/>
                  <a:gd name="T18" fmla="+- 0 4110 3541"/>
                  <a:gd name="T19" fmla="*/ 4110 h 570"/>
                </a:gdLst>
                <a:ahLst/>
                <a:cxnLst>
                  <a:cxn ang="0">
                    <a:pos x="T1" y="T3"/>
                  </a:cxn>
                  <a:cxn ang="0">
                    <a:pos x="T5" y="T7"/>
                  </a:cxn>
                  <a:cxn ang="0">
                    <a:pos x="T9" y="T11"/>
                  </a:cxn>
                  <a:cxn ang="0">
                    <a:pos x="T13" y="T15"/>
                  </a:cxn>
                  <a:cxn ang="0">
                    <a:pos x="T17" y="T19"/>
                  </a:cxn>
                </a:cxnLst>
                <a:rect l="0" t="0" r="r" b="b"/>
                <a:pathLst>
                  <a:path w="1421" h="570">
                    <a:moveTo>
                      <a:pt x="703" y="569"/>
                    </a:moveTo>
                    <a:lnTo>
                      <a:pt x="0" y="284"/>
                    </a:lnTo>
                    <a:lnTo>
                      <a:pt x="703" y="0"/>
                    </a:lnTo>
                    <a:lnTo>
                      <a:pt x="1421" y="284"/>
                    </a:lnTo>
                    <a:lnTo>
                      <a:pt x="703" y="569"/>
                    </a:lnTo>
                    <a:close/>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46" name="Group 193">
              <a:extLst>
                <a:ext uri="{FF2B5EF4-FFF2-40B4-BE49-F238E27FC236}">
                  <a16:creationId xmlns:a16="http://schemas.microsoft.com/office/drawing/2014/main" id="{0C8B7973-2BD0-0440-A9B8-BF49654A7688}"/>
                </a:ext>
              </a:extLst>
            </p:cNvPr>
            <p:cNvGrpSpPr>
              <a:grpSpLocks/>
            </p:cNvGrpSpPr>
            <p:nvPr/>
          </p:nvGrpSpPr>
          <p:grpSpPr bwMode="auto">
            <a:xfrm>
              <a:off x="3284" y="3541"/>
              <a:ext cx="1321" cy="285"/>
              <a:chOff x="3284" y="3541"/>
              <a:chExt cx="1321" cy="285"/>
            </a:xfrm>
          </p:grpSpPr>
          <p:sp>
            <p:nvSpPr>
              <p:cNvPr id="209" name="Freeform 194">
                <a:extLst>
                  <a:ext uri="{FF2B5EF4-FFF2-40B4-BE49-F238E27FC236}">
                    <a16:creationId xmlns:a16="http://schemas.microsoft.com/office/drawing/2014/main" id="{550CEB31-A549-7E4A-B949-ED9B62E9C6F5}"/>
                  </a:ext>
                </a:extLst>
              </p:cNvPr>
              <p:cNvSpPr>
                <a:spLocks/>
              </p:cNvSpPr>
              <p:nvPr/>
            </p:nvSpPr>
            <p:spPr bwMode="auto">
              <a:xfrm>
                <a:off x="3284" y="3541"/>
                <a:ext cx="1321" cy="285"/>
              </a:xfrm>
              <a:custGeom>
                <a:avLst/>
                <a:gdLst>
                  <a:gd name="T0" fmla="+- 0 3284 3284"/>
                  <a:gd name="T1" fmla="*/ T0 w 1321"/>
                  <a:gd name="T2" fmla="+- 0 3825 3541"/>
                  <a:gd name="T3" fmla="*/ 3825 h 285"/>
                  <a:gd name="T4" fmla="+- 0 3987 3284"/>
                  <a:gd name="T5" fmla="*/ T4 w 1321"/>
                  <a:gd name="T6" fmla="+- 0 3541 3541"/>
                  <a:gd name="T7" fmla="*/ 3541 h 285"/>
                  <a:gd name="T8" fmla="+- 0 4605 3284"/>
                  <a:gd name="T9" fmla="*/ T8 w 1321"/>
                  <a:gd name="T10" fmla="+- 0 3786 3541"/>
                  <a:gd name="T11" fmla="*/ 3786 h 285"/>
                </a:gdLst>
                <a:ahLst/>
                <a:cxnLst>
                  <a:cxn ang="0">
                    <a:pos x="T1" y="T3"/>
                  </a:cxn>
                  <a:cxn ang="0">
                    <a:pos x="T5" y="T7"/>
                  </a:cxn>
                  <a:cxn ang="0">
                    <a:pos x="T9" y="T11"/>
                  </a:cxn>
                </a:cxnLst>
                <a:rect l="0" t="0" r="r" b="b"/>
                <a:pathLst>
                  <a:path w="1321" h="285">
                    <a:moveTo>
                      <a:pt x="0" y="284"/>
                    </a:moveTo>
                    <a:lnTo>
                      <a:pt x="703" y="0"/>
                    </a:lnTo>
                    <a:lnTo>
                      <a:pt x="1321" y="245"/>
                    </a:lnTo>
                  </a:path>
                </a:pathLst>
              </a:custGeom>
              <a:noFill/>
              <a:ln w="3168">
                <a:solidFill>
                  <a:srgbClr val="CECEC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47" name="Group 190">
              <a:extLst>
                <a:ext uri="{FF2B5EF4-FFF2-40B4-BE49-F238E27FC236}">
                  <a16:creationId xmlns:a16="http://schemas.microsoft.com/office/drawing/2014/main" id="{FB7A1382-7005-E740-BD94-B6B10E943010}"/>
                </a:ext>
              </a:extLst>
            </p:cNvPr>
            <p:cNvGrpSpPr>
              <a:grpSpLocks/>
            </p:cNvGrpSpPr>
            <p:nvPr/>
          </p:nvGrpSpPr>
          <p:grpSpPr bwMode="auto">
            <a:xfrm>
              <a:off x="3284" y="3825"/>
              <a:ext cx="1321" cy="285"/>
              <a:chOff x="3284" y="3825"/>
              <a:chExt cx="1321" cy="285"/>
            </a:xfrm>
          </p:grpSpPr>
          <p:sp>
            <p:nvSpPr>
              <p:cNvPr id="207" name="Freeform 192">
                <a:extLst>
                  <a:ext uri="{FF2B5EF4-FFF2-40B4-BE49-F238E27FC236}">
                    <a16:creationId xmlns:a16="http://schemas.microsoft.com/office/drawing/2014/main" id="{37CEACB0-6832-EB42-8357-7E41A5277820}"/>
                  </a:ext>
                </a:extLst>
              </p:cNvPr>
              <p:cNvSpPr>
                <a:spLocks/>
              </p:cNvSpPr>
              <p:nvPr/>
            </p:nvSpPr>
            <p:spPr bwMode="auto">
              <a:xfrm>
                <a:off x="3284" y="3825"/>
                <a:ext cx="1321" cy="285"/>
              </a:xfrm>
              <a:custGeom>
                <a:avLst/>
                <a:gdLst>
                  <a:gd name="T0" fmla="+- 0 4605 3284"/>
                  <a:gd name="T1" fmla="*/ T0 w 1321"/>
                  <a:gd name="T2" fmla="+- 0 3865 3825"/>
                  <a:gd name="T3" fmla="*/ 3865 h 285"/>
                  <a:gd name="T4" fmla="+- 0 3987 3284"/>
                  <a:gd name="T5" fmla="*/ T4 w 1321"/>
                  <a:gd name="T6" fmla="+- 0 4110 3825"/>
                  <a:gd name="T7" fmla="*/ 4110 h 285"/>
                  <a:gd name="T8" fmla="+- 0 3284 3284"/>
                  <a:gd name="T9" fmla="*/ T8 w 1321"/>
                  <a:gd name="T10" fmla="+- 0 3825 3825"/>
                  <a:gd name="T11" fmla="*/ 3825 h 285"/>
                </a:gdLst>
                <a:ahLst/>
                <a:cxnLst>
                  <a:cxn ang="0">
                    <a:pos x="T1" y="T3"/>
                  </a:cxn>
                  <a:cxn ang="0">
                    <a:pos x="T5" y="T7"/>
                  </a:cxn>
                  <a:cxn ang="0">
                    <a:pos x="T9" y="T11"/>
                  </a:cxn>
                </a:cxnLst>
                <a:rect l="0" t="0" r="r" b="b"/>
                <a:pathLst>
                  <a:path w="1321" h="285">
                    <a:moveTo>
                      <a:pt x="1321" y="40"/>
                    </a:moveTo>
                    <a:lnTo>
                      <a:pt x="703" y="285"/>
                    </a:lnTo>
                    <a:lnTo>
                      <a:pt x="0" y="0"/>
                    </a:lnTo>
                  </a:path>
                </a:pathLst>
              </a:custGeom>
              <a:noFill/>
              <a:ln w="3168">
                <a:solidFill>
                  <a:srgbClr val="CECEC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pic>
            <p:nvPicPr>
              <p:cNvPr id="208" name="Picture 191">
                <a:extLst>
                  <a:ext uri="{FF2B5EF4-FFF2-40B4-BE49-F238E27FC236}">
                    <a16:creationId xmlns:a16="http://schemas.microsoft.com/office/drawing/2014/main" id="{38CC36E2-D3C1-5545-9D16-6E0A9AFC947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54" y="3511"/>
                <a:ext cx="1421" cy="5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 name="Group 188">
              <a:extLst>
                <a:ext uri="{FF2B5EF4-FFF2-40B4-BE49-F238E27FC236}">
                  <a16:creationId xmlns:a16="http://schemas.microsoft.com/office/drawing/2014/main" id="{28617542-29F3-CB42-A334-9A6EDC699D43}"/>
                </a:ext>
              </a:extLst>
            </p:cNvPr>
            <p:cNvGrpSpPr>
              <a:grpSpLocks/>
            </p:cNvGrpSpPr>
            <p:nvPr/>
          </p:nvGrpSpPr>
          <p:grpSpPr bwMode="auto">
            <a:xfrm>
              <a:off x="3254" y="3511"/>
              <a:ext cx="1421" cy="570"/>
              <a:chOff x="3254" y="3511"/>
              <a:chExt cx="1421" cy="570"/>
            </a:xfrm>
          </p:grpSpPr>
          <p:sp>
            <p:nvSpPr>
              <p:cNvPr id="206" name="Freeform 189">
                <a:extLst>
                  <a:ext uri="{FF2B5EF4-FFF2-40B4-BE49-F238E27FC236}">
                    <a16:creationId xmlns:a16="http://schemas.microsoft.com/office/drawing/2014/main" id="{A538F328-3A29-034C-8AB2-7D6D08097D33}"/>
                  </a:ext>
                </a:extLst>
              </p:cNvPr>
              <p:cNvSpPr>
                <a:spLocks/>
              </p:cNvSpPr>
              <p:nvPr/>
            </p:nvSpPr>
            <p:spPr bwMode="auto">
              <a:xfrm>
                <a:off x="3254" y="3511"/>
                <a:ext cx="1421" cy="570"/>
              </a:xfrm>
              <a:custGeom>
                <a:avLst/>
                <a:gdLst>
                  <a:gd name="T0" fmla="+- 0 3254 3254"/>
                  <a:gd name="T1" fmla="*/ T0 w 1421"/>
                  <a:gd name="T2" fmla="+- 0 3795 3511"/>
                  <a:gd name="T3" fmla="*/ 3795 h 570"/>
                  <a:gd name="T4" fmla="+- 0 3972 3254"/>
                  <a:gd name="T5" fmla="*/ T4 w 1421"/>
                  <a:gd name="T6" fmla="+- 0 3511 3511"/>
                  <a:gd name="T7" fmla="*/ 3511 h 570"/>
                  <a:gd name="T8" fmla="+- 0 4675 3254"/>
                  <a:gd name="T9" fmla="*/ T8 w 1421"/>
                  <a:gd name="T10" fmla="+- 0 3795 3511"/>
                  <a:gd name="T11" fmla="*/ 3795 h 570"/>
                  <a:gd name="T12" fmla="+- 0 3972 3254"/>
                  <a:gd name="T13" fmla="*/ T12 w 1421"/>
                  <a:gd name="T14" fmla="+- 0 4080 3511"/>
                  <a:gd name="T15" fmla="*/ 4080 h 570"/>
                  <a:gd name="T16" fmla="+- 0 3254 3254"/>
                  <a:gd name="T17" fmla="*/ T16 w 1421"/>
                  <a:gd name="T18" fmla="+- 0 3795 3511"/>
                  <a:gd name="T19" fmla="*/ 3795 h 570"/>
                </a:gdLst>
                <a:ahLst/>
                <a:cxnLst>
                  <a:cxn ang="0">
                    <a:pos x="T1" y="T3"/>
                  </a:cxn>
                  <a:cxn ang="0">
                    <a:pos x="T5" y="T7"/>
                  </a:cxn>
                  <a:cxn ang="0">
                    <a:pos x="T9" y="T11"/>
                  </a:cxn>
                  <a:cxn ang="0">
                    <a:pos x="T13" y="T15"/>
                  </a:cxn>
                  <a:cxn ang="0">
                    <a:pos x="T17" y="T19"/>
                  </a:cxn>
                </a:cxnLst>
                <a:rect l="0" t="0" r="r" b="b"/>
                <a:pathLst>
                  <a:path w="1421" h="570">
                    <a:moveTo>
                      <a:pt x="0" y="284"/>
                    </a:moveTo>
                    <a:lnTo>
                      <a:pt x="718" y="0"/>
                    </a:lnTo>
                    <a:lnTo>
                      <a:pt x="1421" y="284"/>
                    </a:lnTo>
                    <a:lnTo>
                      <a:pt x="718" y="569"/>
                    </a:lnTo>
                    <a:lnTo>
                      <a:pt x="0" y="284"/>
                    </a:lnTo>
                    <a:close/>
                  </a:path>
                </a:pathLst>
              </a:custGeom>
              <a:noFill/>
              <a:ln w="3167">
                <a:solidFill>
                  <a:srgbClr val="3E3E3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49" name="Group 185">
              <a:extLst>
                <a:ext uri="{FF2B5EF4-FFF2-40B4-BE49-F238E27FC236}">
                  <a16:creationId xmlns:a16="http://schemas.microsoft.com/office/drawing/2014/main" id="{13572865-5937-4C4D-86F6-210FEFF890AD}"/>
                </a:ext>
              </a:extLst>
            </p:cNvPr>
            <p:cNvGrpSpPr>
              <a:grpSpLocks/>
            </p:cNvGrpSpPr>
            <p:nvPr/>
          </p:nvGrpSpPr>
          <p:grpSpPr bwMode="auto">
            <a:xfrm>
              <a:off x="3895" y="3373"/>
              <a:ext cx="137" cy="139"/>
              <a:chOff x="3895" y="3373"/>
              <a:chExt cx="137" cy="139"/>
            </a:xfrm>
          </p:grpSpPr>
          <p:sp>
            <p:nvSpPr>
              <p:cNvPr id="204" name="Freeform 187">
                <a:extLst>
                  <a:ext uri="{FF2B5EF4-FFF2-40B4-BE49-F238E27FC236}">
                    <a16:creationId xmlns:a16="http://schemas.microsoft.com/office/drawing/2014/main" id="{71FB04E8-102D-684A-9CCE-5243739657B8}"/>
                  </a:ext>
                </a:extLst>
              </p:cNvPr>
              <p:cNvSpPr>
                <a:spLocks/>
              </p:cNvSpPr>
              <p:nvPr/>
            </p:nvSpPr>
            <p:spPr bwMode="auto">
              <a:xfrm>
                <a:off x="3895" y="3373"/>
                <a:ext cx="137" cy="139"/>
              </a:xfrm>
              <a:custGeom>
                <a:avLst/>
                <a:gdLst>
                  <a:gd name="T0" fmla="+- 0 3972 3895"/>
                  <a:gd name="T1" fmla="*/ T0 w 137"/>
                  <a:gd name="T2" fmla="+- 0 3511 3373"/>
                  <a:gd name="T3" fmla="*/ 3511 h 139"/>
                  <a:gd name="T4" fmla="+- 0 3897 3895"/>
                  <a:gd name="T5" fmla="*/ T4 w 137"/>
                  <a:gd name="T6" fmla="+- 0 3376 3373"/>
                  <a:gd name="T7" fmla="*/ 3376 h 139"/>
                  <a:gd name="T8" fmla="+- 0 3895 3895"/>
                  <a:gd name="T9" fmla="*/ T8 w 137"/>
                  <a:gd name="T10" fmla="+- 0 3373 3373"/>
                  <a:gd name="T11" fmla="*/ 3373 h 139"/>
                  <a:gd name="T12" fmla="+- 0 3914 3895"/>
                  <a:gd name="T13" fmla="*/ T12 w 137"/>
                  <a:gd name="T14" fmla="+- 0 3380 3373"/>
                  <a:gd name="T15" fmla="*/ 3380 h 139"/>
                  <a:gd name="T16" fmla="+- 0 3933 3895"/>
                  <a:gd name="T17" fmla="*/ T16 w 137"/>
                  <a:gd name="T18" fmla="+- 0 3386 3373"/>
                  <a:gd name="T19" fmla="*/ 3386 h 139"/>
                  <a:gd name="T20" fmla="+- 0 3952 3895"/>
                  <a:gd name="T21" fmla="*/ T20 w 137"/>
                  <a:gd name="T22" fmla="+- 0 3389 3373"/>
                  <a:gd name="T23" fmla="*/ 3389 h 139"/>
                  <a:gd name="T24" fmla="+- 0 3972 3895"/>
                  <a:gd name="T25" fmla="*/ T24 w 137"/>
                  <a:gd name="T26" fmla="+- 0 3389 3373"/>
                  <a:gd name="T27" fmla="*/ 3389 h 139"/>
                  <a:gd name="T28" fmla="+- 0 4026 3895"/>
                  <a:gd name="T29" fmla="*/ T28 w 137"/>
                  <a:gd name="T30" fmla="+- 0 3389 3373"/>
                  <a:gd name="T31" fmla="*/ 3389 h 139"/>
                  <a:gd name="T32" fmla="+- 0 3972 3895"/>
                  <a:gd name="T33" fmla="*/ T32 w 137"/>
                  <a:gd name="T34" fmla="+- 0 3511 3373"/>
                  <a:gd name="T35" fmla="*/ 3511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37" h="139">
                    <a:moveTo>
                      <a:pt x="77" y="138"/>
                    </a:moveTo>
                    <a:lnTo>
                      <a:pt x="2" y="3"/>
                    </a:lnTo>
                    <a:lnTo>
                      <a:pt x="0" y="0"/>
                    </a:lnTo>
                    <a:lnTo>
                      <a:pt x="19" y="7"/>
                    </a:lnTo>
                    <a:lnTo>
                      <a:pt x="38" y="13"/>
                    </a:lnTo>
                    <a:lnTo>
                      <a:pt x="57" y="16"/>
                    </a:lnTo>
                    <a:lnTo>
                      <a:pt x="77" y="16"/>
                    </a:lnTo>
                    <a:lnTo>
                      <a:pt x="131" y="16"/>
                    </a:lnTo>
                    <a:lnTo>
                      <a:pt x="77" y="138"/>
                    </a:lnTo>
                    <a:close/>
                  </a:path>
                </a:pathLst>
              </a:custGeom>
              <a:solidFill>
                <a:srgbClr val="3E3E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p>
            </p:txBody>
          </p:sp>
          <p:sp>
            <p:nvSpPr>
              <p:cNvPr id="205" name="Freeform 186">
                <a:extLst>
                  <a:ext uri="{FF2B5EF4-FFF2-40B4-BE49-F238E27FC236}">
                    <a16:creationId xmlns:a16="http://schemas.microsoft.com/office/drawing/2014/main" id="{C89CF591-2C11-AB4D-91F6-A83AE4E952DF}"/>
                  </a:ext>
                </a:extLst>
              </p:cNvPr>
              <p:cNvSpPr>
                <a:spLocks/>
              </p:cNvSpPr>
              <p:nvPr/>
            </p:nvSpPr>
            <p:spPr bwMode="auto">
              <a:xfrm>
                <a:off x="3895" y="3373"/>
                <a:ext cx="137" cy="139"/>
              </a:xfrm>
              <a:custGeom>
                <a:avLst/>
                <a:gdLst>
                  <a:gd name="T0" fmla="+- 0 4026 3895"/>
                  <a:gd name="T1" fmla="*/ T0 w 137"/>
                  <a:gd name="T2" fmla="+- 0 3389 3373"/>
                  <a:gd name="T3" fmla="*/ 3389 h 139"/>
                  <a:gd name="T4" fmla="+- 0 3972 3895"/>
                  <a:gd name="T5" fmla="*/ T4 w 137"/>
                  <a:gd name="T6" fmla="+- 0 3389 3373"/>
                  <a:gd name="T7" fmla="*/ 3389 h 139"/>
                  <a:gd name="T8" fmla="+- 0 3991 3895"/>
                  <a:gd name="T9" fmla="*/ T8 w 137"/>
                  <a:gd name="T10" fmla="+- 0 3387 3373"/>
                  <a:gd name="T11" fmla="*/ 3387 h 139"/>
                  <a:gd name="T12" fmla="+- 0 4010 3895"/>
                  <a:gd name="T13" fmla="*/ T12 w 137"/>
                  <a:gd name="T14" fmla="+- 0 3383 3373"/>
                  <a:gd name="T15" fmla="*/ 3383 h 139"/>
                  <a:gd name="T16" fmla="+- 0 4029 3895"/>
                  <a:gd name="T17" fmla="*/ T16 w 137"/>
                  <a:gd name="T18" fmla="+- 0 3376 3373"/>
                  <a:gd name="T19" fmla="*/ 3376 h 139"/>
                  <a:gd name="T20" fmla="+- 0 4032 3895"/>
                  <a:gd name="T21" fmla="*/ T20 w 137"/>
                  <a:gd name="T22" fmla="+- 0 3376 3373"/>
                  <a:gd name="T23" fmla="*/ 3376 h 139"/>
                  <a:gd name="T24" fmla="+- 0 4026 3895"/>
                  <a:gd name="T25" fmla="*/ T24 w 137"/>
                  <a:gd name="T26" fmla="+- 0 3389 3373"/>
                  <a:gd name="T27" fmla="*/ 3389 h 139"/>
                </a:gdLst>
                <a:ahLst/>
                <a:cxnLst>
                  <a:cxn ang="0">
                    <a:pos x="T1" y="T3"/>
                  </a:cxn>
                  <a:cxn ang="0">
                    <a:pos x="T5" y="T7"/>
                  </a:cxn>
                  <a:cxn ang="0">
                    <a:pos x="T9" y="T11"/>
                  </a:cxn>
                  <a:cxn ang="0">
                    <a:pos x="T13" y="T15"/>
                  </a:cxn>
                  <a:cxn ang="0">
                    <a:pos x="T17" y="T19"/>
                  </a:cxn>
                  <a:cxn ang="0">
                    <a:pos x="T21" y="T23"/>
                  </a:cxn>
                  <a:cxn ang="0">
                    <a:pos x="T25" y="T27"/>
                  </a:cxn>
                </a:cxnLst>
                <a:rect l="0" t="0" r="r" b="b"/>
                <a:pathLst>
                  <a:path w="137" h="139">
                    <a:moveTo>
                      <a:pt x="131" y="16"/>
                    </a:moveTo>
                    <a:lnTo>
                      <a:pt x="77" y="16"/>
                    </a:lnTo>
                    <a:lnTo>
                      <a:pt x="96" y="14"/>
                    </a:lnTo>
                    <a:lnTo>
                      <a:pt x="115" y="10"/>
                    </a:lnTo>
                    <a:lnTo>
                      <a:pt x="134" y="3"/>
                    </a:lnTo>
                    <a:lnTo>
                      <a:pt x="137" y="3"/>
                    </a:lnTo>
                    <a:lnTo>
                      <a:pt x="131" y="16"/>
                    </a:lnTo>
                    <a:close/>
                  </a:path>
                </a:pathLst>
              </a:custGeom>
              <a:solidFill>
                <a:srgbClr val="3E3E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50" name="Group 183">
              <a:extLst>
                <a:ext uri="{FF2B5EF4-FFF2-40B4-BE49-F238E27FC236}">
                  <a16:creationId xmlns:a16="http://schemas.microsoft.com/office/drawing/2014/main" id="{405BBC0C-AD9D-A647-8E54-80FB14885203}"/>
                </a:ext>
              </a:extLst>
            </p:cNvPr>
            <p:cNvGrpSpPr>
              <a:grpSpLocks/>
            </p:cNvGrpSpPr>
            <p:nvPr/>
          </p:nvGrpSpPr>
          <p:grpSpPr bwMode="auto">
            <a:xfrm>
              <a:off x="10" y="874"/>
              <a:ext cx="1735" cy="2922"/>
              <a:chOff x="10" y="874"/>
              <a:chExt cx="1735" cy="2922"/>
            </a:xfrm>
          </p:grpSpPr>
          <p:sp>
            <p:nvSpPr>
              <p:cNvPr id="203" name="Freeform 184">
                <a:extLst>
                  <a:ext uri="{FF2B5EF4-FFF2-40B4-BE49-F238E27FC236}">
                    <a16:creationId xmlns:a16="http://schemas.microsoft.com/office/drawing/2014/main" id="{BC8443D9-0DC6-5C47-B13A-BC55989311B2}"/>
                  </a:ext>
                </a:extLst>
              </p:cNvPr>
              <p:cNvSpPr>
                <a:spLocks/>
              </p:cNvSpPr>
              <p:nvPr/>
            </p:nvSpPr>
            <p:spPr bwMode="auto">
              <a:xfrm>
                <a:off x="10" y="874"/>
                <a:ext cx="1735" cy="2922"/>
              </a:xfrm>
              <a:custGeom>
                <a:avLst/>
                <a:gdLst>
                  <a:gd name="T0" fmla="+- 0 429 10"/>
                  <a:gd name="T1" fmla="*/ T0 w 1735"/>
                  <a:gd name="T2" fmla="+- 0 3795 874"/>
                  <a:gd name="T3" fmla="*/ 3795 h 2922"/>
                  <a:gd name="T4" fmla="+- 0 10 10"/>
                  <a:gd name="T5" fmla="*/ T4 w 1735"/>
                  <a:gd name="T6" fmla="+- 0 3795 874"/>
                  <a:gd name="T7" fmla="*/ 3795 h 2922"/>
                  <a:gd name="T8" fmla="+- 0 10 10"/>
                  <a:gd name="T9" fmla="*/ T8 w 1735"/>
                  <a:gd name="T10" fmla="+- 0 874 874"/>
                  <a:gd name="T11" fmla="*/ 874 h 2922"/>
                  <a:gd name="T12" fmla="+- 0 1744 10"/>
                  <a:gd name="T13" fmla="*/ T12 w 1735"/>
                  <a:gd name="T14" fmla="+- 0 874 874"/>
                  <a:gd name="T15" fmla="*/ 874 h 2922"/>
                </a:gdLst>
                <a:ahLst/>
                <a:cxnLst>
                  <a:cxn ang="0">
                    <a:pos x="T1" y="T3"/>
                  </a:cxn>
                  <a:cxn ang="0">
                    <a:pos x="T5" y="T7"/>
                  </a:cxn>
                  <a:cxn ang="0">
                    <a:pos x="T9" y="T11"/>
                  </a:cxn>
                  <a:cxn ang="0">
                    <a:pos x="T13" y="T15"/>
                  </a:cxn>
                </a:cxnLst>
                <a:rect l="0" t="0" r="r" b="b"/>
                <a:pathLst>
                  <a:path w="1735" h="2922">
                    <a:moveTo>
                      <a:pt x="419" y="2921"/>
                    </a:moveTo>
                    <a:lnTo>
                      <a:pt x="0" y="2921"/>
                    </a:lnTo>
                    <a:lnTo>
                      <a:pt x="0" y="0"/>
                    </a:lnTo>
                    <a:lnTo>
                      <a:pt x="1734" y="0"/>
                    </a:lnTo>
                  </a:path>
                </a:pathLst>
              </a:custGeom>
              <a:noFill/>
              <a:ln w="12662">
                <a:solidFill>
                  <a:srgbClr val="3E3E3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51" name="Group 179">
              <a:extLst>
                <a:ext uri="{FF2B5EF4-FFF2-40B4-BE49-F238E27FC236}">
                  <a16:creationId xmlns:a16="http://schemas.microsoft.com/office/drawing/2014/main" id="{63B8B3E1-6558-B646-8C36-6DC11D58336B}"/>
                </a:ext>
              </a:extLst>
            </p:cNvPr>
            <p:cNvGrpSpPr>
              <a:grpSpLocks/>
            </p:cNvGrpSpPr>
            <p:nvPr/>
          </p:nvGrpSpPr>
          <p:grpSpPr bwMode="auto">
            <a:xfrm>
              <a:off x="1699" y="814"/>
              <a:ext cx="150" cy="137"/>
              <a:chOff x="1699" y="814"/>
              <a:chExt cx="150" cy="137"/>
            </a:xfrm>
          </p:grpSpPr>
          <p:sp>
            <p:nvSpPr>
              <p:cNvPr id="200" name="Freeform 182">
                <a:extLst>
                  <a:ext uri="{FF2B5EF4-FFF2-40B4-BE49-F238E27FC236}">
                    <a16:creationId xmlns:a16="http://schemas.microsoft.com/office/drawing/2014/main" id="{A29C9C0E-87F7-304B-A798-2D15965F1C5A}"/>
                  </a:ext>
                </a:extLst>
              </p:cNvPr>
              <p:cNvSpPr>
                <a:spLocks/>
              </p:cNvSpPr>
              <p:nvPr/>
            </p:nvSpPr>
            <p:spPr bwMode="auto">
              <a:xfrm>
                <a:off x="1699" y="814"/>
                <a:ext cx="150" cy="137"/>
              </a:xfrm>
              <a:custGeom>
                <a:avLst/>
                <a:gdLst>
                  <a:gd name="T0" fmla="+- 0 1710 1699"/>
                  <a:gd name="T1" fmla="*/ T0 w 150"/>
                  <a:gd name="T2" fmla="+- 0 818 814"/>
                  <a:gd name="T3" fmla="*/ 818 h 137"/>
                  <a:gd name="T4" fmla="+- 0 1699 1699"/>
                  <a:gd name="T5" fmla="*/ T4 w 150"/>
                  <a:gd name="T6" fmla="+- 0 814 814"/>
                  <a:gd name="T7" fmla="*/ 814 h 137"/>
                  <a:gd name="T8" fmla="+- 0 1709 1699"/>
                  <a:gd name="T9" fmla="*/ T8 w 150"/>
                  <a:gd name="T10" fmla="+- 0 817 814"/>
                  <a:gd name="T11" fmla="*/ 817 h 137"/>
                  <a:gd name="T12" fmla="+- 0 1710 1699"/>
                  <a:gd name="T13" fmla="*/ T12 w 150"/>
                  <a:gd name="T14" fmla="+- 0 818 814"/>
                  <a:gd name="T15" fmla="*/ 818 h 137"/>
                </a:gdLst>
                <a:ahLst/>
                <a:cxnLst>
                  <a:cxn ang="0">
                    <a:pos x="T1" y="T3"/>
                  </a:cxn>
                  <a:cxn ang="0">
                    <a:pos x="T5" y="T7"/>
                  </a:cxn>
                  <a:cxn ang="0">
                    <a:pos x="T9" y="T11"/>
                  </a:cxn>
                  <a:cxn ang="0">
                    <a:pos x="T13" y="T15"/>
                  </a:cxn>
                </a:cxnLst>
                <a:rect l="0" t="0" r="r" b="b"/>
                <a:pathLst>
                  <a:path w="150" h="137">
                    <a:moveTo>
                      <a:pt x="11" y="4"/>
                    </a:moveTo>
                    <a:lnTo>
                      <a:pt x="0" y="0"/>
                    </a:lnTo>
                    <a:lnTo>
                      <a:pt x="10" y="3"/>
                    </a:lnTo>
                    <a:lnTo>
                      <a:pt x="11" y="4"/>
                    </a:lnTo>
                    <a:close/>
                  </a:path>
                </a:pathLst>
              </a:custGeom>
              <a:solidFill>
                <a:srgbClr val="3E3E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p>
            </p:txBody>
          </p:sp>
          <p:sp>
            <p:nvSpPr>
              <p:cNvPr id="201" name="Freeform 181">
                <a:extLst>
                  <a:ext uri="{FF2B5EF4-FFF2-40B4-BE49-F238E27FC236}">
                    <a16:creationId xmlns:a16="http://schemas.microsoft.com/office/drawing/2014/main" id="{BFB172E8-A290-5B43-91C4-0DC3C16F754F}"/>
                  </a:ext>
                </a:extLst>
              </p:cNvPr>
              <p:cNvSpPr>
                <a:spLocks/>
              </p:cNvSpPr>
              <p:nvPr/>
            </p:nvSpPr>
            <p:spPr bwMode="auto">
              <a:xfrm>
                <a:off x="1699" y="814"/>
                <a:ext cx="150" cy="137"/>
              </a:xfrm>
              <a:custGeom>
                <a:avLst/>
                <a:gdLst>
                  <a:gd name="T0" fmla="+- 0 1709 1699"/>
                  <a:gd name="T1" fmla="*/ T0 w 150"/>
                  <a:gd name="T2" fmla="+- 0 944 814"/>
                  <a:gd name="T3" fmla="*/ 944 h 137"/>
                  <a:gd name="T4" fmla="+- 0 1714 1699"/>
                  <a:gd name="T5" fmla="*/ T4 w 150"/>
                  <a:gd name="T6" fmla="+- 0 932 814"/>
                  <a:gd name="T7" fmla="*/ 932 h 137"/>
                  <a:gd name="T8" fmla="+- 0 1719 1699"/>
                  <a:gd name="T9" fmla="*/ T8 w 150"/>
                  <a:gd name="T10" fmla="+- 0 913 814"/>
                  <a:gd name="T11" fmla="*/ 913 h 137"/>
                  <a:gd name="T12" fmla="+- 0 1722 1699"/>
                  <a:gd name="T13" fmla="*/ T12 w 150"/>
                  <a:gd name="T14" fmla="+- 0 894 814"/>
                  <a:gd name="T15" fmla="*/ 894 h 137"/>
                  <a:gd name="T16" fmla="+- 0 1723 1699"/>
                  <a:gd name="T17" fmla="*/ T16 w 150"/>
                  <a:gd name="T18" fmla="+- 0 874 814"/>
                  <a:gd name="T19" fmla="*/ 874 h 137"/>
                  <a:gd name="T20" fmla="+- 0 1721 1699"/>
                  <a:gd name="T21" fmla="*/ T20 w 150"/>
                  <a:gd name="T22" fmla="+- 0 854 814"/>
                  <a:gd name="T23" fmla="*/ 854 h 137"/>
                  <a:gd name="T24" fmla="+- 0 1716 1699"/>
                  <a:gd name="T25" fmla="*/ T24 w 150"/>
                  <a:gd name="T26" fmla="+- 0 835 814"/>
                  <a:gd name="T27" fmla="*/ 835 h 137"/>
                  <a:gd name="T28" fmla="+- 0 1710 1699"/>
                  <a:gd name="T29" fmla="*/ T28 w 150"/>
                  <a:gd name="T30" fmla="+- 0 818 814"/>
                  <a:gd name="T31" fmla="*/ 818 h 137"/>
                  <a:gd name="T32" fmla="+- 0 1849 1699"/>
                  <a:gd name="T33" fmla="*/ T32 w 150"/>
                  <a:gd name="T34" fmla="+- 0 874 814"/>
                  <a:gd name="T35" fmla="*/ 874 h 137"/>
                  <a:gd name="T36" fmla="+- 0 1709 1699"/>
                  <a:gd name="T37" fmla="*/ T36 w 150"/>
                  <a:gd name="T38" fmla="+- 0 944 814"/>
                  <a:gd name="T39" fmla="*/ 944 h 1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50" h="137">
                    <a:moveTo>
                      <a:pt x="10" y="130"/>
                    </a:moveTo>
                    <a:lnTo>
                      <a:pt x="15" y="118"/>
                    </a:lnTo>
                    <a:lnTo>
                      <a:pt x="20" y="99"/>
                    </a:lnTo>
                    <a:lnTo>
                      <a:pt x="23" y="80"/>
                    </a:lnTo>
                    <a:lnTo>
                      <a:pt x="24" y="60"/>
                    </a:lnTo>
                    <a:lnTo>
                      <a:pt x="22" y="40"/>
                    </a:lnTo>
                    <a:lnTo>
                      <a:pt x="17" y="21"/>
                    </a:lnTo>
                    <a:lnTo>
                      <a:pt x="11" y="4"/>
                    </a:lnTo>
                    <a:lnTo>
                      <a:pt x="150" y="60"/>
                    </a:lnTo>
                    <a:lnTo>
                      <a:pt x="10" y="130"/>
                    </a:lnTo>
                    <a:close/>
                  </a:path>
                </a:pathLst>
              </a:custGeom>
              <a:solidFill>
                <a:srgbClr val="3E3E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p>
            </p:txBody>
          </p:sp>
          <p:sp>
            <p:nvSpPr>
              <p:cNvPr id="202" name="Freeform 180">
                <a:extLst>
                  <a:ext uri="{FF2B5EF4-FFF2-40B4-BE49-F238E27FC236}">
                    <a16:creationId xmlns:a16="http://schemas.microsoft.com/office/drawing/2014/main" id="{C9D1A537-4C90-D643-B19A-26A4CFB64DA0}"/>
                  </a:ext>
                </a:extLst>
              </p:cNvPr>
              <p:cNvSpPr>
                <a:spLocks/>
              </p:cNvSpPr>
              <p:nvPr/>
            </p:nvSpPr>
            <p:spPr bwMode="auto">
              <a:xfrm>
                <a:off x="1699" y="814"/>
                <a:ext cx="150" cy="137"/>
              </a:xfrm>
              <a:custGeom>
                <a:avLst/>
                <a:gdLst>
                  <a:gd name="T0" fmla="+- 0 1706 1699"/>
                  <a:gd name="T1" fmla="*/ T0 w 150"/>
                  <a:gd name="T2" fmla="+- 0 950 814"/>
                  <a:gd name="T3" fmla="*/ 950 h 137"/>
                  <a:gd name="T4" fmla="+- 0 1699 1699"/>
                  <a:gd name="T5" fmla="*/ T4 w 150"/>
                  <a:gd name="T6" fmla="+- 0 949 814"/>
                  <a:gd name="T7" fmla="*/ 949 h 137"/>
                  <a:gd name="T8" fmla="+- 0 1709 1699"/>
                  <a:gd name="T9" fmla="*/ T8 w 150"/>
                  <a:gd name="T10" fmla="+- 0 944 814"/>
                  <a:gd name="T11" fmla="*/ 944 h 137"/>
                  <a:gd name="T12" fmla="+- 0 1706 1699"/>
                  <a:gd name="T13" fmla="*/ T12 w 150"/>
                  <a:gd name="T14" fmla="+- 0 950 814"/>
                  <a:gd name="T15" fmla="*/ 950 h 137"/>
                </a:gdLst>
                <a:ahLst/>
                <a:cxnLst>
                  <a:cxn ang="0">
                    <a:pos x="T1" y="T3"/>
                  </a:cxn>
                  <a:cxn ang="0">
                    <a:pos x="T5" y="T7"/>
                  </a:cxn>
                  <a:cxn ang="0">
                    <a:pos x="T9" y="T11"/>
                  </a:cxn>
                  <a:cxn ang="0">
                    <a:pos x="T13" y="T15"/>
                  </a:cxn>
                </a:cxnLst>
                <a:rect l="0" t="0" r="r" b="b"/>
                <a:pathLst>
                  <a:path w="150" h="137">
                    <a:moveTo>
                      <a:pt x="7" y="136"/>
                    </a:moveTo>
                    <a:lnTo>
                      <a:pt x="0" y="135"/>
                    </a:lnTo>
                    <a:lnTo>
                      <a:pt x="10" y="130"/>
                    </a:lnTo>
                    <a:lnTo>
                      <a:pt x="7" y="136"/>
                    </a:lnTo>
                    <a:close/>
                  </a:path>
                </a:pathLst>
              </a:custGeom>
              <a:solidFill>
                <a:srgbClr val="3E3E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52" name="Group 177">
              <a:extLst>
                <a:ext uri="{FF2B5EF4-FFF2-40B4-BE49-F238E27FC236}">
                  <a16:creationId xmlns:a16="http://schemas.microsoft.com/office/drawing/2014/main" id="{A7F8F1F9-D9B1-224E-931F-DD1AE29E6CA6}"/>
                </a:ext>
              </a:extLst>
            </p:cNvPr>
            <p:cNvGrpSpPr>
              <a:grpSpLocks/>
            </p:cNvGrpSpPr>
            <p:nvPr/>
          </p:nvGrpSpPr>
          <p:grpSpPr bwMode="auto">
            <a:xfrm>
              <a:off x="1879" y="1383"/>
              <a:ext cx="1406" cy="465"/>
              <a:chOff x="1879" y="1383"/>
              <a:chExt cx="1406" cy="465"/>
            </a:xfrm>
          </p:grpSpPr>
          <p:sp>
            <p:nvSpPr>
              <p:cNvPr id="199" name="Freeform 178">
                <a:extLst>
                  <a:ext uri="{FF2B5EF4-FFF2-40B4-BE49-F238E27FC236}">
                    <a16:creationId xmlns:a16="http://schemas.microsoft.com/office/drawing/2014/main" id="{5682B18D-05C4-8C4C-83A3-0708D3DB84A1}"/>
                  </a:ext>
                </a:extLst>
              </p:cNvPr>
              <p:cNvSpPr>
                <a:spLocks/>
              </p:cNvSpPr>
              <p:nvPr/>
            </p:nvSpPr>
            <p:spPr bwMode="auto">
              <a:xfrm>
                <a:off x="1879" y="1383"/>
                <a:ext cx="1406" cy="465"/>
              </a:xfrm>
              <a:custGeom>
                <a:avLst/>
                <a:gdLst>
                  <a:gd name="T0" fmla="+- 0 1879 1879"/>
                  <a:gd name="T1" fmla="*/ T0 w 1406"/>
                  <a:gd name="T2" fmla="+- 0 1383 1383"/>
                  <a:gd name="T3" fmla="*/ 1383 h 465"/>
                  <a:gd name="T4" fmla="+- 0 3284 1879"/>
                  <a:gd name="T5" fmla="*/ T4 w 1406"/>
                  <a:gd name="T6" fmla="+- 0 1383 1383"/>
                  <a:gd name="T7" fmla="*/ 1383 h 465"/>
                  <a:gd name="T8" fmla="+- 0 3284 1879"/>
                  <a:gd name="T9" fmla="*/ T8 w 1406"/>
                  <a:gd name="T10" fmla="+- 0 1848 1383"/>
                  <a:gd name="T11" fmla="*/ 1848 h 465"/>
                  <a:gd name="T12" fmla="+- 0 1879 1879"/>
                  <a:gd name="T13" fmla="*/ T12 w 1406"/>
                  <a:gd name="T14" fmla="+- 0 1848 1383"/>
                  <a:gd name="T15" fmla="*/ 1848 h 465"/>
                  <a:gd name="T16" fmla="+- 0 1879 1879"/>
                  <a:gd name="T17" fmla="*/ T16 w 1406"/>
                  <a:gd name="T18" fmla="+- 0 1383 1383"/>
                  <a:gd name="T19" fmla="*/ 1383 h 465"/>
                </a:gdLst>
                <a:ahLst/>
                <a:cxnLst>
                  <a:cxn ang="0">
                    <a:pos x="T1" y="T3"/>
                  </a:cxn>
                  <a:cxn ang="0">
                    <a:pos x="T5" y="T7"/>
                  </a:cxn>
                  <a:cxn ang="0">
                    <a:pos x="T9" y="T11"/>
                  </a:cxn>
                  <a:cxn ang="0">
                    <a:pos x="T13" y="T15"/>
                  </a:cxn>
                  <a:cxn ang="0">
                    <a:pos x="T17" y="T19"/>
                  </a:cxn>
                </a:cxnLst>
                <a:rect l="0" t="0" r="r" b="b"/>
                <a:pathLst>
                  <a:path w="1406" h="465">
                    <a:moveTo>
                      <a:pt x="0" y="0"/>
                    </a:moveTo>
                    <a:lnTo>
                      <a:pt x="1405" y="0"/>
                    </a:lnTo>
                    <a:lnTo>
                      <a:pt x="1405" y="465"/>
                    </a:lnTo>
                    <a:lnTo>
                      <a:pt x="0" y="465"/>
                    </a:lnTo>
                    <a:lnTo>
                      <a:pt x="0" y="0"/>
                    </a:lnTo>
                    <a:close/>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53" name="Group 174">
              <a:extLst>
                <a:ext uri="{FF2B5EF4-FFF2-40B4-BE49-F238E27FC236}">
                  <a16:creationId xmlns:a16="http://schemas.microsoft.com/office/drawing/2014/main" id="{B6250663-4AF7-2749-9AA8-37BFEEFCD390}"/>
                </a:ext>
              </a:extLst>
            </p:cNvPr>
            <p:cNvGrpSpPr>
              <a:grpSpLocks/>
            </p:cNvGrpSpPr>
            <p:nvPr/>
          </p:nvGrpSpPr>
          <p:grpSpPr bwMode="auto">
            <a:xfrm>
              <a:off x="1879" y="1383"/>
              <a:ext cx="1406" cy="465"/>
              <a:chOff x="1879" y="1383"/>
              <a:chExt cx="1406" cy="465"/>
            </a:xfrm>
          </p:grpSpPr>
          <p:sp>
            <p:nvSpPr>
              <p:cNvPr id="197" name="Freeform 176">
                <a:extLst>
                  <a:ext uri="{FF2B5EF4-FFF2-40B4-BE49-F238E27FC236}">
                    <a16:creationId xmlns:a16="http://schemas.microsoft.com/office/drawing/2014/main" id="{3F14399F-03CC-BF40-9212-0E6116DA6B8E}"/>
                  </a:ext>
                </a:extLst>
              </p:cNvPr>
              <p:cNvSpPr>
                <a:spLocks/>
              </p:cNvSpPr>
              <p:nvPr/>
            </p:nvSpPr>
            <p:spPr bwMode="auto">
              <a:xfrm>
                <a:off x="1879" y="1383"/>
                <a:ext cx="1406" cy="465"/>
              </a:xfrm>
              <a:custGeom>
                <a:avLst/>
                <a:gdLst>
                  <a:gd name="T0" fmla="+- 0 1879 1879"/>
                  <a:gd name="T1" fmla="*/ T0 w 1406"/>
                  <a:gd name="T2" fmla="+- 0 1848 1383"/>
                  <a:gd name="T3" fmla="*/ 1848 h 465"/>
                  <a:gd name="T4" fmla="+- 0 3284 1879"/>
                  <a:gd name="T5" fmla="*/ T4 w 1406"/>
                  <a:gd name="T6" fmla="+- 0 1848 1383"/>
                  <a:gd name="T7" fmla="*/ 1848 h 465"/>
                  <a:gd name="T8" fmla="+- 0 3284 1879"/>
                  <a:gd name="T9" fmla="*/ T8 w 1406"/>
                  <a:gd name="T10" fmla="+- 0 1383 1383"/>
                  <a:gd name="T11" fmla="*/ 1383 h 465"/>
                  <a:gd name="T12" fmla="+- 0 1879 1879"/>
                  <a:gd name="T13" fmla="*/ T12 w 1406"/>
                  <a:gd name="T14" fmla="+- 0 1383 1383"/>
                  <a:gd name="T15" fmla="*/ 1383 h 465"/>
                  <a:gd name="T16" fmla="+- 0 1879 1879"/>
                  <a:gd name="T17" fmla="*/ T16 w 1406"/>
                  <a:gd name="T18" fmla="+- 0 1848 1383"/>
                  <a:gd name="T19" fmla="*/ 1848 h 465"/>
                </a:gdLst>
                <a:ahLst/>
                <a:cxnLst>
                  <a:cxn ang="0">
                    <a:pos x="T1" y="T3"/>
                  </a:cxn>
                  <a:cxn ang="0">
                    <a:pos x="T5" y="T7"/>
                  </a:cxn>
                  <a:cxn ang="0">
                    <a:pos x="T9" y="T11"/>
                  </a:cxn>
                  <a:cxn ang="0">
                    <a:pos x="T13" y="T15"/>
                  </a:cxn>
                  <a:cxn ang="0">
                    <a:pos x="T17" y="T19"/>
                  </a:cxn>
                </a:cxnLst>
                <a:rect l="0" t="0" r="r" b="b"/>
                <a:pathLst>
                  <a:path w="1406" h="465">
                    <a:moveTo>
                      <a:pt x="0" y="465"/>
                    </a:moveTo>
                    <a:lnTo>
                      <a:pt x="1405" y="465"/>
                    </a:lnTo>
                    <a:lnTo>
                      <a:pt x="1405" y="0"/>
                    </a:lnTo>
                    <a:lnTo>
                      <a:pt x="0" y="0"/>
                    </a:lnTo>
                    <a:lnTo>
                      <a:pt x="0" y="465"/>
                    </a:lnTo>
                    <a:close/>
                  </a:path>
                </a:pathLst>
              </a:custGeom>
              <a:noFill/>
              <a:ln w="3167">
                <a:solidFill>
                  <a:srgbClr val="CECEC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pic>
            <p:nvPicPr>
              <p:cNvPr id="198" name="Picture 175">
                <a:extLst>
                  <a:ext uri="{FF2B5EF4-FFF2-40B4-BE49-F238E27FC236}">
                    <a16:creationId xmlns:a16="http://schemas.microsoft.com/office/drawing/2014/main" id="{BC56FB4E-4672-B843-9DD6-B0675CEB8A6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48" y="1369"/>
                <a:ext cx="1405" cy="44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 name="Group 172">
              <a:extLst>
                <a:ext uri="{FF2B5EF4-FFF2-40B4-BE49-F238E27FC236}">
                  <a16:creationId xmlns:a16="http://schemas.microsoft.com/office/drawing/2014/main" id="{D1579EE3-43EE-8841-8232-F3C8CED194B6}"/>
                </a:ext>
              </a:extLst>
            </p:cNvPr>
            <p:cNvGrpSpPr>
              <a:grpSpLocks/>
            </p:cNvGrpSpPr>
            <p:nvPr/>
          </p:nvGrpSpPr>
          <p:grpSpPr bwMode="auto">
            <a:xfrm>
              <a:off x="1849" y="1368"/>
              <a:ext cx="1406" cy="450"/>
              <a:chOff x="1849" y="1368"/>
              <a:chExt cx="1406" cy="450"/>
            </a:xfrm>
          </p:grpSpPr>
          <p:sp>
            <p:nvSpPr>
              <p:cNvPr id="196" name="Freeform 173">
                <a:extLst>
                  <a:ext uri="{FF2B5EF4-FFF2-40B4-BE49-F238E27FC236}">
                    <a16:creationId xmlns:a16="http://schemas.microsoft.com/office/drawing/2014/main" id="{7BF45E81-79DD-A841-A316-B0B614D7DC65}"/>
                  </a:ext>
                </a:extLst>
              </p:cNvPr>
              <p:cNvSpPr>
                <a:spLocks/>
              </p:cNvSpPr>
              <p:nvPr/>
            </p:nvSpPr>
            <p:spPr bwMode="auto">
              <a:xfrm>
                <a:off x="1849" y="1368"/>
                <a:ext cx="1406" cy="450"/>
              </a:xfrm>
              <a:custGeom>
                <a:avLst/>
                <a:gdLst>
                  <a:gd name="T0" fmla="+- 0 1849 1849"/>
                  <a:gd name="T1" fmla="*/ T0 w 1406"/>
                  <a:gd name="T2" fmla="+- 0 1818 1368"/>
                  <a:gd name="T3" fmla="*/ 1818 h 450"/>
                  <a:gd name="T4" fmla="+- 0 3254 1849"/>
                  <a:gd name="T5" fmla="*/ T4 w 1406"/>
                  <a:gd name="T6" fmla="+- 0 1818 1368"/>
                  <a:gd name="T7" fmla="*/ 1818 h 450"/>
                  <a:gd name="T8" fmla="+- 0 3254 1849"/>
                  <a:gd name="T9" fmla="*/ T8 w 1406"/>
                  <a:gd name="T10" fmla="+- 0 1368 1368"/>
                  <a:gd name="T11" fmla="*/ 1368 h 450"/>
                  <a:gd name="T12" fmla="+- 0 1849 1849"/>
                  <a:gd name="T13" fmla="*/ T12 w 1406"/>
                  <a:gd name="T14" fmla="+- 0 1368 1368"/>
                  <a:gd name="T15" fmla="*/ 1368 h 450"/>
                  <a:gd name="T16" fmla="+- 0 1849 1849"/>
                  <a:gd name="T17" fmla="*/ T16 w 1406"/>
                  <a:gd name="T18" fmla="+- 0 1818 1368"/>
                  <a:gd name="T19" fmla="*/ 1818 h 450"/>
                </a:gdLst>
                <a:ahLst/>
                <a:cxnLst>
                  <a:cxn ang="0">
                    <a:pos x="T1" y="T3"/>
                  </a:cxn>
                  <a:cxn ang="0">
                    <a:pos x="T5" y="T7"/>
                  </a:cxn>
                  <a:cxn ang="0">
                    <a:pos x="T9" y="T11"/>
                  </a:cxn>
                  <a:cxn ang="0">
                    <a:pos x="T13" y="T15"/>
                  </a:cxn>
                  <a:cxn ang="0">
                    <a:pos x="T17" y="T19"/>
                  </a:cxn>
                </a:cxnLst>
                <a:rect l="0" t="0" r="r" b="b"/>
                <a:pathLst>
                  <a:path w="1406" h="450">
                    <a:moveTo>
                      <a:pt x="0" y="450"/>
                    </a:moveTo>
                    <a:lnTo>
                      <a:pt x="1405" y="450"/>
                    </a:lnTo>
                    <a:lnTo>
                      <a:pt x="1405" y="0"/>
                    </a:lnTo>
                    <a:lnTo>
                      <a:pt x="0" y="0"/>
                    </a:lnTo>
                    <a:lnTo>
                      <a:pt x="0" y="450"/>
                    </a:lnTo>
                    <a:close/>
                  </a:path>
                </a:pathLst>
              </a:custGeom>
              <a:noFill/>
              <a:ln w="3167">
                <a:solidFill>
                  <a:srgbClr val="3E3E3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55" name="Group 170">
              <a:extLst>
                <a:ext uri="{FF2B5EF4-FFF2-40B4-BE49-F238E27FC236}">
                  <a16:creationId xmlns:a16="http://schemas.microsoft.com/office/drawing/2014/main" id="{E897B69A-E6E8-0848-9525-549921F8BE0D}"/>
                </a:ext>
              </a:extLst>
            </p:cNvPr>
            <p:cNvGrpSpPr>
              <a:grpSpLocks/>
            </p:cNvGrpSpPr>
            <p:nvPr/>
          </p:nvGrpSpPr>
          <p:grpSpPr bwMode="auto">
            <a:xfrm>
              <a:off x="2552" y="1818"/>
              <a:ext cx="2" cy="180"/>
              <a:chOff x="2552" y="1818"/>
              <a:chExt cx="2" cy="180"/>
            </a:xfrm>
          </p:grpSpPr>
          <p:sp>
            <p:nvSpPr>
              <p:cNvPr id="195" name="Freeform 171">
                <a:extLst>
                  <a:ext uri="{FF2B5EF4-FFF2-40B4-BE49-F238E27FC236}">
                    <a16:creationId xmlns:a16="http://schemas.microsoft.com/office/drawing/2014/main" id="{61FD0F3F-C6D5-3645-B66D-88DE3BB70913}"/>
                  </a:ext>
                </a:extLst>
              </p:cNvPr>
              <p:cNvSpPr>
                <a:spLocks/>
              </p:cNvSpPr>
              <p:nvPr/>
            </p:nvSpPr>
            <p:spPr bwMode="auto">
              <a:xfrm>
                <a:off x="2552" y="1818"/>
                <a:ext cx="2" cy="180"/>
              </a:xfrm>
              <a:custGeom>
                <a:avLst/>
                <a:gdLst>
                  <a:gd name="T0" fmla="+- 0 1818 1818"/>
                  <a:gd name="T1" fmla="*/ 1818 h 180"/>
                  <a:gd name="T2" fmla="+- 0 1998 1818"/>
                  <a:gd name="T3" fmla="*/ 1998 h 180"/>
                </a:gdLst>
                <a:ahLst/>
                <a:cxnLst>
                  <a:cxn ang="0">
                    <a:pos x="0" y="T1"/>
                  </a:cxn>
                  <a:cxn ang="0">
                    <a:pos x="0" y="T3"/>
                  </a:cxn>
                </a:cxnLst>
                <a:rect l="0" t="0" r="r" b="b"/>
                <a:pathLst>
                  <a:path h="180">
                    <a:moveTo>
                      <a:pt x="0" y="0"/>
                    </a:moveTo>
                    <a:lnTo>
                      <a:pt x="0" y="180"/>
                    </a:lnTo>
                  </a:path>
                </a:pathLst>
              </a:custGeom>
              <a:noFill/>
              <a:ln w="12655">
                <a:solidFill>
                  <a:srgbClr val="3E3E3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56" name="Group 167">
              <a:extLst>
                <a:ext uri="{FF2B5EF4-FFF2-40B4-BE49-F238E27FC236}">
                  <a16:creationId xmlns:a16="http://schemas.microsoft.com/office/drawing/2014/main" id="{DBBE5308-C55F-CE46-A8E2-880875F6C29E}"/>
                </a:ext>
              </a:extLst>
            </p:cNvPr>
            <p:cNvGrpSpPr>
              <a:grpSpLocks/>
            </p:cNvGrpSpPr>
            <p:nvPr/>
          </p:nvGrpSpPr>
          <p:grpSpPr bwMode="auto">
            <a:xfrm>
              <a:off x="2477" y="1953"/>
              <a:ext cx="150" cy="150"/>
              <a:chOff x="2477" y="1953"/>
              <a:chExt cx="150" cy="150"/>
            </a:xfrm>
          </p:grpSpPr>
          <p:sp>
            <p:nvSpPr>
              <p:cNvPr id="193" name="Freeform 169">
                <a:extLst>
                  <a:ext uri="{FF2B5EF4-FFF2-40B4-BE49-F238E27FC236}">
                    <a16:creationId xmlns:a16="http://schemas.microsoft.com/office/drawing/2014/main" id="{A249DA87-2A9A-634D-92C1-11643E69673E}"/>
                  </a:ext>
                </a:extLst>
              </p:cNvPr>
              <p:cNvSpPr>
                <a:spLocks/>
              </p:cNvSpPr>
              <p:nvPr/>
            </p:nvSpPr>
            <p:spPr bwMode="auto">
              <a:xfrm>
                <a:off x="2477" y="1953"/>
                <a:ext cx="150" cy="150"/>
              </a:xfrm>
              <a:custGeom>
                <a:avLst/>
                <a:gdLst>
                  <a:gd name="T0" fmla="+- 0 2552 2477"/>
                  <a:gd name="T1" fmla="*/ T0 w 150"/>
                  <a:gd name="T2" fmla="+- 0 2102 1953"/>
                  <a:gd name="T3" fmla="*/ 2102 h 150"/>
                  <a:gd name="T4" fmla="+- 0 2477 2477"/>
                  <a:gd name="T5" fmla="*/ T4 w 150"/>
                  <a:gd name="T6" fmla="+- 0 1953 1953"/>
                  <a:gd name="T7" fmla="*/ 1953 h 150"/>
                  <a:gd name="T8" fmla="+- 0 2483 2477"/>
                  <a:gd name="T9" fmla="*/ T8 w 150"/>
                  <a:gd name="T10" fmla="+- 0 1957 1953"/>
                  <a:gd name="T11" fmla="*/ 1957 h 150"/>
                  <a:gd name="T12" fmla="+- 0 2501 2477"/>
                  <a:gd name="T13" fmla="*/ T12 w 150"/>
                  <a:gd name="T14" fmla="+- 0 1965 1953"/>
                  <a:gd name="T15" fmla="*/ 1965 h 150"/>
                  <a:gd name="T16" fmla="+- 0 2520 2477"/>
                  <a:gd name="T17" fmla="*/ T16 w 150"/>
                  <a:gd name="T18" fmla="+- 0 1970 1953"/>
                  <a:gd name="T19" fmla="*/ 1970 h 150"/>
                  <a:gd name="T20" fmla="+- 0 2539 2477"/>
                  <a:gd name="T21" fmla="*/ T20 w 150"/>
                  <a:gd name="T22" fmla="+- 0 1973 1953"/>
                  <a:gd name="T23" fmla="*/ 1973 h 150"/>
                  <a:gd name="T24" fmla="+- 0 2559 2477"/>
                  <a:gd name="T25" fmla="*/ T24 w 150"/>
                  <a:gd name="T26" fmla="+- 0 1973 1953"/>
                  <a:gd name="T27" fmla="*/ 1973 h 150"/>
                  <a:gd name="T28" fmla="+- 0 2616 2477"/>
                  <a:gd name="T29" fmla="*/ T28 w 150"/>
                  <a:gd name="T30" fmla="+- 0 1973 1953"/>
                  <a:gd name="T31" fmla="*/ 1973 h 150"/>
                  <a:gd name="T32" fmla="+- 0 2552 2477"/>
                  <a:gd name="T33" fmla="*/ T32 w 150"/>
                  <a:gd name="T34" fmla="+- 0 2102 1953"/>
                  <a:gd name="T35" fmla="*/ 2102 h 1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50" h="150">
                    <a:moveTo>
                      <a:pt x="75" y="149"/>
                    </a:moveTo>
                    <a:lnTo>
                      <a:pt x="0" y="0"/>
                    </a:lnTo>
                    <a:lnTo>
                      <a:pt x="6" y="4"/>
                    </a:lnTo>
                    <a:lnTo>
                      <a:pt x="24" y="12"/>
                    </a:lnTo>
                    <a:lnTo>
                      <a:pt x="43" y="17"/>
                    </a:lnTo>
                    <a:lnTo>
                      <a:pt x="62" y="20"/>
                    </a:lnTo>
                    <a:lnTo>
                      <a:pt x="82" y="20"/>
                    </a:lnTo>
                    <a:lnTo>
                      <a:pt x="139" y="20"/>
                    </a:lnTo>
                    <a:lnTo>
                      <a:pt x="75" y="149"/>
                    </a:lnTo>
                    <a:close/>
                  </a:path>
                </a:pathLst>
              </a:custGeom>
              <a:solidFill>
                <a:srgbClr val="3E3E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p>
            </p:txBody>
          </p:sp>
          <p:sp>
            <p:nvSpPr>
              <p:cNvPr id="194" name="Freeform 168">
                <a:extLst>
                  <a:ext uri="{FF2B5EF4-FFF2-40B4-BE49-F238E27FC236}">
                    <a16:creationId xmlns:a16="http://schemas.microsoft.com/office/drawing/2014/main" id="{61493806-54E8-2547-984D-C688CC7A1C3B}"/>
                  </a:ext>
                </a:extLst>
              </p:cNvPr>
              <p:cNvSpPr>
                <a:spLocks/>
              </p:cNvSpPr>
              <p:nvPr/>
            </p:nvSpPr>
            <p:spPr bwMode="auto">
              <a:xfrm>
                <a:off x="2477" y="1953"/>
                <a:ext cx="150" cy="150"/>
              </a:xfrm>
              <a:custGeom>
                <a:avLst/>
                <a:gdLst>
                  <a:gd name="T0" fmla="+- 0 2616 2477"/>
                  <a:gd name="T1" fmla="*/ T0 w 150"/>
                  <a:gd name="T2" fmla="+- 0 1973 1953"/>
                  <a:gd name="T3" fmla="*/ 1973 h 150"/>
                  <a:gd name="T4" fmla="+- 0 2559 2477"/>
                  <a:gd name="T5" fmla="*/ T4 w 150"/>
                  <a:gd name="T6" fmla="+- 0 1973 1953"/>
                  <a:gd name="T7" fmla="*/ 1973 h 150"/>
                  <a:gd name="T8" fmla="+- 0 2579 2477"/>
                  <a:gd name="T9" fmla="*/ T8 w 150"/>
                  <a:gd name="T10" fmla="+- 0 1971 1953"/>
                  <a:gd name="T11" fmla="*/ 1971 h 150"/>
                  <a:gd name="T12" fmla="+- 0 2598 2477"/>
                  <a:gd name="T13" fmla="*/ T12 w 150"/>
                  <a:gd name="T14" fmla="+- 0 1967 1953"/>
                  <a:gd name="T15" fmla="*/ 1967 h 150"/>
                  <a:gd name="T16" fmla="+- 0 2616 2477"/>
                  <a:gd name="T17" fmla="*/ T16 w 150"/>
                  <a:gd name="T18" fmla="+- 0 1960 1953"/>
                  <a:gd name="T19" fmla="*/ 1960 h 150"/>
                  <a:gd name="T20" fmla="+- 0 2626 2477"/>
                  <a:gd name="T21" fmla="*/ T20 w 150"/>
                  <a:gd name="T22" fmla="+- 0 1953 1953"/>
                  <a:gd name="T23" fmla="*/ 1953 h 150"/>
                  <a:gd name="T24" fmla="+- 0 2616 2477"/>
                  <a:gd name="T25" fmla="*/ T24 w 150"/>
                  <a:gd name="T26" fmla="+- 0 1973 1953"/>
                  <a:gd name="T27" fmla="*/ 1973 h 150"/>
                </a:gdLst>
                <a:ahLst/>
                <a:cxnLst>
                  <a:cxn ang="0">
                    <a:pos x="T1" y="T3"/>
                  </a:cxn>
                  <a:cxn ang="0">
                    <a:pos x="T5" y="T7"/>
                  </a:cxn>
                  <a:cxn ang="0">
                    <a:pos x="T9" y="T11"/>
                  </a:cxn>
                  <a:cxn ang="0">
                    <a:pos x="T13" y="T15"/>
                  </a:cxn>
                  <a:cxn ang="0">
                    <a:pos x="T17" y="T19"/>
                  </a:cxn>
                  <a:cxn ang="0">
                    <a:pos x="T21" y="T23"/>
                  </a:cxn>
                  <a:cxn ang="0">
                    <a:pos x="T25" y="T27"/>
                  </a:cxn>
                </a:cxnLst>
                <a:rect l="0" t="0" r="r" b="b"/>
                <a:pathLst>
                  <a:path w="150" h="150">
                    <a:moveTo>
                      <a:pt x="139" y="20"/>
                    </a:moveTo>
                    <a:lnTo>
                      <a:pt x="82" y="20"/>
                    </a:lnTo>
                    <a:lnTo>
                      <a:pt x="102" y="18"/>
                    </a:lnTo>
                    <a:lnTo>
                      <a:pt x="121" y="14"/>
                    </a:lnTo>
                    <a:lnTo>
                      <a:pt x="139" y="7"/>
                    </a:lnTo>
                    <a:lnTo>
                      <a:pt x="149" y="0"/>
                    </a:lnTo>
                    <a:lnTo>
                      <a:pt x="139" y="20"/>
                    </a:lnTo>
                    <a:close/>
                  </a:path>
                </a:pathLst>
              </a:custGeom>
              <a:solidFill>
                <a:srgbClr val="3E3E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57" name="Group 165">
              <a:extLst>
                <a:ext uri="{FF2B5EF4-FFF2-40B4-BE49-F238E27FC236}">
                  <a16:creationId xmlns:a16="http://schemas.microsoft.com/office/drawing/2014/main" id="{EEB85CFC-9223-614F-B905-A7BE7EB76A66}"/>
                </a:ext>
              </a:extLst>
            </p:cNvPr>
            <p:cNvGrpSpPr>
              <a:grpSpLocks/>
            </p:cNvGrpSpPr>
            <p:nvPr/>
          </p:nvGrpSpPr>
          <p:grpSpPr bwMode="auto">
            <a:xfrm>
              <a:off x="2552" y="1084"/>
              <a:ext cx="2" cy="165"/>
              <a:chOff x="2552" y="1084"/>
              <a:chExt cx="2" cy="165"/>
            </a:xfrm>
          </p:grpSpPr>
          <p:sp>
            <p:nvSpPr>
              <p:cNvPr id="192" name="Freeform 166">
                <a:extLst>
                  <a:ext uri="{FF2B5EF4-FFF2-40B4-BE49-F238E27FC236}">
                    <a16:creationId xmlns:a16="http://schemas.microsoft.com/office/drawing/2014/main" id="{81E5B6BB-037E-3642-A2B7-7B3DCEC74187}"/>
                  </a:ext>
                </a:extLst>
              </p:cNvPr>
              <p:cNvSpPr>
                <a:spLocks/>
              </p:cNvSpPr>
              <p:nvPr/>
            </p:nvSpPr>
            <p:spPr bwMode="auto">
              <a:xfrm>
                <a:off x="2552" y="1084"/>
                <a:ext cx="2" cy="165"/>
              </a:xfrm>
              <a:custGeom>
                <a:avLst/>
                <a:gdLst>
                  <a:gd name="T0" fmla="+- 0 1084 1084"/>
                  <a:gd name="T1" fmla="*/ 1084 h 165"/>
                  <a:gd name="T2" fmla="+- 0 1248 1084"/>
                  <a:gd name="T3" fmla="*/ 1248 h 165"/>
                </a:gdLst>
                <a:ahLst/>
                <a:cxnLst>
                  <a:cxn ang="0">
                    <a:pos x="0" y="T1"/>
                  </a:cxn>
                  <a:cxn ang="0">
                    <a:pos x="0" y="T3"/>
                  </a:cxn>
                </a:cxnLst>
                <a:rect l="0" t="0" r="r" b="b"/>
                <a:pathLst>
                  <a:path h="165">
                    <a:moveTo>
                      <a:pt x="0" y="0"/>
                    </a:moveTo>
                    <a:lnTo>
                      <a:pt x="0" y="164"/>
                    </a:lnTo>
                  </a:path>
                </a:pathLst>
              </a:custGeom>
              <a:noFill/>
              <a:ln w="12655">
                <a:solidFill>
                  <a:srgbClr val="3E3E3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58" name="Group 162">
              <a:extLst>
                <a:ext uri="{FF2B5EF4-FFF2-40B4-BE49-F238E27FC236}">
                  <a16:creationId xmlns:a16="http://schemas.microsoft.com/office/drawing/2014/main" id="{A8562CE3-DE31-1045-9F50-FA444326567D}"/>
                </a:ext>
              </a:extLst>
            </p:cNvPr>
            <p:cNvGrpSpPr>
              <a:grpSpLocks/>
            </p:cNvGrpSpPr>
            <p:nvPr/>
          </p:nvGrpSpPr>
          <p:grpSpPr bwMode="auto">
            <a:xfrm>
              <a:off x="2477" y="1219"/>
              <a:ext cx="150" cy="150"/>
              <a:chOff x="2477" y="1219"/>
              <a:chExt cx="150" cy="150"/>
            </a:xfrm>
          </p:grpSpPr>
          <p:sp>
            <p:nvSpPr>
              <p:cNvPr id="190" name="Freeform 164">
                <a:extLst>
                  <a:ext uri="{FF2B5EF4-FFF2-40B4-BE49-F238E27FC236}">
                    <a16:creationId xmlns:a16="http://schemas.microsoft.com/office/drawing/2014/main" id="{9D964BF4-6192-7641-B3C4-975FBA951B1F}"/>
                  </a:ext>
                </a:extLst>
              </p:cNvPr>
              <p:cNvSpPr>
                <a:spLocks/>
              </p:cNvSpPr>
              <p:nvPr/>
            </p:nvSpPr>
            <p:spPr bwMode="auto">
              <a:xfrm>
                <a:off x="2477" y="1219"/>
                <a:ext cx="150" cy="150"/>
              </a:xfrm>
              <a:custGeom>
                <a:avLst/>
                <a:gdLst>
                  <a:gd name="T0" fmla="+- 0 2552 2477"/>
                  <a:gd name="T1" fmla="*/ T0 w 150"/>
                  <a:gd name="T2" fmla="+- 0 1368 1219"/>
                  <a:gd name="T3" fmla="*/ 1368 h 150"/>
                  <a:gd name="T4" fmla="+- 0 2477 2477"/>
                  <a:gd name="T5" fmla="*/ T4 w 150"/>
                  <a:gd name="T6" fmla="+- 0 1219 1219"/>
                  <a:gd name="T7" fmla="*/ 1219 h 150"/>
                  <a:gd name="T8" fmla="+- 0 2483 2477"/>
                  <a:gd name="T9" fmla="*/ T8 w 150"/>
                  <a:gd name="T10" fmla="+- 0 1221 1219"/>
                  <a:gd name="T11" fmla="*/ 1221 h 150"/>
                  <a:gd name="T12" fmla="+- 0 2501 2477"/>
                  <a:gd name="T13" fmla="*/ T12 w 150"/>
                  <a:gd name="T14" fmla="+- 0 1229 1219"/>
                  <a:gd name="T15" fmla="*/ 1229 h 150"/>
                  <a:gd name="T16" fmla="+- 0 2520 2477"/>
                  <a:gd name="T17" fmla="*/ T16 w 150"/>
                  <a:gd name="T18" fmla="+- 0 1234 1219"/>
                  <a:gd name="T19" fmla="*/ 1234 h 150"/>
                  <a:gd name="T20" fmla="+- 0 2539 2477"/>
                  <a:gd name="T21" fmla="*/ T20 w 150"/>
                  <a:gd name="T22" fmla="+- 0 1237 1219"/>
                  <a:gd name="T23" fmla="*/ 1237 h 150"/>
                  <a:gd name="T24" fmla="+- 0 2559 2477"/>
                  <a:gd name="T25" fmla="*/ T24 w 150"/>
                  <a:gd name="T26" fmla="+- 0 1237 1219"/>
                  <a:gd name="T27" fmla="*/ 1237 h 150"/>
                  <a:gd name="T28" fmla="+- 0 2617 2477"/>
                  <a:gd name="T29" fmla="*/ T28 w 150"/>
                  <a:gd name="T30" fmla="+- 0 1237 1219"/>
                  <a:gd name="T31" fmla="*/ 1237 h 150"/>
                  <a:gd name="T32" fmla="+- 0 2552 2477"/>
                  <a:gd name="T33" fmla="*/ T32 w 150"/>
                  <a:gd name="T34" fmla="+- 0 1368 1219"/>
                  <a:gd name="T35" fmla="*/ 1368 h 1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50" h="150">
                    <a:moveTo>
                      <a:pt x="75" y="149"/>
                    </a:moveTo>
                    <a:lnTo>
                      <a:pt x="0" y="0"/>
                    </a:lnTo>
                    <a:lnTo>
                      <a:pt x="6" y="2"/>
                    </a:lnTo>
                    <a:lnTo>
                      <a:pt x="24" y="10"/>
                    </a:lnTo>
                    <a:lnTo>
                      <a:pt x="43" y="15"/>
                    </a:lnTo>
                    <a:lnTo>
                      <a:pt x="62" y="18"/>
                    </a:lnTo>
                    <a:lnTo>
                      <a:pt x="82" y="18"/>
                    </a:lnTo>
                    <a:lnTo>
                      <a:pt x="140" y="18"/>
                    </a:lnTo>
                    <a:lnTo>
                      <a:pt x="75" y="149"/>
                    </a:lnTo>
                    <a:close/>
                  </a:path>
                </a:pathLst>
              </a:custGeom>
              <a:solidFill>
                <a:srgbClr val="3E3E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p>
            </p:txBody>
          </p:sp>
          <p:sp>
            <p:nvSpPr>
              <p:cNvPr id="191" name="Freeform 163">
                <a:extLst>
                  <a:ext uri="{FF2B5EF4-FFF2-40B4-BE49-F238E27FC236}">
                    <a16:creationId xmlns:a16="http://schemas.microsoft.com/office/drawing/2014/main" id="{FF82136F-EEDF-B34C-B606-4926482FDCF1}"/>
                  </a:ext>
                </a:extLst>
              </p:cNvPr>
              <p:cNvSpPr>
                <a:spLocks/>
              </p:cNvSpPr>
              <p:nvPr/>
            </p:nvSpPr>
            <p:spPr bwMode="auto">
              <a:xfrm>
                <a:off x="2477" y="1219"/>
                <a:ext cx="150" cy="150"/>
              </a:xfrm>
              <a:custGeom>
                <a:avLst/>
                <a:gdLst>
                  <a:gd name="T0" fmla="+- 0 2617 2477"/>
                  <a:gd name="T1" fmla="*/ T0 w 150"/>
                  <a:gd name="T2" fmla="+- 0 1237 1219"/>
                  <a:gd name="T3" fmla="*/ 1237 h 150"/>
                  <a:gd name="T4" fmla="+- 0 2559 2477"/>
                  <a:gd name="T5" fmla="*/ T4 w 150"/>
                  <a:gd name="T6" fmla="+- 0 1237 1219"/>
                  <a:gd name="T7" fmla="*/ 1237 h 150"/>
                  <a:gd name="T8" fmla="+- 0 2579 2477"/>
                  <a:gd name="T9" fmla="*/ T8 w 150"/>
                  <a:gd name="T10" fmla="+- 0 1235 1219"/>
                  <a:gd name="T11" fmla="*/ 1235 h 150"/>
                  <a:gd name="T12" fmla="+- 0 2598 2477"/>
                  <a:gd name="T13" fmla="*/ T12 w 150"/>
                  <a:gd name="T14" fmla="+- 0 1231 1219"/>
                  <a:gd name="T15" fmla="*/ 1231 h 150"/>
                  <a:gd name="T16" fmla="+- 0 2616 2477"/>
                  <a:gd name="T17" fmla="*/ T16 w 150"/>
                  <a:gd name="T18" fmla="+- 0 1224 1219"/>
                  <a:gd name="T19" fmla="*/ 1224 h 150"/>
                  <a:gd name="T20" fmla="+- 0 2626 2477"/>
                  <a:gd name="T21" fmla="*/ T20 w 150"/>
                  <a:gd name="T22" fmla="+- 0 1219 1219"/>
                  <a:gd name="T23" fmla="*/ 1219 h 150"/>
                  <a:gd name="T24" fmla="+- 0 2617 2477"/>
                  <a:gd name="T25" fmla="*/ T24 w 150"/>
                  <a:gd name="T26" fmla="+- 0 1237 1219"/>
                  <a:gd name="T27" fmla="*/ 1237 h 150"/>
                </a:gdLst>
                <a:ahLst/>
                <a:cxnLst>
                  <a:cxn ang="0">
                    <a:pos x="T1" y="T3"/>
                  </a:cxn>
                  <a:cxn ang="0">
                    <a:pos x="T5" y="T7"/>
                  </a:cxn>
                  <a:cxn ang="0">
                    <a:pos x="T9" y="T11"/>
                  </a:cxn>
                  <a:cxn ang="0">
                    <a:pos x="T13" y="T15"/>
                  </a:cxn>
                  <a:cxn ang="0">
                    <a:pos x="T17" y="T19"/>
                  </a:cxn>
                  <a:cxn ang="0">
                    <a:pos x="T21" y="T23"/>
                  </a:cxn>
                  <a:cxn ang="0">
                    <a:pos x="T25" y="T27"/>
                  </a:cxn>
                </a:cxnLst>
                <a:rect l="0" t="0" r="r" b="b"/>
                <a:pathLst>
                  <a:path w="150" h="150">
                    <a:moveTo>
                      <a:pt x="140" y="18"/>
                    </a:moveTo>
                    <a:lnTo>
                      <a:pt x="82" y="18"/>
                    </a:lnTo>
                    <a:lnTo>
                      <a:pt x="102" y="16"/>
                    </a:lnTo>
                    <a:lnTo>
                      <a:pt x="121" y="12"/>
                    </a:lnTo>
                    <a:lnTo>
                      <a:pt x="139" y="5"/>
                    </a:lnTo>
                    <a:lnTo>
                      <a:pt x="149" y="0"/>
                    </a:lnTo>
                    <a:lnTo>
                      <a:pt x="140" y="18"/>
                    </a:lnTo>
                    <a:close/>
                  </a:path>
                </a:pathLst>
              </a:custGeom>
              <a:solidFill>
                <a:srgbClr val="3E3E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59" name="Group 159">
              <a:extLst>
                <a:ext uri="{FF2B5EF4-FFF2-40B4-BE49-F238E27FC236}">
                  <a16:creationId xmlns:a16="http://schemas.microsoft.com/office/drawing/2014/main" id="{34BEBF8D-4BA2-2B49-8BCE-1B0A771DEB8C}"/>
                </a:ext>
              </a:extLst>
            </p:cNvPr>
            <p:cNvGrpSpPr>
              <a:grpSpLocks/>
            </p:cNvGrpSpPr>
            <p:nvPr/>
          </p:nvGrpSpPr>
          <p:grpSpPr bwMode="auto">
            <a:xfrm>
              <a:off x="2477" y="541"/>
              <a:ext cx="150" cy="138"/>
              <a:chOff x="2477" y="541"/>
              <a:chExt cx="150" cy="138"/>
            </a:xfrm>
          </p:grpSpPr>
          <p:sp>
            <p:nvSpPr>
              <p:cNvPr id="188" name="Freeform 161">
                <a:extLst>
                  <a:ext uri="{FF2B5EF4-FFF2-40B4-BE49-F238E27FC236}">
                    <a16:creationId xmlns:a16="http://schemas.microsoft.com/office/drawing/2014/main" id="{913D1DDB-8177-3E41-B019-AA00D1E363C6}"/>
                  </a:ext>
                </a:extLst>
              </p:cNvPr>
              <p:cNvSpPr>
                <a:spLocks/>
              </p:cNvSpPr>
              <p:nvPr/>
            </p:nvSpPr>
            <p:spPr bwMode="auto">
              <a:xfrm>
                <a:off x="2477" y="541"/>
                <a:ext cx="150" cy="138"/>
              </a:xfrm>
              <a:custGeom>
                <a:avLst/>
                <a:gdLst>
                  <a:gd name="T0" fmla="+- 0 2552 2477"/>
                  <a:gd name="T1" fmla="*/ T0 w 150"/>
                  <a:gd name="T2" fmla="+- 0 679 541"/>
                  <a:gd name="T3" fmla="*/ 679 h 138"/>
                  <a:gd name="T4" fmla="+- 0 2477 2477"/>
                  <a:gd name="T5" fmla="*/ T4 w 150"/>
                  <a:gd name="T6" fmla="+- 0 544 541"/>
                  <a:gd name="T7" fmla="*/ 544 h 138"/>
                  <a:gd name="T8" fmla="+- 0 2483 2477"/>
                  <a:gd name="T9" fmla="*/ T8 w 150"/>
                  <a:gd name="T10" fmla="+- 0 541 541"/>
                  <a:gd name="T11" fmla="*/ 541 h 138"/>
                  <a:gd name="T12" fmla="+- 0 2501 2477"/>
                  <a:gd name="T13" fmla="*/ T12 w 150"/>
                  <a:gd name="T14" fmla="+- 0 549 541"/>
                  <a:gd name="T15" fmla="*/ 549 h 138"/>
                  <a:gd name="T16" fmla="+- 0 2520 2477"/>
                  <a:gd name="T17" fmla="*/ T16 w 150"/>
                  <a:gd name="T18" fmla="+- 0 554 541"/>
                  <a:gd name="T19" fmla="*/ 554 h 138"/>
                  <a:gd name="T20" fmla="+- 0 2539 2477"/>
                  <a:gd name="T21" fmla="*/ T20 w 150"/>
                  <a:gd name="T22" fmla="+- 0 557 541"/>
                  <a:gd name="T23" fmla="*/ 557 h 138"/>
                  <a:gd name="T24" fmla="+- 0 2559 2477"/>
                  <a:gd name="T25" fmla="*/ T24 w 150"/>
                  <a:gd name="T26" fmla="+- 0 558 541"/>
                  <a:gd name="T27" fmla="*/ 558 h 138"/>
                  <a:gd name="T28" fmla="+- 0 2619 2477"/>
                  <a:gd name="T29" fmla="*/ T28 w 150"/>
                  <a:gd name="T30" fmla="+- 0 558 541"/>
                  <a:gd name="T31" fmla="*/ 558 h 138"/>
                  <a:gd name="T32" fmla="+- 0 2552 2477"/>
                  <a:gd name="T33" fmla="*/ T32 w 150"/>
                  <a:gd name="T34" fmla="+- 0 679 541"/>
                  <a:gd name="T35" fmla="*/ 679 h 1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50" h="138">
                    <a:moveTo>
                      <a:pt x="75" y="138"/>
                    </a:moveTo>
                    <a:lnTo>
                      <a:pt x="0" y="3"/>
                    </a:lnTo>
                    <a:lnTo>
                      <a:pt x="6" y="0"/>
                    </a:lnTo>
                    <a:lnTo>
                      <a:pt x="24" y="8"/>
                    </a:lnTo>
                    <a:lnTo>
                      <a:pt x="43" y="13"/>
                    </a:lnTo>
                    <a:lnTo>
                      <a:pt x="62" y="16"/>
                    </a:lnTo>
                    <a:lnTo>
                      <a:pt x="82" y="17"/>
                    </a:lnTo>
                    <a:lnTo>
                      <a:pt x="142" y="17"/>
                    </a:lnTo>
                    <a:lnTo>
                      <a:pt x="75" y="138"/>
                    </a:lnTo>
                    <a:close/>
                  </a:path>
                </a:pathLst>
              </a:custGeom>
              <a:solidFill>
                <a:srgbClr val="3E3E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p>
            </p:txBody>
          </p:sp>
          <p:sp>
            <p:nvSpPr>
              <p:cNvPr id="189" name="Freeform 160">
                <a:extLst>
                  <a:ext uri="{FF2B5EF4-FFF2-40B4-BE49-F238E27FC236}">
                    <a16:creationId xmlns:a16="http://schemas.microsoft.com/office/drawing/2014/main" id="{F312E8DD-889C-EF4C-9B6E-D50FCFE3972D}"/>
                  </a:ext>
                </a:extLst>
              </p:cNvPr>
              <p:cNvSpPr>
                <a:spLocks/>
              </p:cNvSpPr>
              <p:nvPr/>
            </p:nvSpPr>
            <p:spPr bwMode="auto">
              <a:xfrm>
                <a:off x="2477" y="541"/>
                <a:ext cx="150" cy="138"/>
              </a:xfrm>
              <a:custGeom>
                <a:avLst/>
                <a:gdLst>
                  <a:gd name="T0" fmla="+- 0 2619 2477"/>
                  <a:gd name="T1" fmla="*/ T0 w 150"/>
                  <a:gd name="T2" fmla="+- 0 558 541"/>
                  <a:gd name="T3" fmla="*/ 558 h 138"/>
                  <a:gd name="T4" fmla="+- 0 2559 2477"/>
                  <a:gd name="T5" fmla="*/ T4 w 150"/>
                  <a:gd name="T6" fmla="+- 0 558 541"/>
                  <a:gd name="T7" fmla="*/ 558 h 138"/>
                  <a:gd name="T8" fmla="+- 0 2579 2477"/>
                  <a:gd name="T9" fmla="*/ T8 w 150"/>
                  <a:gd name="T10" fmla="+- 0 556 541"/>
                  <a:gd name="T11" fmla="*/ 556 h 138"/>
                  <a:gd name="T12" fmla="+- 0 2598 2477"/>
                  <a:gd name="T13" fmla="*/ T12 w 150"/>
                  <a:gd name="T14" fmla="+- 0 551 541"/>
                  <a:gd name="T15" fmla="*/ 551 h 138"/>
                  <a:gd name="T16" fmla="+- 0 2616 2477"/>
                  <a:gd name="T17" fmla="*/ T16 w 150"/>
                  <a:gd name="T18" fmla="+- 0 544 541"/>
                  <a:gd name="T19" fmla="*/ 544 h 138"/>
                  <a:gd name="T20" fmla="+- 0 2626 2477"/>
                  <a:gd name="T21" fmla="*/ T20 w 150"/>
                  <a:gd name="T22" fmla="+- 0 544 541"/>
                  <a:gd name="T23" fmla="*/ 544 h 138"/>
                  <a:gd name="T24" fmla="+- 0 2619 2477"/>
                  <a:gd name="T25" fmla="*/ T24 w 150"/>
                  <a:gd name="T26" fmla="+- 0 558 541"/>
                  <a:gd name="T27" fmla="*/ 558 h 138"/>
                </a:gdLst>
                <a:ahLst/>
                <a:cxnLst>
                  <a:cxn ang="0">
                    <a:pos x="T1" y="T3"/>
                  </a:cxn>
                  <a:cxn ang="0">
                    <a:pos x="T5" y="T7"/>
                  </a:cxn>
                  <a:cxn ang="0">
                    <a:pos x="T9" y="T11"/>
                  </a:cxn>
                  <a:cxn ang="0">
                    <a:pos x="T13" y="T15"/>
                  </a:cxn>
                  <a:cxn ang="0">
                    <a:pos x="T17" y="T19"/>
                  </a:cxn>
                  <a:cxn ang="0">
                    <a:pos x="T21" y="T23"/>
                  </a:cxn>
                  <a:cxn ang="0">
                    <a:pos x="T25" y="T27"/>
                  </a:cxn>
                </a:cxnLst>
                <a:rect l="0" t="0" r="r" b="b"/>
                <a:pathLst>
                  <a:path w="150" h="138">
                    <a:moveTo>
                      <a:pt x="142" y="17"/>
                    </a:moveTo>
                    <a:lnTo>
                      <a:pt x="82" y="17"/>
                    </a:lnTo>
                    <a:lnTo>
                      <a:pt x="102" y="15"/>
                    </a:lnTo>
                    <a:lnTo>
                      <a:pt x="121" y="10"/>
                    </a:lnTo>
                    <a:lnTo>
                      <a:pt x="139" y="3"/>
                    </a:lnTo>
                    <a:lnTo>
                      <a:pt x="149" y="3"/>
                    </a:lnTo>
                    <a:lnTo>
                      <a:pt x="142" y="17"/>
                    </a:lnTo>
                    <a:close/>
                  </a:path>
                </a:pathLst>
              </a:custGeom>
              <a:solidFill>
                <a:srgbClr val="3E3E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60" name="Group 157">
              <a:extLst>
                <a:ext uri="{FF2B5EF4-FFF2-40B4-BE49-F238E27FC236}">
                  <a16:creationId xmlns:a16="http://schemas.microsoft.com/office/drawing/2014/main" id="{AE9BAF94-0B1A-3A47-B5DE-44046E5AE223}"/>
                </a:ext>
              </a:extLst>
            </p:cNvPr>
            <p:cNvGrpSpPr>
              <a:grpSpLocks/>
            </p:cNvGrpSpPr>
            <p:nvPr/>
          </p:nvGrpSpPr>
          <p:grpSpPr bwMode="auto">
            <a:xfrm>
              <a:off x="3254" y="874"/>
              <a:ext cx="434" cy="1514"/>
              <a:chOff x="3254" y="874"/>
              <a:chExt cx="434" cy="1514"/>
            </a:xfrm>
          </p:grpSpPr>
          <p:sp>
            <p:nvSpPr>
              <p:cNvPr id="187" name="Freeform 158">
                <a:extLst>
                  <a:ext uri="{FF2B5EF4-FFF2-40B4-BE49-F238E27FC236}">
                    <a16:creationId xmlns:a16="http://schemas.microsoft.com/office/drawing/2014/main" id="{98A1567D-DC42-4740-8922-33B81A4A705C}"/>
                  </a:ext>
                </a:extLst>
              </p:cNvPr>
              <p:cNvSpPr>
                <a:spLocks/>
              </p:cNvSpPr>
              <p:nvPr/>
            </p:nvSpPr>
            <p:spPr bwMode="auto">
              <a:xfrm>
                <a:off x="3254" y="874"/>
                <a:ext cx="434" cy="1514"/>
              </a:xfrm>
              <a:custGeom>
                <a:avLst/>
                <a:gdLst>
                  <a:gd name="T0" fmla="+- 0 3254 3254"/>
                  <a:gd name="T1" fmla="*/ T0 w 434"/>
                  <a:gd name="T2" fmla="+- 0 2387 874"/>
                  <a:gd name="T3" fmla="*/ 2387 h 1514"/>
                  <a:gd name="T4" fmla="+- 0 3688 3254"/>
                  <a:gd name="T5" fmla="*/ T4 w 434"/>
                  <a:gd name="T6" fmla="+- 0 2387 874"/>
                  <a:gd name="T7" fmla="*/ 2387 h 1514"/>
                  <a:gd name="T8" fmla="+- 0 3688 3254"/>
                  <a:gd name="T9" fmla="*/ T8 w 434"/>
                  <a:gd name="T10" fmla="+- 0 874 874"/>
                  <a:gd name="T11" fmla="*/ 874 h 1514"/>
                  <a:gd name="T12" fmla="+- 0 3359 3254"/>
                  <a:gd name="T13" fmla="*/ T12 w 434"/>
                  <a:gd name="T14" fmla="+- 0 874 874"/>
                  <a:gd name="T15" fmla="*/ 874 h 1514"/>
                </a:gdLst>
                <a:ahLst/>
                <a:cxnLst>
                  <a:cxn ang="0">
                    <a:pos x="T1" y="T3"/>
                  </a:cxn>
                  <a:cxn ang="0">
                    <a:pos x="T5" y="T7"/>
                  </a:cxn>
                  <a:cxn ang="0">
                    <a:pos x="T9" y="T11"/>
                  </a:cxn>
                  <a:cxn ang="0">
                    <a:pos x="T13" y="T15"/>
                  </a:cxn>
                </a:cxnLst>
                <a:rect l="0" t="0" r="r" b="b"/>
                <a:pathLst>
                  <a:path w="434" h="1514">
                    <a:moveTo>
                      <a:pt x="0" y="1513"/>
                    </a:moveTo>
                    <a:lnTo>
                      <a:pt x="434" y="1513"/>
                    </a:lnTo>
                    <a:lnTo>
                      <a:pt x="434" y="0"/>
                    </a:lnTo>
                    <a:lnTo>
                      <a:pt x="105" y="0"/>
                    </a:lnTo>
                  </a:path>
                </a:pathLst>
              </a:custGeom>
              <a:noFill/>
              <a:ln w="12657">
                <a:solidFill>
                  <a:srgbClr val="3E3E3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61" name="Group 154">
              <a:extLst>
                <a:ext uri="{FF2B5EF4-FFF2-40B4-BE49-F238E27FC236}">
                  <a16:creationId xmlns:a16="http://schemas.microsoft.com/office/drawing/2014/main" id="{57009DA6-92EF-A443-9DD5-DCC8BE6DAAE4}"/>
                </a:ext>
              </a:extLst>
            </p:cNvPr>
            <p:cNvGrpSpPr>
              <a:grpSpLocks/>
            </p:cNvGrpSpPr>
            <p:nvPr/>
          </p:nvGrpSpPr>
          <p:grpSpPr bwMode="auto">
            <a:xfrm>
              <a:off x="3254" y="810"/>
              <a:ext cx="150" cy="139"/>
              <a:chOff x="3254" y="810"/>
              <a:chExt cx="150" cy="139"/>
            </a:xfrm>
          </p:grpSpPr>
          <p:sp>
            <p:nvSpPr>
              <p:cNvPr id="185" name="Freeform 156">
                <a:extLst>
                  <a:ext uri="{FF2B5EF4-FFF2-40B4-BE49-F238E27FC236}">
                    <a16:creationId xmlns:a16="http://schemas.microsoft.com/office/drawing/2014/main" id="{02FEBA0B-A41C-7945-A8C2-61263E852A5E}"/>
                  </a:ext>
                </a:extLst>
              </p:cNvPr>
              <p:cNvSpPr>
                <a:spLocks/>
              </p:cNvSpPr>
              <p:nvPr/>
            </p:nvSpPr>
            <p:spPr bwMode="auto">
              <a:xfrm>
                <a:off x="3254" y="810"/>
                <a:ext cx="150" cy="139"/>
              </a:xfrm>
              <a:custGeom>
                <a:avLst/>
                <a:gdLst>
                  <a:gd name="T0" fmla="+- 0 3396 3254"/>
                  <a:gd name="T1" fmla="*/ T0 w 150"/>
                  <a:gd name="T2" fmla="+- 0 817 810"/>
                  <a:gd name="T3" fmla="*/ 817 h 139"/>
                  <a:gd name="T4" fmla="+- 0 3399 3254"/>
                  <a:gd name="T5" fmla="*/ T4 w 150"/>
                  <a:gd name="T6" fmla="+- 0 810 810"/>
                  <a:gd name="T7" fmla="*/ 810 h 139"/>
                  <a:gd name="T8" fmla="+- 0 3404 3254"/>
                  <a:gd name="T9" fmla="*/ T8 w 150"/>
                  <a:gd name="T10" fmla="+- 0 814 810"/>
                  <a:gd name="T11" fmla="*/ 814 h 139"/>
                  <a:gd name="T12" fmla="+- 0 3396 3254"/>
                  <a:gd name="T13" fmla="*/ T12 w 150"/>
                  <a:gd name="T14" fmla="+- 0 817 810"/>
                  <a:gd name="T15" fmla="*/ 817 h 139"/>
                </a:gdLst>
                <a:ahLst/>
                <a:cxnLst>
                  <a:cxn ang="0">
                    <a:pos x="T1" y="T3"/>
                  </a:cxn>
                  <a:cxn ang="0">
                    <a:pos x="T5" y="T7"/>
                  </a:cxn>
                  <a:cxn ang="0">
                    <a:pos x="T9" y="T11"/>
                  </a:cxn>
                  <a:cxn ang="0">
                    <a:pos x="T13" y="T15"/>
                  </a:cxn>
                </a:cxnLst>
                <a:rect l="0" t="0" r="r" b="b"/>
                <a:pathLst>
                  <a:path w="150" h="139">
                    <a:moveTo>
                      <a:pt x="142" y="7"/>
                    </a:moveTo>
                    <a:lnTo>
                      <a:pt x="145" y="0"/>
                    </a:lnTo>
                    <a:lnTo>
                      <a:pt x="150" y="4"/>
                    </a:lnTo>
                    <a:lnTo>
                      <a:pt x="142" y="7"/>
                    </a:lnTo>
                    <a:close/>
                  </a:path>
                </a:pathLst>
              </a:custGeom>
              <a:solidFill>
                <a:srgbClr val="3E3E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p>
            </p:txBody>
          </p:sp>
          <p:sp>
            <p:nvSpPr>
              <p:cNvPr id="186" name="Freeform 155">
                <a:extLst>
                  <a:ext uri="{FF2B5EF4-FFF2-40B4-BE49-F238E27FC236}">
                    <a16:creationId xmlns:a16="http://schemas.microsoft.com/office/drawing/2014/main" id="{167FD9C5-ACA5-B042-BCCB-1B2A8E7C651E}"/>
                  </a:ext>
                </a:extLst>
              </p:cNvPr>
              <p:cNvSpPr>
                <a:spLocks/>
              </p:cNvSpPr>
              <p:nvPr/>
            </p:nvSpPr>
            <p:spPr bwMode="auto">
              <a:xfrm>
                <a:off x="3254" y="810"/>
                <a:ext cx="150" cy="139"/>
              </a:xfrm>
              <a:custGeom>
                <a:avLst/>
                <a:gdLst>
                  <a:gd name="T0" fmla="+- 0 3404 3254"/>
                  <a:gd name="T1" fmla="*/ T0 w 150"/>
                  <a:gd name="T2" fmla="+- 0 949 810"/>
                  <a:gd name="T3" fmla="*/ 949 h 139"/>
                  <a:gd name="T4" fmla="+- 0 3254 3254"/>
                  <a:gd name="T5" fmla="*/ T4 w 150"/>
                  <a:gd name="T6" fmla="+- 0 874 810"/>
                  <a:gd name="T7" fmla="*/ 874 h 139"/>
                  <a:gd name="T8" fmla="+- 0 3396 3254"/>
                  <a:gd name="T9" fmla="*/ T8 w 150"/>
                  <a:gd name="T10" fmla="+- 0 817 810"/>
                  <a:gd name="T11" fmla="*/ 817 h 139"/>
                  <a:gd name="T12" fmla="+- 0 3392 3254"/>
                  <a:gd name="T13" fmla="*/ T12 w 150"/>
                  <a:gd name="T14" fmla="+- 0 828 810"/>
                  <a:gd name="T15" fmla="*/ 828 h 139"/>
                  <a:gd name="T16" fmla="+- 0 3386 3254"/>
                  <a:gd name="T17" fmla="*/ T16 w 150"/>
                  <a:gd name="T18" fmla="+- 0 847 810"/>
                  <a:gd name="T19" fmla="*/ 847 h 139"/>
                  <a:gd name="T20" fmla="+- 0 3383 3254"/>
                  <a:gd name="T21" fmla="*/ T20 w 150"/>
                  <a:gd name="T22" fmla="+- 0 867 810"/>
                  <a:gd name="T23" fmla="*/ 867 h 139"/>
                  <a:gd name="T24" fmla="+- 0 3383 3254"/>
                  <a:gd name="T25" fmla="*/ T24 w 150"/>
                  <a:gd name="T26" fmla="+- 0 886 810"/>
                  <a:gd name="T27" fmla="*/ 886 h 139"/>
                  <a:gd name="T28" fmla="+- 0 3385 3254"/>
                  <a:gd name="T29" fmla="*/ T28 w 150"/>
                  <a:gd name="T30" fmla="+- 0 906 810"/>
                  <a:gd name="T31" fmla="*/ 906 h 139"/>
                  <a:gd name="T32" fmla="+- 0 3389 3254"/>
                  <a:gd name="T33" fmla="*/ T32 w 150"/>
                  <a:gd name="T34" fmla="+- 0 925 810"/>
                  <a:gd name="T35" fmla="*/ 925 h 139"/>
                  <a:gd name="T36" fmla="+- 0 3396 3254"/>
                  <a:gd name="T37" fmla="*/ T36 w 150"/>
                  <a:gd name="T38" fmla="+- 0 944 810"/>
                  <a:gd name="T39" fmla="*/ 944 h 139"/>
                  <a:gd name="T40" fmla="+- 0 3404 3254"/>
                  <a:gd name="T41" fmla="*/ T40 w 150"/>
                  <a:gd name="T42" fmla="+- 0 949 810"/>
                  <a:gd name="T43" fmla="*/ 949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50" h="139">
                    <a:moveTo>
                      <a:pt x="150" y="139"/>
                    </a:moveTo>
                    <a:lnTo>
                      <a:pt x="0" y="64"/>
                    </a:lnTo>
                    <a:lnTo>
                      <a:pt x="142" y="7"/>
                    </a:lnTo>
                    <a:lnTo>
                      <a:pt x="138" y="18"/>
                    </a:lnTo>
                    <a:lnTo>
                      <a:pt x="132" y="37"/>
                    </a:lnTo>
                    <a:lnTo>
                      <a:pt x="129" y="57"/>
                    </a:lnTo>
                    <a:lnTo>
                      <a:pt x="129" y="76"/>
                    </a:lnTo>
                    <a:lnTo>
                      <a:pt x="131" y="96"/>
                    </a:lnTo>
                    <a:lnTo>
                      <a:pt x="135" y="115"/>
                    </a:lnTo>
                    <a:lnTo>
                      <a:pt x="142" y="134"/>
                    </a:lnTo>
                    <a:lnTo>
                      <a:pt x="150" y="139"/>
                    </a:lnTo>
                    <a:close/>
                  </a:path>
                </a:pathLst>
              </a:custGeom>
              <a:solidFill>
                <a:srgbClr val="3E3E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62" name="Group 152">
              <a:extLst>
                <a:ext uri="{FF2B5EF4-FFF2-40B4-BE49-F238E27FC236}">
                  <a16:creationId xmlns:a16="http://schemas.microsoft.com/office/drawing/2014/main" id="{9AA9DA89-4921-C845-8309-BF19D8FD2DC6}"/>
                </a:ext>
              </a:extLst>
            </p:cNvPr>
            <p:cNvGrpSpPr>
              <a:grpSpLocks/>
            </p:cNvGrpSpPr>
            <p:nvPr/>
          </p:nvGrpSpPr>
          <p:grpSpPr bwMode="auto">
            <a:xfrm>
              <a:off x="1879" y="4110"/>
              <a:ext cx="1406" cy="570"/>
              <a:chOff x="1879" y="4110"/>
              <a:chExt cx="1406" cy="570"/>
            </a:xfrm>
          </p:grpSpPr>
          <p:sp>
            <p:nvSpPr>
              <p:cNvPr id="184" name="Freeform 153">
                <a:extLst>
                  <a:ext uri="{FF2B5EF4-FFF2-40B4-BE49-F238E27FC236}">
                    <a16:creationId xmlns:a16="http://schemas.microsoft.com/office/drawing/2014/main" id="{08C4AFEC-E12C-FA47-9E61-C9452D5FEB80}"/>
                  </a:ext>
                </a:extLst>
              </p:cNvPr>
              <p:cNvSpPr>
                <a:spLocks/>
              </p:cNvSpPr>
              <p:nvPr/>
            </p:nvSpPr>
            <p:spPr bwMode="auto">
              <a:xfrm>
                <a:off x="1879" y="4110"/>
                <a:ext cx="1406" cy="570"/>
              </a:xfrm>
              <a:custGeom>
                <a:avLst/>
                <a:gdLst>
                  <a:gd name="T0" fmla="+- 0 1879 1879"/>
                  <a:gd name="T1" fmla="*/ T0 w 1406"/>
                  <a:gd name="T2" fmla="+- 0 4110 4110"/>
                  <a:gd name="T3" fmla="*/ 4110 h 570"/>
                  <a:gd name="T4" fmla="+- 0 3284 1879"/>
                  <a:gd name="T5" fmla="*/ T4 w 1406"/>
                  <a:gd name="T6" fmla="+- 0 4110 4110"/>
                  <a:gd name="T7" fmla="*/ 4110 h 570"/>
                  <a:gd name="T8" fmla="+- 0 3284 1879"/>
                  <a:gd name="T9" fmla="*/ T8 w 1406"/>
                  <a:gd name="T10" fmla="+- 0 4679 4110"/>
                  <a:gd name="T11" fmla="*/ 4679 h 570"/>
                  <a:gd name="T12" fmla="+- 0 1879 1879"/>
                  <a:gd name="T13" fmla="*/ T12 w 1406"/>
                  <a:gd name="T14" fmla="+- 0 4679 4110"/>
                  <a:gd name="T15" fmla="*/ 4679 h 570"/>
                  <a:gd name="T16" fmla="+- 0 1879 1879"/>
                  <a:gd name="T17" fmla="*/ T16 w 1406"/>
                  <a:gd name="T18" fmla="+- 0 4110 4110"/>
                  <a:gd name="T19" fmla="*/ 4110 h 570"/>
                </a:gdLst>
                <a:ahLst/>
                <a:cxnLst>
                  <a:cxn ang="0">
                    <a:pos x="T1" y="T3"/>
                  </a:cxn>
                  <a:cxn ang="0">
                    <a:pos x="T5" y="T7"/>
                  </a:cxn>
                  <a:cxn ang="0">
                    <a:pos x="T9" y="T11"/>
                  </a:cxn>
                  <a:cxn ang="0">
                    <a:pos x="T13" y="T15"/>
                  </a:cxn>
                  <a:cxn ang="0">
                    <a:pos x="T17" y="T19"/>
                  </a:cxn>
                </a:cxnLst>
                <a:rect l="0" t="0" r="r" b="b"/>
                <a:pathLst>
                  <a:path w="1406" h="570">
                    <a:moveTo>
                      <a:pt x="0" y="0"/>
                    </a:moveTo>
                    <a:lnTo>
                      <a:pt x="1405" y="0"/>
                    </a:lnTo>
                    <a:lnTo>
                      <a:pt x="1405" y="569"/>
                    </a:lnTo>
                    <a:lnTo>
                      <a:pt x="0" y="569"/>
                    </a:lnTo>
                    <a:lnTo>
                      <a:pt x="0" y="0"/>
                    </a:lnTo>
                    <a:close/>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63" name="Group 149">
              <a:extLst>
                <a:ext uri="{FF2B5EF4-FFF2-40B4-BE49-F238E27FC236}">
                  <a16:creationId xmlns:a16="http://schemas.microsoft.com/office/drawing/2014/main" id="{79288908-EF60-6D4E-8806-40389E66F135}"/>
                </a:ext>
              </a:extLst>
            </p:cNvPr>
            <p:cNvGrpSpPr>
              <a:grpSpLocks/>
            </p:cNvGrpSpPr>
            <p:nvPr/>
          </p:nvGrpSpPr>
          <p:grpSpPr bwMode="auto">
            <a:xfrm>
              <a:off x="1879" y="4110"/>
              <a:ext cx="1406" cy="570"/>
              <a:chOff x="1879" y="4110"/>
              <a:chExt cx="1406" cy="570"/>
            </a:xfrm>
          </p:grpSpPr>
          <p:sp>
            <p:nvSpPr>
              <p:cNvPr id="182" name="Freeform 151">
                <a:extLst>
                  <a:ext uri="{FF2B5EF4-FFF2-40B4-BE49-F238E27FC236}">
                    <a16:creationId xmlns:a16="http://schemas.microsoft.com/office/drawing/2014/main" id="{077A7322-4A96-814D-84BA-B79A0F327364}"/>
                  </a:ext>
                </a:extLst>
              </p:cNvPr>
              <p:cNvSpPr>
                <a:spLocks/>
              </p:cNvSpPr>
              <p:nvPr/>
            </p:nvSpPr>
            <p:spPr bwMode="auto">
              <a:xfrm>
                <a:off x="1879" y="4110"/>
                <a:ext cx="1406" cy="570"/>
              </a:xfrm>
              <a:custGeom>
                <a:avLst/>
                <a:gdLst>
                  <a:gd name="T0" fmla="+- 0 1879 1879"/>
                  <a:gd name="T1" fmla="*/ T0 w 1406"/>
                  <a:gd name="T2" fmla="+- 0 4679 4110"/>
                  <a:gd name="T3" fmla="*/ 4679 h 570"/>
                  <a:gd name="T4" fmla="+- 0 3284 1879"/>
                  <a:gd name="T5" fmla="*/ T4 w 1406"/>
                  <a:gd name="T6" fmla="+- 0 4679 4110"/>
                  <a:gd name="T7" fmla="*/ 4679 h 570"/>
                  <a:gd name="T8" fmla="+- 0 3284 1879"/>
                  <a:gd name="T9" fmla="*/ T8 w 1406"/>
                  <a:gd name="T10" fmla="+- 0 4110 4110"/>
                  <a:gd name="T11" fmla="*/ 4110 h 570"/>
                  <a:gd name="T12" fmla="+- 0 1879 1879"/>
                  <a:gd name="T13" fmla="*/ T12 w 1406"/>
                  <a:gd name="T14" fmla="+- 0 4110 4110"/>
                  <a:gd name="T15" fmla="*/ 4110 h 570"/>
                  <a:gd name="T16" fmla="+- 0 1879 1879"/>
                  <a:gd name="T17" fmla="*/ T16 w 1406"/>
                  <a:gd name="T18" fmla="+- 0 4679 4110"/>
                  <a:gd name="T19" fmla="*/ 4679 h 570"/>
                </a:gdLst>
                <a:ahLst/>
                <a:cxnLst>
                  <a:cxn ang="0">
                    <a:pos x="T1" y="T3"/>
                  </a:cxn>
                  <a:cxn ang="0">
                    <a:pos x="T5" y="T7"/>
                  </a:cxn>
                  <a:cxn ang="0">
                    <a:pos x="T9" y="T11"/>
                  </a:cxn>
                  <a:cxn ang="0">
                    <a:pos x="T13" y="T15"/>
                  </a:cxn>
                  <a:cxn ang="0">
                    <a:pos x="T17" y="T19"/>
                  </a:cxn>
                </a:cxnLst>
                <a:rect l="0" t="0" r="r" b="b"/>
                <a:pathLst>
                  <a:path w="1406" h="570">
                    <a:moveTo>
                      <a:pt x="0" y="569"/>
                    </a:moveTo>
                    <a:lnTo>
                      <a:pt x="1405" y="569"/>
                    </a:lnTo>
                    <a:lnTo>
                      <a:pt x="1405" y="0"/>
                    </a:lnTo>
                    <a:lnTo>
                      <a:pt x="0" y="0"/>
                    </a:lnTo>
                    <a:lnTo>
                      <a:pt x="0" y="569"/>
                    </a:lnTo>
                    <a:close/>
                  </a:path>
                </a:pathLst>
              </a:custGeom>
              <a:noFill/>
              <a:ln w="3167">
                <a:solidFill>
                  <a:srgbClr val="CECEC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pic>
            <p:nvPicPr>
              <p:cNvPr id="183" name="Picture 150">
                <a:extLst>
                  <a:ext uri="{FF2B5EF4-FFF2-40B4-BE49-F238E27FC236}">
                    <a16:creationId xmlns:a16="http://schemas.microsoft.com/office/drawing/2014/main" id="{3BF1A252-D5EC-5C42-BE54-57D345431DA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48" y="4081"/>
                <a:ext cx="1405" cy="5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4" name="Group 147">
              <a:extLst>
                <a:ext uri="{FF2B5EF4-FFF2-40B4-BE49-F238E27FC236}">
                  <a16:creationId xmlns:a16="http://schemas.microsoft.com/office/drawing/2014/main" id="{DAFE463E-6910-AB44-894B-A16364204E75}"/>
                </a:ext>
              </a:extLst>
            </p:cNvPr>
            <p:cNvGrpSpPr>
              <a:grpSpLocks/>
            </p:cNvGrpSpPr>
            <p:nvPr/>
          </p:nvGrpSpPr>
          <p:grpSpPr bwMode="auto">
            <a:xfrm>
              <a:off x="1849" y="4080"/>
              <a:ext cx="1406" cy="570"/>
              <a:chOff x="1849" y="4080"/>
              <a:chExt cx="1406" cy="570"/>
            </a:xfrm>
          </p:grpSpPr>
          <p:sp>
            <p:nvSpPr>
              <p:cNvPr id="181" name="Freeform 148">
                <a:extLst>
                  <a:ext uri="{FF2B5EF4-FFF2-40B4-BE49-F238E27FC236}">
                    <a16:creationId xmlns:a16="http://schemas.microsoft.com/office/drawing/2014/main" id="{2E54E857-B36D-5046-8232-D74053029628}"/>
                  </a:ext>
                </a:extLst>
              </p:cNvPr>
              <p:cNvSpPr>
                <a:spLocks/>
              </p:cNvSpPr>
              <p:nvPr/>
            </p:nvSpPr>
            <p:spPr bwMode="auto">
              <a:xfrm>
                <a:off x="1849" y="4080"/>
                <a:ext cx="1406" cy="570"/>
              </a:xfrm>
              <a:custGeom>
                <a:avLst/>
                <a:gdLst>
                  <a:gd name="T0" fmla="+- 0 1849 1849"/>
                  <a:gd name="T1" fmla="*/ T0 w 1406"/>
                  <a:gd name="T2" fmla="+- 0 4649 4080"/>
                  <a:gd name="T3" fmla="*/ 4649 h 570"/>
                  <a:gd name="T4" fmla="+- 0 3254 1849"/>
                  <a:gd name="T5" fmla="*/ T4 w 1406"/>
                  <a:gd name="T6" fmla="+- 0 4649 4080"/>
                  <a:gd name="T7" fmla="*/ 4649 h 570"/>
                  <a:gd name="T8" fmla="+- 0 3254 1849"/>
                  <a:gd name="T9" fmla="*/ T8 w 1406"/>
                  <a:gd name="T10" fmla="+- 0 4080 4080"/>
                  <a:gd name="T11" fmla="*/ 4080 h 570"/>
                  <a:gd name="T12" fmla="+- 0 1849 1849"/>
                  <a:gd name="T13" fmla="*/ T12 w 1406"/>
                  <a:gd name="T14" fmla="+- 0 4080 4080"/>
                  <a:gd name="T15" fmla="*/ 4080 h 570"/>
                  <a:gd name="T16" fmla="+- 0 1849 1849"/>
                  <a:gd name="T17" fmla="*/ T16 w 1406"/>
                  <a:gd name="T18" fmla="+- 0 4649 4080"/>
                  <a:gd name="T19" fmla="*/ 4649 h 570"/>
                </a:gdLst>
                <a:ahLst/>
                <a:cxnLst>
                  <a:cxn ang="0">
                    <a:pos x="T1" y="T3"/>
                  </a:cxn>
                  <a:cxn ang="0">
                    <a:pos x="T5" y="T7"/>
                  </a:cxn>
                  <a:cxn ang="0">
                    <a:pos x="T9" y="T11"/>
                  </a:cxn>
                  <a:cxn ang="0">
                    <a:pos x="T13" y="T15"/>
                  </a:cxn>
                  <a:cxn ang="0">
                    <a:pos x="T17" y="T19"/>
                  </a:cxn>
                </a:cxnLst>
                <a:rect l="0" t="0" r="r" b="b"/>
                <a:pathLst>
                  <a:path w="1406" h="570">
                    <a:moveTo>
                      <a:pt x="0" y="569"/>
                    </a:moveTo>
                    <a:lnTo>
                      <a:pt x="1405" y="569"/>
                    </a:lnTo>
                    <a:lnTo>
                      <a:pt x="1405" y="0"/>
                    </a:lnTo>
                    <a:lnTo>
                      <a:pt x="0" y="0"/>
                    </a:lnTo>
                    <a:lnTo>
                      <a:pt x="0" y="569"/>
                    </a:lnTo>
                    <a:close/>
                  </a:path>
                </a:pathLst>
              </a:custGeom>
              <a:noFill/>
              <a:ln w="3167">
                <a:solidFill>
                  <a:srgbClr val="3E3E3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65" name="Group 145">
              <a:extLst>
                <a:ext uri="{FF2B5EF4-FFF2-40B4-BE49-F238E27FC236}">
                  <a16:creationId xmlns:a16="http://schemas.microsoft.com/office/drawing/2014/main" id="{BA6580BA-5142-8B4A-B359-66B2EB48EB4A}"/>
                </a:ext>
              </a:extLst>
            </p:cNvPr>
            <p:cNvGrpSpPr>
              <a:grpSpLocks/>
            </p:cNvGrpSpPr>
            <p:nvPr/>
          </p:nvGrpSpPr>
          <p:grpSpPr bwMode="auto">
            <a:xfrm>
              <a:off x="1146" y="4080"/>
              <a:ext cx="599" cy="285"/>
              <a:chOff x="1146" y="4080"/>
              <a:chExt cx="599" cy="285"/>
            </a:xfrm>
          </p:grpSpPr>
          <p:sp>
            <p:nvSpPr>
              <p:cNvPr id="180" name="Freeform 146">
                <a:extLst>
                  <a:ext uri="{FF2B5EF4-FFF2-40B4-BE49-F238E27FC236}">
                    <a16:creationId xmlns:a16="http://schemas.microsoft.com/office/drawing/2014/main" id="{EC49FF3F-9688-3646-A3FB-37F431FAC21B}"/>
                  </a:ext>
                </a:extLst>
              </p:cNvPr>
              <p:cNvSpPr>
                <a:spLocks/>
              </p:cNvSpPr>
              <p:nvPr/>
            </p:nvSpPr>
            <p:spPr bwMode="auto">
              <a:xfrm>
                <a:off x="1146" y="4080"/>
                <a:ext cx="599" cy="285"/>
              </a:xfrm>
              <a:custGeom>
                <a:avLst/>
                <a:gdLst>
                  <a:gd name="T0" fmla="+- 0 1146 1146"/>
                  <a:gd name="T1" fmla="*/ T0 w 599"/>
                  <a:gd name="T2" fmla="+- 0 4080 4080"/>
                  <a:gd name="T3" fmla="*/ 4080 h 285"/>
                  <a:gd name="T4" fmla="+- 0 1146 1146"/>
                  <a:gd name="T5" fmla="*/ T4 w 599"/>
                  <a:gd name="T6" fmla="+- 0 4365 4080"/>
                  <a:gd name="T7" fmla="*/ 4365 h 285"/>
                  <a:gd name="T8" fmla="+- 0 1744 1146"/>
                  <a:gd name="T9" fmla="*/ T8 w 599"/>
                  <a:gd name="T10" fmla="+- 0 4365 4080"/>
                  <a:gd name="T11" fmla="*/ 4365 h 285"/>
                </a:gdLst>
                <a:ahLst/>
                <a:cxnLst>
                  <a:cxn ang="0">
                    <a:pos x="T1" y="T3"/>
                  </a:cxn>
                  <a:cxn ang="0">
                    <a:pos x="T5" y="T7"/>
                  </a:cxn>
                  <a:cxn ang="0">
                    <a:pos x="T9" y="T11"/>
                  </a:cxn>
                </a:cxnLst>
                <a:rect l="0" t="0" r="r" b="b"/>
                <a:pathLst>
                  <a:path w="599" h="285">
                    <a:moveTo>
                      <a:pt x="0" y="0"/>
                    </a:moveTo>
                    <a:lnTo>
                      <a:pt x="0" y="285"/>
                    </a:lnTo>
                    <a:lnTo>
                      <a:pt x="598" y="285"/>
                    </a:lnTo>
                  </a:path>
                </a:pathLst>
              </a:custGeom>
              <a:noFill/>
              <a:ln w="12677">
                <a:solidFill>
                  <a:srgbClr val="3E3E3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66" name="Group 143">
              <a:extLst>
                <a:ext uri="{FF2B5EF4-FFF2-40B4-BE49-F238E27FC236}">
                  <a16:creationId xmlns:a16="http://schemas.microsoft.com/office/drawing/2014/main" id="{E02C9A68-E3D2-544A-B91C-E3EE777C32A7}"/>
                </a:ext>
              </a:extLst>
            </p:cNvPr>
            <p:cNvGrpSpPr>
              <a:grpSpLocks/>
            </p:cNvGrpSpPr>
            <p:nvPr/>
          </p:nvGrpSpPr>
          <p:grpSpPr bwMode="auto">
            <a:xfrm>
              <a:off x="1699" y="4290"/>
              <a:ext cx="150" cy="150"/>
              <a:chOff x="1699" y="4290"/>
              <a:chExt cx="150" cy="150"/>
            </a:xfrm>
          </p:grpSpPr>
          <p:sp>
            <p:nvSpPr>
              <p:cNvPr id="179" name="Freeform 144">
                <a:extLst>
                  <a:ext uri="{FF2B5EF4-FFF2-40B4-BE49-F238E27FC236}">
                    <a16:creationId xmlns:a16="http://schemas.microsoft.com/office/drawing/2014/main" id="{31A58B36-63DF-C942-908D-1092C22C4DEB}"/>
                  </a:ext>
                </a:extLst>
              </p:cNvPr>
              <p:cNvSpPr>
                <a:spLocks/>
              </p:cNvSpPr>
              <p:nvPr/>
            </p:nvSpPr>
            <p:spPr bwMode="auto">
              <a:xfrm>
                <a:off x="1699" y="4290"/>
                <a:ext cx="150" cy="150"/>
              </a:xfrm>
              <a:custGeom>
                <a:avLst/>
                <a:gdLst>
                  <a:gd name="T0" fmla="+- 0 1699 1699"/>
                  <a:gd name="T1" fmla="*/ T0 w 150"/>
                  <a:gd name="T2" fmla="+- 0 4440 4290"/>
                  <a:gd name="T3" fmla="*/ 4440 h 150"/>
                  <a:gd name="T4" fmla="+- 0 1722 1699"/>
                  <a:gd name="T5" fmla="*/ T4 w 150"/>
                  <a:gd name="T6" fmla="+- 0 4376 4290"/>
                  <a:gd name="T7" fmla="*/ 4376 h 150"/>
                  <a:gd name="T8" fmla="+- 0 1723 1699"/>
                  <a:gd name="T9" fmla="*/ T8 w 150"/>
                  <a:gd name="T10" fmla="+- 0 4356 4290"/>
                  <a:gd name="T11" fmla="*/ 4356 h 150"/>
                  <a:gd name="T12" fmla="+- 0 1721 1699"/>
                  <a:gd name="T13" fmla="*/ T12 w 150"/>
                  <a:gd name="T14" fmla="+- 0 4337 4290"/>
                  <a:gd name="T15" fmla="*/ 4337 h 150"/>
                  <a:gd name="T16" fmla="+- 0 1716 1699"/>
                  <a:gd name="T17" fmla="*/ T16 w 150"/>
                  <a:gd name="T18" fmla="+- 0 4318 4290"/>
                  <a:gd name="T19" fmla="*/ 4318 h 150"/>
                  <a:gd name="T20" fmla="+- 0 1709 1699"/>
                  <a:gd name="T21" fmla="*/ T20 w 150"/>
                  <a:gd name="T22" fmla="+- 0 4299 4290"/>
                  <a:gd name="T23" fmla="*/ 4299 h 150"/>
                  <a:gd name="T24" fmla="+- 0 1699 1699"/>
                  <a:gd name="T25" fmla="*/ T24 w 150"/>
                  <a:gd name="T26" fmla="+- 0 4290 4290"/>
                  <a:gd name="T27" fmla="*/ 4290 h 150"/>
                  <a:gd name="T28" fmla="+- 0 1849 1699"/>
                  <a:gd name="T29" fmla="*/ T28 w 150"/>
                  <a:gd name="T30" fmla="+- 0 4365 4290"/>
                  <a:gd name="T31" fmla="*/ 4365 h 150"/>
                  <a:gd name="T32" fmla="+- 0 1699 1699"/>
                  <a:gd name="T33" fmla="*/ T32 w 150"/>
                  <a:gd name="T34" fmla="+- 0 4440 4290"/>
                  <a:gd name="T35" fmla="*/ 4440 h 1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50" h="150">
                    <a:moveTo>
                      <a:pt x="0" y="150"/>
                    </a:moveTo>
                    <a:lnTo>
                      <a:pt x="23" y="86"/>
                    </a:lnTo>
                    <a:lnTo>
                      <a:pt x="24" y="66"/>
                    </a:lnTo>
                    <a:lnTo>
                      <a:pt x="22" y="47"/>
                    </a:lnTo>
                    <a:lnTo>
                      <a:pt x="17" y="28"/>
                    </a:lnTo>
                    <a:lnTo>
                      <a:pt x="10" y="9"/>
                    </a:lnTo>
                    <a:lnTo>
                      <a:pt x="0" y="0"/>
                    </a:lnTo>
                    <a:lnTo>
                      <a:pt x="150" y="75"/>
                    </a:lnTo>
                    <a:lnTo>
                      <a:pt x="0" y="150"/>
                    </a:lnTo>
                    <a:close/>
                  </a:path>
                </a:pathLst>
              </a:custGeom>
              <a:solidFill>
                <a:srgbClr val="3E3E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67" name="Group 141">
              <a:extLst>
                <a:ext uri="{FF2B5EF4-FFF2-40B4-BE49-F238E27FC236}">
                  <a16:creationId xmlns:a16="http://schemas.microsoft.com/office/drawing/2014/main" id="{52775CB0-AB4E-014E-9AF9-5F073E2034BD}"/>
                </a:ext>
              </a:extLst>
            </p:cNvPr>
            <p:cNvGrpSpPr>
              <a:grpSpLocks/>
            </p:cNvGrpSpPr>
            <p:nvPr/>
          </p:nvGrpSpPr>
          <p:grpSpPr bwMode="auto">
            <a:xfrm>
              <a:off x="3359" y="4080"/>
              <a:ext cx="613" cy="285"/>
              <a:chOff x="3359" y="4080"/>
              <a:chExt cx="613" cy="285"/>
            </a:xfrm>
          </p:grpSpPr>
          <p:sp>
            <p:nvSpPr>
              <p:cNvPr id="178" name="Freeform 142">
                <a:extLst>
                  <a:ext uri="{FF2B5EF4-FFF2-40B4-BE49-F238E27FC236}">
                    <a16:creationId xmlns:a16="http://schemas.microsoft.com/office/drawing/2014/main" id="{BD948839-E200-674F-A9BD-980A59E254B8}"/>
                  </a:ext>
                </a:extLst>
              </p:cNvPr>
              <p:cNvSpPr>
                <a:spLocks/>
              </p:cNvSpPr>
              <p:nvPr/>
            </p:nvSpPr>
            <p:spPr bwMode="auto">
              <a:xfrm>
                <a:off x="3359" y="4080"/>
                <a:ext cx="613" cy="285"/>
              </a:xfrm>
              <a:custGeom>
                <a:avLst/>
                <a:gdLst>
                  <a:gd name="T0" fmla="+- 0 3972 3359"/>
                  <a:gd name="T1" fmla="*/ T0 w 613"/>
                  <a:gd name="T2" fmla="+- 0 4080 4080"/>
                  <a:gd name="T3" fmla="*/ 4080 h 285"/>
                  <a:gd name="T4" fmla="+- 0 3972 3359"/>
                  <a:gd name="T5" fmla="*/ T4 w 613"/>
                  <a:gd name="T6" fmla="+- 0 4365 4080"/>
                  <a:gd name="T7" fmla="*/ 4365 h 285"/>
                  <a:gd name="T8" fmla="+- 0 3359 3359"/>
                  <a:gd name="T9" fmla="*/ T8 w 613"/>
                  <a:gd name="T10" fmla="+- 0 4365 4080"/>
                  <a:gd name="T11" fmla="*/ 4365 h 285"/>
                </a:gdLst>
                <a:ahLst/>
                <a:cxnLst>
                  <a:cxn ang="0">
                    <a:pos x="T1" y="T3"/>
                  </a:cxn>
                  <a:cxn ang="0">
                    <a:pos x="T5" y="T7"/>
                  </a:cxn>
                  <a:cxn ang="0">
                    <a:pos x="T9" y="T11"/>
                  </a:cxn>
                </a:cxnLst>
                <a:rect l="0" t="0" r="r" b="b"/>
                <a:pathLst>
                  <a:path w="613" h="285">
                    <a:moveTo>
                      <a:pt x="613" y="0"/>
                    </a:moveTo>
                    <a:lnTo>
                      <a:pt x="613" y="285"/>
                    </a:lnTo>
                    <a:lnTo>
                      <a:pt x="0" y="285"/>
                    </a:lnTo>
                  </a:path>
                </a:pathLst>
              </a:custGeom>
              <a:noFill/>
              <a:ln w="12677">
                <a:solidFill>
                  <a:srgbClr val="3E3E3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68" name="Group 139">
              <a:extLst>
                <a:ext uri="{FF2B5EF4-FFF2-40B4-BE49-F238E27FC236}">
                  <a16:creationId xmlns:a16="http://schemas.microsoft.com/office/drawing/2014/main" id="{9515A236-471C-8547-BA55-F2D98FC40B64}"/>
                </a:ext>
              </a:extLst>
            </p:cNvPr>
            <p:cNvGrpSpPr>
              <a:grpSpLocks/>
            </p:cNvGrpSpPr>
            <p:nvPr/>
          </p:nvGrpSpPr>
          <p:grpSpPr bwMode="auto">
            <a:xfrm>
              <a:off x="3254" y="4290"/>
              <a:ext cx="150" cy="150"/>
              <a:chOff x="3254" y="4290"/>
              <a:chExt cx="150" cy="150"/>
            </a:xfrm>
          </p:grpSpPr>
          <p:sp>
            <p:nvSpPr>
              <p:cNvPr id="177" name="Freeform 140">
                <a:extLst>
                  <a:ext uri="{FF2B5EF4-FFF2-40B4-BE49-F238E27FC236}">
                    <a16:creationId xmlns:a16="http://schemas.microsoft.com/office/drawing/2014/main" id="{626CFCCB-4829-B349-AAD4-D8D2A8075CD5}"/>
                  </a:ext>
                </a:extLst>
              </p:cNvPr>
              <p:cNvSpPr>
                <a:spLocks/>
              </p:cNvSpPr>
              <p:nvPr/>
            </p:nvSpPr>
            <p:spPr bwMode="auto">
              <a:xfrm>
                <a:off x="3254" y="4290"/>
                <a:ext cx="150" cy="150"/>
              </a:xfrm>
              <a:custGeom>
                <a:avLst/>
                <a:gdLst>
                  <a:gd name="T0" fmla="+- 0 3404 3254"/>
                  <a:gd name="T1" fmla="*/ T0 w 150"/>
                  <a:gd name="T2" fmla="+- 0 4440 4290"/>
                  <a:gd name="T3" fmla="*/ 4440 h 150"/>
                  <a:gd name="T4" fmla="+- 0 3254 3254"/>
                  <a:gd name="T5" fmla="*/ T4 w 150"/>
                  <a:gd name="T6" fmla="+- 0 4365 4290"/>
                  <a:gd name="T7" fmla="*/ 4365 h 150"/>
                  <a:gd name="T8" fmla="+- 0 3404 3254"/>
                  <a:gd name="T9" fmla="*/ T8 w 150"/>
                  <a:gd name="T10" fmla="+- 0 4290 4290"/>
                  <a:gd name="T11" fmla="*/ 4290 h 150"/>
                  <a:gd name="T12" fmla="+- 0 3399 3254"/>
                  <a:gd name="T13" fmla="*/ T12 w 150"/>
                  <a:gd name="T14" fmla="+- 0 4292 4290"/>
                  <a:gd name="T15" fmla="*/ 4292 h 150"/>
                  <a:gd name="T16" fmla="+- 0 3392 3254"/>
                  <a:gd name="T17" fmla="*/ T16 w 150"/>
                  <a:gd name="T18" fmla="+- 0 4311 4290"/>
                  <a:gd name="T19" fmla="*/ 4311 h 150"/>
                  <a:gd name="T20" fmla="+- 0 3386 3254"/>
                  <a:gd name="T21" fmla="*/ T20 w 150"/>
                  <a:gd name="T22" fmla="+- 0 4330 4290"/>
                  <a:gd name="T23" fmla="*/ 4330 h 150"/>
                  <a:gd name="T24" fmla="+- 0 3383 3254"/>
                  <a:gd name="T25" fmla="*/ T24 w 150"/>
                  <a:gd name="T26" fmla="+- 0 4349 4290"/>
                  <a:gd name="T27" fmla="*/ 4349 h 150"/>
                  <a:gd name="T28" fmla="+- 0 3383 3254"/>
                  <a:gd name="T29" fmla="*/ T28 w 150"/>
                  <a:gd name="T30" fmla="+- 0 4369 4290"/>
                  <a:gd name="T31" fmla="*/ 4369 h 150"/>
                  <a:gd name="T32" fmla="+- 0 3385 3254"/>
                  <a:gd name="T33" fmla="*/ T32 w 150"/>
                  <a:gd name="T34" fmla="+- 0 4388 4290"/>
                  <a:gd name="T35" fmla="*/ 4388 h 150"/>
                  <a:gd name="T36" fmla="+- 0 3389 3254"/>
                  <a:gd name="T37" fmla="*/ T36 w 150"/>
                  <a:gd name="T38" fmla="+- 0 4407 4290"/>
                  <a:gd name="T39" fmla="*/ 4407 h 150"/>
                  <a:gd name="T40" fmla="+- 0 3396 3254"/>
                  <a:gd name="T41" fmla="*/ T40 w 150"/>
                  <a:gd name="T42" fmla="+- 0 4426 4290"/>
                  <a:gd name="T43" fmla="*/ 4426 h 150"/>
                  <a:gd name="T44" fmla="+- 0 3404 3254"/>
                  <a:gd name="T45" fmla="*/ T44 w 150"/>
                  <a:gd name="T46" fmla="+- 0 4440 4290"/>
                  <a:gd name="T47" fmla="*/ 4440 h 1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50" h="150">
                    <a:moveTo>
                      <a:pt x="150" y="150"/>
                    </a:moveTo>
                    <a:lnTo>
                      <a:pt x="0" y="75"/>
                    </a:lnTo>
                    <a:lnTo>
                      <a:pt x="150" y="0"/>
                    </a:lnTo>
                    <a:lnTo>
                      <a:pt x="145" y="2"/>
                    </a:lnTo>
                    <a:lnTo>
                      <a:pt x="138" y="21"/>
                    </a:lnTo>
                    <a:lnTo>
                      <a:pt x="132" y="40"/>
                    </a:lnTo>
                    <a:lnTo>
                      <a:pt x="129" y="59"/>
                    </a:lnTo>
                    <a:lnTo>
                      <a:pt x="129" y="79"/>
                    </a:lnTo>
                    <a:lnTo>
                      <a:pt x="131" y="98"/>
                    </a:lnTo>
                    <a:lnTo>
                      <a:pt x="135" y="117"/>
                    </a:lnTo>
                    <a:lnTo>
                      <a:pt x="142" y="136"/>
                    </a:lnTo>
                    <a:lnTo>
                      <a:pt x="150" y="150"/>
                    </a:lnTo>
                    <a:close/>
                  </a:path>
                </a:pathLst>
              </a:custGeom>
              <a:solidFill>
                <a:srgbClr val="3E3E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69" name="Group 137">
              <a:extLst>
                <a:ext uri="{FF2B5EF4-FFF2-40B4-BE49-F238E27FC236}">
                  <a16:creationId xmlns:a16="http://schemas.microsoft.com/office/drawing/2014/main" id="{1AA4EE6E-F622-534C-90FD-4E6BDB8B29F4}"/>
                </a:ext>
              </a:extLst>
            </p:cNvPr>
            <p:cNvGrpSpPr>
              <a:grpSpLocks/>
            </p:cNvGrpSpPr>
            <p:nvPr/>
          </p:nvGrpSpPr>
          <p:grpSpPr bwMode="auto">
            <a:xfrm>
              <a:off x="2552" y="4649"/>
              <a:ext cx="2" cy="180"/>
              <a:chOff x="2552" y="4649"/>
              <a:chExt cx="2" cy="180"/>
            </a:xfrm>
          </p:grpSpPr>
          <p:sp>
            <p:nvSpPr>
              <p:cNvPr id="176" name="Freeform 138">
                <a:extLst>
                  <a:ext uri="{FF2B5EF4-FFF2-40B4-BE49-F238E27FC236}">
                    <a16:creationId xmlns:a16="http://schemas.microsoft.com/office/drawing/2014/main" id="{E3F981E1-8A4C-DF4B-BEBE-DDB9821AA154}"/>
                  </a:ext>
                </a:extLst>
              </p:cNvPr>
              <p:cNvSpPr>
                <a:spLocks/>
              </p:cNvSpPr>
              <p:nvPr/>
            </p:nvSpPr>
            <p:spPr bwMode="auto">
              <a:xfrm>
                <a:off x="2552" y="4649"/>
                <a:ext cx="2" cy="180"/>
              </a:xfrm>
              <a:custGeom>
                <a:avLst/>
                <a:gdLst>
                  <a:gd name="T0" fmla="+- 0 4649 4649"/>
                  <a:gd name="T1" fmla="*/ 4649 h 180"/>
                  <a:gd name="T2" fmla="+- 0 4829 4649"/>
                  <a:gd name="T3" fmla="*/ 4829 h 180"/>
                </a:gdLst>
                <a:ahLst/>
                <a:cxnLst>
                  <a:cxn ang="0">
                    <a:pos x="0" y="T1"/>
                  </a:cxn>
                  <a:cxn ang="0">
                    <a:pos x="0" y="T3"/>
                  </a:cxn>
                </a:cxnLst>
                <a:rect l="0" t="0" r="r" b="b"/>
                <a:pathLst>
                  <a:path h="180">
                    <a:moveTo>
                      <a:pt x="0" y="0"/>
                    </a:moveTo>
                    <a:lnTo>
                      <a:pt x="0" y="180"/>
                    </a:lnTo>
                  </a:path>
                </a:pathLst>
              </a:custGeom>
              <a:noFill/>
              <a:ln w="12655">
                <a:solidFill>
                  <a:srgbClr val="3E3E3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70" name="Group 135">
              <a:extLst>
                <a:ext uri="{FF2B5EF4-FFF2-40B4-BE49-F238E27FC236}">
                  <a16:creationId xmlns:a16="http://schemas.microsoft.com/office/drawing/2014/main" id="{F0325CD6-D697-304F-8245-81FEA360AA22}"/>
                </a:ext>
              </a:extLst>
            </p:cNvPr>
            <p:cNvGrpSpPr>
              <a:grpSpLocks/>
            </p:cNvGrpSpPr>
            <p:nvPr/>
          </p:nvGrpSpPr>
          <p:grpSpPr bwMode="auto">
            <a:xfrm>
              <a:off x="1879" y="4964"/>
              <a:ext cx="1406" cy="615"/>
              <a:chOff x="1879" y="4964"/>
              <a:chExt cx="1406" cy="615"/>
            </a:xfrm>
          </p:grpSpPr>
          <p:sp>
            <p:nvSpPr>
              <p:cNvPr id="175" name="Freeform 136">
                <a:extLst>
                  <a:ext uri="{FF2B5EF4-FFF2-40B4-BE49-F238E27FC236}">
                    <a16:creationId xmlns:a16="http://schemas.microsoft.com/office/drawing/2014/main" id="{A60E626A-9E0D-E34D-837F-A390D16EABF3}"/>
                  </a:ext>
                </a:extLst>
              </p:cNvPr>
              <p:cNvSpPr>
                <a:spLocks/>
              </p:cNvSpPr>
              <p:nvPr/>
            </p:nvSpPr>
            <p:spPr bwMode="auto">
              <a:xfrm>
                <a:off x="1879" y="4964"/>
                <a:ext cx="1406" cy="615"/>
              </a:xfrm>
              <a:custGeom>
                <a:avLst/>
                <a:gdLst>
                  <a:gd name="T0" fmla="+- 0 2582 1879"/>
                  <a:gd name="T1" fmla="*/ T0 w 1406"/>
                  <a:gd name="T2" fmla="+- 0 5578 4964"/>
                  <a:gd name="T3" fmla="*/ 5578 h 615"/>
                  <a:gd name="T4" fmla="+- 0 1879 1879"/>
                  <a:gd name="T5" fmla="*/ T4 w 1406"/>
                  <a:gd name="T6" fmla="+- 0 5264 4964"/>
                  <a:gd name="T7" fmla="*/ 5264 h 615"/>
                  <a:gd name="T8" fmla="+- 0 2582 1879"/>
                  <a:gd name="T9" fmla="*/ T8 w 1406"/>
                  <a:gd name="T10" fmla="+- 0 4964 4964"/>
                  <a:gd name="T11" fmla="*/ 4964 h 615"/>
                  <a:gd name="T12" fmla="+- 0 3284 1879"/>
                  <a:gd name="T13" fmla="*/ T12 w 1406"/>
                  <a:gd name="T14" fmla="+- 0 5264 4964"/>
                  <a:gd name="T15" fmla="*/ 5264 h 615"/>
                  <a:gd name="T16" fmla="+- 0 2582 1879"/>
                  <a:gd name="T17" fmla="*/ T16 w 1406"/>
                  <a:gd name="T18" fmla="+- 0 5578 4964"/>
                  <a:gd name="T19" fmla="*/ 5578 h 615"/>
                </a:gdLst>
                <a:ahLst/>
                <a:cxnLst>
                  <a:cxn ang="0">
                    <a:pos x="T1" y="T3"/>
                  </a:cxn>
                  <a:cxn ang="0">
                    <a:pos x="T5" y="T7"/>
                  </a:cxn>
                  <a:cxn ang="0">
                    <a:pos x="T9" y="T11"/>
                  </a:cxn>
                  <a:cxn ang="0">
                    <a:pos x="T13" y="T15"/>
                  </a:cxn>
                  <a:cxn ang="0">
                    <a:pos x="T17" y="T19"/>
                  </a:cxn>
                </a:cxnLst>
                <a:rect l="0" t="0" r="r" b="b"/>
                <a:pathLst>
                  <a:path w="1406" h="615">
                    <a:moveTo>
                      <a:pt x="703" y="614"/>
                    </a:moveTo>
                    <a:lnTo>
                      <a:pt x="0" y="300"/>
                    </a:lnTo>
                    <a:lnTo>
                      <a:pt x="703" y="0"/>
                    </a:lnTo>
                    <a:lnTo>
                      <a:pt x="1405" y="300"/>
                    </a:lnTo>
                    <a:lnTo>
                      <a:pt x="703" y="614"/>
                    </a:lnTo>
                    <a:close/>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71" name="Group 132">
              <a:extLst>
                <a:ext uri="{FF2B5EF4-FFF2-40B4-BE49-F238E27FC236}">
                  <a16:creationId xmlns:a16="http://schemas.microsoft.com/office/drawing/2014/main" id="{29D98849-19E4-0B40-89DB-3DA067A07A73}"/>
                </a:ext>
              </a:extLst>
            </p:cNvPr>
            <p:cNvGrpSpPr>
              <a:grpSpLocks/>
            </p:cNvGrpSpPr>
            <p:nvPr/>
          </p:nvGrpSpPr>
          <p:grpSpPr bwMode="auto">
            <a:xfrm>
              <a:off x="1879" y="4964"/>
              <a:ext cx="1406" cy="615"/>
              <a:chOff x="1879" y="4964"/>
              <a:chExt cx="1406" cy="615"/>
            </a:xfrm>
          </p:grpSpPr>
          <p:sp>
            <p:nvSpPr>
              <p:cNvPr id="173" name="Freeform 134">
                <a:extLst>
                  <a:ext uri="{FF2B5EF4-FFF2-40B4-BE49-F238E27FC236}">
                    <a16:creationId xmlns:a16="http://schemas.microsoft.com/office/drawing/2014/main" id="{0DD4C23C-50FA-E540-8419-9F5CD966F95E}"/>
                  </a:ext>
                </a:extLst>
              </p:cNvPr>
              <p:cNvSpPr>
                <a:spLocks/>
              </p:cNvSpPr>
              <p:nvPr/>
            </p:nvSpPr>
            <p:spPr bwMode="auto">
              <a:xfrm>
                <a:off x="1879" y="4964"/>
                <a:ext cx="1406" cy="615"/>
              </a:xfrm>
              <a:custGeom>
                <a:avLst/>
                <a:gdLst>
                  <a:gd name="T0" fmla="+- 0 1879 1879"/>
                  <a:gd name="T1" fmla="*/ T0 w 1406"/>
                  <a:gd name="T2" fmla="+- 0 5264 4964"/>
                  <a:gd name="T3" fmla="*/ 5264 h 615"/>
                  <a:gd name="T4" fmla="+- 0 2582 1879"/>
                  <a:gd name="T5" fmla="*/ T4 w 1406"/>
                  <a:gd name="T6" fmla="+- 0 4964 4964"/>
                  <a:gd name="T7" fmla="*/ 4964 h 615"/>
                  <a:gd name="T8" fmla="+- 0 3284 1879"/>
                  <a:gd name="T9" fmla="*/ T8 w 1406"/>
                  <a:gd name="T10" fmla="+- 0 5264 4964"/>
                  <a:gd name="T11" fmla="*/ 5264 h 615"/>
                  <a:gd name="T12" fmla="+- 0 2582 1879"/>
                  <a:gd name="T13" fmla="*/ T12 w 1406"/>
                  <a:gd name="T14" fmla="+- 0 5578 4964"/>
                  <a:gd name="T15" fmla="*/ 5578 h 615"/>
                  <a:gd name="T16" fmla="+- 0 1879 1879"/>
                  <a:gd name="T17" fmla="*/ T16 w 1406"/>
                  <a:gd name="T18" fmla="+- 0 5264 4964"/>
                  <a:gd name="T19" fmla="*/ 5264 h 615"/>
                </a:gdLst>
                <a:ahLst/>
                <a:cxnLst>
                  <a:cxn ang="0">
                    <a:pos x="T1" y="T3"/>
                  </a:cxn>
                  <a:cxn ang="0">
                    <a:pos x="T5" y="T7"/>
                  </a:cxn>
                  <a:cxn ang="0">
                    <a:pos x="T9" y="T11"/>
                  </a:cxn>
                  <a:cxn ang="0">
                    <a:pos x="T13" y="T15"/>
                  </a:cxn>
                  <a:cxn ang="0">
                    <a:pos x="T17" y="T19"/>
                  </a:cxn>
                </a:cxnLst>
                <a:rect l="0" t="0" r="r" b="b"/>
                <a:pathLst>
                  <a:path w="1406" h="615">
                    <a:moveTo>
                      <a:pt x="0" y="300"/>
                    </a:moveTo>
                    <a:lnTo>
                      <a:pt x="703" y="0"/>
                    </a:lnTo>
                    <a:lnTo>
                      <a:pt x="1405" y="300"/>
                    </a:lnTo>
                    <a:lnTo>
                      <a:pt x="703" y="614"/>
                    </a:lnTo>
                    <a:lnTo>
                      <a:pt x="0" y="300"/>
                    </a:lnTo>
                  </a:path>
                </a:pathLst>
              </a:custGeom>
              <a:noFill/>
              <a:ln w="3167">
                <a:solidFill>
                  <a:srgbClr val="CECEC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pic>
            <p:nvPicPr>
              <p:cNvPr id="174" name="Picture 133">
                <a:extLst>
                  <a:ext uri="{FF2B5EF4-FFF2-40B4-BE49-F238E27FC236}">
                    <a16:creationId xmlns:a16="http://schemas.microsoft.com/office/drawing/2014/main" id="{FE303DA5-DE77-4143-946F-6A70EF4F999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48" y="4934"/>
                <a:ext cx="1405" cy="61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2" name="Group 130">
              <a:extLst>
                <a:ext uri="{FF2B5EF4-FFF2-40B4-BE49-F238E27FC236}">
                  <a16:creationId xmlns:a16="http://schemas.microsoft.com/office/drawing/2014/main" id="{C055DB4A-1305-DA4E-821F-0FE760EC8340}"/>
                </a:ext>
              </a:extLst>
            </p:cNvPr>
            <p:cNvGrpSpPr>
              <a:grpSpLocks/>
            </p:cNvGrpSpPr>
            <p:nvPr/>
          </p:nvGrpSpPr>
          <p:grpSpPr bwMode="auto">
            <a:xfrm>
              <a:off x="1849" y="4934"/>
              <a:ext cx="1406" cy="615"/>
              <a:chOff x="1849" y="4934"/>
              <a:chExt cx="1406" cy="615"/>
            </a:xfrm>
          </p:grpSpPr>
          <p:sp>
            <p:nvSpPr>
              <p:cNvPr id="172" name="Freeform 131">
                <a:extLst>
                  <a:ext uri="{FF2B5EF4-FFF2-40B4-BE49-F238E27FC236}">
                    <a16:creationId xmlns:a16="http://schemas.microsoft.com/office/drawing/2014/main" id="{3D9F64AF-317F-0947-8911-369EF6C6E607}"/>
                  </a:ext>
                </a:extLst>
              </p:cNvPr>
              <p:cNvSpPr>
                <a:spLocks/>
              </p:cNvSpPr>
              <p:nvPr/>
            </p:nvSpPr>
            <p:spPr bwMode="auto">
              <a:xfrm>
                <a:off x="1849" y="4934"/>
                <a:ext cx="1406" cy="615"/>
              </a:xfrm>
              <a:custGeom>
                <a:avLst/>
                <a:gdLst>
                  <a:gd name="T0" fmla="+- 0 1849 1849"/>
                  <a:gd name="T1" fmla="*/ T0 w 1406"/>
                  <a:gd name="T2" fmla="+- 0 5234 4934"/>
                  <a:gd name="T3" fmla="*/ 5234 h 615"/>
                  <a:gd name="T4" fmla="+- 0 2552 1849"/>
                  <a:gd name="T5" fmla="*/ T4 w 1406"/>
                  <a:gd name="T6" fmla="+- 0 4934 4934"/>
                  <a:gd name="T7" fmla="*/ 4934 h 615"/>
                  <a:gd name="T8" fmla="+- 0 3254 1849"/>
                  <a:gd name="T9" fmla="*/ T8 w 1406"/>
                  <a:gd name="T10" fmla="+- 0 5234 4934"/>
                  <a:gd name="T11" fmla="*/ 5234 h 615"/>
                  <a:gd name="T12" fmla="+- 0 2552 1849"/>
                  <a:gd name="T13" fmla="*/ T12 w 1406"/>
                  <a:gd name="T14" fmla="+- 0 5548 4934"/>
                  <a:gd name="T15" fmla="*/ 5548 h 615"/>
                  <a:gd name="T16" fmla="+- 0 1849 1849"/>
                  <a:gd name="T17" fmla="*/ T16 w 1406"/>
                  <a:gd name="T18" fmla="+- 0 5234 4934"/>
                  <a:gd name="T19" fmla="*/ 5234 h 615"/>
                </a:gdLst>
                <a:ahLst/>
                <a:cxnLst>
                  <a:cxn ang="0">
                    <a:pos x="T1" y="T3"/>
                  </a:cxn>
                  <a:cxn ang="0">
                    <a:pos x="T5" y="T7"/>
                  </a:cxn>
                  <a:cxn ang="0">
                    <a:pos x="T9" y="T11"/>
                  </a:cxn>
                  <a:cxn ang="0">
                    <a:pos x="T13" y="T15"/>
                  </a:cxn>
                  <a:cxn ang="0">
                    <a:pos x="T17" y="T19"/>
                  </a:cxn>
                </a:cxnLst>
                <a:rect l="0" t="0" r="r" b="b"/>
                <a:pathLst>
                  <a:path w="1406" h="615">
                    <a:moveTo>
                      <a:pt x="0" y="300"/>
                    </a:moveTo>
                    <a:lnTo>
                      <a:pt x="703" y="0"/>
                    </a:lnTo>
                    <a:lnTo>
                      <a:pt x="1405" y="300"/>
                    </a:lnTo>
                    <a:lnTo>
                      <a:pt x="703" y="614"/>
                    </a:lnTo>
                    <a:lnTo>
                      <a:pt x="0" y="300"/>
                    </a:lnTo>
                    <a:close/>
                  </a:path>
                </a:pathLst>
              </a:custGeom>
              <a:noFill/>
              <a:ln w="3167">
                <a:solidFill>
                  <a:srgbClr val="3E3E3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73" name="Group 127">
              <a:extLst>
                <a:ext uri="{FF2B5EF4-FFF2-40B4-BE49-F238E27FC236}">
                  <a16:creationId xmlns:a16="http://schemas.microsoft.com/office/drawing/2014/main" id="{F3E0B314-BBC9-B244-877E-71FC6B56CA98}"/>
                </a:ext>
              </a:extLst>
            </p:cNvPr>
            <p:cNvGrpSpPr>
              <a:grpSpLocks/>
            </p:cNvGrpSpPr>
            <p:nvPr/>
          </p:nvGrpSpPr>
          <p:grpSpPr bwMode="auto">
            <a:xfrm>
              <a:off x="2477" y="4784"/>
              <a:ext cx="150" cy="150"/>
              <a:chOff x="2477" y="4784"/>
              <a:chExt cx="150" cy="150"/>
            </a:xfrm>
          </p:grpSpPr>
          <p:sp>
            <p:nvSpPr>
              <p:cNvPr id="170" name="Freeform 129">
                <a:extLst>
                  <a:ext uri="{FF2B5EF4-FFF2-40B4-BE49-F238E27FC236}">
                    <a16:creationId xmlns:a16="http://schemas.microsoft.com/office/drawing/2014/main" id="{FE245E29-7864-BE4F-A57F-0B012E84A8C5}"/>
                  </a:ext>
                </a:extLst>
              </p:cNvPr>
              <p:cNvSpPr>
                <a:spLocks/>
              </p:cNvSpPr>
              <p:nvPr/>
            </p:nvSpPr>
            <p:spPr bwMode="auto">
              <a:xfrm>
                <a:off x="2477" y="4784"/>
                <a:ext cx="150" cy="150"/>
              </a:xfrm>
              <a:custGeom>
                <a:avLst/>
                <a:gdLst>
                  <a:gd name="T0" fmla="+- 0 2552 2477"/>
                  <a:gd name="T1" fmla="*/ T0 w 150"/>
                  <a:gd name="T2" fmla="+- 0 4934 4784"/>
                  <a:gd name="T3" fmla="*/ 4934 h 150"/>
                  <a:gd name="T4" fmla="+- 0 2477 2477"/>
                  <a:gd name="T5" fmla="*/ T4 w 150"/>
                  <a:gd name="T6" fmla="+- 0 4784 4784"/>
                  <a:gd name="T7" fmla="*/ 4784 h 150"/>
                  <a:gd name="T8" fmla="+- 0 2483 2477"/>
                  <a:gd name="T9" fmla="*/ T8 w 150"/>
                  <a:gd name="T10" fmla="+- 0 4788 4784"/>
                  <a:gd name="T11" fmla="*/ 4788 h 150"/>
                  <a:gd name="T12" fmla="+- 0 2501 2477"/>
                  <a:gd name="T13" fmla="*/ T12 w 150"/>
                  <a:gd name="T14" fmla="+- 0 4796 4784"/>
                  <a:gd name="T15" fmla="*/ 4796 h 150"/>
                  <a:gd name="T16" fmla="+- 0 2520 2477"/>
                  <a:gd name="T17" fmla="*/ T16 w 150"/>
                  <a:gd name="T18" fmla="+- 0 4801 4784"/>
                  <a:gd name="T19" fmla="*/ 4801 h 150"/>
                  <a:gd name="T20" fmla="+- 0 2539 2477"/>
                  <a:gd name="T21" fmla="*/ T20 w 150"/>
                  <a:gd name="T22" fmla="+- 0 4804 4784"/>
                  <a:gd name="T23" fmla="*/ 4804 h 150"/>
                  <a:gd name="T24" fmla="+- 0 2559 2477"/>
                  <a:gd name="T25" fmla="*/ T24 w 150"/>
                  <a:gd name="T26" fmla="+- 0 4805 4784"/>
                  <a:gd name="T27" fmla="*/ 4805 h 150"/>
                  <a:gd name="T28" fmla="+- 0 2616 2477"/>
                  <a:gd name="T29" fmla="*/ T28 w 150"/>
                  <a:gd name="T30" fmla="+- 0 4805 4784"/>
                  <a:gd name="T31" fmla="*/ 4805 h 150"/>
                  <a:gd name="T32" fmla="+- 0 2552 2477"/>
                  <a:gd name="T33" fmla="*/ T32 w 150"/>
                  <a:gd name="T34" fmla="+- 0 4934 4784"/>
                  <a:gd name="T35" fmla="*/ 4934 h 1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50" h="150">
                    <a:moveTo>
                      <a:pt x="75" y="150"/>
                    </a:moveTo>
                    <a:lnTo>
                      <a:pt x="0" y="0"/>
                    </a:lnTo>
                    <a:lnTo>
                      <a:pt x="6" y="4"/>
                    </a:lnTo>
                    <a:lnTo>
                      <a:pt x="24" y="12"/>
                    </a:lnTo>
                    <a:lnTo>
                      <a:pt x="43" y="17"/>
                    </a:lnTo>
                    <a:lnTo>
                      <a:pt x="62" y="20"/>
                    </a:lnTo>
                    <a:lnTo>
                      <a:pt x="82" y="21"/>
                    </a:lnTo>
                    <a:lnTo>
                      <a:pt x="139" y="21"/>
                    </a:lnTo>
                    <a:lnTo>
                      <a:pt x="75" y="150"/>
                    </a:lnTo>
                    <a:close/>
                  </a:path>
                </a:pathLst>
              </a:custGeom>
              <a:solidFill>
                <a:srgbClr val="3E3E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p>
            </p:txBody>
          </p:sp>
          <p:sp>
            <p:nvSpPr>
              <p:cNvPr id="171" name="Freeform 128">
                <a:extLst>
                  <a:ext uri="{FF2B5EF4-FFF2-40B4-BE49-F238E27FC236}">
                    <a16:creationId xmlns:a16="http://schemas.microsoft.com/office/drawing/2014/main" id="{543950D2-135C-7943-A4D1-7ADB2A571F50}"/>
                  </a:ext>
                </a:extLst>
              </p:cNvPr>
              <p:cNvSpPr>
                <a:spLocks/>
              </p:cNvSpPr>
              <p:nvPr/>
            </p:nvSpPr>
            <p:spPr bwMode="auto">
              <a:xfrm>
                <a:off x="2477" y="4784"/>
                <a:ext cx="150" cy="150"/>
              </a:xfrm>
              <a:custGeom>
                <a:avLst/>
                <a:gdLst>
                  <a:gd name="T0" fmla="+- 0 2616 2477"/>
                  <a:gd name="T1" fmla="*/ T0 w 150"/>
                  <a:gd name="T2" fmla="+- 0 4805 4784"/>
                  <a:gd name="T3" fmla="*/ 4805 h 150"/>
                  <a:gd name="T4" fmla="+- 0 2559 2477"/>
                  <a:gd name="T5" fmla="*/ T4 w 150"/>
                  <a:gd name="T6" fmla="+- 0 4805 4784"/>
                  <a:gd name="T7" fmla="*/ 4805 h 150"/>
                  <a:gd name="T8" fmla="+- 0 2579 2477"/>
                  <a:gd name="T9" fmla="*/ T8 w 150"/>
                  <a:gd name="T10" fmla="+- 0 4803 4784"/>
                  <a:gd name="T11" fmla="*/ 4803 h 150"/>
                  <a:gd name="T12" fmla="+- 0 2598 2477"/>
                  <a:gd name="T13" fmla="*/ T12 w 150"/>
                  <a:gd name="T14" fmla="+- 0 4798 4784"/>
                  <a:gd name="T15" fmla="*/ 4798 h 150"/>
                  <a:gd name="T16" fmla="+- 0 2616 2477"/>
                  <a:gd name="T17" fmla="*/ T16 w 150"/>
                  <a:gd name="T18" fmla="+- 0 4791 4784"/>
                  <a:gd name="T19" fmla="*/ 4791 h 150"/>
                  <a:gd name="T20" fmla="+- 0 2626 2477"/>
                  <a:gd name="T21" fmla="*/ T20 w 150"/>
                  <a:gd name="T22" fmla="+- 0 4784 4784"/>
                  <a:gd name="T23" fmla="*/ 4784 h 150"/>
                  <a:gd name="T24" fmla="+- 0 2616 2477"/>
                  <a:gd name="T25" fmla="*/ T24 w 150"/>
                  <a:gd name="T26" fmla="+- 0 4805 4784"/>
                  <a:gd name="T27" fmla="*/ 4805 h 150"/>
                </a:gdLst>
                <a:ahLst/>
                <a:cxnLst>
                  <a:cxn ang="0">
                    <a:pos x="T1" y="T3"/>
                  </a:cxn>
                  <a:cxn ang="0">
                    <a:pos x="T5" y="T7"/>
                  </a:cxn>
                  <a:cxn ang="0">
                    <a:pos x="T9" y="T11"/>
                  </a:cxn>
                  <a:cxn ang="0">
                    <a:pos x="T13" y="T15"/>
                  </a:cxn>
                  <a:cxn ang="0">
                    <a:pos x="T17" y="T19"/>
                  </a:cxn>
                  <a:cxn ang="0">
                    <a:pos x="T21" y="T23"/>
                  </a:cxn>
                  <a:cxn ang="0">
                    <a:pos x="T25" y="T27"/>
                  </a:cxn>
                </a:cxnLst>
                <a:rect l="0" t="0" r="r" b="b"/>
                <a:pathLst>
                  <a:path w="150" h="150">
                    <a:moveTo>
                      <a:pt x="139" y="21"/>
                    </a:moveTo>
                    <a:lnTo>
                      <a:pt x="82" y="21"/>
                    </a:lnTo>
                    <a:lnTo>
                      <a:pt x="102" y="19"/>
                    </a:lnTo>
                    <a:lnTo>
                      <a:pt x="121" y="14"/>
                    </a:lnTo>
                    <a:lnTo>
                      <a:pt x="139" y="7"/>
                    </a:lnTo>
                    <a:lnTo>
                      <a:pt x="149" y="0"/>
                    </a:lnTo>
                    <a:lnTo>
                      <a:pt x="139" y="21"/>
                    </a:lnTo>
                    <a:close/>
                  </a:path>
                </a:pathLst>
              </a:custGeom>
              <a:solidFill>
                <a:srgbClr val="3E3E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74" name="Group 125">
              <a:extLst>
                <a:ext uri="{FF2B5EF4-FFF2-40B4-BE49-F238E27FC236}">
                  <a16:creationId xmlns:a16="http://schemas.microsoft.com/office/drawing/2014/main" id="{E36EAE4A-1E3E-BC4A-BD79-87EAF00CB583}"/>
                </a:ext>
              </a:extLst>
            </p:cNvPr>
            <p:cNvGrpSpPr>
              <a:grpSpLocks/>
            </p:cNvGrpSpPr>
            <p:nvPr/>
          </p:nvGrpSpPr>
          <p:grpSpPr bwMode="auto">
            <a:xfrm>
              <a:off x="2552" y="2657"/>
              <a:ext cx="2" cy="180"/>
              <a:chOff x="2552" y="2657"/>
              <a:chExt cx="2" cy="180"/>
            </a:xfrm>
          </p:grpSpPr>
          <p:sp>
            <p:nvSpPr>
              <p:cNvPr id="169" name="Freeform 126">
                <a:extLst>
                  <a:ext uri="{FF2B5EF4-FFF2-40B4-BE49-F238E27FC236}">
                    <a16:creationId xmlns:a16="http://schemas.microsoft.com/office/drawing/2014/main" id="{71F55700-42D5-854F-AA6F-B5CB0B60DC6C}"/>
                  </a:ext>
                </a:extLst>
              </p:cNvPr>
              <p:cNvSpPr>
                <a:spLocks/>
              </p:cNvSpPr>
              <p:nvPr/>
            </p:nvSpPr>
            <p:spPr bwMode="auto">
              <a:xfrm>
                <a:off x="2552" y="2657"/>
                <a:ext cx="2" cy="180"/>
              </a:xfrm>
              <a:custGeom>
                <a:avLst/>
                <a:gdLst>
                  <a:gd name="T0" fmla="+- 0 2657 2657"/>
                  <a:gd name="T1" fmla="*/ 2657 h 180"/>
                  <a:gd name="T2" fmla="+- 0 2837 2657"/>
                  <a:gd name="T3" fmla="*/ 2837 h 180"/>
                </a:gdLst>
                <a:ahLst/>
                <a:cxnLst>
                  <a:cxn ang="0">
                    <a:pos x="0" y="T1"/>
                  </a:cxn>
                  <a:cxn ang="0">
                    <a:pos x="0" y="T3"/>
                  </a:cxn>
                </a:cxnLst>
                <a:rect l="0" t="0" r="r" b="b"/>
                <a:pathLst>
                  <a:path h="180">
                    <a:moveTo>
                      <a:pt x="0" y="0"/>
                    </a:moveTo>
                    <a:lnTo>
                      <a:pt x="0" y="180"/>
                    </a:lnTo>
                  </a:path>
                </a:pathLst>
              </a:custGeom>
              <a:noFill/>
              <a:ln w="12655">
                <a:solidFill>
                  <a:srgbClr val="3E3E3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75" name="Group 122">
              <a:extLst>
                <a:ext uri="{FF2B5EF4-FFF2-40B4-BE49-F238E27FC236}">
                  <a16:creationId xmlns:a16="http://schemas.microsoft.com/office/drawing/2014/main" id="{F5F6DF65-6F30-0842-ADBC-B00212A2E0F8}"/>
                </a:ext>
              </a:extLst>
            </p:cNvPr>
            <p:cNvGrpSpPr>
              <a:grpSpLocks/>
            </p:cNvGrpSpPr>
            <p:nvPr/>
          </p:nvGrpSpPr>
          <p:grpSpPr bwMode="auto">
            <a:xfrm>
              <a:off x="2477" y="2806"/>
              <a:ext cx="150" cy="136"/>
              <a:chOff x="2477" y="2806"/>
              <a:chExt cx="150" cy="136"/>
            </a:xfrm>
          </p:grpSpPr>
          <p:sp>
            <p:nvSpPr>
              <p:cNvPr id="167" name="Freeform 124">
                <a:extLst>
                  <a:ext uri="{FF2B5EF4-FFF2-40B4-BE49-F238E27FC236}">
                    <a16:creationId xmlns:a16="http://schemas.microsoft.com/office/drawing/2014/main" id="{83A12D71-597B-B940-8FC2-BC80D24E3CA0}"/>
                  </a:ext>
                </a:extLst>
              </p:cNvPr>
              <p:cNvSpPr>
                <a:spLocks/>
              </p:cNvSpPr>
              <p:nvPr/>
            </p:nvSpPr>
            <p:spPr bwMode="auto">
              <a:xfrm>
                <a:off x="2477" y="2806"/>
                <a:ext cx="150" cy="136"/>
              </a:xfrm>
              <a:custGeom>
                <a:avLst/>
                <a:gdLst>
                  <a:gd name="T0" fmla="+- 0 2552 2477"/>
                  <a:gd name="T1" fmla="*/ T0 w 150"/>
                  <a:gd name="T2" fmla="+- 0 2941 2806"/>
                  <a:gd name="T3" fmla="*/ 2941 h 136"/>
                  <a:gd name="T4" fmla="+- 0 2477 2477"/>
                  <a:gd name="T5" fmla="*/ T4 w 150"/>
                  <a:gd name="T6" fmla="+- 0 2807 2806"/>
                  <a:gd name="T7" fmla="*/ 2807 h 136"/>
                  <a:gd name="T8" fmla="+- 0 2483 2477"/>
                  <a:gd name="T9" fmla="*/ T8 w 150"/>
                  <a:gd name="T10" fmla="+- 0 2806 2806"/>
                  <a:gd name="T11" fmla="*/ 2806 h 136"/>
                  <a:gd name="T12" fmla="+- 0 2501 2477"/>
                  <a:gd name="T13" fmla="*/ T12 w 150"/>
                  <a:gd name="T14" fmla="+- 0 2814 2806"/>
                  <a:gd name="T15" fmla="*/ 2814 h 136"/>
                  <a:gd name="T16" fmla="+- 0 2520 2477"/>
                  <a:gd name="T17" fmla="*/ T16 w 150"/>
                  <a:gd name="T18" fmla="+- 0 2819 2806"/>
                  <a:gd name="T19" fmla="*/ 2819 h 136"/>
                  <a:gd name="T20" fmla="+- 0 2539 2477"/>
                  <a:gd name="T21" fmla="*/ T20 w 150"/>
                  <a:gd name="T22" fmla="+- 0 2822 2806"/>
                  <a:gd name="T23" fmla="*/ 2822 h 136"/>
                  <a:gd name="T24" fmla="+- 0 2559 2477"/>
                  <a:gd name="T25" fmla="*/ T24 w 150"/>
                  <a:gd name="T26" fmla="+- 0 2823 2806"/>
                  <a:gd name="T27" fmla="*/ 2823 h 136"/>
                  <a:gd name="T28" fmla="+- 0 2617 2477"/>
                  <a:gd name="T29" fmla="*/ T28 w 150"/>
                  <a:gd name="T30" fmla="+- 0 2823 2806"/>
                  <a:gd name="T31" fmla="*/ 2823 h 136"/>
                  <a:gd name="T32" fmla="+- 0 2552 2477"/>
                  <a:gd name="T33" fmla="*/ T32 w 150"/>
                  <a:gd name="T34" fmla="+- 0 2941 2806"/>
                  <a:gd name="T35" fmla="*/ 2941 h 13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50" h="136">
                    <a:moveTo>
                      <a:pt x="75" y="135"/>
                    </a:moveTo>
                    <a:lnTo>
                      <a:pt x="0" y="1"/>
                    </a:lnTo>
                    <a:lnTo>
                      <a:pt x="6" y="0"/>
                    </a:lnTo>
                    <a:lnTo>
                      <a:pt x="24" y="8"/>
                    </a:lnTo>
                    <a:lnTo>
                      <a:pt x="43" y="13"/>
                    </a:lnTo>
                    <a:lnTo>
                      <a:pt x="62" y="16"/>
                    </a:lnTo>
                    <a:lnTo>
                      <a:pt x="82" y="17"/>
                    </a:lnTo>
                    <a:lnTo>
                      <a:pt x="140" y="17"/>
                    </a:lnTo>
                    <a:lnTo>
                      <a:pt x="75" y="135"/>
                    </a:lnTo>
                    <a:close/>
                  </a:path>
                </a:pathLst>
              </a:custGeom>
              <a:solidFill>
                <a:srgbClr val="3E3E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p>
            </p:txBody>
          </p:sp>
          <p:sp>
            <p:nvSpPr>
              <p:cNvPr id="168" name="Freeform 123">
                <a:extLst>
                  <a:ext uri="{FF2B5EF4-FFF2-40B4-BE49-F238E27FC236}">
                    <a16:creationId xmlns:a16="http://schemas.microsoft.com/office/drawing/2014/main" id="{BCC56C5D-B39A-5F4D-8F96-91336CC1691C}"/>
                  </a:ext>
                </a:extLst>
              </p:cNvPr>
              <p:cNvSpPr>
                <a:spLocks/>
              </p:cNvSpPr>
              <p:nvPr/>
            </p:nvSpPr>
            <p:spPr bwMode="auto">
              <a:xfrm>
                <a:off x="2477" y="2806"/>
                <a:ext cx="150" cy="136"/>
              </a:xfrm>
              <a:custGeom>
                <a:avLst/>
                <a:gdLst>
                  <a:gd name="T0" fmla="+- 0 2617 2477"/>
                  <a:gd name="T1" fmla="*/ T0 w 150"/>
                  <a:gd name="T2" fmla="+- 0 2823 2806"/>
                  <a:gd name="T3" fmla="*/ 2823 h 136"/>
                  <a:gd name="T4" fmla="+- 0 2559 2477"/>
                  <a:gd name="T5" fmla="*/ T4 w 150"/>
                  <a:gd name="T6" fmla="+- 0 2823 2806"/>
                  <a:gd name="T7" fmla="*/ 2823 h 136"/>
                  <a:gd name="T8" fmla="+- 0 2579 2477"/>
                  <a:gd name="T9" fmla="*/ T8 w 150"/>
                  <a:gd name="T10" fmla="+- 0 2821 2806"/>
                  <a:gd name="T11" fmla="*/ 2821 h 136"/>
                  <a:gd name="T12" fmla="+- 0 2598 2477"/>
                  <a:gd name="T13" fmla="*/ T12 w 150"/>
                  <a:gd name="T14" fmla="+- 0 2816 2806"/>
                  <a:gd name="T15" fmla="*/ 2816 h 136"/>
                  <a:gd name="T16" fmla="+- 0 2616 2477"/>
                  <a:gd name="T17" fmla="*/ T16 w 150"/>
                  <a:gd name="T18" fmla="+- 0 2809 2806"/>
                  <a:gd name="T19" fmla="*/ 2809 h 136"/>
                  <a:gd name="T20" fmla="+- 0 2626 2477"/>
                  <a:gd name="T21" fmla="*/ T20 w 150"/>
                  <a:gd name="T22" fmla="+- 0 2807 2806"/>
                  <a:gd name="T23" fmla="*/ 2807 h 136"/>
                  <a:gd name="T24" fmla="+- 0 2617 2477"/>
                  <a:gd name="T25" fmla="*/ T24 w 150"/>
                  <a:gd name="T26" fmla="+- 0 2823 2806"/>
                  <a:gd name="T27" fmla="*/ 2823 h 136"/>
                </a:gdLst>
                <a:ahLst/>
                <a:cxnLst>
                  <a:cxn ang="0">
                    <a:pos x="T1" y="T3"/>
                  </a:cxn>
                  <a:cxn ang="0">
                    <a:pos x="T5" y="T7"/>
                  </a:cxn>
                  <a:cxn ang="0">
                    <a:pos x="T9" y="T11"/>
                  </a:cxn>
                  <a:cxn ang="0">
                    <a:pos x="T13" y="T15"/>
                  </a:cxn>
                  <a:cxn ang="0">
                    <a:pos x="T17" y="T19"/>
                  </a:cxn>
                  <a:cxn ang="0">
                    <a:pos x="T21" y="T23"/>
                  </a:cxn>
                  <a:cxn ang="0">
                    <a:pos x="T25" y="T27"/>
                  </a:cxn>
                </a:cxnLst>
                <a:rect l="0" t="0" r="r" b="b"/>
                <a:pathLst>
                  <a:path w="150" h="136">
                    <a:moveTo>
                      <a:pt x="140" y="17"/>
                    </a:moveTo>
                    <a:lnTo>
                      <a:pt x="82" y="17"/>
                    </a:lnTo>
                    <a:lnTo>
                      <a:pt x="102" y="15"/>
                    </a:lnTo>
                    <a:lnTo>
                      <a:pt x="121" y="10"/>
                    </a:lnTo>
                    <a:lnTo>
                      <a:pt x="139" y="3"/>
                    </a:lnTo>
                    <a:lnTo>
                      <a:pt x="149" y="1"/>
                    </a:lnTo>
                    <a:lnTo>
                      <a:pt x="140" y="17"/>
                    </a:lnTo>
                    <a:close/>
                  </a:path>
                </a:pathLst>
              </a:custGeom>
              <a:solidFill>
                <a:srgbClr val="3E3E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76" name="Group 120">
              <a:extLst>
                <a:ext uri="{FF2B5EF4-FFF2-40B4-BE49-F238E27FC236}">
                  <a16:creationId xmlns:a16="http://schemas.microsoft.com/office/drawing/2014/main" id="{2DDB6603-3F73-1D4C-84B0-CD916B0ECD2B}"/>
                </a:ext>
              </a:extLst>
            </p:cNvPr>
            <p:cNvGrpSpPr>
              <a:grpSpLocks/>
            </p:cNvGrpSpPr>
            <p:nvPr/>
          </p:nvGrpSpPr>
          <p:grpSpPr bwMode="auto">
            <a:xfrm>
              <a:off x="1954" y="2941"/>
              <a:ext cx="599" cy="2"/>
              <a:chOff x="1954" y="2941"/>
              <a:chExt cx="599" cy="2"/>
            </a:xfrm>
          </p:grpSpPr>
          <p:sp>
            <p:nvSpPr>
              <p:cNvPr id="166" name="Freeform 121">
                <a:extLst>
                  <a:ext uri="{FF2B5EF4-FFF2-40B4-BE49-F238E27FC236}">
                    <a16:creationId xmlns:a16="http://schemas.microsoft.com/office/drawing/2014/main" id="{7089B6EC-1C26-8D4E-A57A-13AB753B3F98}"/>
                  </a:ext>
                </a:extLst>
              </p:cNvPr>
              <p:cNvSpPr>
                <a:spLocks/>
              </p:cNvSpPr>
              <p:nvPr/>
            </p:nvSpPr>
            <p:spPr bwMode="auto">
              <a:xfrm>
                <a:off x="1954" y="2941"/>
                <a:ext cx="599" cy="2"/>
              </a:xfrm>
              <a:custGeom>
                <a:avLst/>
                <a:gdLst>
                  <a:gd name="T0" fmla="+- 0 2552 1954"/>
                  <a:gd name="T1" fmla="*/ T0 w 599"/>
                  <a:gd name="T2" fmla="+- 0 1954 1954"/>
                  <a:gd name="T3" fmla="*/ T2 w 599"/>
                </a:gdLst>
                <a:ahLst/>
                <a:cxnLst>
                  <a:cxn ang="0">
                    <a:pos x="T1" y="0"/>
                  </a:cxn>
                  <a:cxn ang="0">
                    <a:pos x="T3" y="0"/>
                  </a:cxn>
                </a:cxnLst>
                <a:rect l="0" t="0" r="r" b="b"/>
                <a:pathLst>
                  <a:path w="599">
                    <a:moveTo>
                      <a:pt x="598" y="0"/>
                    </a:moveTo>
                    <a:lnTo>
                      <a:pt x="0" y="0"/>
                    </a:lnTo>
                  </a:path>
                </a:pathLst>
              </a:custGeom>
              <a:noFill/>
              <a:ln w="12681">
                <a:solidFill>
                  <a:srgbClr val="3E3E3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77" name="Group 118">
              <a:extLst>
                <a:ext uri="{FF2B5EF4-FFF2-40B4-BE49-F238E27FC236}">
                  <a16:creationId xmlns:a16="http://schemas.microsoft.com/office/drawing/2014/main" id="{0865D418-33C4-F446-8608-98D0C6A40CCD}"/>
                </a:ext>
              </a:extLst>
            </p:cNvPr>
            <p:cNvGrpSpPr>
              <a:grpSpLocks/>
            </p:cNvGrpSpPr>
            <p:nvPr/>
          </p:nvGrpSpPr>
          <p:grpSpPr bwMode="auto">
            <a:xfrm>
              <a:off x="1849" y="2877"/>
              <a:ext cx="138" cy="140"/>
              <a:chOff x="1849" y="2877"/>
              <a:chExt cx="138" cy="140"/>
            </a:xfrm>
          </p:grpSpPr>
          <p:sp>
            <p:nvSpPr>
              <p:cNvPr id="165" name="Freeform 119">
                <a:extLst>
                  <a:ext uri="{FF2B5EF4-FFF2-40B4-BE49-F238E27FC236}">
                    <a16:creationId xmlns:a16="http://schemas.microsoft.com/office/drawing/2014/main" id="{71CF5BF1-30EB-9E4D-ABBC-75B553EA34BE}"/>
                  </a:ext>
                </a:extLst>
              </p:cNvPr>
              <p:cNvSpPr>
                <a:spLocks/>
              </p:cNvSpPr>
              <p:nvPr/>
            </p:nvSpPr>
            <p:spPr bwMode="auto">
              <a:xfrm>
                <a:off x="1849" y="2877"/>
                <a:ext cx="138" cy="140"/>
              </a:xfrm>
              <a:custGeom>
                <a:avLst/>
                <a:gdLst>
                  <a:gd name="T0" fmla="+- 0 1984 1849"/>
                  <a:gd name="T1" fmla="*/ T0 w 138"/>
                  <a:gd name="T2" fmla="+- 0 3016 2877"/>
                  <a:gd name="T3" fmla="*/ 3016 h 140"/>
                  <a:gd name="T4" fmla="+- 0 1849 1849"/>
                  <a:gd name="T5" fmla="*/ T4 w 138"/>
                  <a:gd name="T6" fmla="+- 0 2941 2877"/>
                  <a:gd name="T7" fmla="*/ 2941 h 140"/>
                  <a:gd name="T8" fmla="+- 0 1984 1849"/>
                  <a:gd name="T9" fmla="*/ T8 w 138"/>
                  <a:gd name="T10" fmla="+- 0 2882 2877"/>
                  <a:gd name="T11" fmla="*/ 2882 h 140"/>
                  <a:gd name="T12" fmla="+- 0 1987 1849"/>
                  <a:gd name="T13" fmla="*/ T12 w 138"/>
                  <a:gd name="T14" fmla="+- 0 2877 2877"/>
                  <a:gd name="T15" fmla="*/ 2877 h 140"/>
                  <a:gd name="T16" fmla="+- 0 1979 1849"/>
                  <a:gd name="T17" fmla="*/ T16 w 138"/>
                  <a:gd name="T18" fmla="+- 0 2895 2877"/>
                  <a:gd name="T19" fmla="*/ 2895 h 140"/>
                  <a:gd name="T20" fmla="+- 0 1974 1849"/>
                  <a:gd name="T21" fmla="*/ T20 w 138"/>
                  <a:gd name="T22" fmla="+- 0 2914 2877"/>
                  <a:gd name="T23" fmla="*/ 2914 h 140"/>
                  <a:gd name="T24" fmla="+- 0 1971 1849"/>
                  <a:gd name="T25" fmla="*/ T24 w 138"/>
                  <a:gd name="T26" fmla="+- 0 2934 2877"/>
                  <a:gd name="T27" fmla="*/ 2934 h 140"/>
                  <a:gd name="T28" fmla="+- 0 1970 1849"/>
                  <a:gd name="T29" fmla="*/ T28 w 138"/>
                  <a:gd name="T30" fmla="+- 0 2953 2877"/>
                  <a:gd name="T31" fmla="*/ 2953 h 140"/>
                  <a:gd name="T32" fmla="+- 0 1972 1849"/>
                  <a:gd name="T33" fmla="*/ T32 w 138"/>
                  <a:gd name="T34" fmla="+- 0 2973 2877"/>
                  <a:gd name="T35" fmla="*/ 2973 h 140"/>
                  <a:gd name="T36" fmla="+- 0 1977 1849"/>
                  <a:gd name="T37" fmla="*/ T36 w 138"/>
                  <a:gd name="T38" fmla="+- 0 2992 2877"/>
                  <a:gd name="T39" fmla="*/ 2992 h 140"/>
                  <a:gd name="T40" fmla="+- 0 1984 1849"/>
                  <a:gd name="T41" fmla="*/ T40 w 138"/>
                  <a:gd name="T42" fmla="+- 0 3011 2877"/>
                  <a:gd name="T43" fmla="*/ 3011 h 140"/>
                  <a:gd name="T44" fmla="+- 0 1984 1849"/>
                  <a:gd name="T45" fmla="*/ T44 w 138"/>
                  <a:gd name="T46" fmla="+- 0 3016 2877"/>
                  <a:gd name="T47" fmla="*/ 3016 h 1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38" h="140">
                    <a:moveTo>
                      <a:pt x="135" y="139"/>
                    </a:moveTo>
                    <a:lnTo>
                      <a:pt x="0" y="64"/>
                    </a:lnTo>
                    <a:lnTo>
                      <a:pt x="135" y="5"/>
                    </a:lnTo>
                    <a:lnTo>
                      <a:pt x="138" y="0"/>
                    </a:lnTo>
                    <a:lnTo>
                      <a:pt x="130" y="18"/>
                    </a:lnTo>
                    <a:lnTo>
                      <a:pt x="125" y="37"/>
                    </a:lnTo>
                    <a:lnTo>
                      <a:pt x="122" y="57"/>
                    </a:lnTo>
                    <a:lnTo>
                      <a:pt x="121" y="76"/>
                    </a:lnTo>
                    <a:lnTo>
                      <a:pt x="123" y="96"/>
                    </a:lnTo>
                    <a:lnTo>
                      <a:pt x="128" y="115"/>
                    </a:lnTo>
                    <a:lnTo>
                      <a:pt x="135" y="134"/>
                    </a:lnTo>
                    <a:lnTo>
                      <a:pt x="135" y="139"/>
                    </a:lnTo>
                    <a:close/>
                  </a:path>
                </a:pathLst>
              </a:custGeom>
              <a:solidFill>
                <a:srgbClr val="3E3E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78" name="Group 116">
              <a:extLst>
                <a:ext uri="{FF2B5EF4-FFF2-40B4-BE49-F238E27FC236}">
                  <a16:creationId xmlns:a16="http://schemas.microsoft.com/office/drawing/2014/main" id="{6B0B7759-0A33-5F4E-9030-839323E85544}"/>
                </a:ext>
              </a:extLst>
            </p:cNvPr>
            <p:cNvGrpSpPr>
              <a:grpSpLocks/>
            </p:cNvGrpSpPr>
            <p:nvPr/>
          </p:nvGrpSpPr>
          <p:grpSpPr bwMode="auto">
            <a:xfrm>
              <a:off x="2552" y="2941"/>
              <a:ext cx="599" cy="2"/>
              <a:chOff x="2552" y="2941"/>
              <a:chExt cx="599" cy="2"/>
            </a:xfrm>
          </p:grpSpPr>
          <p:sp>
            <p:nvSpPr>
              <p:cNvPr id="164" name="Freeform 117">
                <a:extLst>
                  <a:ext uri="{FF2B5EF4-FFF2-40B4-BE49-F238E27FC236}">
                    <a16:creationId xmlns:a16="http://schemas.microsoft.com/office/drawing/2014/main" id="{84502AF1-4C5B-AB4D-BA49-415FB168516F}"/>
                  </a:ext>
                </a:extLst>
              </p:cNvPr>
              <p:cNvSpPr>
                <a:spLocks/>
              </p:cNvSpPr>
              <p:nvPr/>
            </p:nvSpPr>
            <p:spPr bwMode="auto">
              <a:xfrm>
                <a:off x="2552" y="2941"/>
                <a:ext cx="599" cy="2"/>
              </a:xfrm>
              <a:custGeom>
                <a:avLst/>
                <a:gdLst>
                  <a:gd name="T0" fmla="+- 0 2552 2552"/>
                  <a:gd name="T1" fmla="*/ T0 w 599"/>
                  <a:gd name="T2" fmla="+- 0 3150 2552"/>
                  <a:gd name="T3" fmla="*/ T2 w 599"/>
                </a:gdLst>
                <a:ahLst/>
                <a:cxnLst>
                  <a:cxn ang="0">
                    <a:pos x="T1" y="0"/>
                  </a:cxn>
                  <a:cxn ang="0">
                    <a:pos x="T3" y="0"/>
                  </a:cxn>
                </a:cxnLst>
                <a:rect l="0" t="0" r="r" b="b"/>
                <a:pathLst>
                  <a:path w="599">
                    <a:moveTo>
                      <a:pt x="0" y="0"/>
                    </a:moveTo>
                    <a:lnTo>
                      <a:pt x="598" y="0"/>
                    </a:lnTo>
                  </a:path>
                </a:pathLst>
              </a:custGeom>
              <a:noFill/>
              <a:ln w="12681">
                <a:solidFill>
                  <a:srgbClr val="3E3E3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79" name="Group 114">
              <a:extLst>
                <a:ext uri="{FF2B5EF4-FFF2-40B4-BE49-F238E27FC236}">
                  <a16:creationId xmlns:a16="http://schemas.microsoft.com/office/drawing/2014/main" id="{31065FC2-CCE7-FE41-9951-3EC7A055B508}"/>
                </a:ext>
              </a:extLst>
            </p:cNvPr>
            <p:cNvGrpSpPr>
              <a:grpSpLocks/>
            </p:cNvGrpSpPr>
            <p:nvPr/>
          </p:nvGrpSpPr>
          <p:grpSpPr bwMode="auto">
            <a:xfrm>
              <a:off x="3119" y="2882"/>
              <a:ext cx="136" cy="136"/>
              <a:chOff x="3119" y="2882"/>
              <a:chExt cx="136" cy="136"/>
            </a:xfrm>
          </p:grpSpPr>
          <p:sp>
            <p:nvSpPr>
              <p:cNvPr id="163" name="Freeform 115">
                <a:extLst>
                  <a:ext uri="{FF2B5EF4-FFF2-40B4-BE49-F238E27FC236}">
                    <a16:creationId xmlns:a16="http://schemas.microsoft.com/office/drawing/2014/main" id="{296DC15A-DC30-C249-81E9-9CC54EB2254B}"/>
                  </a:ext>
                </a:extLst>
              </p:cNvPr>
              <p:cNvSpPr>
                <a:spLocks/>
              </p:cNvSpPr>
              <p:nvPr/>
            </p:nvSpPr>
            <p:spPr bwMode="auto">
              <a:xfrm>
                <a:off x="3119" y="2882"/>
                <a:ext cx="136" cy="136"/>
              </a:xfrm>
              <a:custGeom>
                <a:avLst/>
                <a:gdLst>
                  <a:gd name="T0" fmla="+- 0 3119 3119"/>
                  <a:gd name="T1" fmla="*/ T0 w 136"/>
                  <a:gd name="T2" fmla="+- 0 3017 2882"/>
                  <a:gd name="T3" fmla="*/ 3017 h 136"/>
                  <a:gd name="T4" fmla="+- 0 3127 3119"/>
                  <a:gd name="T5" fmla="*/ T4 w 136"/>
                  <a:gd name="T6" fmla="+- 0 2999 2882"/>
                  <a:gd name="T7" fmla="*/ 2999 h 136"/>
                  <a:gd name="T8" fmla="+- 0 3132 3119"/>
                  <a:gd name="T9" fmla="*/ T8 w 136"/>
                  <a:gd name="T10" fmla="+- 0 2980 2882"/>
                  <a:gd name="T11" fmla="*/ 2980 h 136"/>
                  <a:gd name="T12" fmla="+- 0 3135 3119"/>
                  <a:gd name="T13" fmla="*/ T12 w 136"/>
                  <a:gd name="T14" fmla="+- 0 2960 2882"/>
                  <a:gd name="T15" fmla="*/ 2960 h 136"/>
                  <a:gd name="T16" fmla="+- 0 3135 3119"/>
                  <a:gd name="T17" fmla="*/ T16 w 136"/>
                  <a:gd name="T18" fmla="+- 0 2941 2882"/>
                  <a:gd name="T19" fmla="*/ 2941 h 136"/>
                  <a:gd name="T20" fmla="+- 0 3133 3119"/>
                  <a:gd name="T21" fmla="*/ T20 w 136"/>
                  <a:gd name="T22" fmla="+- 0 2921 2882"/>
                  <a:gd name="T23" fmla="*/ 2921 h 136"/>
                  <a:gd name="T24" fmla="+- 0 3129 3119"/>
                  <a:gd name="T25" fmla="*/ T24 w 136"/>
                  <a:gd name="T26" fmla="+- 0 2902 2882"/>
                  <a:gd name="T27" fmla="*/ 2902 h 136"/>
                  <a:gd name="T28" fmla="+- 0 3122 3119"/>
                  <a:gd name="T29" fmla="*/ T28 w 136"/>
                  <a:gd name="T30" fmla="+- 0 2883 2882"/>
                  <a:gd name="T31" fmla="*/ 2883 h 136"/>
                  <a:gd name="T32" fmla="+- 0 3120 3119"/>
                  <a:gd name="T33" fmla="*/ T32 w 136"/>
                  <a:gd name="T34" fmla="+- 0 2882 2882"/>
                  <a:gd name="T35" fmla="*/ 2882 h 136"/>
                  <a:gd name="T36" fmla="+- 0 3254 3119"/>
                  <a:gd name="T37" fmla="*/ T36 w 136"/>
                  <a:gd name="T38" fmla="+- 0 2941 2882"/>
                  <a:gd name="T39" fmla="*/ 2941 h 136"/>
                  <a:gd name="T40" fmla="+- 0 3120 3119"/>
                  <a:gd name="T41" fmla="*/ T40 w 136"/>
                  <a:gd name="T42" fmla="+- 0 3016 2882"/>
                  <a:gd name="T43" fmla="*/ 3016 h 136"/>
                  <a:gd name="T44" fmla="+- 0 3119 3119"/>
                  <a:gd name="T45" fmla="*/ T44 w 136"/>
                  <a:gd name="T46" fmla="+- 0 3017 2882"/>
                  <a:gd name="T47" fmla="*/ 3017 h 13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36" h="136">
                    <a:moveTo>
                      <a:pt x="0" y="135"/>
                    </a:moveTo>
                    <a:lnTo>
                      <a:pt x="8" y="117"/>
                    </a:lnTo>
                    <a:lnTo>
                      <a:pt x="13" y="98"/>
                    </a:lnTo>
                    <a:lnTo>
                      <a:pt x="16" y="78"/>
                    </a:lnTo>
                    <a:lnTo>
                      <a:pt x="16" y="59"/>
                    </a:lnTo>
                    <a:lnTo>
                      <a:pt x="14" y="39"/>
                    </a:lnTo>
                    <a:lnTo>
                      <a:pt x="10" y="20"/>
                    </a:lnTo>
                    <a:lnTo>
                      <a:pt x="3" y="1"/>
                    </a:lnTo>
                    <a:lnTo>
                      <a:pt x="1" y="0"/>
                    </a:lnTo>
                    <a:lnTo>
                      <a:pt x="135" y="59"/>
                    </a:lnTo>
                    <a:lnTo>
                      <a:pt x="1" y="134"/>
                    </a:lnTo>
                    <a:lnTo>
                      <a:pt x="0" y="135"/>
                    </a:lnTo>
                    <a:close/>
                  </a:path>
                </a:pathLst>
              </a:custGeom>
              <a:solidFill>
                <a:srgbClr val="3E3E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80" name="Group 112">
              <a:extLst>
                <a:ext uri="{FF2B5EF4-FFF2-40B4-BE49-F238E27FC236}">
                  <a16:creationId xmlns:a16="http://schemas.microsoft.com/office/drawing/2014/main" id="{FDEE19B7-9230-A540-BC78-3079CC844C10}"/>
                </a:ext>
              </a:extLst>
            </p:cNvPr>
            <p:cNvGrpSpPr>
              <a:grpSpLocks/>
            </p:cNvGrpSpPr>
            <p:nvPr/>
          </p:nvGrpSpPr>
          <p:grpSpPr bwMode="auto">
            <a:xfrm>
              <a:off x="2552" y="5548"/>
              <a:ext cx="2" cy="150"/>
              <a:chOff x="2552" y="5548"/>
              <a:chExt cx="2" cy="150"/>
            </a:xfrm>
          </p:grpSpPr>
          <p:sp>
            <p:nvSpPr>
              <p:cNvPr id="162" name="Freeform 113">
                <a:extLst>
                  <a:ext uri="{FF2B5EF4-FFF2-40B4-BE49-F238E27FC236}">
                    <a16:creationId xmlns:a16="http://schemas.microsoft.com/office/drawing/2014/main" id="{8768DDFD-4FBC-B54E-B397-084B7D6D4ADB}"/>
                  </a:ext>
                </a:extLst>
              </p:cNvPr>
              <p:cNvSpPr>
                <a:spLocks/>
              </p:cNvSpPr>
              <p:nvPr/>
            </p:nvSpPr>
            <p:spPr bwMode="auto">
              <a:xfrm>
                <a:off x="2552" y="5548"/>
                <a:ext cx="2" cy="150"/>
              </a:xfrm>
              <a:custGeom>
                <a:avLst/>
                <a:gdLst>
                  <a:gd name="T0" fmla="+- 0 5548 5548"/>
                  <a:gd name="T1" fmla="*/ 5548 h 150"/>
                  <a:gd name="T2" fmla="+- 0 5698 5548"/>
                  <a:gd name="T3" fmla="*/ 5698 h 150"/>
                </a:gdLst>
                <a:ahLst/>
                <a:cxnLst>
                  <a:cxn ang="0">
                    <a:pos x="0" y="T1"/>
                  </a:cxn>
                  <a:cxn ang="0">
                    <a:pos x="0" y="T3"/>
                  </a:cxn>
                </a:cxnLst>
                <a:rect l="0" t="0" r="r" b="b"/>
                <a:pathLst>
                  <a:path h="150">
                    <a:moveTo>
                      <a:pt x="0" y="0"/>
                    </a:moveTo>
                    <a:lnTo>
                      <a:pt x="0" y="150"/>
                    </a:lnTo>
                  </a:path>
                </a:pathLst>
              </a:custGeom>
              <a:noFill/>
              <a:ln w="12655">
                <a:solidFill>
                  <a:srgbClr val="3E3E3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grpSp>
        <p:sp>
          <p:nvSpPr>
            <p:cNvPr id="81" name="Freeform 94">
              <a:extLst>
                <a:ext uri="{FF2B5EF4-FFF2-40B4-BE49-F238E27FC236}">
                  <a16:creationId xmlns:a16="http://schemas.microsoft.com/office/drawing/2014/main" id="{F6BF350A-5E91-354D-95B0-6CD8EDCE149A}"/>
                </a:ext>
              </a:extLst>
            </p:cNvPr>
            <p:cNvSpPr>
              <a:spLocks/>
            </p:cNvSpPr>
            <p:nvPr/>
          </p:nvSpPr>
          <p:spPr bwMode="auto">
            <a:xfrm>
              <a:off x="2445" y="6536"/>
              <a:ext cx="150" cy="142"/>
            </a:xfrm>
            <a:custGeom>
              <a:avLst/>
              <a:gdLst>
                <a:gd name="T0" fmla="+- 0 2589 2445"/>
                <a:gd name="T1" fmla="*/ T0 w 150"/>
                <a:gd name="T2" fmla="+- 0 6553 6536"/>
                <a:gd name="T3" fmla="*/ 6553 h 142"/>
                <a:gd name="T4" fmla="+- 0 2527 2445"/>
                <a:gd name="T5" fmla="*/ T4 w 150"/>
                <a:gd name="T6" fmla="+- 0 6553 6536"/>
                <a:gd name="T7" fmla="*/ 6553 h 142"/>
                <a:gd name="T8" fmla="+- 0 2547 2445"/>
                <a:gd name="T9" fmla="*/ T8 w 150"/>
                <a:gd name="T10" fmla="+- 0 6551 6536"/>
                <a:gd name="T11" fmla="*/ 6551 h 142"/>
                <a:gd name="T12" fmla="+- 0 2566 2445"/>
                <a:gd name="T13" fmla="*/ T12 w 150"/>
                <a:gd name="T14" fmla="+- 0 6546 6536"/>
                <a:gd name="T15" fmla="*/ 6546 h 142"/>
                <a:gd name="T16" fmla="+- 0 2585 2445"/>
                <a:gd name="T17" fmla="*/ T16 w 150"/>
                <a:gd name="T18" fmla="+- 0 6539 6536"/>
                <a:gd name="T19" fmla="*/ 6539 h 142"/>
                <a:gd name="T20" fmla="+- 0 2595 2445"/>
                <a:gd name="T21" fmla="*/ T20 w 150"/>
                <a:gd name="T22" fmla="+- 0 6543 6536"/>
                <a:gd name="T23" fmla="*/ 6543 h 142"/>
                <a:gd name="T24" fmla="+- 0 2589 2445"/>
                <a:gd name="T25" fmla="*/ T24 w 150"/>
                <a:gd name="T26" fmla="+- 0 6553 6536"/>
                <a:gd name="T27" fmla="*/ 6553 h 142"/>
              </a:gdLst>
              <a:ahLst/>
              <a:cxnLst>
                <a:cxn ang="0">
                  <a:pos x="T1" y="T3"/>
                </a:cxn>
                <a:cxn ang="0">
                  <a:pos x="T5" y="T7"/>
                </a:cxn>
                <a:cxn ang="0">
                  <a:pos x="T9" y="T11"/>
                </a:cxn>
                <a:cxn ang="0">
                  <a:pos x="T13" y="T15"/>
                </a:cxn>
                <a:cxn ang="0">
                  <a:pos x="T17" y="T19"/>
                </a:cxn>
                <a:cxn ang="0">
                  <a:pos x="T21" y="T23"/>
                </a:cxn>
                <a:cxn ang="0">
                  <a:pos x="T25" y="T27"/>
                </a:cxn>
              </a:cxnLst>
              <a:rect l="0" t="0" r="r" b="b"/>
              <a:pathLst>
                <a:path w="150" h="142">
                  <a:moveTo>
                    <a:pt x="144" y="17"/>
                  </a:moveTo>
                  <a:lnTo>
                    <a:pt x="82" y="17"/>
                  </a:lnTo>
                  <a:lnTo>
                    <a:pt x="102" y="15"/>
                  </a:lnTo>
                  <a:lnTo>
                    <a:pt x="121" y="10"/>
                  </a:lnTo>
                  <a:lnTo>
                    <a:pt x="140" y="3"/>
                  </a:lnTo>
                  <a:lnTo>
                    <a:pt x="150" y="7"/>
                  </a:lnTo>
                  <a:lnTo>
                    <a:pt x="144" y="17"/>
                  </a:lnTo>
                  <a:close/>
                </a:path>
              </a:pathLst>
            </a:custGeom>
            <a:solidFill>
              <a:srgbClr val="3E3E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p>
          </p:txBody>
        </p:sp>
        <p:grpSp>
          <p:nvGrpSpPr>
            <p:cNvPr id="82" name="Group 89">
              <a:extLst>
                <a:ext uri="{FF2B5EF4-FFF2-40B4-BE49-F238E27FC236}">
                  <a16:creationId xmlns:a16="http://schemas.microsoft.com/office/drawing/2014/main" id="{993BC52A-89D7-6342-95D8-14EA2170AF63}"/>
                </a:ext>
              </a:extLst>
            </p:cNvPr>
            <p:cNvGrpSpPr>
              <a:grpSpLocks/>
            </p:cNvGrpSpPr>
            <p:nvPr/>
          </p:nvGrpSpPr>
          <p:grpSpPr bwMode="auto">
            <a:xfrm>
              <a:off x="1953" y="5982"/>
              <a:ext cx="1406" cy="555"/>
              <a:chOff x="1953" y="5982"/>
              <a:chExt cx="1406" cy="555"/>
            </a:xfrm>
          </p:grpSpPr>
          <p:sp>
            <p:nvSpPr>
              <p:cNvPr id="161" name="Freeform 90">
                <a:extLst>
                  <a:ext uri="{FF2B5EF4-FFF2-40B4-BE49-F238E27FC236}">
                    <a16:creationId xmlns:a16="http://schemas.microsoft.com/office/drawing/2014/main" id="{2FB02006-5700-6D43-ACF5-5D98EB18A2C0}"/>
                  </a:ext>
                </a:extLst>
              </p:cNvPr>
              <p:cNvSpPr>
                <a:spLocks/>
              </p:cNvSpPr>
              <p:nvPr/>
            </p:nvSpPr>
            <p:spPr bwMode="auto">
              <a:xfrm>
                <a:off x="1953" y="5982"/>
                <a:ext cx="1406" cy="555"/>
              </a:xfrm>
              <a:custGeom>
                <a:avLst/>
                <a:gdLst>
                  <a:gd name="T0" fmla="+- 0 1847 1847"/>
                  <a:gd name="T1" fmla="*/ T0 w 1406"/>
                  <a:gd name="T2" fmla="+- 0 7562 7562"/>
                  <a:gd name="T3" fmla="*/ 7562 h 555"/>
                  <a:gd name="T4" fmla="+- 0 3253 1847"/>
                  <a:gd name="T5" fmla="*/ T4 w 1406"/>
                  <a:gd name="T6" fmla="+- 0 7562 7562"/>
                  <a:gd name="T7" fmla="*/ 7562 h 555"/>
                  <a:gd name="T8" fmla="+- 0 3253 1847"/>
                  <a:gd name="T9" fmla="*/ T8 w 1406"/>
                  <a:gd name="T10" fmla="+- 0 8116 7562"/>
                  <a:gd name="T11" fmla="*/ 8116 h 555"/>
                  <a:gd name="T12" fmla="+- 0 1847 1847"/>
                  <a:gd name="T13" fmla="*/ T12 w 1406"/>
                  <a:gd name="T14" fmla="+- 0 8116 7562"/>
                  <a:gd name="T15" fmla="*/ 8116 h 555"/>
                  <a:gd name="T16" fmla="+- 0 1847 1847"/>
                  <a:gd name="T17" fmla="*/ T16 w 1406"/>
                  <a:gd name="T18" fmla="+- 0 7562 7562"/>
                  <a:gd name="T19" fmla="*/ 7562 h 555"/>
                </a:gdLst>
                <a:ahLst/>
                <a:cxnLst>
                  <a:cxn ang="0">
                    <a:pos x="T1" y="T3"/>
                  </a:cxn>
                  <a:cxn ang="0">
                    <a:pos x="T5" y="T7"/>
                  </a:cxn>
                  <a:cxn ang="0">
                    <a:pos x="T9" y="T11"/>
                  </a:cxn>
                  <a:cxn ang="0">
                    <a:pos x="T13" y="T15"/>
                  </a:cxn>
                  <a:cxn ang="0">
                    <a:pos x="T17" y="T19"/>
                  </a:cxn>
                </a:cxnLst>
                <a:rect l="0" t="0" r="r" b="b"/>
                <a:pathLst>
                  <a:path w="1406" h="555">
                    <a:moveTo>
                      <a:pt x="0" y="0"/>
                    </a:moveTo>
                    <a:lnTo>
                      <a:pt x="1406" y="0"/>
                    </a:lnTo>
                    <a:lnTo>
                      <a:pt x="1406" y="554"/>
                    </a:lnTo>
                    <a:lnTo>
                      <a:pt x="0" y="554"/>
                    </a:lnTo>
                    <a:lnTo>
                      <a:pt x="0" y="0"/>
                    </a:lnTo>
                    <a:close/>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83" name="Group 86">
              <a:extLst>
                <a:ext uri="{FF2B5EF4-FFF2-40B4-BE49-F238E27FC236}">
                  <a16:creationId xmlns:a16="http://schemas.microsoft.com/office/drawing/2014/main" id="{4BD4679F-2784-3146-896E-393763DA8542}"/>
                </a:ext>
              </a:extLst>
            </p:cNvPr>
            <p:cNvGrpSpPr>
              <a:grpSpLocks/>
            </p:cNvGrpSpPr>
            <p:nvPr/>
          </p:nvGrpSpPr>
          <p:grpSpPr bwMode="auto">
            <a:xfrm>
              <a:off x="1927" y="5982"/>
              <a:ext cx="1433" cy="651"/>
              <a:chOff x="1927" y="5982"/>
              <a:chExt cx="1433" cy="651"/>
            </a:xfrm>
          </p:grpSpPr>
          <p:sp>
            <p:nvSpPr>
              <p:cNvPr id="159" name="Freeform 88">
                <a:extLst>
                  <a:ext uri="{FF2B5EF4-FFF2-40B4-BE49-F238E27FC236}">
                    <a16:creationId xmlns:a16="http://schemas.microsoft.com/office/drawing/2014/main" id="{8FB0FD71-5E68-7949-8474-CC0F967364C3}"/>
                  </a:ext>
                </a:extLst>
              </p:cNvPr>
              <p:cNvSpPr>
                <a:spLocks/>
              </p:cNvSpPr>
              <p:nvPr/>
            </p:nvSpPr>
            <p:spPr bwMode="auto">
              <a:xfrm>
                <a:off x="1954" y="6078"/>
                <a:ext cx="1406" cy="555"/>
              </a:xfrm>
              <a:custGeom>
                <a:avLst/>
                <a:gdLst>
                  <a:gd name="T0" fmla="+- 0 1847 1847"/>
                  <a:gd name="T1" fmla="*/ T0 w 1406"/>
                  <a:gd name="T2" fmla="+- 0 8116 7562"/>
                  <a:gd name="T3" fmla="*/ 8116 h 555"/>
                  <a:gd name="T4" fmla="+- 0 3253 1847"/>
                  <a:gd name="T5" fmla="*/ T4 w 1406"/>
                  <a:gd name="T6" fmla="+- 0 8116 7562"/>
                  <a:gd name="T7" fmla="*/ 8116 h 555"/>
                  <a:gd name="T8" fmla="+- 0 3253 1847"/>
                  <a:gd name="T9" fmla="*/ T8 w 1406"/>
                  <a:gd name="T10" fmla="+- 0 7562 7562"/>
                  <a:gd name="T11" fmla="*/ 7562 h 555"/>
                  <a:gd name="T12" fmla="+- 0 1847 1847"/>
                  <a:gd name="T13" fmla="*/ T12 w 1406"/>
                  <a:gd name="T14" fmla="+- 0 7562 7562"/>
                  <a:gd name="T15" fmla="*/ 7562 h 555"/>
                  <a:gd name="T16" fmla="+- 0 1847 1847"/>
                  <a:gd name="T17" fmla="*/ T16 w 1406"/>
                  <a:gd name="T18" fmla="+- 0 8116 7562"/>
                  <a:gd name="T19" fmla="*/ 8116 h 555"/>
                </a:gdLst>
                <a:ahLst/>
                <a:cxnLst>
                  <a:cxn ang="0">
                    <a:pos x="T1" y="T3"/>
                  </a:cxn>
                  <a:cxn ang="0">
                    <a:pos x="T5" y="T7"/>
                  </a:cxn>
                  <a:cxn ang="0">
                    <a:pos x="T9" y="T11"/>
                  </a:cxn>
                  <a:cxn ang="0">
                    <a:pos x="T13" y="T15"/>
                  </a:cxn>
                  <a:cxn ang="0">
                    <a:pos x="T17" y="T19"/>
                  </a:cxn>
                </a:cxnLst>
                <a:rect l="0" t="0" r="r" b="b"/>
                <a:pathLst>
                  <a:path w="1406" h="555">
                    <a:moveTo>
                      <a:pt x="0" y="554"/>
                    </a:moveTo>
                    <a:lnTo>
                      <a:pt x="1406" y="554"/>
                    </a:lnTo>
                    <a:lnTo>
                      <a:pt x="1406" y="0"/>
                    </a:lnTo>
                    <a:lnTo>
                      <a:pt x="0" y="0"/>
                    </a:lnTo>
                    <a:lnTo>
                      <a:pt x="0" y="554"/>
                    </a:lnTo>
                    <a:close/>
                  </a:path>
                </a:pathLst>
              </a:custGeom>
              <a:noFill/>
              <a:ln w="3167">
                <a:solidFill>
                  <a:srgbClr val="CECEC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pic>
            <p:nvPicPr>
              <p:cNvPr id="160" name="Picture 87">
                <a:extLst>
                  <a:ext uri="{FF2B5EF4-FFF2-40B4-BE49-F238E27FC236}">
                    <a16:creationId xmlns:a16="http://schemas.microsoft.com/office/drawing/2014/main" id="{12C03AFB-8A1D-3C46-AAA9-3A818A430B5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27" y="5982"/>
                <a:ext cx="1405" cy="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4" name="Group 84">
              <a:extLst>
                <a:ext uri="{FF2B5EF4-FFF2-40B4-BE49-F238E27FC236}">
                  <a16:creationId xmlns:a16="http://schemas.microsoft.com/office/drawing/2014/main" id="{B47A2990-6DA8-9F49-AC47-305653C8C774}"/>
                </a:ext>
              </a:extLst>
            </p:cNvPr>
            <p:cNvGrpSpPr>
              <a:grpSpLocks/>
            </p:cNvGrpSpPr>
            <p:nvPr/>
          </p:nvGrpSpPr>
          <p:grpSpPr bwMode="auto">
            <a:xfrm>
              <a:off x="1939" y="6052"/>
              <a:ext cx="1406" cy="555"/>
              <a:chOff x="1939" y="6052"/>
              <a:chExt cx="1406" cy="555"/>
            </a:xfrm>
          </p:grpSpPr>
          <p:sp>
            <p:nvSpPr>
              <p:cNvPr id="158" name="Freeform 85">
                <a:extLst>
                  <a:ext uri="{FF2B5EF4-FFF2-40B4-BE49-F238E27FC236}">
                    <a16:creationId xmlns:a16="http://schemas.microsoft.com/office/drawing/2014/main" id="{9A5D9661-BABB-054C-A92D-F1F5B1C9EEDC}"/>
                  </a:ext>
                </a:extLst>
              </p:cNvPr>
              <p:cNvSpPr>
                <a:spLocks/>
              </p:cNvSpPr>
              <p:nvPr/>
            </p:nvSpPr>
            <p:spPr bwMode="auto">
              <a:xfrm>
                <a:off x="1939" y="6052"/>
                <a:ext cx="1406" cy="555"/>
              </a:xfrm>
              <a:custGeom>
                <a:avLst/>
                <a:gdLst>
                  <a:gd name="T0" fmla="+- 0 1817 1817"/>
                  <a:gd name="T1" fmla="*/ T0 w 1406"/>
                  <a:gd name="T2" fmla="+- 0 8086 7532"/>
                  <a:gd name="T3" fmla="*/ 8086 h 555"/>
                  <a:gd name="T4" fmla="+- 0 3223 1817"/>
                  <a:gd name="T5" fmla="*/ T4 w 1406"/>
                  <a:gd name="T6" fmla="+- 0 8086 7532"/>
                  <a:gd name="T7" fmla="*/ 8086 h 555"/>
                  <a:gd name="T8" fmla="+- 0 3223 1817"/>
                  <a:gd name="T9" fmla="*/ T8 w 1406"/>
                  <a:gd name="T10" fmla="+- 0 7532 7532"/>
                  <a:gd name="T11" fmla="*/ 7532 h 555"/>
                  <a:gd name="T12" fmla="+- 0 1817 1817"/>
                  <a:gd name="T13" fmla="*/ T12 w 1406"/>
                  <a:gd name="T14" fmla="+- 0 7532 7532"/>
                  <a:gd name="T15" fmla="*/ 7532 h 555"/>
                  <a:gd name="T16" fmla="+- 0 1817 1817"/>
                  <a:gd name="T17" fmla="*/ T16 w 1406"/>
                  <a:gd name="T18" fmla="+- 0 8086 7532"/>
                  <a:gd name="T19" fmla="*/ 8086 h 555"/>
                </a:gdLst>
                <a:ahLst/>
                <a:cxnLst>
                  <a:cxn ang="0">
                    <a:pos x="T1" y="T3"/>
                  </a:cxn>
                  <a:cxn ang="0">
                    <a:pos x="T5" y="T7"/>
                  </a:cxn>
                  <a:cxn ang="0">
                    <a:pos x="T9" y="T11"/>
                  </a:cxn>
                  <a:cxn ang="0">
                    <a:pos x="T13" y="T15"/>
                  </a:cxn>
                  <a:cxn ang="0">
                    <a:pos x="T17" y="T19"/>
                  </a:cxn>
                </a:cxnLst>
                <a:rect l="0" t="0" r="r" b="b"/>
                <a:pathLst>
                  <a:path w="1406" h="555">
                    <a:moveTo>
                      <a:pt x="0" y="554"/>
                    </a:moveTo>
                    <a:lnTo>
                      <a:pt x="1406" y="554"/>
                    </a:lnTo>
                    <a:lnTo>
                      <a:pt x="1406" y="0"/>
                    </a:lnTo>
                    <a:lnTo>
                      <a:pt x="0" y="0"/>
                    </a:lnTo>
                    <a:lnTo>
                      <a:pt x="0" y="554"/>
                    </a:lnTo>
                    <a:close/>
                  </a:path>
                </a:pathLst>
              </a:custGeom>
              <a:noFill/>
              <a:ln w="3167">
                <a:solidFill>
                  <a:srgbClr val="3E3E3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grpSp>
        <p:sp>
          <p:nvSpPr>
            <p:cNvPr id="85" name="Freeform 82">
              <a:extLst>
                <a:ext uri="{FF2B5EF4-FFF2-40B4-BE49-F238E27FC236}">
                  <a16:creationId xmlns:a16="http://schemas.microsoft.com/office/drawing/2014/main" id="{B3635AD3-AFB3-C049-81B2-688699633B18}"/>
                </a:ext>
              </a:extLst>
            </p:cNvPr>
            <p:cNvSpPr>
              <a:spLocks/>
            </p:cNvSpPr>
            <p:nvPr/>
          </p:nvSpPr>
          <p:spPr bwMode="auto">
            <a:xfrm>
              <a:off x="2445" y="7382"/>
              <a:ext cx="150" cy="150"/>
            </a:xfrm>
            <a:custGeom>
              <a:avLst/>
              <a:gdLst>
                <a:gd name="T0" fmla="+- 0 2585 2445"/>
                <a:gd name="T1" fmla="*/ T0 w 150"/>
                <a:gd name="T2" fmla="+- 0 7402 7382"/>
                <a:gd name="T3" fmla="*/ 7402 h 150"/>
                <a:gd name="T4" fmla="+- 0 2527 2445"/>
                <a:gd name="T5" fmla="*/ T4 w 150"/>
                <a:gd name="T6" fmla="+- 0 7402 7382"/>
                <a:gd name="T7" fmla="*/ 7402 h 150"/>
                <a:gd name="T8" fmla="+- 0 2547 2445"/>
                <a:gd name="T9" fmla="*/ T8 w 150"/>
                <a:gd name="T10" fmla="+- 0 7400 7382"/>
                <a:gd name="T11" fmla="*/ 7400 h 150"/>
                <a:gd name="T12" fmla="+- 0 2566 2445"/>
                <a:gd name="T13" fmla="*/ T12 w 150"/>
                <a:gd name="T14" fmla="+- 0 7395 7382"/>
                <a:gd name="T15" fmla="*/ 7395 h 150"/>
                <a:gd name="T16" fmla="+- 0 2585 2445"/>
                <a:gd name="T17" fmla="*/ T16 w 150"/>
                <a:gd name="T18" fmla="+- 0 7389 7382"/>
                <a:gd name="T19" fmla="*/ 7389 h 150"/>
                <a:gd name="T20" fmla="+- 0 2595 2445"/>
                <a:gd name="T21" fmla="*/ T20 w 150"/>
                <a:gd name="T22" fmla="+- 0 7382 7382"/>
                <a:gd name="T23" fmla="*/ 7382 h 150"/>
                <a:gd name="T24" fmla="+- 0 2585 2445"/>
                <a:gd name="T25" fmla="*/ T24 w 150"/>
                <a:gd name="T26" fmla="+- 0 7402 7382"/>
                <a:gd name="T27" fmla="*/ 7402 h 150"/>
              </a:gdLst>
              <a:ahLst/>
              <a:cxnLst>
                <a:cxn ang="0">
                  <a:pos x="T1" y="T3"/>
                </a:cxn>
                <a:cxn ang="0">
                  <a:pos x="T5" y="T7"/>
                </a:cxn>
                <a:cxn ang="0">
                  <a:pos x="T9" y="T11"/>
                </a:cxn>
                <a:cxn ang="0">
                  <a:pos x="T13" y="T15"/>
                </a:cxn>
                <a:cxn ang="0">
                  <a:pos x="T17" y="T19"/>
                </a:cxn>
                <a:cxn ang="0">
                  <a:pos x="T21" y="T23"/>
                </a:cxn>
                <a:cxn ang="0">
                  <a:pos x="T25" y="T27"/>
                </a:cxn>
              </a:cxnLst>
              <a:rect l="0" t="0" r="r" b="b"/>
              <a:pathLst>
                <a:path w="150" h="150">
                  <a:moveTo>
                    <a:pt x="140" y="20"/>
                  </a:moveTo>
                  <a:lnTo>
                    <a:pt x="82" y="20"/>
                  </a:lnTo>
                  <a:lnTo>
                    <a:pt x="102" y="18"/>
                  </a:lnTo>
                  <a:lnTo>
                    <a:pt x="121" y="13"/>
                  </a:lnTo>
                  <a:lnTo>
                    <a:pt x="140" y="7"/>
                  </a:lnTo>
                  <a:lnTo>
                    <a:pt x="150" y="0"/>
                  </a:lnTo>
                  <a:lnTo>
                    <a:pt x="140" y="20"/>
                  </a:lnTo>
                  <a:close/>
                </a:path>
              </a:pathLst>
            </a:custGeom>
            <a:solidFill>
              <a:srgbClr val="3E3E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p>
          </p:txBody>
        </p:sp>
        <p:grpSp>
          <p:nvGrpSpPr>
            <p:cNvPr id="86" name="Group 79">
              <a:extLst>
                <a:ext uri="{FF2B5EF4-FFF2-40B4-BE49-F238E27FC236}">
                  <a16:creationId xmlns:a16="http://schemas.microsoft.com/office/drawing/2014/main" id="{84DADC38-02A6-4048-A01F-48DC739B719F}"/>
                </a:ext>
              </a:extLst>
            </p:cNvPr>
            <p:cNvGrpSpPr>
              <a:grpSpLocks/>
            </p:cNvGrpSpPr>
            <p:nvPr/>
          </p:nvGrpSpPr>
          <p:grpSpPr bwMode="auto">
            <a:xfrm>
              <a:off x="2582" y="6615"/>
              <a:ext cx="2" cy="240"/>
              <a:chOff x="2582" y="6615"/>
              <a:chExt cx="2" cy="240"/>
            </a:xfrm>
          </p:grpSpPr>
          <p:sp>
            <p:nvSpPr>
              <p:cNvPr id="157" name="Freeform 80">
                <a:extLst>
                  <a:ext uri="{FF2B5EF4-FFF2-40B4-BE49-F238E27FC236}">
                    <a16:creationId xmlns:a16="http://schemas.microsoft.com/office/drawing/2014/main" id="{1EAEAB79-E25B-DC48-8550-B1E42FA2FED9}"/>
                  </a:ext>
                </a:extLst>
              </p:cNvPr>
              <p:cNvSpPr>
                <a:spLocks/>
              </p:cNvSpPr>
              <p:nvPr/>
            </p:nvSpPr>
            <p:spPr bwMode="auto">
              <a:xfrm>
                <a:off x="2582" y="6615"/>
                <a:ext cx="2" cy="240"/>
              </a:xfrm>
              <a:custGeom>
                <a:avLst/>
                <a:gdLst>
                  <a:gd name="T0" fmla="+- 0 8086 8086"/>
                  <a:gd name="T1" fmla="*/ 8086 h 240"/>
                  <a:gd name="T2" fmla="+- 0 8326 8086"/>
                  <a:gd name="T3" fmla="*/ 8326 h 240"/>
                </a:gdLst>
                <a:ahLst/>
                <a:cxnLst>
                  <a:cxn ang="0">
                    <a:pos x="0" y="T1"/>
                  </a:cxn>
                  <a:cxn ang="0">
                    <a:pos x="0" y="T3"/>
                  </a:cxn>
                </a:cxnLst>
                <a:rect l="0" t="0" r="r" b="b"/>
                <a:pathLst>
                  <a:path h="240">
                    <a:moveTo>
                      <a:pt x="0" y="0"/>
                    </a:moveTo>
                    <a:lnTo>
                      <a:pt x="0" y="240"/>
                    </a:lnTo>
                  </a:path>
                </a:pathLst>
              </a:custGeom>
              <a:noFill/>
              <a:ln w="12655">
                <a:solidFill>
                  <a:srgbClr val="3E3E3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87" name="Group 77">
              <a:extLst>
                <a:ext uri="{FF2B5EF4-FFF2-40B4-BE49-F238E27FC236}">
                  <a16:creationId xmlns:a16="http://schemas.microsoft.com/office/drawing/2014/main" id="{4B406F80-D66A-9B45-B6A4-01FA2184D10A}"/>
                </a:ext>
              </a:extLst>
            </p:cNvPr>
            <p:cNvGrpSpPr>
              <a:grpSpLocks/>
            </p:cNvGrpSpPr>
            <p:nvPr/>
          </p:nvGrpSpPr>
          <p:grpSpPr bwMode="auto">
            <a:xfrm>
              <a:off x="1953" y="7089"/>
              <a:ext cx="1406" cy="570"/>
              <a:chOff x="1953" y="7089"/>
              <a:chExt cx="1406" cy="570"/>
            </a:xfrm>
          </p:grpSpPr>
          <p:sp>
            <p:nvSpPr>
              <p:cNvPr id="156" name="Freeform 78">
                <a:extLst>
                  <a:ext uri="{FF2B5EF4-FFF2-40B4-BE49-F238E27FC236}">
                    <a16:creationId xmlns:a16="http://schemas.microsoft.com/office/drawing/2014/main" id="{565B2EDF-BA03-DD4F-A9F4-EE6CADD909B5}"/>
                  </a:ext>
                </a:extLst>
              </p:cNvPr>
              <p:cNvSpPr>
                <a:spLocks/>
              </p:cNvSpPr>
              <p:nvPr/>
            </p:nvSpPr>
            <p:spPr bwMode="auto">
              <a:xfrm>
                <a:off x="1953" y="7089"/>
                <a:ext cx="1406" cy="570"/>
              </a:xfrm>
              <a:custGeom>
                <a:avLst/>
                <a:gdLst>
                  <a:gd name="T0" fmla="+- 0 1847 1847"/>
                  <a:gd name="T1" fmla="*/ T0 w 1406"/>
                  <a:gd name="T2" fmla="+- 0 8461 8461"/>
                  <a:gd name="T3" fmla="*/ 8461 h 570"/>
                  <a:gd name="T4" fmla="+- 0 3253 1847"/>
                  <a:gd name="T5" fmla="*/ T4 w 1406"/>
                  <a:gd name="T6" fmla="+- 0 8461 8461"/>
                  <a:gd name="T7" fmla="*/ 8461 h 570"/>
                  <a:gd name="T8" fmla="+- 0 3253 1847"/>
                  <a:gd name="T9" fmla="*/ T8 w 1406"/>
                  <a:gd name="T10" fmla="+- 0 9030 8461"/>
                  <a:gd name="T11" fmla="*/ 9030 h 570"/>
                  <a:gd name="T12" fmla="+- 0 1847 1847"/>
                  <a:gd name="T13" fmla="*/ T12 w 1406"/>
                  <a:gd name="T14" fmla="+- 0 9030 8461"/>
                  <a:gd name="T15" fmla="*/ 9030 h 570"/>
                  <a:gd name="T16" fmla="+- 0 1847 1847"/>
                  <a:gd name="T17" fmla="*/ T16 w 1406"/>
                  <a:gd name="T18" fmla="+- 0 8461 8461"/>
                  <a:gd name="T19" fmla="*/ 8461 h 570"/>
                </a:gdLst>
                <a:ahLst/>
                <a:cxnLst>
                  <a:cxn ang="0">
                    <a:pos x="T1" y="T3"/>
                  </a:cxn>
                  <a:cxn ang="0">
                    <a:pos x="T5" y="T7"/>
                  </a:cxn>
                  <a:cxn ang="0">
                    <a:pos x="T9" y="T11"/>
                  </a:cxn>
                  <a:cxn ang="0">
                    <a:pos x="T13" y="T15"/>
                  </a:cxn>
                  <a:cxn ang="0">
                    <a:pos x="T17" y="T19"/>
                  </a:cxn>
                </a:cxnLst>
                <a:rect l="0" t="0" r="r" b="b"/>
                <a:pathLst>
                  <a:path w="1406" h="570">
                    <a:moveTo>
                      <a:pt x="0" y="0"/>
                    </a:moveTo>
                    <a:lnTo>
                      <a:pt x="1406" y="0"/>
                    </a:lnTo>
                    <a:lnTo>
                      <a:pt x="1406" y="569"/>
                    </a:lnTo>
                    <a:lnTo>
                      <a:pt x="0" y="569"/>
                    </a:lnTo>
                    <a:lnTo>
                      <a:pt x="0" y="0"/>
                    </a:lnTo>
                    <a:close/>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88" name="Group 74">
              <a:extLst>
                <a:ext uri="{FF2B5EF4-FFF2-40B4-BE49-F238E27FC236}">
                  <a16:creationId xmlns:a16="http://schemas.microsoft.com/office/drawing/2014/main" id="{ADA6EE8E-2875-3A41-81D4-EAF7B8101F99}"/>
                </a:ext>
              </a:extLst>
            </p:cNvPr>
            <p:cNvGrpSpPr>
              <a:grpSpLocks/>
            </p:cNvGrpSpPr>
            <p:nvPr/>
          </p:nvGrpSpPr>
          <p:grpSpPr bwMode="auto">
            <a:xfrm>
              <a:off x="1940" y="6974"/>
              <a:ext cx="1406" cy="598"/>
              <a:chOff x="1940" y="6974"/>
              <a:chExt cx="1406" cy="598"/>
            </a:xfrm>
          </p:grpSpPr>
          <p:sp>
            <p:nvSpPr>
              <p:cNvPr id="154" name="Freeform 76">
                <a:extLst>
                  <a:ext uri="{FF2B5EF4-FFF2-40B4-BE49-F238E27FC236}">
                    <a16:creationId xmlns:a16="http://schemas.microsoft.com/office/drawing/2014/main" id="{AAF03C83-D402-344E-AEAB-977EC509C23E}"/>
                  </a:ext>
                </a:extLst>
              </p:cNvPr>
              <p:cNvSpPr>
                <a:spLocks/>
              </p:cNvSpPr>
              <p:nvPr/>
            </p:nvSpPr>
            <p:spPr bwMode="auto">
              <a:xfrm>
                <a:off x="1940" y="7002"/>
                <a:ext cx="1406" cy="570"/>
              </a:xfrm>
              <a:custGeom>
                <a:avLst/>
                <a:gdLst>
                  <a:gd name="T0" fmla="+- 0 1847 1847"/>
                  <a:gd name="T1" fmla="*/ T0 w 1406"/>
                  <a:gd name="T2" fmla="+- 0 9030 8461"/>
                  <a:gd name="T3" fmla="*/ 9030 h 570"/>
                  <a:gd name="T4" fmla="+- 0 3253 1847"/>
                  <a:gd name="T5" fmla="*/ T4 w 1406"/>
                  <a:gd name="T6" fmla="+- 0 9030 8461"/>
                  <a:gd name="T7" fmla="*/ 9030 h 570"/>
                  <a:gd name="T8" fmla="+- 0 3253 1847"/>
                  <a:gd name="T9" fmla="*/ T8 w 1406"/>
                  <a:gd name="T10" fmla="+- 0 8461 8461"/>
                  <a:gd name="T11" fmla="*/ 8461 h 570"/>
                  <a:gd name="T12" fmla="+- 0 1847 1847"/>
                  <a:gd name="T13" fmla="*/ T12 w 1406"/>
                  <a:gd name="T14" fmla="+- 0 8461 8461"/>
                  <a:gd name="T15" fmla="*/ 8461 h 570"/>
                  <a:gd name="T16" fmla="+- 0 1847 1847"/>
                  <a:gd name="T17" fmla="*/ T16 w 1406"/>
                  <a:gd name="T18" fmla="+- 0 9030 8461"/>
                  <a:gd name="T19" fmla="*/ 9030 h 570"/>
                </a:gdLst>
                <a:ahLst/>
                <a:cxnLst>
                  <a:cxn ang="0">
                    <a:pos x="T1" y="T3"/>
                  </a:cxn>
                  <a:cxn ang="0">
                    <a:pos x="T5" y="T7"/>
                  </a:cxn>
                  <a:cxn ang="0">
                    <a:pos x="T9" y="T11"/>
                  </a:cxn>
                  <a:cxn ang="0">
                    <a:pos x="T13" y="T15"/>
                  </a:cxn>
                  <a:cxn ang="0">
                    <a:pos x="T17" y="T19"/>
                  </a:cxn>
                </a:cxnLst>
                <a:rect l="0" t="0" r="r" b="b"/>
                <a:pathLst>
                  <a:path w="1406" h="570">
                    <a:moveTo>
                      <a:pt x="0" y="569"/>
                    </a:moveTo>
                    <a:lnTo>
                      <a:pt x="1406" y="569"/>
                    </a:lnTo>
                    <a:lnTo>
                      <a:pt x="1406" y="0"/>
                    </a:lnTo>
                    <a:lnTo>
                      <a:pt x="0" y="0"/>
                    </a:lnTo>
                    <a:lnTo>
                      <a:pt x="0" y="569"/>
                    </a:lnTo>
                    <a:close/>
                  </a:path>
                </a:pathLst>
              </a:custGeom>
              <a:noFill/>
              <a:ln w="3167">
                <a:solidFill>
                  <a:srgbClr val="CECEC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pic>
            <p:nvPicPr>
              <p:cNvPr id="155" name="Picture 75">
                <a:extLst>
                  <a:ext uri="{FF2B5EF4-FFF2-40B4-BE49-F238E27FC236}">
                    <a16:creationId xmlns:a16="http://schemas.microsoft.com/office/drawing/2014/main" id="{8D9B738B-DE96-D14A-8A93-2070D67CE6C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40" y="6974"/>
                <a:ext cx="1405" cy="5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9" name="Group 72">
              <a:extLst>
                <a:ext uri="{FF2B5EF4-FFF2-40B4-BE49-F238E27FC236}">
                  <a16:creationId xmlns:a16="http://schemas.microsoft.com/office/drawing/2014/main" id="{14684E1B-B0AD-4E4C-82EC-3C7C863D71F3}"/>
                </a:ext>
              </a:extLst>
            </p:cNvPr>
            <p:cNvGrpSpPr>
              <a:grpSpLocks/>
            </p:cNvGrpSpPr>
            <p:nvPr/>
          </p:nvGrpSpPr>
          <p:grpSpPr bwMode="auto">
            <a:xfrm>
              <a:off x="1932" y="7002"/>
              <a:ext cx="1406" cy="570"/>
              <a:chOff x="1932" y="7002"/>
              <a:chExt cx="1406" cy="570"/>
            </a:xfrm>
          </p:grpSpPr>
          <p:sp>
            <p:nvSpPr>
              <p:cNvPr id="153" name="Freeform 73">
                <a:extLst>
                  <a:ext uri="{FF2B5EF4-FFF2-40B4-BE49-F238E27FC236}">
                    <a16:creationId xmlns:a16="http://schemas.microsoft.com/office/drawing/2014/main" id="{75199288-9137-5048-94F9-F8E354D7E4E7}"/>
                  </a:ext>
                </a:extLst>
              </p:cNvPr>
              <p:cNvSpPr>
                <a:spLocks/>
              </p:cNvSpPr>
              <p:nvPr/>
            </p:nvSpPr>
            <p:spPr bwMode="auto">
              <a:xfrm>
                <a:off x="1932" y="7002"/>
                <a:ext cx="1406" cy="570"/>
              </a:xfrm>
              <a:custGeom>
                <a:avLst/>
                <a:gdLst>
                  <a:gd name="T0" fmla="+- 0 1817 1817"/>
                  <a:gd name="T1" fmla="*/ T0 w 1406"/>
                  <a:gd name="T2" fmla="+- 0 9000 8431"/>
                  <a:gd name="T3" fmla="*/ 9000 h 570"/>
                  <a:gd name="T4" fmla="+- 0 3223 1817"/>
                  <a:gd name="T5" fmla="*/ T4 w 1406"/>
                  <a:gd name="T6" fmla="+- 0 9000 8431"/>
                  <a:gd name="T7" fmla="*/ 9000 h 570"/>
                  <a:gd name="T8" fmla="+- 0 3223 1817"/>
                  <a:gd name="T9" fmla="*/ T8 w 1406"/>
                  <a:gd name="T10" fmla="+- 0 8431 8431"/>
                  <a:gd name="T11" fmla="*/ 8431 h 570"/>
                  <a:gd name="T12" fmla="+- 0 1817 1817"/>
                  <a:gd name="T13" fmla="*/ T12 w 1406"/>
                  <a:gd name="T14" fmla="+- 0 8431 8431"/>
                  <a:gd name="T15" fmla="*/ 8431 h 570"/>
                  <a:gd name="T16" fmla="+- 0 1817 1817"/>
                  <a:gd name="T17" fmla="*/ T16 w 1406"/>
                  <a:gd name="T18" fmla="+- 0 9000 8431"/>
                  <a:gd name="T19" fmla="*/ 9000 h 570"/>
                </a:gdLst>
                <a:ahLst/>
                <a:cxnLst>
                  <a:cxn ang="0">
                    <a:pos x="T1" y="T3"/>
                  </a:cxn>
                  <a:cxn ang="0">
                    <a:pos x="T5" y="T7"/>
                  </a:cxn>
                  <a:cxn ang="0">
                    <a:pos x="T9" y="T11"/>
                  </a:cxn>
                  <a:cxn ang="0">
                    <a:pos x="T13" y="T15"/>
                  </a:cxn>
                  <a:cxn ang="0">
                    <a:pos x="T17" y="T19"/>
                  </a:cxn>
                </a:cxnLst>
                <a:rect l="0" t="0" r="r" b="b"/>
                <a:pathLst>
                  <a:path w="1406" h="570">
                    <a:moveTo>
                      <a:pt x="0" y="569"/>
                    </a:moveTo>
                    <a:lnTo>
                      <a:pt x="1406" y="569"/>
                    </a:lnTo>
                    <a:lnTo>
                      <a:pt x="1406" y="0"/>
                    </a:lnTo>
                    <a:lnTo>
                      <a:pt x="0" y="0"/>
                    </a:lnTo>
                    <a:lnTo>
                      <a:pt x="0" y="569"/>
                    </a:lnTo>
                    <a:close/>
                  </a:path>
                </a:pathLst>
              </a:custGeom>
              <a:noFill/>
              <a:ln w="3167">
                <a:solidFill>
                  <a:srgbClr val="3E3E3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90" name="Group 69">
              <a:extLst>
                <a:ext uri="{FF2B5EF4-FFF2-40B4-BE49-F238E27FC236}">
                  <a16:creationId xmlns:a16="http://schemas.microsoft.com/office/drawing/2014/main" id="{9D12FB86-3B20-004D-956F-AE4A9C623C97}"/>
                </a:ext>
              </a:extLst>
            </p:cNvPr>
            <p:cNvGrpSpPr>
              <a:grpSpLocks/>
            </p:cNvGrpSpPr>
            <p:nvPr/>
          </p:nvGrpSpPr>
          <p:grpSpPr bwMode="auto">
            <a:xfrm>
              <a:off x="2445" y="6850"/>
              <a:ext cx="212" cy="1581"/>
              <a:chOff x="2445" y="6850"/>
              <a:chExt cx="212" cy="1581"/>
            </a:xfrm>
          </p:grpSpPr>
          <p:sp>
            <p:nvSpPr>
              <p:cNvPr id="151" name="Freeform 71">
                <a:extLst>
                  <a:ext uri="{FF2B5EF4-FFF2-40B4-BE49-F238E27FC236}">
                    <a16:creationId xmlns:a16="http://schemas.microsoft.com/office/drawing/2014/main" id="{07455894-14EC-E446-B8B9-8544B3808581}"/>
                  </a:ext>
                </a:extLst>
              </p:cNvPr>
              <p:cNvSpPr>
                <a:spLocks/>
              </p:cNvSpPr>
              <p:nvPr/>
            </p:nvSpPr>
            <p:spPr bwMode="auto">
              <a:xfrm>
                <a:off x="2507" y="6850"/>
                <a:ext cx="150" cy="140"/>
              </a:xfrm>
              <a:custGeom>
                <a:avLst/>
                <a:gdLst>
                  <a:gd name="T0" fmla="+- 0 2520 2445"/>
                  <a:gd name="T1" fmla="*/ T0 w 150"/>
                  <a:gd name="T2" fmla="+- 0 8431 8291"/>
                  <a:gd name="T3" fmla="*/ 8431 h 140"/>
                  <a:gd name="T4" fmla="+- 0 2445 2445"/>
                  <a:gd name="T5" fmla="*/ T4 w 150"/>
                  <a:gd name="T6" fmla="+- 0 8296 8291"/>
                  <a:gd name="T7" fmla="*/ 8296 h 140"/>
                  <a:gd name="T8" fmla="+- 0 2451 2445"/>
                  <a:gd name="T9" fmla="*/ T8 w 150"/>
                  <a:gd name="T10" fmla="+- 0 8291 8291"/>
                  <a:gd name="T11" fmla="*/ 8291 h 140"/>
                  <a:gd name="T12" fmla="+- 0 2469 2445"/>
                  <a:gd name="T13" fmla="*/ T12 w 150"/>
                  <a:gd name="T14" fmla="+- 0 8299 8291"/>
                  <a:gd name="T15" fmla="*/ 8299 h 140"/>
                  <a:gd name="T16" fmla="+- 0 2488 2445"/>
                  <a:gd name="T17" fmla="*/ T16 w 150"/>
                  <a:gd name="T18" fmla="+- 0 8305 8291"/>
                  <a:gd name="T19" fmla="*/ 8305 h 140"/>
                  <a:gd name="T20" fmla="+- 0 2508 2445"/>
                  <a:gd name="T21" fmla="*/ T20 w 150"/>
                  <a:gd name="T22" fmla="+- 0 8308 8291"/>
                  <a:gd name="T23" fmla="*/ 8308 h 140"/>
                  <a:gd name="T24" fmla="+- 0 2527 2445"/>
                  <a:gd name="T25" fmla="*/ T24 w 150"/>
                  <a:gd name="T26" fmla="+- 0 8308 8291"/>
                  <a:gd name="T27" fmla="*/ 8308 h 140"/>
                  <a:gd name="T28" fmla="+- 0 2588 2445"/>
                  <a:gd name="T29" fmla="*/ T28 w 150"/>
                  <a:gd name="T30" fmla="+- 0 8308 8291"/>
                  <a:gd name="T31" fmla="*/ 8308 h 140"/>
                  <a:gd name="T32" fmla="+- 0 2520 2445"/>
                  <a:gd name="T33" fmla="*/ T32 w 150"/>
                  <a:gd name="T34" fmla="+- 0 8431 8291"/>
                  <a:gd name="T35" fmla="*/ 8431 h 1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50" h="140">
                    <a:moveTo>
                      <a:pt x="75" y="140"/>
                    </a:moveTo>
                    <a:lnTo>
                      <a:pt x="0" y="5"/>
                    </a:lnTo>
                    <a:lnTo>
                      <a:pt x="6" y="0"/>
                    </a:lnTo>
                    <a:lnTo>
                      <a:pt x="24" y="8"/>
                    </a:lnTo>
                    <a:lnTo>
                      <a:pt x="43" y="14"/>
                    </a:lnTo>
                    <a:lnTo>
                      <a:pt x="63" y="17"/>
                    </a:lnTo>
                    <a:lnTo>
                      <a:pt x="82" y="17"/>
                    </a:lnTo>
                    <a:lnTo>
                      <a:pt x="143" y="17"/>
                    </a:lnTo>
                    <a:lnTo>
                      <a:pt x="75" y="140"/>
                    </a:lnTo>
                    <a:close/>
                  </a:path>
                </a:pathLst>
              </a:custGeom>
              <a:solidFill>
                <a:srgbClr val="3E3E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p>
            </p:txBody>
          </p:sp>
          <p:sp>
            <p:nvSpPr>
              <p:cNvPr id="152" name="Freeform 70">
                <a:extLst>
                  <a:ext uri="{FF2B5EF4-FFF2-40B4-BE49-F238E27FC236}">
                    <a16:creationId xmlns:a16="http://schemas.microsoft.com/office/drawing/2014/main" id="{B6B66A95-EBBE-A743-BA79-05F0B087DDF3}"/>
                  </a:ext>
                </a:extLst>
              </p:cNvPr>
              <p:cNvSpPr>
                <a:spLocks/>
              </p:cNvSpPr>
              <p:nvPr/>
            </p:nvSpPr>
            <p:spPr bwMode="auto">
              <a:xfrm>
                <a:off x="2445" y="8291"/>
                <a:ext cx="150" cy="140"/>
              </a:xfrm>
              <a:custGeom>
                <a:avLst/>
                <a:gdLst>
                  <a:gd name="T0" fmla="+- 0 2588 2445"/>
                  <a:gd name="T1" fmla="*/ T0 w 150"/>
                  <a:gd name="T2" fmla="+- 0 8308 8291"/>
                  <a:gd name="T3" fmla="*/ 8308 h 140"/>
                  <a:gd name="T4" fmla="+- 0 2527 2445"/>
                  <a:gd name="T5" fmla="*/ T4 w 150"/>
                  <a:gd name="T6" fmla="+- 0 8308 8291"/>
                  <a:gd name="T7" fmla="*/ 8308 h 140"/>
                  <a:gd name="T8" fmla="+- 0 2547 2445"/>
                  <a:gd name="T9" fmla="*/ T8 w 150"/>
                  <a:gd name="T10" fmla="+- 0 8306 8291"/>
                  <a:gd name="T11" fmla="*/ 8306 h 140"/>
                  <a:gd name="T12" fmla="+- 0 2566 2445"/>
                  <a:gd name="T13" fmla="*/ T12 w 150"/>
                  <a:gd name="T14" fmla="+- 0 8301 8291"/>
                  <a:gd name="T15" fmla="*/ 8301 h 140"/>
                  <a:gd name="T16" fmla="+- 0 2585 2445"/>
                  <a:gd name="T17" fmla="*/ T16 w 150"/>
                  <a:gd name="T18" fmla="+- 0 8295 8291"/>
                  <a:gd name="T19" fmla="*/ 8295 h 140"/>
                  <a:gd name="T20" fmla="+- 0 2595 2445"/>
                  <a:gd name="T21" fmla="*/ T20 w 150"/>
                  <a:gd name="T22" fmla="+- 0 8296 8291"/>
                  <a:gd name="T23" fmla="*/ 8296 h 140"/>
                  <a:gd name="T24" fmla="+- 0 2588 2445"/>
                  <a:gd name="T25" fmla="*/ T24 w 150"/>
                  <a:gd name="T26" fmla="+- 0 8308 8291"/>
                  <a:gd name="T27" fmla="*/ 8308 h 140"/>
                </a:gdLst>
                <a:ahLst/>
                <a:cxnLst>
                  <a:cxn ang="0">
                    <a:pos x="T1" y="T3"/>
                  </a:cxn>
                  <a:cxn ang="0">
                    <a:pos x="T5" y="T7"/>
                  </a:cxn>
                  <a:cxn ang="0">
                    <a:pos x="T9" y="T11"/>
                  </a:cxn>
                  <a:cxn ang="0">
                    <a:pos x="T13" y="T15"/>
                  </a:cxn>
                  <a:cxn ang="0">
                    <a:pos x="T17" y="T19"/>
                  </a:cxn>
                  <a:cxn ang="0">
                    <a:pos x="T21" y="T23"/>
                  </a:cxn>
                  <a:cxn ang="0">
                    <a:pos x="T25" y="T27"/>
                  </a:cxn>
                </a:cxnLst>
                <a:rect l="0" t="0" r="r" b="b"/>
                <a:pathLst>
                  <a:path w="150" h="140">
                    <a:moveTo>
                      <a:pt x="143" y="17"/>
                    </a:moveTo>
                    <a:lnTo>
                      <a:pt x="82" y="17"/>
                    </a:lnTo>
                    <a:lnTo>
                      <a:pt x="102" y="15"/>
                    </a:lnTo>
                    <a:lnTo>
                      <a:pt x="121" y="10"/>
                    </a:lnTo>
                    <a:lnTo>
                      <a:pt x="140" y="4"/>
                    </a:lnTo>
                    <a:lnTo>
                      <a:pt x="150" y="5"/>
                    </a:lnTo>
                    <a:lnTo>
                      <a:pt x="143" y="17"/>
                    </a:lnTo>
                    <a:close/>
                  </a:path>
                </a:pathLst>
              </a:custGeom>
              <a:solidFill>
                <a:srgbClr val="3E3E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91" name="Group 67">
              <a:extLst>
                <a:ext uri="{FF2B5EF4-FFF2-40B4-BE49-F238E27FC236}">
                  <a16:creationId xmlns:a16="http://schemas.microsoft.com/office/drawing/2014/main" id="{553431D2-1974-8D4B-8946-CF619A8394FB}"/>
                </a:ext>
              </a:extLst>
            </p:cNvPr>
            <p:cNvGrpSpPr>
              <a:grpSpLocks/>
            </p:cNvGrpSpPr>
            <p:nvPr/>
          </p:nvGrpSpPr>
          <p:grpSpPr bwMode="auto">
            <a:xfrm>
              <a:off x="2594" y="7659"/>
              <a:ext cx="2" cy="285"/>
              <a:chOff x="2594" y="7659"/>
              <a:chExt cx="2" cy="285"/>
            </a:xfrm>
          </p:grpSpPr>
          <p:sp>
            <p:nvSpPr>
              <p:cNvPr id="150" name="Freeform 68">
                <a:extLst>
                  <a:ext uri="{FF2B5EF4-FFF2-40B4-BE49-F238E27FC236}">
                    <a16:creationId xmlns:a16="http://schemas.microsoft.com/office/drawing/2014/main" id="{6F2E4B1E-D5AF-5F48-81F1-E5397BAD4822}"/>
                  </a:ext>
                </a:extLst>
              </p:cNvPr>
              <p:cNvSpPr>
                <a:spLocks/>
              </p:cNvSpPr>
              <p:nvPr/>
            </p:nvSpPr>
            <p:spPr bwMode="auto">
              <a:xfrm>
                <a:off x="2594" y="7659"/>
                <a:ext cx="2" cy="285"/>
              </a:xfrm>
              <a:custGeom>
                <a:avLst/>
                <a:gdLst>
                  <a:gd name="T0" fmla="+- 0 9000 9000"/>
                  <a:gd name="T1" fmla="*/ 9000 h 285"/>
                  <a:gd name="T2" fmla="+- 0 9285 9000"/>
                  <a:gd name="T3" fmla="*/ 9285 h 285"/>
                </a:gdLst>
                <a:ahLst/>
                <a:cxnLst>
                  <a:cxn ang="0">
                    <a:pos x="0" y="T1"/>
                  </a:cxn>
                  <a:cxn ang="0">
                    <a:pos x="0" y="T3"/>
                  </a:cxn>
                </a:cxnLst>
                <a:rect l="0" t="0" r="r" b="b"/>
                <a:pathLst>
                  <a:path h="285">
                    <a:moveTo>
                      <a:pt x="0" y="0"/>
                    </a:moveTo>
                    <a:lnTo>
                      <a:pt x="0" y="285"/>
                    </a:lnTo>
                  </a:path>
                </a:pathLst>
              </a:custGeom>
              <a:noFill/>
              <a:ln w="12655">
                <a:solidFill>
                  <a:srgbClr val="3E3E3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92" name="Group 64">
              <a:extLst>
                <a:ext uri="{FF2B5EF4-FFF2-40B4-BE49-F238E27FC236}">
                  <a16:creationId xmlns:a16="http://schemas.microsoft.com/office/drawing/2014/main" id="{7489D9D7-9622-7449-893A-C9D18D90814F}"/>
                </a:ext>
              </a:extLst>
            </p:cNvPr>
            <p:cNvGrpSpPr>
              <a:grpSpLocks/>
            </p:cNvGrpSpPr>
            <p:nvPr/>
          </p:nvGrpSpPr>
          <p:grpSpPr bwMode="auto">
            <a:xfrm>
              <a:off x="1844" y="8095"/>
              <a:ext cx="1618" cy="1895"/>
              <a:chOff x="1844" y="8095"/>
              <a:chExt cx="1618" cy="1895"/>
            </a:xfrm>
          </p:grpSpPr>
          <p:sp>
            <p:nvSpPr>
              <p:cNvPr id="148" name="Freeform 66">
                <a:extLst>
                  <a:ext uri="{FF2B5EF4-FFF2-40B4-BE49-F238E27FC236}">
                    <a16:creationId xmlns:a16="http://schemas.microsoft.com/office/drawing/2014/main" id="{771DE53E-80B4-AD4F-8471-49752EBC6BC0}"/>
                  </a:ext>
                </a:extLst>
              </p:cNvPr>
              <p:cNvSpPr>
                <a:spLocks/>
              </p:cNvSpPr>
              <p:nvPr/>
            </p:nvSpPr>
            <p:spPr bwMode="auto">
              <a:xfrm>
                <a:off x="2051" y="8095"/>
                <a:ext cx="1411" cy="571"/>
              </a:xfrm>
              <a:custGeom>
                <a:avLst/>
                <a:gdLst>
                  <a:gd name="T0" fmla="+- 0 2126 1844"/>
                  <a:gd name="T1" fmla="*/ T0 w 1411"/>
                  <a:gd name="T2" fmla="+- 0 9990 9419"/>
                  <a:gd name="T3" fmla="*/ 9990 h 571"/>
                  <a:gd name="T4" fmla="+- 0 2058 1844"/>
                  <a:gd name="T5" fmla="*/ T4 w 1411"/>
                  <a:gd name="T6" fmla="+- 0 9981 9419"/>
                  <a:gd name="T7" fmla="*/ 9981 h 571"/>
                  <a:gd name="T8" fmla="+- 0 1996 1844"/>
                  <a:gd name="T9" fmla="*/ T8 w 1411"/>
                  <a:gd name="T10" fmla="+- 0 9957 9419"/>
                  <a:gd name="T11" fmla="*/ 9957 h 571"/>
                  <a:gd name="T12" fmla="+- 0 1942 1844"/>
                  <a:gd name="T13" fmla="*/ T12 w 1411"/>
                  <a:gd name="T14" fmla="+- 0 9919 9419"/>
                  <a:gd name="T15" fmla="*/ 9919 h 571"/>
                  <a:gd name="T16" fmla="+- 0 1898 1844"/>
                  <a:gd name="T17" fmla="*/ T16 w 1411"/>
                  <a:gd name="T18" fmla="+- 0 9869 9419"/>
                  <a:gd name="T19" fmla="*/ 9869 h 571"/>
                  <a:gd name="T20" fmla="+- 0 1866 1844"/>
                  <a:gd name="T21" fmla="*/ T20 w 1411"/>
                  <a:gd name="T22" fmla="+- 0 9807 9419"/>
                  <a:gd name="T23" fmla="*/ 9807 h 571"/>
                  <a:gd name="T24" fmla="+- 0 1848 1844"/>
                  <a:gd name="T25" fmla="*/ T24 w 1411"/>
                  <a:gd name="T26" fmla="+- 0 9736 9419"/>
                  <a:gd name="T27" fmla="*/ 9736 h 571"/>
                  <a:gd name="T28" fmla="+- 0 1844 1844"/>
                  <a:gd name="T29" fmla="*/ T28 w 1411"/>
                  <a:gd name="T30" fmla="+- 0 9683 9419"/>
                  <a:gd name="T31" fmla="*/ 9683 h 571"/>
                  <a:gd name="T32" fmla="+- 0 1847 1844"/>
                  <a:gd name="T33" fmla="*/ T32 w 1411"/>
                  <a:gd name="T34" fmla="+- 0 9661 9419"/>
                  <a:gd name="T35" fmla="*/ 9661 h 571"/>
                  <a:gd name="T36" fmla="+- 0 1866 1844"/>
                  <a:gd name="T37" fmla="*/ T36 w 1411"/>
                  <a:gd name="T38" fmla="+- 0 9596 9419"/>
                  <a:gd name="T39" fmla="*/ 9596 h 571"/>
                  <a:gd name="T40" fmla="+- 0 1898 1844"/>
                  <a:gd name="T41" fmla="*/ T40 w 1411"/>
                  <a:gd name="T42" fmla="+- 0 9539 9419"/>
                  <a:gd name="T43" fmla="*/ 9539 h 571"/>
                  <a:gd name="T44" fmla="+- 0 1942 1844"/>
                  <a:gd name="T45" fmla="*/ T44 w 1411"/>
                  <a:gd name="T46" fmla="+- 0 9492 9419"/>
                  <a:gd name="T47" fmla="*/ 9492 h 571"/>
                  <a:gd name="T48" fmla="+- 0 1996 1844"/>
                  <a:gd name="T49" fmla="*/ T48 w 1411"/>
                  <a:gd name="T50" fmla="+- 0 9455 9419"/>
                  <a:gd name="T51" fmla="*/ 9455 h 571"/>
                  <a:gd name="T52" fmla="+- 0 2058 1844"/>
                  <a:gd name="T53" fmla="*/ T52 w 1411"/>
                  <a:gd name="T54" fmla="+- 0 9432 9419"/>
                  <a:gd name="T55" fmla="*/ 9432 h 571"/>
                  <a:gd name="T56" fmla="+- 0 2126 1844"/>
                  <a:gd name="T57" fmla="*/ T56 w 1411"/>
                  <a:gd name="T58" fmla="+- 0 9423 9419"/>
                  <a:gd name="T59" fmla="*/ 9423 h 571"/>
                  <a:gd name="T60" fmla="+- 0 2131 1844"/>
                  <a:gd name="T61" fmla="*/ T60 w 1411"/>
                  <a:gd name="T62" fmla="+- 0 9419 9419"/>
                  <a:gd name="T63" fmla="*/ 9419 h 571"/>
                  <a:gd name="T64" fmla="+- 0 2969 1844"/>
                  <a:gd name="T65" fmla="*/ T64 w 1411"/>
                  <a:gd name="T66" fmla="+- 0 9419 9419"/>
                  <a:gd name="T67" fmla="*/ 9419 h 571"/>
                  <a:gd name="T68" fmla="+- 0 2974 1844"/>
                  <a:gd name="T69" fmla="*/ T68 w 1411"/>
                  <a:gd name="T70" fmla="+- 0 9423 9419"/>
                  <a:gd name="T71" fmla="*/ 9423 h 571"/>
                  <a:gd name="T72" fmla="+- 0 2997 1844"/>
                  <a:gd name="T73" fmla="*/ T72 w 1411"/>
                  <a:gd name="T74" fmla="+- 0 9424 9419"/>
                  <a:gd name="T75" fmla="*/ 9424 h 571"/>
                  <a:gd name="T76" fmla="+- 0 3063 1844"/>
                  <a:gd name="T77" fmla="*/ T76 w 1411"/>
                  <a:gd name="T78" fmla="+- 0 9438 9419"/>
                  <a:gd name="T79" fmla="*/ 9438 h 571"/>
                  <a:gd name="T80" fmla="+- 0 3122 1844"/>
                  <a:gd name="T81" fmla="*/ T80 w 1411"/>
                  <a:gd name="T82" fmla="+- 0 9467 9419"/>
                  <a:gd name="T83" fmla="*/ 9467 h 571"/>
                  <a:gd name="T84" fmla="+- 0 3173 1844"/>
                  <a:gd name="T85" fmla="*/ T84 w 1411"/>
                  <a:gd name="T86" fmla="+- 0 9509 9419"/>
                  <a:gd name="T87" fmla="*/ 9509 h 571"/>
                  <a:gd name="T88" fmla="+- 0 3214 1844"/>
                  <a:gd name="T89" fmla="*/ T88 w 1411"/>
                  <a:gd name="T90" fmla="+- 0 9564 9419"/>
                  <a:gd name="T91" fmla="*/ 9564 h 571"/>
                  <a:gd name="T92" fmla="+- 0 3241 1844"/>
                  <a:gd name="T93" fmla="*/ T92 w 1411"/>
                  <a:gd name="T94" fmla="+- 0 9629 9419"/>
                  <a:gd name="T95" fmla="*/ 9629 h 571"/>
                  <a:gd name="T96" fmla="+- 0 3254 1844"/>
                  <a:gd name="T97" fmla="*/ T96 w 1411"/>
                  <a:gd name="T98" fmla="+- 0 9703 9419"/>
                  <a:gd name="T99" fmla="*/ 9703 h 571"/>
                  <a:gd name="T100" fmla="+- 0 3255 1844"/>
                  <a:gd name="T101" fmla="*/ T100 w 1411"/>
                  <a:gd name="T102" fmla="+- 0 9730 9419"/>
                  <a:gd name="T103" fmla="*/ 9730 h 571"/>
                  <a:gd name="T104" fmla="+- 0 3252 1844"/>
                  <a:gd name="T105" fmla="*/ T104 w 1411"/>
                  <a:gd name="T106" fmla="+- 0 9752 9419"/>
                  <a:gd name="T107" fmla="*/ 9752 h 571"/>
                  <a:gd name="T108" fmla="+- 0 3234 1844"/>
                  <a:gd name="T109" fmla="*/ T108 w 1411"/>
                  <a:gd name="T110" fmla="+- 0 9817 9419"/>
                  <a:gd name="T111" fmla="*/ 9817 h 571"/>
                  <a:gd name="T112" fmla="+- 0 3202 1844"/>
                  <a:gd name="T113" fmla="*/ T112 w 1411"/>
                  <a:gd name="T114" fmla="+- 0 9874 9419"/>
                  <a:gd name="T115" fmla="*/ 9874 h 571"/>
                  <a:gd name="T116" fmla="+- 0 3158 1844"/>
                  <a:gd name="T117" fmla="*/ T116 w 1411"/>
                  <a:gd name="T118" fmla="+- 0 9922 9419"/>
                  <a:gd name="T119" fmla="*/ 9922 h 571"/>
                  <a:gd name="T120" fmla="+- 0 3103 1844"/>
                  <a:gd name="T121" fmla="*/ T120 w 1411"/>
                  <a:gd name="T122" fmla="+- 0 9958 9419"/>
                  <a:gd name="T123" fmla="*/ 9958 h 571"/>
                  <a:gd name="T124" fmla="+- 0 3042 1844"/>
                  <a:gd name="T125" fmla="*/ T124 w 1411"/>
                  <a:gd name="T126" fmla="+- 0 9981 9419"/>
                  <a:gd name="T127" fmla="*/ 9981 h 571"/>
                  <a:gd name="T128" fmla="+- 0 2996 1844"/>
                  <a:gd name="T129" fmla="*/ T128 w 1411"/>
                  <a:gd name="T130" fmla="+- 0 9989 9419"/>
                  <a:gd name="T131" fmla="*/ 9989 h 571"/>
                  <a:gd name="T132" fmla="+- 0 2131 1844"/>
                  <a:gd name="T133" fmla="*/ T132 w 1411"/>
                  <a:gd name="T134" fmla="+- 0 9989 9419"/>
                  <a:gd name="T135" fmla="*/ 9989 h 571"/>
                  <a:gd name="T136" fmla="+- 0 2126 1844"/>
                  <a:gd name="T137" fmla="*/ T136 w 1411"/>
                  <a:gd name="T138" fmla="+- 0 9990 9419"/>
                  <a:gd name="T139" fmla="*/ 9990 h 5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1411" h="571">
                    <a:moveTo>
                      <a:pt x="282" y="571"/>
                    </a:moveTo>
                    <a:lnTo>
                      <a:pt x="214" y="562"/>
                    </a:lnTo>
                    <a:lnTo>
                      <a:pt x="152" y="538"/>
                    </a:lnTo>
                    <a:lnTo>
                      <a:pt x="98" y="500"/>
                    </a:lnTo>
                    <a:lnTo>
                      <a:pt x="54" y="450"/>
                    </a:lnTo>
                    <a:lnTo>
                      <a:pt x="22" y="388"/>
                    </a:lnTo>
                    <a:lnTo>
                      <a:pt x="4" y="317"/>
                    </a:lnTo>
                    <a:lnTo>
                      <a:pt x="0" y="264"/>
                    </a:lnTo>
                    <a:lnTo>
                      <a:pt x="3" y="242"/>
                    </a:lnTo>
                    <a:lnTo>
                      <a:pt x="22" y="177"/>
                    </a:lnTo>
                    <a:lnTo>
                      <a:pt x="54" y="120"/>
                    </a:lnTo>
                    <a:lnTo>
                      <a:pt x="98" y="73"/>
                    </a:lnTo>
                    <a:lnTo>
                      <a:pt x="152" y="36"/>
                    </a:lnTo>
                    <a:lnTo>
                      <a:pt x="214" y="13"/>
                    </a:lnTo>
                    <a:lnTo>
                      <a:pt x="282" y="4"/>
                    </a:lnTo>
                    <a:lnTo>
                      <a:pt x="287" y="0"/>
                    </a:lnTo>
                    <a:lnTo>
                      <a:pt x="1125" y="0"/>
                    </a:lnTo>
                    <a:lnTo>
                      <a:pt x="1130" y="4"/>
                    </a:lnTo>
                    <a:lnTo>
                      <a:pt x="1153" y="5"/>
                    </a:lnTo>
                    <a:lnTo>
                      <a:pt x="1219" y="19"/>
                    </a:lnTo>
                    <a:lnTo>
                      <a:pt x="1278" y="48"/>
                    </a:lnTo>
                    <a:lnTo>
                      <a:pt x="1329" y="90"/>
                    </a:lnTo>
                    <a:lnTo>
                      <a:pt x="1370" y="145"/>
                    </a:lnTo>
                    <a:lnTo>
                      <a:pt x="1397" y="210"/>
                    </a:lnTo>
                    <a:lnTo>
                      <a:pt x="1410" y="284"/>
                    </a:lnTo>
                    <a:lnTo>
                      <a:pt x="1411" y="311"/>
                    </a:lnTo>
                    <a:lnTo>
                      <a:pt x="1408" y="333"/>
                    </a:lnTo>
                    <a:lnTo>
                      <a:pt x="1390" y="398"/>
                    </a:lnTo>
                    <a:lnTo>
                      <a:pt x="1358" y="455"/>
                    </a:lnTo>
                    <a:lnTo>
                      <a:pt x="1314" y="503"/>
                    </a:lnTo>
                    <a:lnTo>
                      <a:pt x="1259" y="539"/>
                    </a:lnTo>
                    <a:lnTo>
                      <a:pt x="1198" y="562"/>
                    </a:lnTo>
                    <a:lnTo>
                      <a:pt x="1152" y="570"/>
                    </a:lnTo>
                    <a:lnTo>
                      <a:pt x="287" y="570"/>
                    </a:lnTo>
                    <a:lnTo>
                      <a:pt x="282" y="571"/>
                    </a:lnTo>
                    <a:close/>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p>
            </p:txBody>
          </p:sp>
          <p:sp>
            <p:nvSpPr>
              <p:cNvPr id="149" name="Freeform 65">
                <a:extLst>
                  <a:ext uri="{FF2B5EF4-FFF2-40B4-BE49-F238E27FC236}">
                    <a16:creationId xmlns:a16="http://schemas.microsoft.com/office/drawing/2014/main" id="{E4CA43A5-4B4F-CB46-ABC0-BFA532643A7F}"/>
                  </a:ext>
                </a:extLst>
              </p:cNvPr>
              <p:cNvSpPr>
                <a:spLocks/>
              </p:cNvSpPr>
              <p:nvPr/>
            </p:nvSpPr>
            <p:spPr bwMode="auto">
              <a:xfrm>
                <a:off x="1844" y="9419"/>
                <a:ext cx="1411" cy="571"/>
              </a:xfrm>
              <a:custGeom>
                <a:avLst/>
                <a:gdLst>
                  <a:gd name="T0" fmla="+- 0 2974 1844"/>
                  <a:gd name="T1" fmla="*/ T0 w 1411"/>
                  <a:gd name="T2" fmla="+- 0 9990 9419"/>
                  <a:gd name="T3" fmla="*/ 9990 h 571"/>
                  <a:gd name="T4" fmla="+- 0 2969 1844"/>
                  <a:gd name="T5" fmla="*/ T4 w 1411"/>
                  <a:gd name="T6" fmla="+- 0 9989 9419"/>
                  <a:gd name="T7" fmla="*/ 9989 h 571"/>
                  <a:gd name="T8" fmla="+- 0 2996 1844"/>
                  <a:gd name="T9" fmla="*/ T8 w 1411"/>
                  <a:gd name="T10" fmla="+- 0 9989 9419"/>
                  <a:gd name="T11" fmla="*/ 9989 h 571"/>
                  <a:gd name="T12" fmla="+- 0 2974 1844"/>
                  <a:gd name="T13" fmla="*/ T12 w 1411"/>
                  <a:gd name="T14" fmla="+- 0 9990 9419"/>
                  <a:gd name="T15" fmla="*/ 9990 h 571"/>
                </a:gdLst>
                <a:ahLst/>
                <a:cxnLst>
                  <a:cxn ang="0">
                    <a:pos x="T1" y="T3"/>
                  </a:cxn>
                  <a:cxn ang="0">
                    <a:pos x="T5" y="T7"/>
                  </a:cxn>
                  <a:cxn ang="0">
                    <a:pos x="T9" y="T11"/>
                  </a:cxn>
                  <a:cxn ang="0">
                    <a:pos x="T13" y="T15"/>
                  </a:cxn>
                </a:cxnLst>
                <a:rect l="0" t="0" r="r" b="b"/>
                <a:pathLst>
                  <a:path w="1411" h="571">
                    <a:moveTo>
                      <a:pt x="1130" y="571"/>
                    </a:moveTo>
                    <a:lnTo>
                      <a:pt x="1125" y="570"/>
                    </a:lnTo>
                    <a:lnTo>
                      <a:pt x="1152" y="570"/>
                    </a:lnTo>
                    <a:lnTo>
                      <a:pt x="1130" y="571"/>
                    </a:lnTo>
                    <a:close/>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93" name="Group 61">
              <a:extLst>
                <a:ext uri="{FF2B5EF4-FFF2-40B4-BE49-F238E27FC236}">
                  <a16:creationId xmlns:a16="http://schemas.microsoft.com/office/drawing/2014/main" id="{067234D6-2E19-A94D-9E54-A035D71AB46C}"/>
                </a:ext>
              </a:extLst>
            </p:cNvPr>
            <p:cNvGrpSpPr>
              <a:grpSpLocks/>
            </p:cNvGrpSpPr>
            <p:nvPr/>
          </p:nvGrpSpPr>
          <p:grpSpPr bwMode="auto">
            <a:xfrm>
              <a:off x="2007" y="7941"/>
              <a:ext cx="1454" cy="635"/>
              <a:chOff x="2007" y="7941"/>
              <a:chExt cx="1454" cy="635"/>
            </a:xfrm>
          </p:grpSpPr>
          <p:sp>
            <p:nvSpPr>
              <p:cNvPr id="146" name="Freeform 63">
                <a:extLst>
                  <a:ext uri="{FF2B5EF4-FFF2-40B4-BE49-F238E27FC236}">
                    <a16:creationId xmlns:a16="http://schemas.microsoft.com/office/drawing/2014/main" id="{1A72926F-4797-F043-82BD-14E599D1D83D}"/>
                  </a:ext>
                </a:extLst>
              </p:cNvPr>
              <p:cNvSpPr>
                <a:spLocks/>
              </p:cNvSpPr>
              <p:nvPr/>
            </p:nvSpPr>
            <p:spPr bwMode="auto">
              <a:xfrm>
                <a:off x="2050" y="7941"/>
                <a:ext cx="1411" cy="571"/>
              </a:xfrm>
              <a:custGeom>
                <a:avLst/>
                <a:gdLst>
                  <a:gd name="T0" fmla="+- 0 2131 1844"/>
                  <a:gd name="T1" fmla="*/ T0 w 1411"/>
                  <a:gd name="T2" fmla="+- 0 9989 9419"/>
                  <a:gd name="T3" fmla="*/ 9989 h 571"/>
                  <a:gd name="T4" fmla="+- 0 2969 1844"/>
                  <a:gd name="T5" fmla="*/ T4 w 1411"/>
                  <a:gd name="T6" fmla="+- 0 9989 9419"/>
                  <a:gd name="T7" fmla="*/ 9989 h 571"/>
                  <a:gd name="T8" fmla="+- 0 2974 1844"/>
                  <a:gd name="T9" fmla="*/ T8 w 1411"/>
                  <a:gd name="T10" fmla="+- 0 9990 9419"/>
                  <a:gd name="T11" fmla="*/ 9990 h 571"/>
                  <a:gd name="T12" fmla="+- 0 2997 1844"/>
                  <a:gd name="T13" fmla="*/ T12 w 1411"/>
                  <a:gd name="T14" fmla="+- 0 9989 9419"/>
                  <a:gd name="T15" fmla="*/ 9989 h 571"/>
                  <a:gd name="T16" fmla="+- 0 3063 1844"/>
                  <a:gd name="T17" fmla="*/ T16 w 1411"/>
                  <a:gd name="T18" fmla="+- 0 9975 9419"/>
                  <a:gd name="T19" fmla="*/ 9975 h 571"/>
                  <a:gd name="T20" fmla="+- 0 3122 1844"/>
                  <a:gd name="T21" fmla="*/ T20 w 1411"/>
                  <a:gd name="T22" fmla="+- 0 9947 9419"/>
                  <a:gd name="T23" fmla="*/ 9947 h 571"/>
                  <a:gd name="T24" fmla="+- 0 3173 1844"/>
                  <a:gd name="T25" fmla="*/ T24 w 1411"/>
                  <a:gd name="T26" fmla="+- 0 9907 9419"/>
                  <a:gd name="T27" fmla="*/ 9907 h 571"/>
                  <a:gd name="T28" fmla="+- 0 3214 1844"/>
                  <a:gd name="T29" fmla="*/ T28 w 1411"/>
                  <a:gd name="T30" fmla="+- 0 9856 9419"/>
                  <a:gd name="T31" fmla="*/ 9856 h 571"/>
                  <a:gd name="T32" fmla="+- 0 3242 1844"/>
                  <a:gd name="T33" fmla="*/ T32 w 1411"/>
                  <a:gd name="T34" fmla="+- 0 9796 9419"/>
                  <a:gd name="T35" fmla="*/ 9796 h 571"/>
                  <a:gd name="T36" fmla="+- 0 3255 1844"/>
                  <a:gd name="T37" fmla="*/ T36 w 1411"/>
                  <a:gd name="T38" fmla="+- 0 9730 9419"/>
                  <a:gd name="T39" fmla="*/ 9730 h 571"/>
                  <a:gd name="T40" fmla="+- 0 3254 1844"/>
                  <a:gd name="T41" fmla="*/ T40 w 1411"/>
                  <a:gd name="T42" fmla="+- 0 9703 9419"/>
                  <a:gd name="T43" fmla="*/ 9703 h 571"/>
                  <a:gd name="T44" fmla="+- 0 3241 1844"/>
                  <a:gd name="T45" fmla="*/ T44 w 1411"/>
                  <a:gd name="T46" fmla="+- 0 9629 9419"/>
                  <a:gd name="T47" fmla="*/ 9629 h 571"/>
                  <a:gd name="T48" fmla="+- 0 3214 1844"/>
                  <a:gd name="T49" fmla="*/ T48 w 1411"/>
                  <a:gd name="T50" fmla="+- 0 9564 9419"/>
                  <a:gd name="T51" fmla="*/ 9564 h 571"/>
                  <a:gd name="T52" fmla="+- 0 3173 1844"/>
                  <a:gd name="T53" fmla="*/ T52 w 1411"/>
                  <a:gd name="T54" fmla="+- 0 9509 9419"/>
                  <a:gd name="T55" fmla="*/ 9509 h 571"/>
                  <a:gd name="T56" fmla="+- 0 3122 1844"/>
                  <a:gd name="T57" fmla="*/ T56 w 1411"/>
                  <a:gd name="T58" fmla="+- 0 9467 9419"/>
                  <a:gd name="T59" fmla="*/ 9467 h 571"/>
                  <a:gd name="T60" fmla="+- 0 3063 1844"/>
                  <a:gd name="T61" fmla="*/ T60 w 1411"/>
                  <a:gd name="T62" fmla="+- 0 9438 9419"/>
                  <a:gd name="T63" fmla="*/ 9438 h 571"/>
                  <a:gd name="T64" fmla="+- 0 2997 1844"/>
                  <a:gd name="T65" fmla="*/ T64 w 1411"/>
                  <a:gd name="T66" fmla="+- 0 9424 9419"/>
                  <a:gd name="T67" fmla="*/ 9424 h 571"/>
                  <a:gd name="T68" fmla="+- 0 2974 1844"/>
                  <a:gd name="T69" fmla="*/ T68 w 1411"/>
                  <a:gd name="T70" fmla="+- 0 9423 9419"/>
                  <a:gd name="T71" fmla="*/ 9423 h 571"/>
                  <a:gd name="T72" fmla="+- 0 2969 1844"/>
                  <a:gd name="T73" fmla="*/ T72 w 1411"/>
                  <a:gd name="T74" fmla="+- 0 9419 9419"/>
                  <a:gd name="T75" fmla="*/ 9419 h 571"/>
                  <a:gd name="T76" fmla="+- 0 2131 1844"/>
                  <a:gd name="T77" fmla="*/ T76 w 1411"/>
                  <a:gd name="T78" fmla="+- 0 9419 9419"/>
                  <a:gd name="T79" fmla="*/ 9419 h 571"/>
                  <a:gd name="T80" fmla="+- 0 2126 1844"/>
                  <a:gd name="T81" fmla="*/ T80 w 1411"/>
                  <a:gd name="T82" fmla="+- 0 9423 9419"/>
                  <a:gd name="T83" fmla="*/ 9423 h 571"/>
                  <a:gd name="T84" fmla="+- 0 2103 1844"/>
                  <a:gd name="T85" fmla="*/ T84 w 1411"/>
                  <a:gd name="T86" fmla="+- 0 9424 9419"/>
                  <a:gd name="T87" fmla="*/ 9424 h 571"/>
                  <a:gd name="T88" fmla="+- 0 2037 1844"/>
                  <a:gd name="T89" fmla="*/ T88 w 1411"/>
                  <a:gd name="T90" fmla="+- 0 9438 9419"/>
                  <a:gd name="T91" fmla="*/ 9438 h 571"/>
                  <a:gd name="T92" fmla="+- 0 1977 1844"/>
                  <a:gd name="T93" fmla="*/ T92 w 1411"/>
                  <a:gd name="T94" fmla="+- 0 9466 9419"/>
                  <a:gd name="T95" fmla="*/ 9466 h 571"/>
                  <a:gd name="T96" fmla="+- 0 1926 1844"/>
                  <a:gd name="T97" fmla="*/ T96 w 1411"/>
                  <a:gd name="T98" fmla="+- 0 9506 9419"/>
                  <a:gd name="T99" fmla="*/ 9506 h 571"/>
                  <a:gd name="T100" fmla="+- 0 1886 1844"/>
                  <a:gd name="T101" fmla="*/ T100 w 1411"/>
                  <a:gd name="T102" fmla="+- 0 9557 9419"/>
                  <a:gd name="T103" fmla="*/ 9557 h 571"/>
                  <a:gd name="T104" fmla="+- 0 1858 1844"/>
                  <a:gd name="T105" fmla="*/ T104 w 1411"/>
                  <a:gd name="T106" fmla="+- 0 9617 9419"/>
                  <a:gd name="T107" fmla="*/ 9617 h 571"/>
                  <a:gd name="T108" fmla="+- 0 1844 1844"/>
                  <a:gd name="T109" fmla="*/ T108 w 1411"/>
                  <a:gd name="T110" fmla="+- 0 9683 9419"/>
                  <a:gd name="T111" fmla="*/ 9683 h 571"/>
                  <a:gd name="T112" fmla="+- 0 1845 1844"/>
                  <a:gd name="T113" fmla="*/ T112 w 1411"/>
                  <a:gd name="T114" fmla="+- 0 9710 9419"/>
                  <a:gd name="T115" fmla="*/ 9710 h 571"/>
                  <a:gd name="T116" fmla="+- 0 1858 1844"/>
                  <a:gd name="T117" fmla="*/ T116 w 1411"/>
                  <a:gd name="T118" fmla="+- 0 9784 9419"/>
                  <a:gd name="T119" fmla="*/ 9784 h 571"/>
                  <a:gd name="T120" fmla="+- 0 1886 1844"/>
                  <a:gd name="T121" fmla="*/ T120 w 1411"/>
                  <a:gd name="T122" fmla="+- 0 9849 9419"/>
                  <a:gd name="T123" fmla="*/ 9849 h 571"/>
                  <a:gd name="T124" fmla="+- 0 1926 1844"/>
                  <a:gd name="T125" fmla="*/ T124 w 1411"/>
                  <a:gd name="T126" fmla="+- 0 9904 9419"/>
                  <a:gd name="T127" fmla="*/ 9904 h 571"/>
                  <a:gd name="T128" fmla="+- 0 1977 1844"/>
                  <a:gd name="T129" fmla="*/ T128 w 1411"/>
                  <a:gd name="T130" fmla="+- 0 9946 9419"/>
                  <a:gd name="T131" fmla="*/ 9946 h 571"/>
                  <a:gd name="T132" fmla="+- 0 2037 1844"/>
                  <a:gd name="T133" fmla="*/ T132 w 1411"/>
                  <a:gd name="T134" fmla="+- 0 9975 9419"/>
                  <a:gd name="T135" fmla="*/ 9975 h 571"/>
                  <a:gd name="T136" fmla="+- 0 2103 1844"/>
                  <a:gd name="T137" fmla="*/ T136 w 1411"/>
                  <a:gd name="T138" fmla="+- 0 9989 9419"/>
                  <a:gd name="T139" fmla="*/ 9989 h 571"/>
                  <a:gd name="T140" fmla="+- 0 2126 1844"/>
                  <a:gd name="T141" fmla="*/ T140 w 1411"/>
                  <a:gd name="T142" fmla="+- 0 9990 9419"/>
                  <a:gd name="T143" fmla="*/ 9990 h 5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1411" h="571">
                    <a:moveTo>
                      <a:pt x="287" y="570"/>
                    </a:moveTo>
                    <a:lnTo>
                      <a:pt x="1125" y="570"/>
                    </a:lnTo>
                    <a:lnTo>
                      <a:pt x="1130" y="571"/>
                    </a:lnTo>
                    <a:lnTo>
                      <a:pt x="1153" y="570"/>
                    </a:lnTo>
                    <a:lnTo>
                      <a:pt x="1219" y="556"/>
                    </a:lnTo>
                    <a:lnTo>
                      <a:pt x="1278" y="528"/>
                    </a:lnTo>
                    <a:lnTo>
                      <a:pt x="1329" y="488"/>
                    </a:lnTo>
                    <a:lnTo>
                      <a:pt x="1370" y="437"/>
                    </a:lnTo>
                    <a:lnTo>
                      <a:pt x="1398" y="377"/>
                    </a:lnTo>
                    <a:lnTo>
                      <a:pt x="1411" y="311"/>
                    </a:lnTo>
                    <a:lnTo>
                      <a:pt x="1410" y="284"/>
                    </a:lnTo>
                    <a:lnTo>
                      <a:pt x="1397" y="210"/>
                    </a:lnTo>
                    <a:lnTo>
                      <a:pt x="1370" y="145"/>
                    </a:lnTo>
                    <a:lnTo>
                      <a:pt x="1329" y="90"/>
                    </a:lnTo>
                    <a:lnTo>
                      <a:pt x="1278" y="48"/>
                    </a:lnTo>
                    <a:lnTo>
                      <a:pt x="1219" y="19"/>
                    </a:lnTo>
                    <a:lnTo>
                      <a:pt x="1153" y="5"/>
                    </a:lnTo>
                    <a:lnTo>
                      <a:pt x="1130" y="4"/>
                    </a:lnTo>
                    <a:lnTo>
                      <a:pt x="1125" y="0"/>
                    </a:lnTo>
                    <a:lnTo>
                      <a:pt x="287" y="0"/>
                    </a:lnTo>
                    <a:lnTo>
                      <a:pt x="282" y="4"/>
                    </a:lnTo>
                    <a:lnTo>
                      <a:pt x="259" y="5"/>
                    </a:lnTo>
                    <a:lnTo>
                      <a:pt x="193" y="19"/>
                    </a:lnTo>
                    <a:lnTo>
                      <a:pt x="133" y="47"/>
                    </a:lnTo>
                    <a:lnTo>
                      <a:pt x="82" y="87"/>
                    </a:lnTo>
                    <a:lnTo>
                      <a:pt x="42" y="138"/>
                    </a:lnTo>
                    <a:lnTo>
                      <a:pt x="14" y="198"/>
                    </a:lnTo>
                    <a:lnTo>
                      <a:pt x="0" y="264"/>
                    </a:lnTo>
                    <a:lnTo>
                      <a:pt x="1" y="291"/>
                    </a:lnTo>
                    <a:lnTo>
                      <a:pt x="14" y="365"/>
                    </a:lnTo>
                    <a:lnTo>
                      <a:pt x="42" y="430"/>
                    </a:lnTo>
                    <a:lnTo>
                      <a:pt x="82" y="485"/>
                    </a:lnTo>
                    <a:lnTo>
                      <a:pt x="133" y="527"/>
                    </a:lnTo>
                    <a:lnTo>
                      <a:pt x="193" y="556"/>
                    </a:lnTo>
                    <a:lnTo>
                      <a:pt x="259" y="570"/>
                    </a:lnTo>
                    <a:lnTo>
                      <a:pt x="282" y="571"/>
                    </a:lnTo>
                  </a:path>
                </a:pathLst>
              </a:custGeom>
              <a:noFill/>
              <a:ln w="3167">
                <a:solidFill>
                  <a:srgbClr val="CECEC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pic>
            <p:nvPicPr>
              <p:cNvPr id="147" name="Picture 62">
                <a:extLst>
                  <a:ext uri="{FF2B5EF4-FFF2-40B4-BE49-F238E27FC236}">
                    <a16:creationId xmlns:a16="http://schemas.microsoft.com/office/drawing/2014/main" id="{6767AE89-67BF-F342-9774-92FCB958ACF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07" y="8005"/>
                <a:ext cx="1413" cy="5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4" name="Group 59">
              <a:extLst>
                <a:ext uri="{FF2B5EF4-FFF2-40B4-BE49-F238E27FC236}">
                  <a16:creationId xmlns:a16="http://schemas.microsoft.com/office/drawing/2014/main" id="{A3E96CA5-7DE9-5A43-B074-1E0AFA88547E}"/>
                </a:ext>
              </a:extLst>
            </p:cNvPr>
            <p:cNvGrpSpPr>
              <a:grpSpLocks/>
            </p:cNvGrpSpPr>
            <p:nvPr/>
          </p:nvGrpSpPr>
          <p:grpSpPr bwMode="auto">
            <a:xfrm>
              <a:off x="2007" y="8019"/>
              <a:ext cx="1411" cy="572"/>
              <a:chOff x="2007" y="8019"/>
              <a:chExt cx="1411" cy="572"/>
            </a:xfrm>
          </p:grpSpPr>
          <p:sp>
            <p:nvSpPr>
              <p:cNvPr id="145" name="Freeform 60">
                <a:extLst>
                  <a:ext uri="{FF2B5EF4-FFF2-40B4-BE49-F238E27FC236}">
                    <a16:creationId xmlns:a16="http://schemas.microsoft.com/office/drawing/2014/main" id="{658C7E3C-11F3-EF41-B679-BBA4D4AD8B4D}"/>
                  </a:ext>
                </a:extLst>
              </p:cNvPr>
              <p:cNvSpPr>
                <a:spLocks/>
              </p:cNvSpPr>
              <p:nvPr/>
            </p:nvSpPr>
            <p:spPr bwMode="auto">
              <a:xfrm>
                <a:off x="2007" y="8019"/>
                <a:ext cx="1411" cy="572"/>
              </a:xfrm>
              <a:custGeom>
                <a:avLst/>
                <a:gdLst>
                  <a:gd name="T0" fmla="+- 0 2101 1816"/>
                  <a:gd name="T1" fmla="*/ T0 w 1411"/>
                  <a:gd name="T2" fmla="+- 0 9959 9390"/>
                  <a:gd name="T3" fmla="*/ 9959 h 572"/>
                  <a:gd name="T4" fmla="+- 0 2939 1816"/>
                  <a:gd name="T5" fmla="*/ T4 w 1411"/>
                  <a:gd name="T6" fmla="+- 0 9959 9390"/>
                  <a:gd name="T7" fmla="*/ 9959 h 572"/>
                  <a:gd name="T8" fmla="+- 0 2945 1816"/>
                  <a:gd name="T9" fmla="*/ T8 w 1411"/>
                  <a:gd name="T10" fmla="+- 0 9961 9390"/>
                  <a:gd name="T11" fmla="*/ 9961 h 572"/>
                  <a:gd name="T12" fmla="+- 0 2968 1816"/>
                  <a:gd name="T13" fmla="*/ T12 w 1411"/>
                  <a:gd name="T14" fmla="+- 0 9960 9390"/>
                  <a:gd name="T15" fmla="*/ 9960 h 572"/>
                  <a:gd name="T16" fmla="+- 0 3034 1816"/>
                  <a:gd name="T17" fmla="*/ T16 w 1411"/>
                  <a:gd name="T18" fmla="+- 0 9947 9390"/>
                  <a:gd name="T19" fmla="*/ 9947 h 572"/>
                  <a:gd name="T20" fmla="+- 0 3094 1816"/>
                  <a:gd name="T21" fmla="*/ T20 w 1411"/>
                  <a:gd name="T22" fmla="+- 0 9919 9390"/>
                  <a:gd name="T23" fmla="*/ 9919 h 572"/>
                  <a:gd name="T24" fmla="+- 0 3145 1816"/>
                  <a:gd name="T25" fmla="*/ T24 w 1411"/>
                  <a:gd name="T26" fmla="+- 0 9878 9390"/>
                  <a:gd name="T27" fmla="*/ 9878 h 572"/>
                  <a:gd name="T28" fmla="+- 0 3185 1816"/>
                  <a:gd name="T29" fmla="*/ T28 w 1411"/>
                  <a:gd name="T30" fmla="+- 0 9827 9390"/>
                  <a:gd name="T31" fmla="*/ 9827 h 572"/>
                  <a:gd name="T32" fmla="+- 0 3213 1816"/>
                  <a:gd name="T33" fmla="*/ T32 w 1411"/>
                  <a:gd name="T34" fmla="+- 0 9767 9390"/>
                  <a:gd name="T35" fmla="*/ 9767 h 572"/>
                  <a:gd name="T36" fmla="+- 0 3227 1816"/>
                  <a:gd name="T37" fmla="*/ T36 w 1411"/>
                  <a:gd name="T38" fmla="+- 0 9701 9390"/>
                  <a:gd name="T39" fmla="*/ 9701 h 572"/>
                  <a:gd name="T40" fmla="+- 0 3226 1816"/>
                  <a:gd name="T41" fmla="*/ T40 w 1411"/>
                  <a:gd name="T42" fmla="+- 0 9674 9390"/>
                  <a:gd name="T43" fmla="*/ 9674 h 572"/>
                  <a:gd name="T44" fmla="+- 0 3213 1816"/>
                  <a:gd name="T45" fmla="*/ T44 w 1411"/>
                  <a:gd name="T46" fmla="+- 0 9600 9390"/>
                  <a:gd name="T47" fmla="*/ 9600 h 572"/>
                  <a:gd name="T48" fmla="+- 0 3185 1816"/>
                  <a:gd name="T49" fmla="*/ T48 w 1411"/>
                  <a:gd name="T50" fmla="+- 0 9535 9390"/>
                  <a:gd name="T51" fmla="*/ 9535 h 572"/>
                  <a:gd name="T52" fmla="+- 0 3145 1816"/>
                  <a:gd name="T53" fmla="*/ T52 w 1411"/>
                  <a:gd name="T54" fmla="+- 0 9481 9390"/>
                  <a:gd name="T55" fmla="*/ 9481 h 572"/>
                  <a:gd name="T56" fmla="+- 0 3094 1816"/>
                  <a:gd name="T57" fmla="*/ T56 w 1411"/>
                  <a:gd name="T58" fmla="+- 0 9438 9390"/>
                  <a:gd name="T59" fmla="*/ 9438 h 572"/>
                  <a:gd name="T60" fmla="+- 0 3034 1816"/>
                  <a:gd name="T61" fmla="*/ T60 w 1411"/>
                  <a:gd name="T62" fmla="+- 0 9409 9390"/>
                  <a:gd name="T63" fmla="*/ 9409 h 572"/>
                  <a:gd name="T64" fmla="+- 0 2968 1816"/>
                  <a:gd name="T65" fmla="*/ T64 w 1411"/>
                  <a:gd name="T66" fmla="+- 0 9396 9390"/>
                  <a:gd name="T67" fmla="*/ 9396 h 572"/>
                  <a:gd name="T68" fmla="+- 0 2945 1816"/>
                  <a:gd name="T69" fmla="*/ T68 w 1411"/>
                  <a:gd name="T70" fmla="+- 0 9395 9390"/>
                  <a:gd name="T71" fmla="*/ 9395 h 572"/>
                  <a:gd name="T72" fmla="+- 0 2939 1816"/>
                  <a:gd name="T73" fmla="*/ T72 w 1411"/>
                  <a:gd name="T74" fmla="+- 0 9390 9390"/>
                  <a:gd name="T75" fmla="*/ 9390 h 572"/>
                  <a:gd name="T76" fmla="+- 0 2101 1816"/>
                  <a:gd name="T77" fmla="*/ T76 w 1411"/>
                  <a:gd name="T78" fmla="+- 0 9390 9390"/>
                  <a:gd name="T79" fmla="*/ 9390 h 572"/>
                  <a:gd name="T80" fmla="+- 0 2097 1816"/>
                  <a:gd name="T81" fmla="*/ T80 w 1411"/>
                  <a:gd name="T82" fmla="+- 0 9395 9390"/>
                  <a:gd name="T83" fmla="*/ 9395 h 572"/>
                  <a:gd name="T84" fmla="+- 0 2074 1816"/>
                  <a:gd name="T85" fmla="*/ T84 w 1411"/>
                  <a:gd name="T86" fmla="+- 0 9396 9390"/>
                  <a:gd name="T87" fmla="*/ 9396 h 572"/>
                  <a:gd name="T88" fmla="+- 0 2008 1816"/>
                  <a:gd name="T89" fmla="*/ T88 w 1411"/>
                  <a:gd name="T90" fmla="+- 0 9409 9390"/>
                  <a:gd name="T91" fmla="*/ 9409 h 572"/>
                  <a:gd name="T92" fmla="+- 0 1948 1816"/>
                  <a:gd name="T93" fmla="*/ T92 w 1411"/>
                  <a:gd name="T94" fmla="+- 0 9437 9390"/>
                  <a:gd name="T95" fmla="*/ 9437 h 572"/>
                  <a:gd name="T96" fmla="+- 0 1897 1816"/>
                  <a:gd name="T97" fmla="*/ T96 w 1411"/>
                  <a:gd name="T98" fmla="+- 0 9478 9390"/>
                  <a:gd name="T99" fmla="*/ 9478 h 572"/>
                  <a:gd name="T100" fmla="+- 0 1857 1816"/>
                  <a:gd name="T101" fmla="*/ T100 w 1411"/>
                  <a:gd name="T102" fmla="+- 0 9529 9390"/>
                  <a:gd name="T103" fmla="*/ 9529 h 572"/>
                  <a:gd name="T104" fmla="+- 0 1829 1816"/>
                  <a:gd name="T105" fmla="*/ T104 w 1411"/>
                  <a:gd name="T106" fmla="+- 0 9588 9390"/>
                  <a:gd name="T107" fmla="*/ 9588 h 572"/>
                  <a:gd name="T108" fmla="+- 0 1816 1816"/>
                  <a:gd name="T109" fmla="*/ T108 w 1411"/>
                  <a:gd name="T110" fmla="+- 0 9655 9390"/>
                  <a:gd name="T111" fmla="*/ 9655 h 572"/>
                  <a:gd name="T112" fmla="+- 0 1816 1816"/>
                  <a:gd name="T113" fmla="*/ T112 w 1411"/>
                  <a:gd name="T114" fmla="+- 0 9681 9390"/>
                  <a:gd name="T115" fmla="*/ 9681 h 572"/>
                  <a:gd name="T116" fmla="+- 0 1830 1816"/>
                  <a:gd name="T117" fmla="*/ T116 w 1411"/>
                  <a:gd name="T118" fmla="+- 0 9755 9390"/>
                  <a:gd name="T119" fmla="*/ 9755 h 572"/>
                  <a:gd name="T120" fmla="+- 0 1857 1816"/>
                  <a:gd name="T121" fmla="*/ T120 w 1411"/>
                  <a:gd name="T122" fmla="+- 0 9821 9390"/>
                  <a:gd name="T123" fmla="*/ 9821 h 572"/>
                  <a:gd name="T124" fmla="+- 0 1898 1816"/>
                  <a:gd name="T125" fmla="*/ T124 w 1411"/>
                  <a:gd name="T126" fmla="+- 0 9875 9390"/>
                  <a:gd name="T127" fmla="*/ 9875 h 572"/>
                  <a:gd name="T128" fmla="+- 0 1948 1816"/>
                  <a:gd name="T129" fmla="*/ T128 w 1411"/>
                  <a:gd name="T130" fmla="+- 0 9918 9390"/>
                  <a:gd name="T131" fmla="*/ 9918 h 572"/>
                  <a:gd name="T132" fmla="+- 0 2008 1816"/>
                  <a:gd name="T133" fmla="*/ T132 w 1411"/>
                  <a:gd name="T134" fmla="+- 0 9946 9390"/>
                  <a:gd name="T135" fmla="*/ 9946 h 572"/>
                  <a:gd name="T136" fmla="+- 0 2074 1816"/>
                  <a:gd name="T137" fmla="*/ T136 w 1411"/>
                  <a:gd name="T138" fmla="+- 0 9960 9390"/>
                  <a:gd name="T139" fmla="*/ 9960 h 572"/>
                  <a:gd name="T140" fmla="+- 0 2097 1816"/>
                  <a:gd name="T141" fmla="*/ T140 w 1411"/>
                  <a:gd name="T142" fmla="+- 0 9961 9390"/>
                  <a:gd name="T143" fmla="*/ 9961 h 572"/>
                  <a:gd name="T144" fmla="+- 0 2101 1816"/>
                  <a:gd name="T145" fmla="*/ T144 w 1411"/>
                  <a:gd name="T146" fmla="+- 0 9959 9390"/>
                  <a:gd name="T147" fmla="*/ 9959 h 5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1411" h="572">
                    <a:moveTo>
                      <a:pt x="285" y="569"/>
                    </a:moveTo>
                    <a:lnTo>
                      <a:pt x="1123" y="569"/>
                    </a:lnTo>
                    <a:lnTo>
                      <a:pt x="1129" y="571"/>
                    </a:lnTo>
                    <a:lnTo>
                      <a:pt x="1152" y="570"/>
                    </a:lnTo>
                    <a:lnTo>
                      <a:pt x="1218" y="557"/>
                    </a:lnTo>
                    <a:lnTo>
                      <a:pt x="1278" y="529"/>
                    </a:lnTo>
                    <a:lnTo>
                      <a:pt x="1329" y="488"/>
                    </a:lnTo>
                    <a:lnTo>
                      <a:pt x="1369" y="437"/>
                    </a:lnTo>
                    <a:lnTo>
                      <a:pt x="1397" y="377"/>
                    </a:lnTo>
                    <a:lnTo>
                      <a:pt x="1411" y="311"/>
                    </a:lnTo>
                    <a:lnTo>
                      <a:pt x="1410" y="284"/>
                    </a:lnTo>
                    <a:lnTo>
                      <a:pt x="1397" y="210"/>
                    </a:lnTo>
                    <a:lnTo>
                      <a:pt x="1369" y="145"/>
                    </a:lnTo>
                    <a:lnTo>
                      <a:pt x="1329" y="91"/>
                    </a:lnTo>
                    <a:lnTo>
                      <a:pt x="1278" y="48"/>
                    </a:lnTo>
                    <a:lnTo>
                      <a:pt x="1218" y="19"/>
                    </a:lnTo>
                    <a:lnTo>
                      <a:pt x="1152" y="6"/>
                    </a:lnTo>
                    <a:lnTo>
                      <a:pt x="1129" y="5"/>
                    </a:lnTo>
                    <a:lnTo>
                      <a:pt x="1123" y="0"/>
                    </a:lnTo>
                    <a:lnTo>
                      <a:pt x="285" y="0"/>
                    </a:lnTo>
                    <a:lnTo>
                      <a:pt x="281" y="5"/>
                    </a:lnTo>
                    <a:lnTo>
                      <a:pt x="258" y="6"/>
                    </a:lnTo>
                    <a:lnTo>
                      <a:pt x="192" y="19"/>
                    </a:lnTo>
                    <a:lnTo>
                      <a:pt x="132" y="47"/>
                    </a:lnTo>
                    <a:lnTo>
                      <a:pt x="81" y="88"/>
                    </a:lnTo>
                    <a:lnTo>
                      <a:pt x="41" y="139"/>
                    </a:lnTo>
                    <a:lnTo>
                      <a:pt x="13" y="198"/>
                    </a:lnTo>
                    <a:lnTo>
                      <a:pt x="0" y="265"/>
                    </a:lnTo>
                    <a:lnTo>
                      <a:pt x="0" y="291"/>
                    </a:lnTo>
                    <a:lnTo>
                      <a:pt x="14" y="365"/>
                    </a:lnTo>
                    <a:lnTo>
                      <a:pt x="41" y="431"/>
                    </a:lnTo>
                    <a:lnTo>
                      <a:pt x="82" y="485"/>
                    </a:lnTo>
                    <a:lnTo>
                      <a:pt x="132" y="528"/>
                    </a:lnTo>
                    <a:lnTo>
                      <a:pt x="192" y="556"/>
                    </a:lnTo>
                    <a:lnTo>
                      <a:pt x="258" y="570"/>
                    </a:lnTo>
                    <a:lnTo>
                      <a:pt x="281" y="571"/>
                    </a:lnTo>
                    <a:lnTo>
                      <a:pt x="285" y="569"/>
                    </a:lnTo>
                    <a:close/>
                  </a:path>
                </a:pathLst>
              </a:custGeom>
              <a:noFill/>
              <a:ln w="3167">
                <a:solidFill>
                  <a:srgbClr val="3E3E3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grpSp>
        <p:sp>
          <p:nvSpPr>
            <p:cNvPr id="95" name="Freeform 57">
              <a:extLst>
                <a:ext uri="{FF2B5EF4-FFF2-40B4-BE49-F238E27FC236}">
                  <a16:creationId xmlns:a16="http://schemas.microsoft.com/office/drawing/2014/main" id="{37CE1606-FB8D-CF46-9E9E-8310DE74BFAF}"/>
                </a:ext>
              </a:extLst>
            </p:cNvPr>
            <p:cNvSpPr>
              <a:spLocks/>
            </p:cNvSpPr>
            <p:nvPr/>
          </p:nvSpPr>
          <p:spPr bwMode="auto">
            <a:xfrm>
              <a:off x="2445" y="9254"/>
              <a:ext cx="150" cy="136"/>
            </a:xfrm>
            <a:custGeom>
              <a:avLst/>
              <a:gdLst>
                <a:gd name="T0" fmla="+- 0 2586 2445"/>
                <a:gd name="T1" fmla="*/ T0 w 150"/>
                <a:gd name="T2" fmla="+- 0 9271 9254"/>
                <a:gd name="T3" fmla="*/ 9271 h 136"/>
                <a:gd name="T4" fmla="+- 0 2527 2445"/>
                <a:gd name="T5" fmla="*/ T4 w 150"/>
                <a:gd name="T6" fmla="+- 0 9271 9254"/>
                <a:gd name="T7" fmla="*/ 9271 h 136"/>
                <a:gd name="T8" fmla="+- 0 2547 2445"/>
                <a:gd name="T9" fmla="*/ T8 w 150"/>
                <a:gd name="T10" fmla="+- 0 9269 9254"/>
                <a:gd name="T11" fmla="*/ 9269 h 136"/>
                <a:gd name="T12" fmla="+- 0 2566 2445"/>
                <a:gd name="T13" fmla="*/ T12 w 150"/>
                <a:gd name="T14" fmla="+- 0 9264 9254"/>
                <a:gd name="T15" fmla="*/ 9264 h 136"/>
                <a:gd name="T16" fmla="+- 0 2585 2445"/>
                <a:gd name="T17" fmla="*/ T16 w 150"/>
                <a:gd name="T18" fmla="+- 0 9257 9254"/>
                <a:gd name="T19" fmla="*/ 9257 h 136"/>
                <a:gd name="T20" fmla="+- 0 2595 2445"/>
                <a:gd name="T21" fmla="*/ T20 w 150"/>
                <a:gd name="T22" fmla="+- 0 9255 9254"/>
                <a:gd name="T23" fmla="*/ 9255 h 136"/>
                <a:gd name="T24" fmla="+- 0 2586 2445"/>
                <a:gd name="T25" fmla="*/ T24 w 150"/>
                <a:gd name="T26" fmla="+- 0 9271 9254"/>
                <a:gd name="T27" fmla="*/ 9271 h 136"/>
              </a:gdLst>
              <a:ahLst/>
              <a:cxnLst>
                <a:cxn ang="0">
                  <a:pos x="T1" y="T3"/>
                </a:cxn>
                <a:cxn ang="0">
                  <a:pos x="T5" y="T7"/>
                </a:cxn>
                <a:cxn ang="0">
                  <a:pos x="T9" y="T11"/>
                </a:cxn>
                <a:cxn ang="0">
                  <a:pos x="T13" y="T15"/>
                </a:cxn>
                <a:cxn ang="0">
                  <a:pos x="T17" y="T19"/>
                </a:cxn>
                <a:cxn ang="0">
                  <a:pos x="T21" y="T23"/>
                </a:cxn>
                <a:cxn ang="0">
                  <a:pos x="T25" y="T27"/>
                </a:cxn>
              </a:cxnLst>
              <a:rect l="0" t="0" r="r" b="b"/>
              <a:pathLst>
                <a:path w="150" h="136">
                  <a:moveTo>
                    <a:pt x="141" y="17"/>
                  </a:moveTo>
                  <a:lnTo>
                    <a:pt x="82" y="17"/>
                  </a:lnTo>
                  <a:lnTo>
                    <a:pt x="102" y="15"/>
                  </a:lnTo>
                  <a:lnTo>
                    <a:pt x="121" y="10"/>
                  </a:lnTo>
                  <a:lnTo>
                    <a:pt x="140" y="3"/>
                  </a:lnTo>
                  <a:lnTo>
                    <a:pt x="150" y="1"/>
                  </a:lnTo>
                  <a:lnTo>
                    <a:pt x="141" y="17"/>
                  </a:lnTo>
                  <a:close/>
                </a:path>
              </a:pathLst>
            </a:custGeom>
            <a:solidFill>
              <a:srgbClr val="3E3E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p>
          </p:txBody>
        </p:sp>
        <p:grpSp>
          <p:nvGrpSpPr>
            <p:cNvPr id="96" name="Group 53">
              <a:extLst>
                <a:ext uri="{FF2B5EF4-FFF2-40B4-BE49-F238E27FC236}">
                  <a16:creationId xmlns:a16="http://schemas.microsoft.com/office/drawing/2014/main" id="{C3383B41-9EBE-E04C-9F03-C98962D1B4C5}"/>
                </a:ext>
              </a:extLst>
            </p:cNvPr>
            <p:cNvGrpSpPr>
              <a:grpSpLocks/>
            </p:cNvGrpSpPr>
            <p:nvPr/>
          </p:nvGrpSpPr>
          <p:grpSpPr bwMode="auto">
            <a:xfrm>
              <a:off x="2477" y="5653"/>
              <a:ext cx="150" cy="150"/>
              <a:chOff x="2477" y="5653"/>
              <a:chExt cx="150" cy="150"/>
            </a:xfrm>
          </p:grpSpPr>
          <p:sp>
            <p:nvSpPr>
              <p:cNvPr id="143" name="Freeform 55">
                <a:extLst>
                  <a:ext uri="{FF2B5EF4-FFF2-40B4-BE49-F238E27FC236}">
                    <a16:creationId xmlns:a16="http://schemas.microsoft.com/office/drawing/2014/main" id="{96002AF9-E87F-D042-A22D-C24FDD07EC02}"/>
                  </a:ext>
                </a:extLst>
              </p:cNvPr>
              <p:cNvSpPr>
                <a:spLocks/>
              </p:cNvSpPr>
              <p:nvPr/>
            </p:nvSpPr>
            <p:spPr bwMode="auto">
              <a:xfrm>
                <a:off x="2477" y="5653"/>
                <a:ext cx="150" cy="150"/>
              </a:xfrm>
              <a:custGeom>
                <a:avLst/>
                <a:gdLst>
                  <a:gd name="T0" fmla="+- 0 2552 2477"/>
                  <a:gd name="T1" fmla="*/ T0 w 150"/>
                  <a:gd name="T2" fmla="+- 0 5803 5653"/>
                  <a:gd name="T3" fmla="*/ 5803 h 150"/>
                  <a:gd name="T4" fmla="+- 0 2477 2477"/>
                  <a:gd name="T5" fmla="*/ T4 w 150"/>
                  <a:gd name="T6" fmla="+- 0 5653 5653"/>
                  <a:gd name="T7" fmla="*/ 5653 h 150"/>
                  <a:gd name="T8" fmla="+- 0 2483 2477"/>
                  <a:gd name="T9" fmla="*/ T8 w 150"/>
                  <a:gd name="T10" fmla="+- 0 5659 5653"/>
                  <a:gd name="T11" fmla="*/ 5659 h 150"/>
                  <a:gd name="T12" fmla="+- 0 2501 2477"/>
                  <a:gd name="T13" fmla="*/ T12 w 150"/>
                  <a:gd name="T14" fmla="+- 0 5667 5653"/>
                  <a:gd name="T15" fmla="*/ 5667 h 150"/>
                  <a:gd name="T16" fmla="+- 0 2520 2477"/>
                  <a:gd name="T17" fmla="*/ T16 w 150"/>
                  <a:gd name="T18" fmla="+- 0 5672 5653"/>
                  <a:gd name="T19" fmla="*/ 5672 h 150"/>
                  <a:gd name="T20" fmla="+- 0 2539 2477"/>
                  <a:gd name="T21" fmla="*/ T20 w 150"/>
                  <a:gd name="T22" fmla="+- 0 5675 5653"/>
                  <a:gd name="T23" fmla="*/ 5675 h 150"/>
                  <a:gd name="T24" fmla="+- 0 2559 2477"/>
                  <a:gd name="T25" fmla="*/ T24 w 150"/>
                  <a:gd name="T26" fmla="+- 0 5675 5653"/>
                  <a:gd name="T27" fmla="*/ 5675 h 150"/>
                  <a:gd name="T28" fmla="+- 0 2615 2477"/>
                  <a:gd name="T29" fmla="*/ T28 w 150"/>
                  <a:gd name="T30" fmla="+- 0 5675 5653"/>
                  <a:gd name="T31" fmla="*/ 5675 h 150"/>
                  <a:gd name="T32" fmla="+- 0 2552 2477"/>
                  <a:gd name="T33" fmla="*/ T32 w 150"/>
                  <a:gd name="T34" fmla="+- 0 5803 5653"/>
                  <a:gd name="T35" fmla="*/ 5803 h 1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50" h="150">
                    <a:moveTo>
                      <a:pt x="75" y="150"/>
                    </a:moveTo>
                    <a:lnTo>
                      <a:pt x="0" y="0"/>
                    </a:lnTo>
                    <a:lnTo>
                      <a:pt x="6" y="6"/>
                    </a:lnTo>
                    <a:lnTo>
                      <a:pt x="24" y="14"/>
                    </a:lnTo>
                    <a:lnTo>
                      <a:pt x="43" y="19"/>
                    </a:lnTo>
                    <a:lnTo>
                      <a:pt x="62" y="22"/>
                    </a:lnTo>
                    <a:lnTo>
                      <a:pt x="82" y="22"/>
                    </a:lnTo>
                    <a:lnTo>
                      <a:pt x="138" y="22"/>
                    </a:lnTo>
                    <a:lnTo>
                      <a:pt x="75" y="150"/>
                    </a:lnTo>
                    <a:close/>
                  </a:path>
                </a:pathLst>
              </a:custGeom>
              <a:solidFill>
                <a:srgbClr val="3E3E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p>
            </p:txBody>
          </p:sp>
          <p:sp>
            <p:nvSpPr>
              <p:cNvPr id="144" name="Freeform 54">
                <a:extLst>
                  <a:ext uri="{FF2B5EF4-FFF2-40B4-BE49-F238E27FC236}">
                    <a16:creationId xmlns:a16="http://schemas.microsoft.com/office/drawing/2014/main" id="{46B84E11-82AC-E543-BDFD-3FA6D3305AC7}"/>
                  </a:ext>
                </a:extLst>
              </p:cNvPr>
              <p:cNvSpPr>
                <a:spLocks/>
              </p:cNvSpPr>
              <p:nvPr/>
            </p:nvSpPr>
            <p:spPr bwMode="auto">
              <a:xfrm>
                <a:off x="2477" y="5653"/>
                <a:ext cx="150" cy="150"/>
              </a:xfrm>
              <a:custGeom>
                <a:avLst/>
                <a:gdLst>
                  <a:gd name="T0" fmla="+- 0 2615 2477"/>
                  <a:gd name="T1" fmla="*/ T0 w 150"/>
                  <a:gd name="T2" fmla="+- 0 5675 5653"/>
                  <a:gd name="T3" fmla="*/ 5675 h 150"/>
                  <a:gd name="T4" fmla="+- 0 2559 2477"/>
                  <a:gd name="T5" fmla="*/ T4 w 150"/>
                  <a:gd name="T6" fmla="+- 0 5675 5653"/>
                  <a:gd name="T7" fmla="*/ 5675 h 150"/>
                  <a:gd name="T8" fmla="+- 0 2579 2477"/>
                  <a:gd name="T9" fmla="*/ T8 w 150"/>
                  <a:gd name="T10" fmla="+- 0 5673 5653"/>
                  <a:gd name="T11" fmla="*/ 5673 h 150"/>
                  <a:gd name="T12" fmla="+- 0 2598 2477"/>
                  <a:gd name="T13" fmla="*/ T12 w 150"/>
                  <a:gd name="T14" fmla="+- 0 5669 5653"/>
                  <a:gd name="T15" fmla="*/ 5669 h 150"/>
                  <a:gd name="T16" fmla="+- 0 2616 2477"/>
                  <a:gd name="T17" fmla="*/ T16 w 150"/>
                  <a:gd name="T18" fmla="+- 0 5662 5653"/>
                  <a:gd name="T19" fmla="*/ 5662 h 150"/>
                  <a:gd name="T20" fmla="+- 0 2626 2477"/>
                  <a:gd name="T21" fmla="*/ T20 w 150"/>
                  <a:gd name="T22" fmla="+- 0 5653 5653"/>
                  <a:gd name="T23" fmla="*/ 5653 h 150"/>
                  <a:gd name="T24" fmla="+- 0 2615 2477"/>
                  <a:gd name="T25" fmla="*/ T24 w 150"/>
                  <a:gd name="T26" fmla="+- 0 5675 5653"/>
                  <a:gd name="T27" fmla="*/ 5675 h 150"/>
                </a:gdLst>
                <a:ahLst/>
                <a:cxnLst>
                  <a:cxn ang="0">
                    <a:pos x="T1" y="T3"/>
                  </a:cxn>
                  <a:cxn ang="0">
                    <a:pos x="T5" y="T7"/>
                  </a:cxn>
                  <a:cxn ang="0">
                    <a:pos x="T9" y="T11"/>
                  </a:cxn>
                  <a:cxn ang="0">
                    <a:pos x="T13" y="T15"/>
                  </a:cxn>
                  <a:cxn ang="0">
                    <a:pos x="T17" y="T19"/>
                  </a:cxn>
                  <a:cxn ang="0">
                    <a:pos x="T21" y="T23"/>
                  </a:cxn>
                  <a:cxn ang="0">
                    <a:pos x="T25" y="T27"/>
                  </a:cxn>
                </a:cxnLst>
                <a:rect l="0" t="0" r="r" b="b"/>
                <a:pathLst>
                  <a:path w="150" h="150">
                    <a:moveTo>
                      <a:pt x="138" y="22"/>
                    </a:moveTo>
                    <a:lnTo>
                      <a:pt x="82" y="22"/>
                    </a:lnTo>
                    <a:lnTo>
                      <a:pt x="102" y="20"/>
                    </a:lnTo>
                    <a:lnTo>
                      <a:pt x="121" y="16"/>
                    </a:lnTo>
                    <a:lnTo>
                      <a:pt x="139" y="9"/>
                    </a:lnTo>
                    <a:lnTo>
                      <a:pt x="149" y="0"/>
                    </a:lnTo>
                    <a:lnTo>
                      <a:pt x="138" y="22"/>
                    </a:lnTo>
                    <a:close/>
                  </a:path>
                </a:pathLst>
              </a:custGeom>
              <a:solidFill>
                <a:srgbClr val="3E3E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97" name="Group 51">
              <a:extLst>
                <a:ext uri="{FF2B5EF4-FFF2-40B4-BE49-F238E27FC236}">
                  <a16:creationId xmlns:a16="http://schemas.microsoft.com/office/drawing/2014/main" id="{D486738A-4A75-844E-9C8E-C13D9095DC76}"/>
                </a:ext>
              </a:extLst>
            </p:cNvPr>
            <p:cNvGrpSpPr>
              <a:grpSpLocks/>
            </p:cNvGrpSpPr>
            <p:nvPr/>
          </p:nvGrpSpPr>
          <p:grpSpPr bwMode="auto">
            <a:xfrm>
              <a:off x="130" y="5264"/>
              <a:ext cx="45" cy="2"/>
              <a:chOff x="130" y="5264"/>
              <a:chExt cx="45" cy="2"/>
            </a:xfrm>
          </p:grpSpPr>
          <p:sp>
            <p:nvSpPr>
              <p:cNvPr id="142" name="Freeform 52">
                <a:extLst>
                  <a:ext uri="{FF2B5EF4-FFF2-40B4-BE49-F238E27FC236}">
                    <a16:creationId xmlns:a16="http://schemas.microsoft.com/office/drawing/2014/main" id="{8E27EBBA-6A6A-2941-84D1-A77644842EC4}"/>
                  </a:ext>
                </a:extLst>
              </p:cNvPr>
              <p:cNvSpPr>
                <a:spLocks/>
              </p:cNvSpPr>
              <p:nvPr/>
            </p:nvSpPr>
            <p:spPr bwMode="auto">
              <a:xfrm>
                <a:off x="130" y="5264"/>
                <a:ext cx="45" cy="2"/>
              </a:xfrm>
              <a:custGeom>
                <a:avLst/>
                <a:gdLst>
                  <a:gd name="T0" fmla="+- 0 174 130"/>
                  <a:gd name="T1" fmla="*/ T0 w 45"/>
                  <a:gd name="T2" fmla="+- 0 130 130"/>
                  <a:gd name="T3" fmla="*/ T2 w 45"/>
                </a:gdLst>
                <a:ahLst/>
                <a:cxnLst>
                  <a:cxn ang="0">
                    <a:pos x="T1" y="0"/>
                  </a:cxn>
                  <a:cxn ang="0">
                    <a:pos x="T3" y="0"/>
                  </a:cxn>
                </a:cxnLst>
                <a:rect l="0" t="0" r="r" b="b"/>
                <a:pathLst>
                  <a:path w="45">
                    <a:moveTo>
                      <a:pt x="44" y="0"/>
                    </a:moveTo>
                    <a:lnTo>
                      <a:pt x="0" y="0"/>
                    </a:lnTo>
                  </a:path>
                </a:pathLst>
              </a:custGeom>
              <a:noFill/>
              <a:ln w="3168">
                <a:solidFill>
                  <a:srgbClr val="CECEC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98" name="Group 49">
              <a:extLst>
                <a:ext uri="{FF2B5EF4-FFF2-40B4-BE49-F238E27FC236}">
                  <a16:creationId xmlns:a16="http://schemas.microsoft.com/office/drawing/2014/main" id="{BA4E67AD-2A76-7C45-A085-B7BA4F9C17E5}"/>
                </a:ext>
              </a:extLst>
            </p:cNvPr>
            <p:cNvGrpSpPr>
              <a:grpSpLocks/>
            </p:cNvGrpSpPr>
            <p:nvPr/>
          </p:nvGrpSpPr>
          <p:grpSpPr bwMode="auto">
            <a:xfrm>
              <a:off x="100" y="5234"/>
              <a:ext cx="45" cy="2"/>
              <a:chOff x="100" y="5234"/>
              <a:chExt cx="45" cy="2"/>
            </a:xfrm>
          </p:grpSpPr>
          <p:sp>
            <p:nvSpPr>
              <p:cNvPr id="141" name="Freeform 50">
                <a:extLst>
                  <a:ext uri="{FF2B5EF4-FFF2-40B4-BE49-F238E27FC236}">
                    <a16:creationId xmlns:a16="http://schemas.microsoft.com/office/drawing/2014/main" id="{59239B02-7DA6-5F48-8210-14FC5F23CB15}"/>
                  </a:ext>
                </a:extLst>
              </p:cNvPr>
              <p:cNvSpPr>
                <a:spLocks/>
              </p:cNvSpPr>
              <p:nvPr/>
            </p:nvSpPr>
            <p:spPr bwMode="auto">
              <a:xfrm>
                <a:off x="100" y="5234"/>
                <a:ext cx="45" cy="2"/>
              </a:xfrm>
              <a:custGeom>
                <a:avLst/>
                <a:gdLst>
                  <a:gd name="T0" fmla="+- 0 145 100"/>
                  <a:gd name="T1" fmla="*/ T0 w 45"/>
                  <a:gd name="T2" fmla="+- 0 100 100"/>
                  <a:gd name="T3" fmla="*/ T2 w 45"/>
                </a:gdLst>
                <a:ahLst/>
                <a:cxnLst>
                  <a:cxn ang="0">
                    <a:pos x="T1" y="0"/>
                  </a:cxn>
                  <a:cxn ang="0">
                    <a:pos x="T3" y="0"/>
                  </a:cxn>
                </a:cxnLst>
                <a:rect l="0" t="0" r="r" b="b"/>
                <a:pathLst>
                  <a:path w="45">
                    <a:moveTo>
                      <a:pt x="45" y="0"/>
                    </a:moveTo>
                    <a:lnTo>
                      <a:pt x="0" y="0"/>
                    </a:lnTo>
                  </a:path>
                </a:pathLst>
              </a:custGeom>
              <a:noFill/>
              <a:ln w="3168">
                <a:solidFill>
                  <a:srgbClr val="3E3E3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99" name="Group 47">
              <a:extLst>
                <a:ext uri="{FF2B5EF4-FFF2-40B4-BE49-F238E27FC236}">
                  <a16:creationId xmlns:a16="http://schemas.microsoft.com/office/drawing/2014/main" id="{504FB958-66BC-244C-989D-3A51A3D3504A}"/>
                </a:ext>
              </a:extLst>
            </p:cNvPr>
            <p:cNvGrpSpPr>
              <a:grpSpLocks/>
            </p:cNvGrpSpPr>
            <p:nvPr/>
          </p:nvGrpSpPr>
          <p:grpSpPr bwMode="auto">
            <a:xfrm>
              <a:off x="40" y="3825"/>
              <a:ext cx="1839" cy="1439"/>
              <a:chOff x="40" y="3825"/>
              <a:chExt cx="1839" cy="1439"/>
            </a:xfrm>
          </p:grpSpPr>
          <p:sp>
            <p:nvSpPr>
              <p:cNvPr id="140" name="Freeform 48">
                <a:extLst>
                  <a:ext uri="{FF2B5EF4-FFF2-40B4-BE49-F238E27FC236}">
                    <a16:creationId xmlns:a16="http://schemas.microsoft.com/office/drawing/2014/main" id="{7BEF0C0E-1573-1E46-9C64-28DD35A1ACCD}"/>
                  </a:ext>
                </a:extLst>
              </p:cNvPr>
              <p:cNvSpPr>
                <a:spLocks/>
              </p:cNvSpPr>
              <p:nvPr/>
            </p:nvSpPr>
            <p:spPr bwMode="auto">
              <a:xfrm>
                <a:off x="40" y="3825"/>
                <a:ext cx="1839" cy="1439"/>
              </a:xfrm>
              <a:custGeom>
                <a:avLst/>
                <a:gdLst>
                  <a:gd name="T0" fmla="+- 0 40 40"/>
                  <a:gd name="T1" fmla="*/ T0 w 1839"/>
                  <a:gd name="T2" fmla="+- 0 3825 3825"/>
                  <a:gd name="T3" fmla="*/ 3825 h 1439"/>
                  <a:gd name="T4" fmla="+- 0 40 40"/>
                  <a:gd name="T5" fmla="*/ T4 w 1839"/>
                  <a:gd name="T6" fmla="+- 0 5264 3825"/>
                  <a:gd name="T7" fmla="*/ 5264 h 1439"/>
                  <a:gd name="T8" fmla="+- 0 1879 40"/>
                  <a:gd name="T9" fmla="*/ T8 w 1839"/>
                  <a:gd name="T10" fmla="+- 0 5264 3825"/>
                  <a:gd name="T11" fmla="*/ 5264 h 1439"/>
                </a:gdLst>
                <a:ahLst/>
                <a:cxnLst>
                  <a:cxn ang="0">
                    <a:pos x="T1" y="T3"/>
                  </a:cxn>
                  <a:cxn ang="0">
                    <a:pos x="T5" y="T7"/>
                  </a:cxn>
                  <a:cxn ang="0">
                    <a:pos x="T9" y="T11"/>
                  </a:cxn>
                </a:cxnLst>
                <a:rect l="0" t="0" r="r" b="b"/>
                <a:pathLst>
                  <a:path w="1839" h="1439">
                    <a:moveTo>
                      <a:pt x="0" y="0"/>
                    </a:moveTo>
                    <a:lnTo>
                      <a:pt x="0" y="1439"/>
                    </a:lnTo>
                    <a:lnTo>
                      <a:pt x="1839" y="1439"/>
                    </a:lnTo>
                  </a:path>
                </a:pathLst>
              </a:custGeom>
              <a:noFill/>
              <a:ln w="3166">
                <a:solidFill>
                  <a:srgbClr val="CECEC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100" name="Group 45">
              <a:extLst>
                <a:ext uri="{FF2B5EF4-FFF2-40B4-BE49-F238E27FC236}">
                  <a16:creationId xmlns:a16="http://schemas.microsoft.com/office/drawing/2014/main" id="{EC7F7639-A2E1-1A4F-87A1-6168611EB264}"/>
                </a:ext>
              </a:extLst>
            </p:cNvPr>
            <p:cNvGrpSpPr>
              <a:grpSpLocks/>
            </p:cNvGrpSpPr>
            <p:nvPr/>
          </p:nvGrpSpPr>
          <p:grpSpPr bwMode="auto">
            <a:xfrm>
              <a:off x="10" y="3795"/>
              <a:ext cx="1839" cy="1439"/>
              <a:chOff x="10" y="3795"/>
              <a:chExt cx="1839" cy="1439"/>
            </a:xfrm>
          </p:grpSpPr>
          <p:sp>
            <p:nvSpPr>
              <p:cNvPr id="139" name="Freeform 46">
                <a:extLst>
                  <a:ext uri="{FF2B5EF4-FFF2-40B4-BE49-F238E27FC236}">
                    <a16:creationId xmlns:a16="http://schemas.microsoft.com/office/drawing/2014/main" id="{23474ECB-05FE-4041-BCE6-1D199F7BA772}"/>
                  </a:ext>
                </a:extLst>
              </p:cNvPr>
              <p:cNvSpPr>
                <a:spLocks/>
              </p:cNvSpPr>
              <p:nvPr/>
            </p:nvSpPr>
            <p:spPr bwMode="auto">
              <a:xfrm>
                <a:off x="10" y="3795"/>
                <a:ext cx="1839" cy="1439"/>
              </a:xfrm>
              <a:custGeom>
                <a:avLst/>
                <a:gdLst>
                  <a:gd name="T0" fmla="+- 0 10 10"/>
                  <a:gd name="T1" fmla="*/ T0 w 1839"/>
                  <a:gd name="T2" fmla="+- 0 3795 3795"/>
                  <a:gd name="T3" fmla="*/ 3795 h 1439"/>
                  <a:gd name="T4" fmla="+- 0 10 10"/>
                  <a:gd name="T5" fmla="*/ T4 w 1839"/>
                  <a:gd name="T6" fmla="+- 0 5234 3795"/>
                  <a:gd name="T7" fmla="*/ 5234 h 1439"/>
                  <a:gd name="T8" fmla="+- 0 1849 10"/>
                  <a:gd name="T9" fmla="*/ T8 w 1839"/>
                  <a:gd name="T10" fmla="+- 0 5234 3795"/>
                  <a:gd name="T11" fmla="*/ 5234 h 1439"/>
                </a:gdLst>
                <a:ahLst/>
                <a:cxnLst>
                  <a:cxn ang="0">
                    <a:pos x="T1" y="T3"/>
                  </a:cxn>
                  <a:cxn ang="0">
                    <a:pos x="T5" y="T7"/>
                  </a:cxn>
                  <a:cxn ang="0">
                    <a:pos x="T9" y="T11"/>
                  </a:cxn>
                </a:cxnLst>
                <a:rect l="0" t="0" r="r" b="b"/>
                <a:pathLst>
                  <a:path w="1839" h="1439">
                    <a:moveTo>
                      <a:pt x="0" y="0"/>
                    </a:moveTo>
                    <a:lnTo>
                      <a:pt x="0" y="1439"/>
                    </a:lnTo>
                    <a:lnTo>
                      <a:pt x="1839" y="1439"/>
                    </a:lnTo>
                  </a:path>
                </a:pathLst>
              </a:custGeom>
              <a:noFill/>
              <a:ln w="3166">
                <a:solidFill>
                  <a:srgbClr val="3E3E3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101" name="Group 43">
              <a:extLst>
                <a:ext uri="{FF2B5EF4-FFF2-40B4-BE49-F238E27FC236}">
                  <a16:creationId xmlns:a16="http://schemas.microsoft.com/office/drawing/2014/main" id="{B12FC293-D56B-3A42-84A5-74164D39294F}"/>
                </a:ext>
              </a:extLst>
            </p:cNvPr>
            <p:cNvGrpSpPr>
              <a:grpSpLocks/>
            </p:cNvGrpSpPr>
            <p:nvPr/>
          </p:nvGrpSpPr>
          <p:grpSpPr bwMode="auto">
            <a:xfrm>
              <a:off x="3718" y="904"/>
              <a:ext cx="1376" cy="2"/>
              <a:chOff x="3718" y="904"/>
              <a:chExt cx="1376" cy="2"/>
            </a:xfrm>
          </p:grpSpPr>
          <p:sp>
            <p:nvSpPr>
              <p:cNvPr id="138" name="Freeform 44">
                <a:extLst>
                  <a:ext uri="{FF2B5EF4-FFF2-40B4-BE49-F238E27FC236}">
                    <a16:creationId xmlns:a16="http://schemas.microsoft.com/office/drawing/2014/main" id="{0FCE0774-41F5-CA47-8B34-B2714FD52EC0}"/>
                  </a:ext>
                </a:extLst>
              </p:cNvPr>
              <p:cNvSpPr>
                <a:spLocks/>
              </p:cNvSpPr>
              <p:nvPr/>
            </p:nvSpPr>
            <p:spPr bwMode="auto">
              <a:xfrm>
                <a:off x="3718" y="904"/>
                <a:ext cx="1376" cy="2"/>
              </a:xfrm>
              <a:custGeom>
                <a:avLst/>
                <a:gdLst>
                  <a:gd name="T0" fmla="+- 0 3718 3718"/>
                  <a:gd name="T1" fmla="*/ T0 w 1376"/>
                  <a:gd name="T2" fmla="+- 0 5093 3718"/>
                  <a:gd name="T3" fmla="*/ T2 w 1376"/>
                </a:gdLst>
                <a:ahLst/>
                <a:cxnLst>
                  <a:cxn ang="0">
                    <a:pos x="T1" y="0"/>
                  </a:cxn>
                  <a:cxn ang="0">
                    <a:pos x="T3" y="0"/>
                  </a:cxn>
                </a:cxnLst>
                <a:rect l="0" t="0" r="r" b="b"/>
                <a:pathLst>
                  <a:path w="1376">
                    <a:moveTo>
                      <a:pt x="0" y="0"/>
                    </a:moveTo>
                    <a:lnTo>
                      <a:pt x="1375" y="0"/>
                    </a:lnTo>
                  </a:path>
                </a:pathLst>
              </a:custGeom>
              <a:noFill/>
              <a:ln w="3168">
                <a:solidFill>
                  <a:srgbClr val="CECEC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102" name="Group 41">
              <a:extLst>
                <a:ext uri="{FF2B5EF4-FFF2-40B4-BE49-F238E27FC236}">
                  <a16:creationId xmlns:a16="http://schemas.microsoft.com/office/drawing/2014/main" id="{43024124-E071-BC46-B095-257380B10222}"/>
                </a:ext>
              </a:extLst>
            </p:cNvPr>
            <p:cNvGrpSpPr>
              <a:grpSpLocks/>
            </p:cNvGrpSpPr>
            <p:nvPr/>
          </p:nvGrpSpPr>
          <p:grpSpPr bwMode="auto">
            <a:xfrm>
              <a:off x="3688" y="874"/>
              <a:ext cx="1376" cy="2"/>
              <a:chOff x="3688" y="874"/>
              <a:chExt cx="1376" cy="2"/>
            </a:xfrm>
          </p:grpSpPr>
          <p:sp>
            <p:nvSpPr>
              <p:cNvPr id="137" name="Freeform 42">
                <a:extLst>
                  <a:ext uri="{FF2B5EF4-FFF2-40B4-BE49-F238E27FC236}">
                    <a16:creationId xmlns:a16="http://schemas.microsoft.com/office/drawing/2014/main" id="{3596A2AC-1E5A-334B-A381-6B55DC7D57C5}"/>
                  </a:ext>
                </a:extLst>
              </p:cNvPr>
              <p:cNvSpPr>
                <a:spLocks/>
              </p:cNvSpPr>
              <p:nvPr/>
            </p:nvSpPr>
            <p:spPr bwMode="auto">
              <a:xfrm>
                <a:off x="3688" y="874"/>
                <a:ext cx="1376" cy="2"/>
              </a:xfrm>
              <a:custGeom>
                <a:avLst/>
                <a:gdLst>
                  <a:gd name="T0" fmla="+- 0 3688 3688"/>
                  <a:gd name="T1" fmla="*/ T0 w 1376"/>
                  <a:gd name="T2" fmla="+- 0 5063 3688"/>
                  <a:gd name="T3" fmla="*/ T2 w 1376"/>
                </a:gdLst>
                <a:ahLst/>
                <a:cxnLst>
                  <a:cxn ang="0">
                    <a:pos x="T1" y="0"/>
                  </a:cxn>
                  <a:cxn ang="0">
                    <a:pos x="T3" y="0"/>
                  </a:cxn>
                </a:cxnLst>
                <a:rect l="0" t="0" r="r" b="b"/>
                <a:pathLst>
                  <a:path w="1376">
                    <a:moveTo>
                      <a:pt x="0" y="0"/>
                    </a:moveTo>
                    <a:lnTo>
                      <a:pt x="1375" y="0"/>
                    </a:lnTo>
                  </a:path>
                </a:pathLst>
              </a:custGeom>
              <a:noFill/>
              <a:ln w="3168">
                <a:solidFill>
                  <a:srgbClr val="3E3E3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103" name="Group 39">
              <a:extLst>
                <a:ext uri="{FF2B5EF4-FFF2-40B4-BE49-F238E27FC236}">
                  <a16:creationId xmlns:a16="http://schemas.microsoft.com/office/drawing/2014/main" id="{0D9718B6-6E73-0B4F-AE81-630D96E1C0DF}"/>
                </a:ext>
              </a:extLst>
            </p:cNvPr>
            <p:cNvGrpSpPr>
              <a:grpSpLocks/>
            </p:cNvGrpSpPr>
            <p:nvPr/>
          </p:nvGrpSpPr>
          <p:grpSpPr bwMode="auto">
            <a:xfrm>
              <a:off x="4965" y="899"/>
              <a:ext cx="49" cy="4335"/>
              <a:chOff x="4965" y="899"/>
              <a:chExt cx="49" cy="4335"/>
            </a:xfrm>
          </p:grpSpPr>
          <p:sp>
            <p:nvSpPr>
              <p:cNvPr id="136" name="Freeform 40">
                <a:extLst>
                  <a:ext uri="{FF2B5EF4-FFF2-40B4-BE49-F238E27FC236}">
                    <a16:creationId xmlns:a16="http://schemas.microsoft.com/office/drawing/2014/main" id="{0FA93A95-EC46-9D40-857A-18984823A9AD}"/>
                  </a:ext>
                </a:extLst>
              </p:cNvPr>
              <p:cNvSpPr>
                <a:spLocks/>
              </p:cNvSpPr>
              <p:nvPr/>
            </p:nvSpPr>
            <p:spPr bwMode="auto">
              <a:xfrm>
                <a:off x="4965" y="899"/>
                <a:ext cx="49" cy="4335"/>
              </a:xfrm>
              <a:custGeom>
                <a:avLst/>
                <a:gdLst>
                  <a:gd name="T0" fmla="+- 0 899 899"/>
                  <a:gd name="T1" fmla="*/ 899 h 6034"/>
                  <a:gd name="T2" fmla="+- 0 6933 899"/>
                  <a:gd name="T3" fmla="*/ 6933 h 6034"/>
                </a:gdLst>
                <a:ahLst/>
                <a:cxnLst>
                  <a:cxn ang="0">
                    <a:pos x="0" y="T1"/>
                  </a:cxn>
                  <a:cxn ang="0">
                    <a:pos x="0" y="T3"/>
                  </a:cxn>
                </a:cxnLst>
                <a:rect l="0" t="0" r="r" b="b"/>
                <a:pathLst>
                  <a:path h="6034">
                    <a:moveTo>
                      <a:pt x="0" y="0"/>
                    </a:moveTo>
                    <a:lnTo>
                      <a:pt x="0" y="6034"/>
                    </a:lnTo>
                  </a:path>
                </a:pathLst>
              </a:custGeom>
              <a:noFill/>
              <a:ln w="1986">
                <a:solidFill>
                  <a:srgbClr val="CECEC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104" name="Group 37">
              <a:extLst>
                <a:ext uri="{FF2B5EF4-FFF2-40B4-BE49-F238E27FC236}">
                  <a16:creationId xmlns:a16="http://schemas.microsoft.com/office/drawing/2014/main" id="{4B7CD1C5-CDCC-974E-959B-EFB6C9F77D36}"/>
                </a:ext>
              </a:extLst>
            </p:cNvPr>
            <p:cNvGrpSpPr>
              <a:grpSpLocks/>
            </p:cNvGrpSpPr>
            <p:nvPr/>
          </p:nvGrpSpPr>
          <p:grpSpPr bwMode="auto">
            <a:xfrm>
              <a:off x="5014" y="869"/>
              <a:ext cx="49" cy="4395"/>
              <a:chOff x="5014" y="869"/>
              <a:chExt cx="49" cy="4395"/>
            </a:xfrm>
          </p:grpSpPr>
          <p:sp>
            <p:nvSpPr>
              <p:cNvPr id="135" name="Freeform 38">
                <a:extLst>
                  <a:ext uri="{FF2B5EF4-FFF2-40B4-BE49-F238E27FC236}">
                    <a16:creationId xmlns:a16="http://schemas.microsoft.com/office/drawing/2014/main" id="{2D3E91A2-C428-654A-AF76-19645F2733B1}"/>
                  </a:ext>
                </a:extLst>
              </p:cNvPr>
              <p:cNvSpPr>
                <a:spLocks/>
              </p:cNvSpPr>
              <p:nvPr/>
            </p:nvSpPr>
            <p:spPr bwMode="auto">
              <a:xfrm flipH="1">
                <a:off x="5014" y="869"/>
                <a:ext cx="49" cy="4395"/>
              </a:xfrm>
              <a:custGeom>
                <a:avLst/>
                <a:gdLst>
                  <a:gd name="T0" fmla="+- 0 869 869"/>
                  <a:gd name="T1" fmla="*/ 869 h 5988"/>
                  <a:gd name="T2" fmla="+- 0 6856 869"/>
                  <a:gd name="T3" fmla="*/ 6856 h 5988"/>
                </a:gdLst>
                <a:ahLst/>
                <a:cxnLst>
                  <a:cxn ang="0">
                    <a:pos x="0" y="T1"/>
                  </a:cxn>
                  <a:cxn ang="0">
                    <a:pos x="0" y="T3"/>
                  </a:cxn>
                </a:cxnLst>
                <a:rect l="0" t="0" r="r" b="b"/>
                <a:pathLst>
                  <a:path h="5988">
                    <a:moveTo>
                      <a:pt x="0" y="0"/>
                    </a:moveTo>
                    <a:lnTo>
                      <a:pt x="0" y="5987"/>
                    </a:lnTo>
                  </a:path>
                </a:pathLst>
              </a:custGeom>
              <a:noFill/>
              <a:ln w="1949">
                <a:solidFill>
                  <a:srgbClr val="3E3E3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105" name="Group 35">
              <a:extLst>
                <a:ext uri="{FF2B5EF4-FFF2-40B4-BE49-F238E27FC236}">
                  <a16:creationId xmlns:a16="http://schemas.microsoft.com/office/drawing/2014/main" id="{493038D4-87ED-E74A-A008-B61A953B41E4}"/>
                </a:ext>
              </a:extLst>
            </p:cNvPr>
            <p:cNvGrpSpPr>
              <a:grpSpLocks/>
            </p:cNvGrpSpPr>
            <p:nvPr/>
          </p:nvGrpSpPr>
          <p:grpSpPr bwMode="auto">
            <a:xfrm>
              <a:off x="4705" y="3825"/>
              <a:ext cx="389" cy="2"/>
              <a:chOff x="4705" y="3825"/>
              <a:chExt cx="389" cy="2"/>
            </a:xfrm>
          </p:grpSpPr>
          <p:sp>
            <p:nvSpPr>
              <p:cNvPr id="134" name="Freeform 36">
                <a:extLst>
                  <a:ext uri="{FF2B5EF4-FFF2-40B4-BE49-F238E27FC236}">
                    <a16:creationId xmlns:a16="http://schemas.microsoft.com/office/drawing/2014/main" id="{64D80293-F797-764B-B1B5-A5AFD584B4D0}"/>
                  </a:ext>
                </a:extLst>
              </p:cNvPr>
              <p:cNvSpPr>
                <a:spLocks/>
              </p:cNvSpPr>
              <p:nvPr/>
            </p:nvSpPr>
            <p:spPr bwMode="auto">
              <a:xfrm>
                <a:off x="4705" y="3825"/>
                <a:ext cx="389" cy="2"/>
              </a:xfrm>
              <a:custGeom>
                <a:avLst/>
                <a:gdLst>
                  <a:gd name="T0" fmla="+- 0 4705 4705"/>
                  <a:gd name="T1" fmla="*/ T0 w 389"/>
                  <a:gd name="T2" fmla="+- 0 5093 4705"/>
                  <a:gd name="T3" fmla="*/ T2 w 389"/>
                </a:gdLst>
                <a:ahLst/>
                <a:cxnLst>
                  <a:cxn ang="0">
                    <a:pos x="T1" y="0"/>
                  </a:cxn>
                  <a:cxn ang="0">
                    <a:pos x="T3" y="0"/>
                  </a:cxn>
                </a:cxnLst>
                <a:rect l="0" t="0" r="r" b="b"/>
                <a:pathLst>
                  <a:path w="389">
                    <a:moveTo>
                      <a:pt x="0" y="0"/>
                    </a:moveTo>
                    <a:lnTo>
                      <a:pt x="388" y="0"/>
                    </a:lnTo>
                  </a:path>
                </a:pathLst>
              </a:custGeom>
              <a:noFill/>
              <a:ln w="3168">
                <a:solidFill>
                  <a:srgbClr val="CECEC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106" name="Group 33">
              <a:extLst>
                <a:ext uri="{FF2B5EF4-FFF2-40B4-BE49-F238E27FC236}">
                  <a16:creationId xmlns:a16="http://schemas.microsoft.com/office/drawing/2014/main" id="{58C1FB33-535F-4B42-916E-FBFE86950835}"/>
                </a:ext>
              </a:extLst>
            </p:cNvPr>
            <p:cNvGrpSpPr>
              <a:grpSpLocks/>
            </p:cNvGrpSpPr>
            <p:nvPr/>
          </p:nvGrpSpPr>
          <p:grpSpPr bwMode="auto">
            <a:xfrm>
              <a:off x="4675" y="3795"/>
              <a:ext cx="389" cy="2"/>
              <a:chOff x="4675" y="3795"/>
              <a:chExt cx="389" cy="2"/>
            </a:xfrm>
          </p:grpSpPr>
          <p:sp>
            <p:nvSpPr>
              <p:cNvPr id="133" name="Freeform 34">
                <a:extLst>
                  <a:ext uri="{FF2B5EF4-FFF2-40B4-BE49-F238E27FC236}">
                    <a16:creationId xmlns:a16="http://schemas.microsoft.com/office/drawing/2014/main" id="{7C6B9BF3-349B-144D-9C3F-4185C52C5FA4}"/>
                  </a:ext>
                </a:extLst>
              </p:cNvPr>
              <p:cNvSpPr>
                <a:spLocks/>
              </p:cNvSpPr>
              <p:nvPr/>
            </p:nvSpPr>
            <p:spPr bwMode="auto">
              <a:xfrm>
                <a:off x="4675" y="3795"/>
                <a:ext cx="389" cy="2"/>
              </a:xfrm>
              <a:custGeom>
                <a:avLst/>
                <a:gdLst>
                  <a:gd name="T0" fmla="+- 0 4675 4675"/>
                  <a:gd name="T1" fmla="*/ T0 w 389"/>
                  <a:gd name="T2" fmla="+- 0 5063 4675"/>
                  <a:gd name="T3" fmla="*/ T2 w 389"/>
                </a:gdLst>
                <a:ahLst/>
                <a:cxnLst>
                  <a:cxn ang="0">
                    <a:pos x="T1" y="0"/>
                  </a:cxn>
                  <a:cxn ang="0">
                    <a:pos x="T3" y="0"/>
                  </a:cxn>
                </a:cxnLst>
                <a:rect l="0" t="0" r="r" b="b"/>
                <a:pathLst>
                  <a:path w="389">
                    <a:moveTo>
                      <a:pt x="0" y="0"/>
                    </a:moveTo>
                    <a:lnTo>
                      <a:pt x="388" y="0"/>
                    </a:lnTo>
                  </a:path>
                </a:pathLst>
              </a:custGeom>
              <a:noFill/>
              <a:ln w="3168">
                <a:solidFill>
                  <a:srgbClr val="3E3E3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107" name="Group 31">
              <a:extLst>
                <a:ext uri="{FF2B5EF4-FFF2-40B4-BE49-F238E27FC236}">
                  <a16:creationId xmlns:a16="http://schemas.microsoft.com/office/drawing/2014/main" id="{1A74B60E-5499-9F4E-BD5F-869E371ECBB0}"/>
                </a:ext>
              </a:extLst>
            </p:cNvPr>
            <p:cNvGrpSpPr>
              <a:grpSpLocks/>
            </p:cNvGrpSpPr>
            <p:nvPr/>
          </p:nvGrpSpPr>
          <p:grpSpPr bwMode="auto">
            <a:xfrm>
              <a:off x="3392" y="5276"/>
              <a:ext cx="1810" cy="2"/>
              <a:chOff x="3392" y="5276"/>
              <a:chExt cx="1810" cy="2"/>
            </a:xfrm>
          </p:grpSpPr>
          <p:sp>
            <p:nvSpPr>
              <p:cNvPr id="132" name="Freeform 32">
                <a:extLst>
                  <a:ext uri="{FF2B5EF4-FFF2-40B4-BE49-F238E27FC236}">
                    <a16:creationId xmlns:a16="http://schemas.microsoft.com/office/drawing/2014/main" id="{D0A3378D-E7AA-E249-8CD3-6FAB90D75BFB}"/>
                  </a:ext>
                </a:extLst>
              </p:cNvPr>
              <p:cNvSpPr>
                <a:spLocks/>
              </p:cNvSpPr>
              <p:nvPr/>
            </p:nvSpPr>
            <p:spPr bwMode="auto">
              <a:xfrm>
                <a:off x="3392" y="5276"/>
                <a:ext cx="1810" cy="2"/>
              </a:xfrm>
              <a:custGeom>
                <a:avLst/>
                <a:gdLst>
                  <a:gd name="T0" fmla="+- 0 3284 3284"/>
                  <a:gd name="T1" fmla="*/ T0 w 1810"/>
                  <a:gd name="T2" fmla="+- 0 5093 3284"/>
                  <a:gd name="T3" fmla="*/ T2 w 1810"/>
                </a:gdLst>
                <a:ahLst/>
                <a:cxnLst>
                  <a:cxn ang="0">
                    <a:pos x="T1" y="0"/>
                  </a:cxn>
                  <a:cxn ang="0">
                    <a:pos x="T3" y="0"/>
                  </a:cxn>
                </a:cxnLst>
                <a:rect l="0" t="0" r="r" b="b"/>
                <a:pathLst>
                  <a:path w="1810">
                    <a:moveTo>
                      <a:pt x="0" y="0"/>
                    </a:moveTo>
                    <a:lnTo>
                      <a:pt x="1809" y="0"/>
                    </a:lnTo>
                  </a:path>
                </a:pathLst>
              </a:custGeom>
              <a:noFill/>
              <a:ln w="3168">
                <a:solidFill>
                  <a:srgbClr val="CECEC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108" name="Group 29">
              <a:extLst>
                <a:ext uri="{FF2B5EF4-FFF2-40B4-BE49-F238E27FC236}">
                  <a16:creationId xmlns:a16="http://schemas.microsoft.com/office/drawing/2014/main" id="{BC6B58F9-F239-154C-B564-FA15941FC02D}"/>
                </a:ext>
              </a:extLst>
            </p:cNvPr>
            <p:cNvGrpSpPr>
              <a:grpSpLocks/>
            </p:cNvGrpSpPr>
            <p:nvPr/>
          </p:nvGrpSpPr>
          <p:grpSpPr bwMode="auto">
            <a:xfrm>
              <a:off x="3231" y="5269"/>
              <a:ext cx="1810" cy="2"/>
              <a:chOff x="3231" y="5269"/>
              <a:chExt cx="1810" cy="2"/>
            </a:xfrm>
          </p:grpSpPr>
          <p:sp>
            <p:nvSpPr>
              <p:cNvPr id="131" name="Freeform 30">
                <a:extLst>
                  <a:ext uri="{FF2B5EF4-FFF2-40B4-BE49-F238E27FC236}">
                    <a16:creationId xmlns:a16="http://schemas.microsoft.com/office/drawing/2014/main" id="{063573E7-A74B-9642-9FFF-49955DEF8D11}"/>
                  </a:ext>
                </a:extLst>
              </p:cNvPr>
              <p:cNvSpPr>
                <a:spLocks/>
              </p:cNvSpPr>
              <p:nvPr/>
            </p:nvSpPr>
            <p:spPr bwMode="auto">
              <a:xfrm>
                <a:off x="3231" y="5269"/>
                <a:ext cx="1810" cy="2"/>
              </a:xfrm>
              <a:custGeom>
                <a:avLst/>
                <a:gdLst>
                  <a:gd name="T0" fmla="+- 0 3254 3254"/>
                  <a:gd name="T1" fmla="*/ T0 w 1810"/>
                  <a:gd name="T2" fmla="+- 0 5063 3254"/>
                  <a:gd name="T3" fmla="*/ T2 w 1810"/>
                </a:gdLst>
                <a:ahLst/>
                <a:cxnLst>
                  <a:cxn ang="0">
                    <a:pos x="T1" y="0"/>
                  </a:cxn>
                  <a:cxn ang="0">
                    <a:pos x="T3" y="0"/>
                  </a:cxn>
                </a:cxnLst>
                <a:rect l="0" t="0" r="r" b="b"/>
                <a:pathLst>
                  <a:path w="1810">
                    <a:moveTo>
                      <a:pt x="0" y="0"/>
                    </a:moveTo>
                    <a:lnTo>
                      <a:pt x="1809" y="0"/>
                    </a:lnTo>
                  </a:path>
                </a:pathLst>
              </a:custGeom>
              <a:noFill/>
              <a:ln w="3168">
                <a:solidFill>
                  <a:srgbClr val="3E3E3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zh-CN" altLang="en-US"/>
              </a:p>
            </p:txBody>
          </p:sp>
        </p:grpSp>
        <p:grpSp>
          <p:nvGrpSpPr>
            <p:cNvPr id="109" name="Group 2">
              <a:extLst>
                <a:ext uri="{FF2B5EF4-FFF2-40B4-BE49-F238E27FC236}">
                  <a16:creationId xmlns:a16="http://schemas.microsoft.com/office/drawing/2014/main" id="{AB875534-E549-6A45-B889-7CD088F647E2}"/>
                </a:ext>
              </a:extLst>
            </p:cNvPr>
            <p:cNvGrpSpPr>
              <a:grpSpLocks/>
            </p:cNvGrpSpPr>
            <p:nvPr/>
          </p:nvGrpSpPr>
          <p:grpSpPr bwMode="auto">
            <a:xfrm>
              <a:off x="213" y="117"/>
              <a:ext cx="4652" cy="8343"/>
              <a:chOff x="213" y="117"/>
              <a:chExt cx="4652" cy="8343"/>
            </a:xfrm>
          </p:grpSpPr>
          <p:sp>
            <p:nvSpPr>
              <p:cNvPr id="110" name="Text Box 25">
                <a:extLst>
                  <a:ext uri="{FF2B5EF4-FFF2-40B4-BE49-F238E27FC236}">
                    <a16:creationId xmlns:a16="http://schemas.microsoft.com/office/drawing/2014/main" id="{12843714-8174-DC46-A770-6EEA3E1428EC}"/>
                  </a:ext>
                </a:extLst>
              </p:cNvPr>
              <p:cNvSpPr txBox="1">
                <a:spLocks noChangeArrowheads="1"/>
              </p:cNvSpPr>
              <p:nvPr/>
            </p:nvSpPr>
            <p:spPr bwMode="auto">
              <a:xfrm>
                <a:off x="444" y="2724"/>
                <a:ext cx="1421"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800" b="0" i="0" u="none" strike="noStrike" cap="none" normalizeH="0" baseline="0" dirty="0">
                  <a:ln>
                    <a:noFill/>
                  </a:ln>
                  <a:solidFill>
                    <a:schemeClr val="tx1"/>
                  </a:solidFill>
                  <a:effectLst/>
                  <a:latin typeface="Calibri" pitchFamily="34" charset="0"/>
                  <a:ea typeface="宋体" pitchFamily="2" charset="-122"/>
                  <a:cs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chemeClr val="tx1"/>
                    </a:solidFill>
                    <a:effectLst/>
                    <a:latin typeface="Calibri" pitchFamily="34" charset="0"/>
                    <a:ea typeface="宋体" pitchFamily="2" charset="-122"/>
                    <a:cs typeface="宋体" pitchFamily="2" charset="-122"/>
                  </a:rPr>
                  <a:t>财务审查</a:t>
                </a:r>
                <a:endParaRPr kumimoji="0" lang="zh-CN" altLang="en-US" sz="18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111" name="Text Box 24">
                <a:extLst>
                  <a:ext uri="{FF2B5EF4-FFF2-40B4-BE49-F238E27FC236}">
                    <a16:creationId xmlns:a16="http://schemas.microsoft.com/office/drawing/2014/main" id="{99A44DC1-EE53-1744-969D-DA540B0C3C70}"/>
                  </a:ext>
                </a:extLst>
              </p:cNvPr>
              <p:cNvSpPr txBox="1">
                <a:spLocks noChangeArrowheads="1"/>
              </p:cNvSpPr>
              <p:nvPr/>
            </p:nvSpPr>
            <p:spPr bwMode="auto">
              <a:xfrm>
                <a:off x="3269" y="2717"/>
                <a:ext cx="142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800" b="0" i="0" u="none" strike="noStrike" cap="none" normalizeH="0" baseline="0" dirty="0">
                  <a:ln>
                    <a:noFill/>
                  </a:ln>
                  <a:solidFill>
                    <a:schemeClr val="tx1"/>
                  </a:solidFill>
                  <a:effectLst/>
                  <a:latin typeface="Calibri" pitchFamily="34" charset="0"/>
                  <a:ea typeface="宋体" pitchFamily="2" charset="-122"/>
                  <a:cs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chemeClr val="tx1"/>
                    </a:solidFill>
                    <a:effectLst/>
                    <a:latin typeface="Calibri" pitchFamily="34" charset="0"/>
                    <a:ea typeface="宋体" pitchFamily="2" charset="-122"/>
                    <a:cs typeface="宋体" pitchFamily="2" charset="-122"/>
                  </a:rPr>
                  <a:t>法律审查</a:t>
                </a:r>
                <a:endParaRPr kumimoji="0" lang="zh-CN" altLang="en-US" sz="18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112" name="Text Box 23">
                <a:extLst>
                  <a:ext uri="{FF2B5EF4-FFF2-40B4-BE49-F238E27FC236}">
                    <a16:creationId xmlns:a16="http://schemas.microsoft.com/office/drawing/2014/main" id="{F381E76F-4166-F840-ABCF-E3D92CF7FA1C}"/>
                  </a:ext>
                </a:extLst>
              </p:cNvPr>
              <p:cNvSpPr txBox="1">
                <a:spLocks noChangeArrowheads="1"/>
              </p:cNvSpPr>
              <p:nvPr/>
            </p:nvSpPr>
            <p:spPr bwMode="auto">
              <a:xfrm>
                <a:off x="1864" y="1376"/>
                <a:ext cx="1406" cy="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chemeClr val="tx1"/>
                    </a:solidFill>
                    <a:effectLst/>
                    <a:latin typeface="Calibri" pitchFamily="34" charset="0"/>
                    <a:ea typeface="宋体" pitchFamily="2" charset="-122"/>
                    <a:cs typeface="宋体" pitchFamily="2" charset="-122"/>
                  </a:rPr>
                  <a:t>商务审查和</a:t>
                </a:r>
                <a:endParaRPr kumimoji="0" lang="zh-CN" altLang="en-US" sz="1100" b="0" i="0" u="none" strike="noStrike" cap="none" normalizeH="0" baseline="0">
                  <a:ln>
                    <a:noFill/>
                  </a:ln>
                  <a:solidFill>
                    <a:schemeClr val="tx1"/>
                  </a:solidFill>
                  <a:effectLst/>
                  <a:latin typeface="Arial" pitchFamily="34" charset="0"/>
                  <a:ea typeface="宋体" pitchFamily="2" charset="-122"/>
                  <a:cs typeface="宋体" pitchFamily="2" charset="-12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800" b="0" i="0" u="none" strike="noStrike" cap="none" normalizeH="0" baseline="0">
                    <a:ln>
                      <a:noFill/>
                    </a:ln>
                    <a:solidFill>
                      <a:schemeClr val="tx1"/>
                    </a:solidFill>
                    <a:effectLst/>
                    <a:latin typeface="Calibri" pitchFamily="34" charset="0"/>
                    <a:ea typeface="宋体" pitchFamily="2" charset="-122"/>
                    <a:cs typeface="宋体" pitchFamily="2" charset="-122"/>
                  </a:rPr>
                  <a:t>技术审查</a:t>
                </a:r>
                <a:endParaRPr kumimoji="0" lang="zh-CN" altLang="en-US" sz="1800" b="0" i="0" u="none" strike="noStrike" cap="none" normalizeH="0" baseline="0">
                  <a:ln>
                    <a:noFill/>
                  </a:ln>
                  <a:solidFill>
                    <a:schemeClr val="tx1"/>
                  </a:solidFill>
                  <a:effectLst/>
                  <a:latin typeface="Arial" pitchFamily="34" charset="0"/>
                  <a:ea typeface="宋体" pitchFamily="2" charset="-122"/>
                  <a:cs typeface="宋体" pitchFamily="2" charset="-122"/>
                </a:endParaRPr>
              </a:p>
            </p:txBody>
          </p:sp>
          <p:sp>
            <p:nvSpPr>
              <p:cNvPr id="113" name="Text Box 22">
                <a:extLst>
                  <a:ext uri="{FF2B5EF4-FFF2-40B4-BE49-F238E27FC236}">
                    <a16:creationId xmlns:a16="http://schemas.microsoft.com/office/drawing/2014/main" id="{4A0DD724-AFC6-BA4A-8DD1-63C5C052AED0}"/>
                  </a:ext>
                </a:extLst>
              </p:cNvPr>
              <p:cNvSpPr txBox="1">
                <a:spLocks noChangeArrowheads="1"/>
              </p:cNvSpPr>
              <p:nvPr/>
            </p:nvSpPr>
            <p:spPr bwMode="auto">
              <a:xfrm>
                <a:off x="1864" y="4095"/>
                <a:ext cx="1406" cy="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800" b="0" i="0" u="none" strike="noStrike" cap="none" normalizeH="0" baseline="0" dirty="0">
                  <a:ln>
                    <a:noFill/>
                  </a:ln>
                  <a:solidFill>
                    <a:schemeClr val="tx1"/>
                  </a:solidFill>
                  <a:effectLst/>
                  <a:latin typeface="Calibri" pitchFamily="34" charset="0"/>
                  <a:ea typeface="宋体" pitchFamily="2" charset="-122"/>
                  <a:cs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lang="zh-CN" altLang="en-US" sz="800" dirty="0">
                    <a:latin typeface="Calibri" pitchFamily="34" charset="0"/>
                    <a:ea typeface="宋体" pitchFamily="2" charset="-122"/>
                    <a:cs typeface="宋体" pitchFamily="2" charset="-122"/>
                  </a:rPr>
                  <a:t>中心领导</a:t>
                </a:r>
                <a:r>
                  <a:rPr kumimoji="0" lang="zh-CN" altLang="en-US" sz="800" b="0" i="0" u="none" strike="noStrike" cap="none" normalizeH="0" baseline="0" dirty="0">
                    <a:ln>
                      <a:noFill/>
                    </a:ln>
                    <a:solidFill>
                      <a:schemeClr val="tx1"/>
                    </a:solidFill>
                    <a:effectLst/>
                    <a:latin typeface="Calibri" pitchFamily="34" charset="0"/>
                    <a:ea typeface="宋体" pitchFamily="2" charset="-122"/>
                    <a:cs typeface="宋体" pitchFamily="2" charset="-122"/>
                  </a:rPr>
                  <a:t>审批</a:t>
                </a:r>
                <a:endParaRPr kumimoji="0" lang="zh-CN" altLang="en-US" sz="18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114" name="Text Box 20">
                <a:extLst>
                  <a:ext uri="{FF2B5EF4-FFF2-40B4-BE49-F238E27FC236}">
                    <a16:creationId xmlns:a16="http://schemas.microsoft.com/office/drawing/2014/main" id="{EDB0EB17-D45E-664E-8542-479A2C92216F}"/>
                  </a:ext>
                </a:extLst>
              </p:cNvPr>
              <p:cNvSpPr txBox="1">
                <a:spLocks noChangeArrowheads="1"/>
              </p:cNvSpPr>
              <p:nvPr/>
            </p:nvSpPr>
            <p:spPr bwMode="auto">
              <a:xfrm>
                <a:off x="1896" y="5981"/>
                <a:ext cx="1406" cy="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800" b="0" i="0" u="none" strike="noStrike" cap="none" normalizeH="0" baseline="0" dirty="0">
                  <a:ln>
                    <a:noFill/>
                  </a:ln>
                  <a:solidFill>
                    <a:schemeClr val="tx1"/>
                  </a:solidFill>
                  <a:effectLst/>
                  <a:latin typeface="Calibri" pitchFamily="34" charset="0"/>
                  <a:ea typeface="宋体" pitchFamily="2" charset="-122"/>
                  <a:cs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chemeClr val="tx1"/>
                    </a:solidFill>
                    <a:effectLst/>
                    <a:latin typeface="Calibri" pitchFamily="34" charset="0"/>
                    <a:ea typeface="宋体" pitchFamily="2" charset="-122"/>
                    <a:cs typeface="宋体" pitchFamily="2" charset="-122"/>
                  </a:rPr>
                  <a:t>合同签署</a:t>
                </a:r>
                <a:endParaRPr kumimoji="0" lang="zh-CN" altLang="en-US" sz="18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115" name="Text Box 19">
                <a:extLst>
                  <a:ext uri="{FF2B5EF4-FFF2-40B4-BE49-F238E27FC236}">
                    <a16:creationId xmlns:a16="http://schemas.microsoft.com/office/drawing/2014/main" id="{FBF74CB0-3835-FA4B-B194-EEBD5587F254}"/>
                  </a:ext>
                </a:extLst>
              </p:cNvPr>
              <p:cNvSpPr txBox="1">
                <a:spLocks noChangeArrowheads="1"/>
              </p:cNvSpPr>
              <p:nvPr/>
            </p:nvSpPr>
            <p:spPr bwMode="auto">
              <a:xfrm>
                <a:off x="1953" y="7002"/>
                <a:ext cx="1406" cy="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800" b="0" i="0" u="none" strike="noStrike" cap="none" normalizeH="0" baseline="0" dirty="0">
                  <a:ln>
                    <a:noFill/>
                  </a:ln>
                  <a:solidFill>
                    <a:schemeClr val="tx1"/>
                  </a:solidFill>
                  <a:effectLst/>
                  <a:latin typeface="Calibri" pitchFamily="34" charset="0"/>
                  <a:ea typeface="宋体" pitchFamily="2" charset="-122"/>
                  <a:cs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chemeClr val="tx1"/>
                    </a:solidFill>
                    <a:effectLst/>
                    <a:latin typeface="Calibri" pitchFamily="34" charset="0"/>
                    <a:ea typeface="宋体" pitchFamily="2" charset="-122"/>
                    <a:cs typeface="宋体" pitchFamily="2" charset="-122"/>
                  </a:rPr>
                  <a:t>合同下发、移交及 归档</a:t>
                </a:r>
                <a:endParaRPr kumimoji="0" lang="zh-CN" altLang="en-US" sz="18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116" name="Text Box 18">
                <a:extLst>
                  <a:ext uri="{FF2B5EF4-FFF2-40B4-BE49-F238E27FC236}">
                    <a16:creationId xmlns:a16="http://schemas.microsoft.com/office/drawing/2014/main" id="{4B07E812-B733-0D4D-8AEC-B1EA32B234A1}"/>
                  </a:ext>
                </a:extLst>
              </p:cNvPr>
              <p:cNvSpPr txBox="1">
                <a:spLocks noChangeArrowheads="1"/>
              </p:cNvSpPr>
              <p:nvPr/>
            </p:nvSpPr>
            <p:spPr bwMode="auto">
              <a:xfrm>
                <a:off x="2393" y="117"/>
                <a:ext cx="319"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chemeClr val="tx1"/>
                    </a:solidFill>
                    <a:effectLst/>
                    <a:latin typeface="Calibri" pitchFamily="34" charset="0"/>
                    <a:ea typeface="宋体" pitchFamily="2" charset="-122"/>
                    <a:cs typeface="宋体" pitchFamily="2" charset="-122"/>
                  </a:rPr>
                  <a:t>开始</a:t>
                </a:r>
                <a:endParaRPr kumimoji="0" lang="zh-CN" altLang="en-US" sz="18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117" name="Text Box 17">
                <a:extLst>
                  <a:ext uri="{FF2B5EF4-FFF2-40B4-BE49-F238E27FC236}">
                    <a16:creationId xmlns:a16="http://schemas.microsoft.com/office/drawing/2014/main" id="{A986F6E2-BC82-1B48-8ACC-6A8202CC9B24}"/>
                  </a:ext>
                </a:extLst>
              </p:cNvPr>
              <p:cNvSpPr txBox="1">
                <a:spLocks noChangeArrowheads="1"/>
              </p:cNvSpPr>
              <p:nvPr/>
            </p:nvSpPr>
            <p:spPr bwMode="auto">
              <a:xfrm>
                <a:off x="2234" y="796"/>
                <a:ext cx="63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chemeClr val="tx1"/>
                    </a:solidFill>
                    <a:effectLst/>
                    <a:latin typeface="Calibri" pitchFamily="34" charset="0"/>
                    <a:ea typeface="宋体" pitchFamily="2" charset="-122"/>
                    <a:cs typeface="宋体" pitchFamily="2" charset="-122"/>
                  </a:rPr>
                  <a:t>合同起草</a:t>
                </a:r>
                <a:endParaRPr kumimoji="0" lang="zh-CN" altLang="en-US" sz="18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118" name="Text Box 16">
                <a:extLst>
                  <a:ext uri="{FF2B5EF4-FFF2-40B4-BE49-F238E27FC236}">
                    <a16:creationId xmlns:a16="http://schemas.microsoft.com/office/drawing/2014/main" id="{64141D77-1A27-5242-BD38-C5EB01E8E534}"/>
                  </a:ext>
                </a:extLst>
              </p:cNvPr>
              <p:cNvSpPr txBox="1">
                <a:spLocks noChangeArrowheads="1"/>
              </p:cNvSpPr>
              <p:nvPr/>
            </p:nvSpPr>
            <p:spPr bwMode="auto">
              <a:xfrm>
                <a:off x="2234" y="2297"/>
                <a:ext cx="63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chemeClr val="tx1"/>
                    </a:solidFill>
                    <a:effectLst/>
                    <a:latin typeface="Calibri" pitchFamily="34" charset="0"/>
                    <a:ea typeface="宋体" pitchFamily="2" charset="-122"/>
                    <a:cs typeface="宋体" pitchFamily="2" charset="-122"/>
                  </a:rPr>
                  <a:t>是否同意</a:t>
                </a:r>
                <a:endParaRPr kumimoji="0" lang="zh-CN" altLang="en-US" sz="1800" b="0" i="0" u="none" strike="noStrike" cap="none" normalizeH="0" baseline="0">
                  <a:ln>
                    <a:noFill/>
                  </a:ln>
                  <a:solidFill>
                    <a:schemeClr val="tx1"/>
                  </a:solidFill>
                  <a:effectLst/>
                  <a:latin typeface="Arial" pitchFamily="34" charset="0"/>
                  <a:ea typeface="宋体" pitchFamily="2" charset="-122"/>
                  <a:cs typeface="宋体" pitchFamily="2" charset="-122"/>
                </a:endParaRPr>
              </a:p>
            </p:txBody>
          </p:sp>
          <p:sp>
            <p:nvSpPr>
              <p:cNvPr id="119" name="Text Box 15">
                <a:extLst>
                  <a:ext uri="{FF2B5EF4-FFF2-40B4-BE49-F238E27FC236}">
                    <a16:creationId xmlns:a16="http://schemas.microsoft.com/office/drawing/2014/main" id="{8A66431B-1E1F-E04C-B688-929DE136EDD0}"/>
                  </a:ext>
                </a:extLst>
              </p:cNvPr>
              <p:cNvSpPr txBox="1">
                <a:spLocks noChangeArrowheads="1"/>
              </p:cNvSpPr>
              <p:nvPr/>
            </p:nvSpPr>
            <p:spPr bwMode="auto">
              <a:xfrm>
                <a:off x="3321" y="2438"/>
                <a:ext cx="160"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chemeClr val="tx1"/>
                    </a:solidFill>
                    <a:effectLst/>
                    <a:latin typeface="Calibri" pitchFamily="34" charset="0"/>
                    <a:ea typeface="宋体" pitchFamily="2" charset="-122"/>
                    <a:cs typeface="宋体" pitchFamily="2" charset="-122"/>
                  </a:rPr>
                  <a:t>否</a:t>
                </a:r>
                <a:endParaRPr kumimoji="0" lang="zh-CN" altLang="en-US" sz="1800" b="0" i="0" u="none" strike="noStrike" cap="none" normalizeH="0" baseline="0">
                  <a:ln>
                    <a:noFill/>
                  </a:ln>
                  <a:solidFill>
                    <a:schemeClr val="tx1"/>
                  </a:solidFill>
                  <a:effectLst/>
                  <a:latin typeface="Arial" pitchFamily="34" charset="0"/>
                  <a:ea typeface="宋体" pitchFamily="2" charset="-122"/>
                  <a:cs typeface="宋体" pitchFamily="2" charset="-122"/>
                </a:endParaRPr>
              </a:p>
            </p:txBody>
          </p:sp>
          <p:sp>
            <p:nvSpPr>
              <p:cNvPr id="120" name="Text Box 14">
                <a:extLst>
                  <a:ext uri="{FF2B5EF4-FFF2-40B4-BE49-F238E27FC236}">
                    <a16:creationId xmlns:a16="http://schemas.microsoft.com/office/drawing/2014/main" id="{DC645223-89DB-B44A-86A9-01E211F24197}"/>
                  </a:ext>
                </a:extLst>
              </p:cNvPr>
              <p:cNvSpPr txBox="1">
                <a:spLocks noChangeArrowheads="1"/>
              </p:cNvSpPr>
              <p:nvPr/>
            </p:nvSpPr>
            <p:spPr bwMode="auto">
              <a:xfrm>
                <a:off x="2756" y="2693"/>
                <a:ext cx="160"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chemeClr val="tx1"/>
                    </a:solidFill>
                    <a:effectLst/>
                    <a:latin typeface="Calibri" pitchFamily="34" charset="0"/>
                    <a:ea typeface="宋体" pitchFamily="2" charset="-122"/>
                    <a:cs typeface="宋体" pitchFamily="2" charset="-122"/>
                  </a:rPr>
                  <a:t>是</a:t>
                </a:r>
                <a:endParaRPr kumimoji="0" lang="zh-CN" altLang="en-US" sz="1800" b="0" i="0" u="none" strike="noStrike" cap="none" normalizeH="0" baseline="0">
                  <a:ln>
                    <a:noFill/>
                  </a:ln>
                  <a:solidFill>
                    <a:schemeClr val="tx1"/>
                  </a:solidFill>
                  <a:effectLst/>
                  <a:latin typeface="Arial" pitchFamily="34" charset="0"/>
                  <a:ea typeface="宋体" pitchFamily="2" charset="-122"/>
                  <a:cs typeface="宋体" pitchFamily="2" charset="-122"/>
                </a:endParaRPr>
              </a:p>
            </p:txBody>
          </p:sp>
          <p:sp>
            <p:nvSpPr>
              <p:cNvPr id="121" name="Text Box 13">
                <a:extLst>
                  <a:ext uri="{FF2B5EF4-FFF2-40B4-BE49-F238E27FC236}">
                    <a16:creationId xmlns:a16="http://schemas.microsoft.com/office/drawing/2014/main" id="{DE02181E-14D8-844B-ADE2-1B6B2FB51670}"/>
                  </a:ext>
                </a:extLst>
              </p:cNvPr>
              <p:cNvSpPr txBox="1">
                <a:spLocks noChangeArrowheads="1"/>
              </p:cNvSpPr>
              <p:nvPr/>
            </p:nvSpPr>
            <p:spPr bwMode="auto">
              <a:xfrm>
                <a:off x="213" y="3599"/>
                <a:ext cx="160"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chemeClr val="tx1"/>
                    </a:solidFill>
                    <a:effectLst/>
                    <a:latin typeface="Calibri" pitchFamily="34" charset="0"/>
                    <a:ea typeface="宋体" pitchFamily="2" charset="-122"/>
                    <a:cs typeface="宋体" pitchFamily="2" charset="-122"/>
                  </a:rPr>
                  <a:t>否</a:t>
                </a:r>
                <a:endParaRPr kumimoji="0" lang="zh-CN" altLang="en-US" sz="1800" b="0" i="0" u="none" strike="noStrike" cap="none" normalizeH="0" baseline="0">
                  <a:ln>
                    <a:noFill/>
                  </a:ln>
                  <a:solidFill>
                    <a:schemeClr val="tx1"/>
                  </a:solidFill>
                  <a:effectLst/>
                  <a:latin typeface="Arial" pitchFamily="34" charset="0"/>
                  <a:ea typeface="宋体" pitchFamily="2" charset="-122"/>
                  <a:cs typeface="宋体" pitchFamily="2" charset="-122"/>
                </a:endParaRPr>
              </a:p>
            </p:txBody>
          </p:sp>
          <p:sp>
            <p:nvSpPr>
              <p:cNvPr id="122" name="Text Box 12">
                <a:extLst>
                  <a:ext uri="{FF2B5EF4-FFF2-40B4-BE49-F238E27FC236}">
                    <a16:creationId xmlns:a16="http://schemas.microsoft.com/office/drawing/2014/main" id="{FFE24016-C6D5-CB40-9C6E-0415B6DBDA96}"/>
                  </a:ext>
                </a:extLst>
              </p:cNvPr>
              <p:cNvSpPr txBox="1">
                <a:spLocks noChangeArrowheads="1"/>
              </p:cNvSpPr>
              <p:nvPr/>
            </p:nvSpPr>
            <p:spPr bwMode="auto">
              <a:xfrm>
                <a:off x="821" y="3712"/>
                <a:ext cx="63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chemeClr val="tx1"/>
                    </a:solidFill>
                    <a:effectLst/>
                    <a:latin typeface="Calibri" pitchFamily="34" charset="0"/>
                    <a:ea typeface="宋体" pitchFamily="2" charset="-122"/>
                    <a:cs typeface="宋体" pitchFamily="2" charset="-122"/>
                  </a:rPr>
                  <a:t>是否同意</a:t>
                </a:r>
                <a:endParaRPr kumimoji="0" lang="zh-CN" altLang="en-US" sz="1800" b="0" i="0" u="none" strike="noStrike" cap="none" normalizeH="0" baseline="0">
                  <a:ln>
                    <a:noFill/>
                  </a:ln>
                  <a:solidFill>
                    <a:schemeClr val="tx1"/>
                  </a:solidFill>
                  <a:effectLst/>
                  <a:latin typeface="Arial" pitchFamily="34" charset="0"/>
                  <a:ea typeface="宋体" pitchFamily="2" charset="-122"/>
                  <a:cs typeface="宋体" pitchFamily="2" charset="-122"/>
                </a:endParaRPr>
              </a:p>
            </p:txBody>
          </p:sp>
          <p:sp>
            <p:nvSpPr>
              <p:cNvPr id="123" name="Text Box 11">
                <a:extLst>
                  <a:ext uri="{FF2B5EF4-FFF2-40B4-BE49-F238E27FC236}">
                    <a16:creationId xmlns:a16="http://schemas.microsoft.com/office/drawing/2014/main" id="{FDCCF429-3B77-F348-B865-4376B68551F3}"/>
                  </a:ext>
                </a:extLst>
              </p:cNvPr>
              <p:cNvSpPr txBox="1">
                <a:spLocks noChangeArrowheads="1"/>
              </p:cNvSpPr>
              <p:nvPr/>
            </p:nvSpPr>
            <p:spPr bwMode="auto">
              <a:xfrm>
                <a:off x="3647" y="3712"/>
                <a:ext cx="63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chemeClr val="tx1"/>
                    </a:solidFill>
                    <a:effectLst/>
                    <a:latin typeface="Calibri" pitchFamily="34" charset="0"/>
                    <a:ea typeface="宋体" pitchFamily="2" charset="-122"/>
                    <a:cs typeface="宋体" pitchFamily="2" charset="-122"/>
                  </a:rPr>
                  <a:t>是否同意</a:t>
                </a:r>
                <a:endParaRPr kumimoji="0" lang="zh-CN" altLang="en-US" sz="1800" b="0" i="0" u="none" strike="noStrike" cap="none" normalizeH="0" baseline="0">
                  <a:ln>
                    <a:noFill/>
                  </a:ln>
                  <a:solidFill>
                    <a:schemeClr val="tx1"/>
                  </a:solidFill>
                  <a:effectLst/>
                  <a:latin typeface="Arial" pitchFamily="34" charset="0"/>
                  <a:ea typeface="宋体" pitchFamily="2" charset="-122"/>
                  <a:cs typeface="宋体" pitchFamily="2" charset="-122"/>
                </a:endParaRPr>
              </a:p>
            </p:txBody>
          </p:sp>
          <p:sp>
            <p:nvSpPr>
              <p:cNvPr id="124" name="Text Box 10">
                <a:extLst>
                  <a:ext uri="{FF2B5EF4-FFF2-40B4-BE49-F238E27FC236}">
                    <a16:creationId xmlns:a16="http://schemas.microsoft.com/office/drawing/2014/main" id="{A3DDD5D0-37AF-494E-9BD2-7251B9C0E96E}"/>
                  </a:ext>
                </a:extLst>
              </p:cNvPr>
              <p:cNvSpPr txBox="1">
                <a:spLocks noChangeArrowheads="1"/>
              </p:cNvSpPr>
              <p:nvPr/>
            </p:nvSpPr>
            <p:spPr bwMode="auto">
              <a:xfrm>
                <a:off x="4705" y="3599"/>
                <a:ext cx="160"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chemeClr val="tx1"/>
                    </a:solidFill>
                    <a:effectLst/>
                    <a:latin typeface="Calibri" pitchFamily="34" charset="0"/>
                    <a:ea typeface="宋体" pitchFamily="2" charset="-122"/>
                    <a:cs typeface="宋体" pitchFamily="2" charset="-122"/>
                  </a:rPr>
                  <a:t>否</a:t>
                </a:r>
                <a:endParaRPr kumimoji="0" lang="zh-CN" altLang="en-US" sz="1800" b="0" i="0" u="none" strike="noStrike" cap="none" normalizeH="0" baseline="0">
                  <a:ln>
                    <a:noFill/>
                  </a:ln>
                  <a:solidFill>
                    <a:schemeClr val="tx1"/>
                  </a:solidFill>
                  <a:effectLst/>
                  <a:latin typeface="Arial" pitchFamily="34" charset="0"/>
                  <a:ea typeface="宋体" pitchFamily="2" charset="-122"/>
                  <a:cs typeface="宋体" pitchFamily="2" charset="-122"/>
                </a:endParaRPr>
              </a:p>
            </p:txBody>
          </p:sp>
          <p:sp>
            <p:nvSpPr>
              <p:cNvPr id="125" name="Text Box 9">
                <a:extLst>
                  <a:ext uri="{FF2B5EF4-FFF2-40B4-BE49-F238E27FC236}">
                    <a16:creationId xmlns:a16="http://schemas.microsoft.com/office/drawing/2014/main" id="{7430F8EF-88A3-B640-A973-CB254A3F76E7}"/>
                  </a:ext>
                </a:extLst>
              </p:cNvPr>
              <p:cNvSpPr txBox="1">
                <a:spLocks noChangeArrowheads="1"/>
              </p:cNvSpPr>
              <p:nvPr/>
            </p:nvSpPr>
            <p:spPr bwMode="auto">
              <a:xfrm>
                <a:off x="834" y="4250"/>
                <a:ext cx="160"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chemeClr val="tx1"/>
                    </a:solidFill>
                    <a:effectLst/>
                    <a:latin typeface="Calibri" pitchFamily="34" charset="0"/>
                    <a:ea typeface="宋体" pitchFamily="2" charset="-122"/>
                    <a:cs typeface="宋体" pitchFamily="2" charset="-122"/>
                  </a:rPr>
                  <a:t>是</a:t>
                </a:r>
                <a:endParaRPr kumimoji="0" lang="zh-CN" altLang="en-US" sz="1800" b="0" i="0" u="none" strike="noStrike" cap="none" normalizeH="0" baseline="0">
                  <a:ln>
                    <a:noFill/>
                  </a:ln>
                  <a:solidFill>
                    <a:schemeClr val="tx1"/>
                  </a:solidFill>
                  <a:effectLst/>
                  <a:latin typeface="Arial" pitchFamily="34" charset="0"/>
                  <a:ea typeface="宋体" pitchFamily="2" charset="-122"/>
                  <a:cs typeface="宋体" pitchFamily="2" charset="-122"/>
                </a:endParaRPr>
              </a:p>
            </p:txBody>
          </p:sp>
          <p:sp>
            <p:nvSpPr>
              <p:cNvPr id="126" name="Text Box 8">
                <a:extLst>
                  <a:ext uri="{FF2B5EF4-FFF2-40B4-BE49-F238E27FC236}">
                    <a16:creationId xmlns:a16="http://schemas.microsoft.com/office/drawing/2014/main" id="{CD2E8096-A7FC-894A-8EAC-DA1C8543428F}"/>
                  </a:ext>
                </a:extLst>
              </p:cNvPr>
              <p:cNvSpPr txBox="1">
                <a:spLocks noChangeArrowheads="1"/>
              </p:cNvSpPr>
              <p:nvPr/>
            </p:nvSpPr>
            <p:spPr bwMode="auto">
              <a:xfrm>
                <a:off x="4168" y="4250"/>
                <a:ext cx="160"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chemeClr val="tx1"/>
                    </a:solidFill>
                    <a:effectLst/>
                    <a:latin typeface="Calibri" pitchFamily="34" charset="0"/>
                    <a:ea typeface="宋体" pitchFamily="2" charset="-122"/>
                    <a:cs typeface="宋体" pitchFamily="2" charset="-122"/>
                  </a:rPr>
                  <a:t>是</a:t>
                </a:r>
                <a:endParaRPr kumimoji="0" lang="zh-CN" altLang="en-US" sz="1800" b="0" i="0" u="none" strike="noStrike" cap="none" normalizeH="0" baseline="0">
                  <a:ln>
                    <a:noFill/>
                  </a:ln>
                  <a:solidFill>
                    <a:schemeClr val="tx1"/>
                  </a:solidFill>
                  <a:effectLst/>
                  <a:latin typeface="Arial" pitchFamily="34" charset="0"/>
                  <a:ea typeface="宋体" pitchFamily="2" charset="-122"/>
                  <a:cs typeface="宋体" pitchFamily="2" charset="-122"/>
                </a:endParaRPr>
              </a:p>
            </p:txBody>
          </p:sp>
          <p:sp>
            <p:nvSpPr>
              <p:cNvPr id="127" name="Text Box 7">
                <a:extLst>
                  <a:ext uri="{FF2B5EF4-FFF2-40B4-BE49-F238E27FC236}">
                    <a16:creationId xmlns:a16="http://schemas.microsoft.com/office/drawing/2014/main" id="{CD55B132-56A2-9A44-BAA5-A1D942599EDE}"/>
                  </a:ext>
                </a:extLst>
              </p:cNvPr>
              <p:cNvSpPr txBox="1">
                <a:spLocks noChangeArrowheads="1"/>
              </p:cNvSpPr>
              <p:nvPr/>
            </p:nvSpPr>
            <p:spPr bwMode="auto">
              <a:xfrm>
                <a:off x="1597" y="4958"/>
                <a:ext cx="160"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chemeClr val="tx1"/>
                    </a:solidFill>
                    <a:effectLst/>
                    <a:latin typeface="Calibri" pitchFamily="34" charset="0"/>
                    <a:ea typeface="宋体" pitchFamily="2" charset="-122"/>
                    <a:cs typeface="宋体" pitchFamily="2" charset="-122"/>
                  </a:rPr>
                  <a:t>否</a:t>
                </a:r>
                <a:endParaRPr kumimoji="0" lang="zh-CN" altLang="en-US" sz="1800" b="0" i="0" u="none" strike="noStrike" cap="none" normalizeH="0" baseline="0">
                  <a:ln>
                    <a:noFill/>
                  </a:ln>
                  <a:solidFill>
                    <a:schemeClr val="tx1"/>
                  </a:solidFill>
                  <a:effectLst/>
                  <a:latin typeface="Arial" pitchFamily="34" charset="0"/>
                  <a:ea typeface="宋体" pitchFamily="2" charset="-122"/>
                  <a:cs typeface="宋体" pitchFamily="2" charset="-122"/>
                </a:endParaRPr>
              </a:p>
            </p:txBody>
          </p:sp>
          <p:sp>
            <p:nvSpPr>
              <p:cNvPr id="128" name="Text Box 6">
                <a:extLst>
                  <a:ext uri="{FF2B5EF4-FFF2-40B4-BE49-F238E27FC236}">
                    <a16:creationId xmlns:a16="http://schemas.microsoft.com/office/drawing/2014/main" id="{7C9EF811-61D9-2D4F-9106-E55336B6BE0D}"/>
                  </a:ext>
                </a:extLst>
              </p:cNvPr>
              <p:cNvSpPr txBox="1">
                <a:spLocks noChangeArrowheads="1"/>
              </p:cNvSpPr>
              <p:nvPr/>
            </p:nvSpPr>
            <p:spPr bwMode="auto">
              <a:xfrm>
                <a:off x="2233" y="5156"/>
                <a:ext cx="682"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chemeClr val="tx1"/>
                    </a:solidFill>
                    <a:effectLst/>
                    <a:latin typeface="Calibri" pitchFamily="34" charset="0"/>
                    <a:ea typeface="宋体" pitchFamily="2" charset="-122"/>
                    <a:cs typeface="宋体" pitchFamily="2" charset="-122"/>
                  </a:rPr>
                  <a:t>是否同意</a:t>
                </a:r>
                <a:endParaRPr kumimoji="0" lang="zh-CN" altLang="en-US" sz="1100" b="0" i="0" u="none" strike="noStrike" cap="none" normalizeH="0" baseline="0" dirty="0">
                  <a:ln>
                    <a:noFill/>
                  </a:ln>
                  <a:solidFill>
                    <a:schemeClr val="tx1"/>
                  </a:solidFill>
                  <a:effectLst/>
                  <a:latin typeface="Arial" pitchFamily="34" charset="0"/>
                  <a:ea typeface="宋体" pitchFamily="2" charset="-122"/>
                  <a:cs typeface="宋体" pitchFamily="2" charset="-122"/>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sz="800" b="0" i="0" u="none" strike="noStrike" cap="none" normalizeH="0" baseline="0" dirty="0">
                  <a:ln>
                    <a:noFill/>
                  </a:ln>
                  <a:solidFill>
                    <a:schemeClr val="tx1"/>
                  </a:solidFill>
                  <a:effectLst/>
                  <a:latin typeface="Calibri" pitchFamily="34" charset="0"/>
                  <a:ea typeface="宋体" pitchFamily="2" charset="-122"/>
                  <a:cs typeface="宋体" pitchFamily="2" charset="-122"/>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zh-CN" sz="800" dirty="0">
                    <a:latin typeface="Calibri" pitchFamily="34" charset="0"/>
                    <a:ea typeface="宋体" pitchFamily="2" charset="-122"/>
                    <a:cs typeface="宋体" pitchFamily="2" charset="-122"/>
                  </a:rPr>
                  <a:t>               </a:t>
                </a:r>
                <a:r>
                  <a:rPr kumimoji="0" lang="zh-CN" altLang="en-US" sz="800" b="0" i="0" u="none" strike="noStrike" cap="none" normalizeH="0" baseline="0" dirty="0">
                    <a:ln>
                      <a:noFill/>
                    </a:ln>
                    <a:solidFill>
                      <a:schemeClr val="tx1"/>
                    </a:solidFill>
                    <a:effectLst/>
                    <a:latin typeface="Calibri" pitchFamily="34" charset="0"/>
                    <a:ea typeface="宋体" pitchFamily="2" charset="-122"/>
                    <a:cs typeface="宋体" pitchFamily="2" charset="-122"/>
                  </a:rPr>
                  <a:t>是</a:t>
                </a:r>
                <a:endParaRPr kumimoji="0" lang="zh-CN" altLang="en-US" sz="18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129" name="Text Box 5">
                <a:extLst>
                  <a:ext uri="{FF2B5EF4-FFF2-40B4-BE49-F238E27FC236}">
                    <a16:creationId xmlns:a16="http://schemas.microsoft.com/office/drawing/2014/main" id="{46EBB450-29D1-814D-952A-2BA4C500684E}"/>
                  </a:ext>
                </a:extLst>
              </p:cNvPr>
              <p:cNvSpPr txBox="1">
                <a:spLocks noChangeArrowheads="1"/>
              </p:cNvSpPr>
              <p:nvPr/>
            </p:nvSpPr>
            <p:spPr bwMode="auto">
              <a:xfrm>
                <a:off x="3340" y="5001"/>
                <a:ext cx="160"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chemeClr val="tx1"/>
                    </a:solidFill>
                    <a:effectLst/>
                    <a:latin typeface="Calibri" pitchFamily="34" charset="0"/>
                    <a:ea typeface="宋体" pitchFamily="2" charset="-122"/>
                    <a:cs typeface="宋体" pitchFamily="2" charset="-122"/>
                  </a:rPr>
                  <a:t>否</a:t>
                </a:r>
                <a:endParaRPr kumimoji="0" lang="zh-CN" altLang="en-US" sz="18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130" name="Text Box 3">
                <a:extLst>
                  <a:ext uri="{FF2B5EF4-FFF2-40B4-BE49-F238E27FC236}">
                    <a16:creationId xmlns:a16="http://schemas.microsoft.com/office/drawing/2014/main" id="{5CB4F68A-16D6-644E-95E3-CE99848FA314}"/>
                  </a:ext>
                </a:extLst>
              </p:cNvPr>
              <p:cNvSpPr txBox="1">
                <a:spLocks noChangeArrowheads="1"/>
              </p:cNvSpPr>
              <p:nvPr/>
            </p:nvSpPr>
            <p:spPr bwMode="auto">
              <a:xfrm>
                <a:off x="2308" y="8300"/>
                <a:ext cx="63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chemeClr val="tx1"/>
                    </a:solidFill>
                    <a:effectLst/>
                    <a:latin typeface="Calibri" pitchFamily="34" charset="0"/>
                    <a:ea typeface="宋体" pitchFamily="2" charset="-122"/>
                    <a:cs typeface="宋体" pitchFamily="2" charset="-122"/>
                  </a:rPr>
                  <a:t>流程结束</a:t>
                </a:r>
                <a:endParaRPr kumimoji="0" lang="zh-CN" altLang="en-US" sz="18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grpSp>
      </p:grpSp>
      <p:grpSp>
        <p:nvGrpSpPr>
          <p:cNvPr id="244" name="组合 243">
            <a:extLst>
              <a:ext uri="{FF2B5EF4-FFF2-40B4-BE49-F238E27FC236}">
                <a16:creationId xmlns:a16="http://schemas.microsoft.com/office/drawing/2014/main" id="{AA027747-5C8F-D343-BF35-196FB06E7981}"/>
              </a:ext>
            </a:extLst>
          </p:cNvPr>
          <p:cNvGrpSpPr/>
          <p:nvPr/>
        </p:nvGrpSpPr>
        <p:grpSpPr>
          <a:xfrm>
            <a:off x="682277" y="1594290"/>
            <a:ext cx="4303546" cy="4375151"/>
            <a:chOff x="1289202" y="1552575"/>
            <a:chExt cx="4303546" cy="4375151"/>
          </a:xfrm>
        </p:grpSpPr>
        <p:sp>
          <p:nvSpPr>
            <p:cNvPr id="245" name="Freeform 22">
              <a:extLst>
                <a:ext uri="{FF2B5EF4-FFF2-40B4-BE49-F238E27FC236}">
                  <a16:creationId xmlns:a16="http://schemas.microsoft.com/office/drawing/2014/main" id="{0121196E-A976-E04C-8822-EF5B319BBA2C}"/>
                </a:ext>
              </a:extLst>
            </p:cNvPr>
            <p:cNvSpPr/>
            <p:nvPr/>
          </p:nvSpPr>
          <p:spPr bwMode="auto">
            <a:xfrm>
              <a:off x="3412332" y="1552575"/>
              <a:ext cx="939834" cy="735756"/>
            </a:xfrm>
            <a:custGeom>
              <a:avLst/>
              <a:gdLst>
                <a:gd name="T0" fmla="*/ 61 w 518"/>
                <a:gd name="T1" fmla="*/ 371 h 406"/>
                <a:gd name="T2" fmla="*/ 344 w 518"/>
                <a:gd name="T3" fmla="*/ 262 h 406"/>
                <a:gd name="T4" fmla="*/ 518 w 518"/>
                <a:gd name="T5" fmla="*/ 7 h 406"/>
                <a:gd name="T6" fmla="*/ 52 w 518"/>
                <a:gd name="T7" fmla="*/ 170 h 406"/>
                <a:gd name="T8" fmla="*/ 40 w 518"/>
                <a:gd name="T9" fmla="*/ 354 h 406"/>
                <a:gd name="T10" fmla="*/ 410 w 518"/>
                <a:gd name="T11" fmla="*/ 52 h 406"/>
                <a:gd name="T12" fmla="*/ 61 w 518"/>
                <a:gd name="T13" fmla="*/ 371 h 406"/>
              </a:gdLst>
              <a:ahLst/>
              <a:cxnLst>
                <a:cxn ang="0">
                  <a:pos x="T0" y="T1"/>
                </a:cxn>
                <a:cxn ang="0">
                  <a:pos x="T2" y="T3"/>
                </a:cxn>
                <a:cxn ang="0">
                  <a:pos x="T4" y="T5"/>
                </a:cxn>
                <a:cxn ang="0">
                  <a:pos x="T6" y="T7"/>
                </a:cxn>
                <a:cxn ang="0">
                  <a:pos x="T8" y="T9"/>
                </a:cxn>
                <a:cxn ang="0">
                  <a:pos x="T10" y="T11"/>
                </a:cxn>
                <a:cxn ang="0">
                  <a:pos x="T12" y="T13"/>
                </a:cxn>
              </a:cxnLst>
              <a:rect l="0" t="0" r="r" b="b"/>
              <a:pathLst>
                <a:path w="518" h="406">
                  <a:moveTo>
                    <a:pt x="61" y="371"/>
                  </a:moveTo>
                  <a:cubicBezTo>
                    <a:pt x="183" y="406"/>
                    <a:pt x="299" y="379"/>
                    <a:pt x="344" y="262"/>
                  </a:cubicBezTo>
                  <a:cubicBezTo>
                    <a:pt x="392" y="143"/>
                    <a:pt x="434" y="58"/>
                    <a:pt x="518" y="7"/>
                  </a:cubicBezTo>
                  <a:cubicBezTo>
                    <a:pt x="331" y="0"/>
                    <a:pt x="159" y="28"/>
                    <a:pt x="52" y="170"/>
                  </a:cubicBezTo>
                  <a:cubicBezTo>
                    <a:pt x="0" y="241"/>
                    <a:pt x="6" y="303"/>
                    <a:pt x="40" y="354"/>
                  </a:cubicBezTo>
                  <a:cubicBezTo>
                    <a:pt x="128" y="217"/>
                    <a:pt x="262" y="119"/>
                    <a:pt x="410" y="52"/>
                  </a:cubicBezTo>
                  <a:cubicBezTo>
                    <a:pt x="240" y="142"/>
                    <a:pt x="138" y="244"/>
                    <a:pt x="61" y="371"/>
                  </a:cubicBezTo>
                  <a:close/>
                </a:path>
              </a:pathLst>
            </a:custGeom>
            <a:solidFill>
              <a:srgbClr val="124062"/>
            </a:solidFill>
            <a:ln>
              <a:noFill/>
            </a:ln>
          </p:spPr>
          <p:txBody>
            <a:bodyPr vert="horz" wrap="square" lIns="91440" tIns="45720" rIns="91440" bIns="45720" numCol="1" anchor="ctr" anchorCtr="0" compatLnSpc="1"/>
            <a:lstStyle/>
            <a:p>
              <a:pPr algn="ctr"/>
              <a:endParaRPr lang="bg-BG" sz="1200">
                <a:solidFill>
                  <a:schemeClr val="bg1"/>
                </a:solidFill>
                <a:latin typeface="微软雅黑" panose="020B0503020204020204" charset="-122"/>
                <a:ea typeface="微软雅黑" panose="020B0503020204020204" charset="-122"/>
                <a:sym typeface="Bebas" pitchFamily="2" charset="0"/>
              </a:endParaRPr>
            </a:p>
          </p:txBody>
        </p:sp>
        <p:sp>
          <p:nvSpPr>
            <p:cNvPr id="246" name="Freeform 23">
              <a:extLst>
                <a:ext uri="{FF2B5EF4-FFF2-40B4-BE49-F238E27FC236}">
                  <a16:creationId xmlns:a16="http://schemas.microsoft.com/office/drawing/2014/main" id="{4AAC3C8A-46AC-2040-B568-9636AAF166E6}"/>
                </a:ext>
              </a:extLst>
            </p:cNvPr>
            <p:cNvSpPr/>
            <p:nvPr/>
          </p:nvSpPr>
          <p:spPr bwMode="auto">
            <a:xfrm>
              <a:off x="2288112" y="1751283"/>
              <a:ext cx="798412" cy="588963"/>
            </a:xfrm>
            <a:custGeom>
              <a:avLst/>
              <a:gdLst>
                <a:gd name="T0" fmla="*/ 404 w 441"/>
                <a:gd name="T1" fmla="*/ 263 h 325"/>
                <a:gd name="T2" fmla="*/ 164 w 441"/>
                <a:gd name="T3" fmla="*/ 220 h 325"/>
                <a:gd name="T4" fmla="*/ 0 w 441"/>
                <a:gd name="T5" fmla="*/ 29 h 325"/>
                <a:gd name="T6" fmla="*/ 338 w 441"/>
                <a:gd name="T7" fmla="*/ 79 h 325"/>
                <a:gd name="T8" fmla="*/ 415 w 441"/>
                <a:gd name="T9" fmla="*/ 244 h 325"/>
                <a:gd name="T10" fmla="*/ 109 w 441"/>
                <a:gd name="T11" fmla="*/ 53 h 325"/>
                <a:gd name="T12" fmla="*/ 404 w 441"/>
                <a:gd name="T13" fmla="*/ 263 h 325"/>
              </a:gdLst>
              <a:ahLst/>
              <a:cxnLst>
                <a:cxn ang="0">
                  <a:pos x="T0" y="T1"/>
                </a:cxn>
                <a:cxn ang="0">
                  <a:pos x="T2" y="T3"/>
                </a:cxn>
                <a:cxn ang="0">
                  <a:pos x="T4" y="T5"/>
                </a:cxn>
                <a:cxn ang="0">
                  <a:pos x="T6" y="T7"/>
                </a:cxn>
                <a:cxn ang="0">
                  <a:pos x="T8" y="T9"/>
                </a:cxn>
                <a:cxn ang="0">
                  <a:pos x="T10" y="T11"/>
                </a:cxn>
                <a:cxn ang="0">
                  <a:pos x="T12" y="T13"/>
                </a:cxn>
              </a:cxnLst>
              <a:rect l="0" t="0" r="r" b="b"/>
              <a:pathLst>
                <a:path w="441" h="325">
                  <a:moveTo>
                    <a:pt x="404" y="263"/>
                  </a:moveTo>
                  <a:cubicBezTo>
                    <a:pt x="322" y="325"/>
                    <a:pt x="221" y="320"/>
                    <a:pt x="164" y="220"/>
                  </a:cubicBezTo>
                  <a:cubicBezTo>
                    <a:pt x="123" y="144"/>
                    <a:pt x="82" y="76"/>
                    <a:pt x="0" y="29"/>
                  </a:cubicBezTo>
                  <a:cubicBezTo>
                    <a:pt x="126" y="0"/>
                    <a:pt x="241" y="8"/>
                    <a:pt x="338" y="79"/>
                  </a:cubicBezTo>
                  <a:cubicBezTo>
                    <a:pt x="338" y="79"/>
                    <a:pt x="441" y="140"/>
                    <a:pt x="415" y="244"/>
                  </a:cubicBezTo>
                  <a:cubicBezTo>
                    <a:pt x="334" y="154"/>
                    <a:pt x="226" y="93"/>
                    <a:pt x="109" y="53"/>
                  </a:cubicBezTo>
                  <a:cubicBezTo>
                    <a:pt x="244" y="109"/>
                    <a:pt x="334" y="176"/>
                    <a:pt x="404" y="263"/>
                  </a:cubicBezTo>
                  <a:close/>
                </a:path>
              </a:pathLst>
            </a:custGeom>
            <a:solidFill>
              <a:srgbClr val="537285"/>
            </a:solidFill>
            <a:ln>
              <a:noFill/>
            </a:ln>
          </p:spPr>
          <p:txBody>
            <a:bodyPr vert="horz" wrap="square" lIns="91440" tIns="45720" rIns="91440" bIns="45720" numCol="1" anchor="ctr" anchorCtr="0" compatLnSpc="1"/>
            <a:lstStyle/>
            <a:p>
              <a:pPr algn="ctr"/>
              <a:endParaRPr lang="bg-BG" sz="1200">
                <a:solidFill>
                  <a:schemeClr val="bg1"/>
                </a:solidFill>
                <a:latin typeface="微软雅黑" panose="020B0503020204020204" charset="-122"/>
                <a:ea typeface="微软雅黑" panose="020B0503020204020204" charset="-122"/>
                <a:sym typeface="Bebas" pitchFamily="2" charset="0"/>
              </a:endParaRPr>
            </a:p>
          </p:txBody>
        </p:sp>
        <p:sp>
          <p:nvSpPr>
            <p:cNvPr id="247" name="Freeform 24">
              <a:extLst>
                <a:ext uri="{FF2B5EF4-FFF2-40B4-BE49-F238E27FC236}">
                  <a16:creationId xmlns:a16="http://schemas.microsoft.com/office/drawing/2014/main" id="{6EFD72C1-B828-714B-9318-9C7E6BCC79C4}"/>
                </a:ext>
              </a:extLst>
            </p:cNvPr>
            <p:cNvSpPr/>
            <p:nvPr/>
          </p:nvSpPr>
          <p:spPr bwMode="auto">
            <a:xfrm>
              <a:off x="2007056" y="2094993"/>
              <a:ext cx="2839195" cy="3832733"/>
            </a:xfrm>
            <a:custGeom>
              <a:avLst/>
              <a:gdLst>
                <a:gd name="T0" fmla="*/ 1317 w 1567"/>
                <a:gd name="T1" fmla="*/ 1087 h 2116"/>
                <a:gd name="T2" fmla="*/ 1512 w 1567"/>
                <a:gd name="T3" fmla="*/ 862 h 2116"/>
                <a:gd name="T4" fmla="*/ 1211 w 1567"/>
                <a:gd name="T5" fmla="*/ 1050 h 2116"/>
                <a:gd name="T6" fmla="*/ 1029 w 1567"/>
                <a:gd name="T7" fmla="*/ 1123 h 2116"/>
                <a:gd name="T8" fmla="*/ 1064 w 1567"/>
                <a:gd name="T9" fmla="*/ 1044 h 2116"/>
                <a:gd name="T10" fmla="*/ 1111 w 1567"/>
                <a:gd name="T11" fmla="*/ 909 h 2116"/>
                <a:gd name="T12" fmla="*/ 1567 w 1567"/>
                <a:gd name="T13" fmla="*/ 524 h 2116"/>
                <a:gd name="T14" fmla="*/ 1131 w 1567"/>
                <a:gd name="T15" fmla="*/ 761 h 2116"/>
                <a:gd name="T16" fmla="*/ 1114 w 1567"/>
                <a:gd name="T17" fmla="*/ 579 h 2116"/>
                <a:gd name="T18" fmla="*/ 1284 w 1567"/>
                <a:gd name="T19" fmla="*/ 266 h 2116"/>
                <a:gd name="T20" fmla="*/ 1087 w 1567"/>
                <a:gd name="T21" fmla="*/ 490 h 2116"/>
                <a:gd name="T22" fmla="*/ 987 w 1567"/>
                <a:gd name="T23" fmla="*/ 310 h 2116"/>
                <a:gd name="T24" fmla="*/ 1017 w 1567"/>
                <a:gd name="T25" fmla="*/ 937 h 2116"/>
                <a:gd name="T26" fmla="*/ 795 w 1567"/>
                <a:gd name="T27" fmla="*/ 509 h 2116"/>
                <a:gd name="T28" fmla="*/ 899 w 1567"/>
                <a:gd name="T29" fmla="*/ 1168 h 2116"/>
                <a:gd name="T30" fmla="*/ 820 w 1567"/>
                <a:gd name="T31" fmla="*/ 1358 h 2116"/>
                <a:gd name="T32" fmla="*/ 644 w 1567"/>
                <a:gd name="T33" fmla="*/ 942 h 2116"/>
                <a:gd name="T34" fmla="*/ 873 w 1567"/>
                <a:gd name="T35" fmla="*/ 0 h 2116"/>
                <a:gd name="T36" fmla="*/ 680 w 1567"/>
                <a:gd name="T37" fmla="*/ 282 h 2116"/>
                <a:gd name="T38" fmla="*/ 520 w 1567"/>
                <a:gd name="T39" fmla="*/ 22 h 2116"/>
                <a:gd name="T40" fmla="*/ 629 w 1567"/>
                <a:gd name="T41" fmla="*/ 396 h 2116"/>
                <a:gd name="T42" fmla="*/ 549 w 1567"/>
                <a:gd name="T43" fmla="*/ 886 h 2116"/>
                <a:gd name="T44" fmla="*/ 589 w 1567"/>
                <a:gd name="T45" fmla="*/ 1130 h 2116"/>
                <a:gd name="T46" fmla="*/ 407 w 1567"/>
                <a:gd name="T47" fmla="*/ 295 h 2116"/>
                <a:gd name="T48" fmla="*/ 382 w 1567"/>
                <a:gd name="T49" fmla="*/ 671 h 2116"/>
                <a:gd name="T50" fmla="*/ 0 w 1567"/>
                <a:gd name="T51" fmla="*/ 548 h 2116"/>
                <a:gd name="T52" fmla="*/ 389 w 1567"/>
                <a:gd name="T53" fmla="*/ 754 h 2116"/>
                <a:gd name="T54" fmla="*/ 479 w 1567"/>
                <a:gd name="T55" fmla="*/ 1122 h 2116"/>
                <a:gd name="T56" fmla="*/ 290 w 1567"/>
                <a:gd name="T57" fmla="*/ 1097 h 2116"/>
                <a:gd name="T58" fmla="*/ 72 w 1567"/>
                <a:gd name="T59" fmla="*/ 825 h 2116"/>
                <a:gd name="T60" fmla="*/ 226 w 1567"/>
                <a:gd name="T61" fmla="*/ 1109 h 2116"/>
                <a:gd name="T62" fmla="*/ 18 w 1567"/>
                <a:gd name="T63" fmla="*/ 1208 h 2116"/>
                <a:gd name="T64" fmla="*/ 538 w 1567"/>
                <a:gd name="T65" fmla="*/ 1241 h 2116"/>
                <a:gd name="T66" fmla="*/ 608 w 1567"/>
                <a:gd name="T67" fmla="*/ 1347 h 2116"/>
                <a:gd name="T68" fmla="*/ 890 w 1567"/>
                <a:gd name="T69" fmla="*/ 2115 h 2116"/>
                <a:gd name="T70" fmla="*/ 1166 w 1567"/>
                <a:gd name="T71" fmla="*/ 2116 h 2116"/>
                <a:gd name="T72" fmla="*/ 983 w 1567"/>
                <a:gd name="T73" fmla="*/ 1539 h 2116"/>
                <a:gd name="T74" fmla="*/ 961 w 1567"/>
                <a:gd name="T75" fmla="*/ 1354 h 2116"/>
                <a:gd name="T76" fmla="*/ 1231 w 1567"/>
                <a:gd name="T77" fmla="*/ 1112 h 2116"/>
                <a:gd name="T78" fmla="*/ 1233 w 1567"/>
                <a:gd name="T79" fmla="*/ 1112 h 2116"/>
                <a:gd name="T80" fmla="*/ 1534 w 1567"/>
                <a:gd name="T81" fmla="*/ 1290 h 2116"/>
                <a:gd name="T82" fmla="*/ 1317 w 1567"/>
                <a:gd name="T83" fmla="*/ 1087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67" h="2116">
                  <a:moveTo>
                    <a:pt x="1317" y="1087"/>
                  </a:moveTo>
                  <a:cubicBezTo>
                    <a:pt x="1416" y="1050"/>
                    <a:pt x="1504" y="971"/>
                    <a:pt x="1512" y="862"/>
                  </a:cubicBezTo>
                  <a:cubicBezTo>
                    <a:pt x="1478" y="1038"/>
                    <a:pt x="1315" y="1034"/>
                    <a:pt x="1211" y="1050"/>
                  </a:cubicBezTo>
                  <a:cubicBezTo>
                    <a:pt x="1127" y="1062"/>
                    <a:pt x="1077" y="1082"/>
                    <a:pt x="1029" y="1123"/>
                  </a:cubicBezTo>
                  <a:cubicBezTo>
                    <a:pt x="1039" y="1099"/>
                    <a:pt x="1051" y="1072"/>
                    <a:pt x="1064" y="1044"/>
                  </a:cubicBezTo>
                  <a:cubicBezTo>
                    <a:pt x="1084" y="1001"/>
                    <a:pt x="1100" y="955"/>
                    <a:pt x="1111" y="909"/>
                  </a:cubicBezTo>
                  <a:cubicBezTo>
                    <a:pt x="1186" y="731"/>
                    <a:pt x="1324" y="527"/>
                    <a:pt x="1567" y="524"/>
                  </a:cubicBezTo>
                  <a:cubicBezTo>
                    <a:pt x="1423" y="513"/>
                    <a:pt x="1253" y="617"/>
                    <a:pt x="1131" y="761"/>
                  </a:cubicBezTo>
                  <a:cubicBezTo>
                    <a:pt x="1133" y="701"/>
                    <a:pt x="1128" y="640"/>
                    <a:pt x="1114" y="579"/>
                  </a:cubicBezTo>
                  <a:cubicBezTo>
                    <a:pt x="1110" y="465"/>
                    <a:pt x="1145" y="339"/>
                    <a:pt x="1284" y="266"/>
                  </a:cubicBezTo>
                  <a:cubicBezTo>
                    <a:pt x="1198" y="305"/>
                    <a:pt x="1120" y="381"/>
                    <a:pt x="1087" y="490"/>
                  </a:cubicBezTo>
                  <a:cubicBezTo>
                    <a:pt x="1063" y="428"/>
                    <a:pt x="1030" y="368"/>
                    <a:pt x="987" y="310"/>
                  </a:cubicBezTo>
                  <a:cubicBezTo>
                    <a:pt x="1142" y="559"/>
                    <a:pt x="1095" y="764"/>
                    <a:pt x="1017" y="937"/>
                  </a:cubicBezTo>
                  <a:cubicBezTo>
                    <a:pt x="1010" y="754"/>
                    <a:pt x="917" y="601"/>
                    <a:pt x="795" y="509"/>
                  </a:cubicBezTo>
                  <a:cubicBezTo>
                    <a:pt x="986" y="704"/>
                    <a:pt x="971" y="980"/>
                    <a:pt x="899" y="1168"/>
                  </a:cubicBezTo>
                  <a:cubicBezTo>
                    <a:pt x="858" y="1245"/>
                    <a:pt x="831" y="1297"/>
                    <a:pt x="820" y="1358"/>
                  </a:cubicBezTo>
                  <a:cubicBezTo>
                    <a:pt x="739" y="1210"/>
                    <a:pt x="668" y="1046"/>
                    <a:pt x="644" y="942"/>
                  </a:cubicBezTo>
                  <a:cubicBezTo>
                    <a:pt x="590" y="708"/>
                    <a:pt x="609" y="334"/>
                    <a:pt x="873" y="0"/>
                  </a:cubicBezTo>
                  <a:cubicBezTo>
                    <a:pt x="805" y="76"/>
                    <a:pt x="736" y="174"/>
                    <a:pt x="680" y="282"/>
                  </a:cubicBezTo>
                  <a:cubicBezTo>
                    <a:pt x="666" y="167"/>
                    <a:pt x="601" y="75"/>
                    <a:pt x="520" y="22"/>
                  </a:cubicBezTo>
                  <a:cubicBezTo>
                    <a:pt x="659" y="127"/>
                    <a:pt x="661" y="276"/>
                    <a:pt x="629" y="396"/>
                  </a:cubicBezTo>
                  <a:cubicBezTo>
                    <a:pt x="567" y="550"/>
                    <a:pt x="531" y="720"/>
                    <a:pt x="549" y="886"/>
                  </a:cubicBezTo>
                  <a:cubicBezTo>
                    <a:pt x="553" y="926"/>
                    <a:pt x="566" y="1049"/>
                    <a:pt x="589" y="1130"/>
                  </a:cubicBezTo>
                  <a:cubicBezTo>
                    <a:pt x="449" y="940"/>
                    <a:pt x="359" y="660"/>
                    <a:pt x="407" y="295"/>
                  </a:cubicBezTo>
                  <a:cubicBezTo>
                    <a:pt x="383" y="407"/>
                    <a:pt x="375" y="535"/>
                    <a:pt x="382" y="671"/>
                  </a:cubicBezTo>
                  <a:cubicBezTo>
                    <a:pt x="273" y="554"/>
                    <a:pt x="124" y="521"/>
                    <a:pt x="0" y="548"/>
                  </a:cubicBezTo>
                  <a:cubicBezTo>
                    <a:pt x="204" y="520"/>
                    <a:pt x="330" y="635"/>
                    <a:pt x="389" y="754"/>
                  </a:cubicBezTo>
                  <a:cubicBezTo>
                    <a:pt x="405" y="880"/>
                    <a:pt x="431" y="1004"/>
                    <a:pt x="479" y="1122"/>
                  </a:cubicBezTo>
                  <a:cubicBezTo>
                    <a:pt x="416" y="1100"/>
                    <a:pt x="352" y="1093"/>
                    <a:pt x="290" y="1097"/>
                  </a:cubicBezTo>
                  <a:cubicBezTo>
                    <a:pt x="187" y="1057"/>
                    <a:pt x="87" y="977"/>
                    <a:pt x="72" y="825"/>
                  </a:cubicBezTo>
                  <a:cubicBezTo>
                    <a:pt x="75" y="926"/>
                    <a:pt x="126" y="1037"/>
                    <a:pt x="226" y="1109"/>
                  </a:cubicBezTo>
                  <a:cubicBezTo>
                    <a:pt x="150" y="1126"/>
                    <a:pt x="78" y="1159"/>
                    <a:pt x="18" y="1208"/>
                  </a:cubicBezTo>
                  <a:cubicBezTo>
                    <a:pt x="255" y="1128"/>
                    <a:pt x="417" y="1158"/>
                    <a:pt x="538" y="1241"/>
                  </a:cubicBezTo>
                  <a:cubicBezTo>
                    <a:pt x="559" y="1276"/>
                    <a:pt x="582" y="1314"/>
                    <a:pt x="608" y="1347"/>
                  </a:cubicBezTo>
                  <a:cubicBezTo>
                    <a:pt x="818" y="1627"/>
                    <a:pt x="936" y="1846"/>
                    <a:pt x="890" y="2115"/>
                  </a:cubicBezTo>
                  <a:cubicBezTo>
                    <a:pt x="1166" y="2116"/>
                    <a:pt x="1166" y="2116"/>
                    <a:pt x="1166" y="2116"/>
                  </a:cubicBezTo>
                  <a:cubicBezTo>
                    <a:pt x="1176" y="1919"/>
                    <a:pt x="1116" y="1721"/>
                    <a:pt x="983" y="1539"/>
                  </a:cubicBezTo>
                  <a:cubicBezTo>
                    <a:pt x="963" y="1471"/>
                    <a:pt x="955" y="1413"/>
                    <a:pt x="961" y="1354"/>
                  </a:cubicBezTo>
                  <a:cubicBezTo>
                    <a:pt x="1010" y="1233"/>
                    <a:pt x="1076" y="1141"/>
                    <a:pt x="1231" y="1112"/>
                  </a:cubicBezTo>
                  <a:cubicBezTo>
                    <a:pt x="1233" y="1112"/>
                    <a:pt x="1233" y="1112"/>
                    <a:pt x="1233" y="1112"/>
                  </a:cubicBezTo>
                  <a:cubicBezTo>
                    <a:pt x="1343" y="1115"/>
                    <a:pt x="1465" y="1152"/>
                    <a:pt x="1534" y="1290"/>
                  </a:cubicBezTo>
                  <a:cubicBezTo>
                    <a:pt x="1499" y="1204"/>
                    <a:pt x="1423" y="1125"/>
                    <a:pt x="1317" y="1087"/>
                  </a:cubicBezTo>
                  <a:close/>
                </a:path>
              </a:pathLst>
            </a:custGeom>
            <a:solidFill>
              <a:srgbClr val="537285">
                <a:alpha val="50000"/>
              </a:srgbClr>
            </a:solidFill>
            <a:ln>
              <a:noFill/>
            </a:ln>
          </p:spPr>
          <p:txBody>
            <a:bodyPr vert="horz" wrap="square" lIns="91440" tIns="45720" rIns="91440" bIns="45720" numCol="1" anchor="t" anchorCtr="0" compatLnSpc="1"/>
            <a:lstStyle/>
            <a:p>
              <a:endParaRPr lang="bg-BG">
                <a:ea typeface="微软雅黑" panose="020B0503020204020204" charset="-122"/>
                <a:sym typeface="Bebas" pitchFamily="2" charset="0"/>
              </a:endParaRPr>
            </a:p>
          </p:txBody>
        </p:sp>
        <p:sp>
          <p:nvSpPr>
            <p:cNvPr id="248" name="Freeform 25">
              <a:extLst>
                <a:ext uri="{FF2B5EF4-FFF2-40B4-BE49-F238E27FC236}">
                  <a16:creationId xmlns:a16="http://schemas.microsoft.com/office/drawing/2014/main" id="{D809AD76-4AA0-1245-88CA-015D8BBAE11C}"/>
                </a:ext>
              </a:extLst>
            </p:cNvPr>
            <p:cNvSpPr/>
            <p:nvPr/>
          </p:nvSpPr>
          <p:spPr bwMode="auto">
            <a:xfrm>
              <a:off x="2617501" y="2311603"/>
              <a:ext cx="255993" cy="420688"/>
            </a:xfrm>
            <a:custGeom>
              <a:avLst/>
              <a:gdLst>
                <a:gd name="T0" fmla="*/ 55 w 141"/>
                <a:gd name="T1" fmla="*/ 228 h 232"/>
                <a:gd name="T2" fmla="*/ 17 w 141"/>
                <a:gd name="T3" fmla="*/ 142 h 232"/>
                <a:gd name="T4" fmla="*/ 26 w 141"/>
                <a:gd name="T5" fmla="*/ 0 h 232"/>
                <a:gd name="T6" fmla="*/ 137 w 141"/>
                <a:gd name="T7" fmla="*/ 158 h 232"/>
                <a:gd name="T8" fmla="*/ 69 w 141"/>
                <a:gd name="T9" fmla="*/ 228 h 232"/>
                <a:gd name="T10" fmla="*/ 51 w 141"/>
                <a:gd name="T11" fmla="*/ 43 h 232"/>
                <a:gd name="T12" fmla="*/ 55 w 141"/>
                <a:gd name="T13" fmla="*/ 228 h 232"/>
              </a:gdLst>
              <a:ahLst/>
              <a:cxnLst>
                <a:cxn ang="0">
                  <a:pos x="T0" y="T1"/>
                </a:cxn>
                <a:cxn ang="0">
                  <a:pos x="T2" y="T3"/>
                </a:cxn>
                <a:cxn ang="0">
                  <a:pos x="T4" y="T5"/>
                </a:cxn>
                <a:cxn ang="0">
                  <a:pos x="T6" y="T7"/>
                </a:cxn>
                <a:cxn ang="0">
                  <a:pos x="T8" y="T9"/>
                </a:cxn>
                <a:cxn ang="0">
                  <a:pos x="T10" y="T11"/>
                </a:cxn>
                <a:cxn ang="0">
                  <a:pos x="T12" y="T13"/>
                </a:cxn>
              </a:cxnLst>
              <a:rect l="0" t="0" r="r" b="b"/>
              <a:pathLst>
                <a:path w="141" h="232">
                  <a:moveTo>
                    <a:pt x="55" y="228"/>
                  </a:moveTo>
                  <a:cubicBezTo>
                    <a:pt x="16" y="208"/>
                    <a:pt x="0" y="173"/>
                    <a:pt x="17" y="142"/>
                  </a:cubicBezTo>
                  <a:cubicBezTo>
                    <a:pt x="37" y="97"/>
                    <a:pt x="38" y="48"/>
                    <a:pt x="26" y="0"/>
                  </a:cubicBezTo>
                  <a:cubicBezTo>
                    <a:pt x="76" y="39"/>
                    <a:pt x="131" y="85"/>
                    <a:pt x="137" y="158"/>
                  </a:cubicBezTo>
                  <a:cubicBezTo>
                    <a:pt x="141" y="206"/>
                    <a:pt x="122" y="232"/>
                    <a:pt x="69" y="228"/>
                  </a:cubicBezTo>
                  <a:cubicBezTo>
                    <a:pt x="75" y="175"/>
                    <a:pt x="74" y="108"/>
                    <a:pt x="51" y="43"/>
                  </a:cubicBezTo>
                  <a:cubicBezTo>
                    <a:pt x="74" y="116"/>
                    <a:pt x="70" y="172"/>
                    <a:pt x="55" y="228"/>
                  </a:cubicBezTo>
                  <a:close/>
                </a:path>
              </a:pathLst>
            </a:custGeom>
            <a:solidFill>
              <a:srgbClr val="124062"/>
            </a:solidFill>
            <a:ln>
              <a:noFill/>
            </a:ln>
          </p:spPr>
          <p:txBody>
            <a:bodyPr vert="horz" wrap="square" lIns="91440" tIns="45720" rIns="91440" bIns="45720" numCol="1" anchor="ctr" anchorCtr="0" compatLnSpc="1"/>
            <a:lstStyle/>
            <a:p>
              <a:pPr algn="ctr"/>
              <a:endParaRPr lang="bg-BG" sz="1200">
                <a:solidFill>
                  <a:schemeClr val="bg1"/>
                </a:solidFill>
                <a:latin typeface="微软雅黑" panose="020B0503020204020204" charset="-122"/>
                <a:ea typeface="微软雅黑" panose="020B0503020204020204" charset="-122"/>
                <a:sym typeface="Bebas" pitchFamily="2" charset="0"/>
              </a:endParaRPr>
            </a:p>
          </p:txBody>
        </p:sp>
        <p:sp>
          <p:nvSpPr>
            <p:cNvPr id="249" name="Freeform 26">
              <a:extLst>
                <a:ext uri="{FF2B5EF4-FFF2-40B4-BE49-F238E27FC236}">
                  <a16:creationId xmlns:a16="http://schemas.microsoft.com/office/drawing/2014/main" id="{1201DE56-B9F0-334B-8DBA-271817297139}"/>
                </a:ext>
              </a:extLst>
            </p:cNvPr>
            <p:cNvSpPr/>
            <p:nvPr/>
          </p:nvSpPr>
          <p:spPr bwMode="auto">
            <a:xfrm>
              <a:off x="1289202" y="2888034"/>
              <a:ext cx="859277" cy="545999"/>
            </a:xfrm>
            <a:custGeom>
              <a:avLst/>
              <a:gdLst>
                <a:gd name="T0" fmla="*/ 474 w 474"/>
                <a:gd name="T1" fmla="*/ 114 h 302"/>
                <a:gd name="T2" fmla="*/ 270 w 474"/>
                <a:gd name="T3" fmla="*/ 278 h 302"/>
                <a:gd name="T4" fmla="*/ 0 w 474"/>
                <a:gd name="T5" fmla="*/ 277 h 302"/>
                <a:gd name="T6" fmla="*/ 278 w 474"/>
                <a:gd name="T7" fmla="*/ 38 h 302"/>
                <a:gd name="T8" fmla="*/ 466 w 474"/>
                <a:gd name="T9" fmla="*/ 93 h 302"/>
                <a:gd name="T10" fmla="*/ 97 w 474"/>
                <a:gd name="T11" fmla="*/ 205 h 302"/>
                <a:gd name="T12" fmla="*/ 474 w 474"/>
                <a:gd name="T13" fmla="*/ 114 h 302"/>
              </a:gdLst>
              <a:ahLst/>
              <a:cxnLst>
                <a:cxn ang="0">
                  <a:pos x="T0" y="T1"/>
                </a:cxn>
                <a:cxn ang="0">
                  <a:pos x="T2" y="T3"/>
                </a:cxn>
                <a:cxn ang="0">
                  <a:pos x="T4" y="T5"/>
                </a:cxn>
                <a:cxn ang="0">
                  <a:pos x="T6" y="T7"/>
                </a:cxn>
                <a:cxn ang="0">
                  <a:pos x="T8" y="T9"/>
                </a:cxn>
                <a:cxn ang="0">
                  <a:pos x="T10" y="T11"/>
                </a:cxn>
                <a:cxn ang="0">
                  <a:pos x="T12" y="T13"/>
                </a:cxn>
              </a:cxnLst>
              <a:rect l="0" t="0" r="r" b="b"/>
              <a:pathLst>
                <a:path w="474" h="302">
                  <a:moveTo>
                    <a:pt x="474" y="114"/>
                  </a:moveTo>
                  <a:cubicBezTo>
                    <a:pt x="466" y="226"/>
                    <a:pt x="392" y="302"/>
                    <a:pt x="270" y="278"/>
                  </a:cubicBezTo>
                  <a:cubicBezTo>
                    <a:pt x="179" y="260"/>
                    <a:pt x="94" y="245"/>
                    <a:pt x="0" y="277"/>
                  </a:cubicBezTo>
                  <a:cubicBezTo>
                    <a:pt x="64" y="156"/>
                    <a:pt x="154" y="67"/>
                    <a:pt x="278" y="38"/>
                  </a:cubicBezTo>
                  <a:cubicBezTo>
                    <a:pt x="278" y="38"/>
                    <a:pt x="399" y="0"/>
                    <a:pt x="466" y="93"/>
                  </a:cubicBezTo>
                  <a:cubicBezTo>
                    <a:pt x="335" y="95"/>
                    <a:pt x="208" y="140"/>
                    <a:pt x="97" y="205"/>
                  </a:cubicBezTo>
                  <a:cubicBezTo>
                    <a:pt x="235" y="136"/>
                    <a:pt x="353" y="111"/>
                    <a:pt x="474" y="114"/>
                  </a:cubicBezTo>
                  <a:close/>
                </a:path>
              </a:pathLst>
            </a:custGeom>
            <a:solidFill>
              <a:srgbClr val="537285"/>
            </a:solidFill>
            <a:ln>
              <a:noFill/>
            </a:ln>
          </p:spPr>
          <p:txBody>
            <a:bodyPr vert="horz" wrap="square" lIns="91440" tIns="45720" rIns="91440" bIns="45720" numCol="1" anchor="ctr" anchorCtr="0" compatLnSpc="1"/>
            <a:lstStyle/>
            <a:p>
              <a:pPr algn="ctr"/>
              <a:endParaRPr lang="bg-BG" sz="1200">
                <a:solidFill>
                  <a:schemeClr val="bg1"/>
                </a:solidFill>
                <a:latin typeface="微软雅黑" panose="020B0503020204020204" charset="-122"/>
                <a:ea typeface="微软雅黑" panose="020B0503020204020204" charset="-122"/>
                <a:sym typeface="Bebas" pitchFamily="2" charset="0"/>
              </a:endParaRPr>
            </a:p>
          </p:txBody>
        </p:sp>
        <p:sp>
          <p:nvSpPr>
            <p:cNvPr id="250" name="Freeform 27">
              <a:extLst>
                <a:ext uri="{FF2B5EF4-FFF2-40B4-BE49-F238E27FC236}">
                  <a16:creationId xmlns:a16="http://schemas.microsoft.com/office/drawing/2014/main" id="{8765EF25-B4AB-E741-B108-1CE8CA572ACF}"/>
                </a:ext>
              </a:extLst>
            </p:cNvPr>
            <p:cNvSpPr/>
            <p:nvPr/>
          </p:nvSpPr>
          <p:spPr bwMode="auto">
            <a:xfrm>
              <a:off x="2010637" y="3296191"/>
              <a:ext cx="241672" cy="379514"/>
            </a:xfrm>
            <a:custGeom>
              <a:avLst/>
              <a:gdLst>
                <a:gd name="T0" fmla="*/ 82 w 134"/>
                <a:gd name="T1" fmla="*/ 210 h 210"/>
                <a:gd name="T2" fmla="*/ 124 w 134"/>
                <a:gd name="T3" fmla="*/ 133 h 210"/>
                <a:gd name="T4" fmla="*/ 132 w 134"/>
                <a:gd name="T5" fmla="*/ 0 h 210"/>
                <a:gd name="T6" fmla="*/ 9 w 134"/>
                <a:gd name="T7" fmla="*/ 134 h 210"/>
                <a:gd name="T8" fmla="*/ 74 w 134"/>
                <a:gd name="T9" fmla="*/ 210 h 210"/>
                <a:gd name="T10" fmla="*/ 102 w 134"/>
                <a:gd name="T11" fmla="*/ 37 h 210"/>
                <a:gd name="T12" fmla="*/ 82 w 134"/>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134" h="210">
                  <a:moveTo>
                    <a:pt x="82" y="210"/>
                  </a:moveTo>
                  <a:cubicBezTo>
                    <a:pt x="122" y="198"/>
                    <a:pt x="134" y="166"/>
                    <a:pt x="124" y="133"/>
                  </a:cubicBezTo>
                  <a:cubicBezTo>
                    <a:pt x="111" y="88"/>
                    <a:pt x="115" y="45"/>
                    <a:pt x="132" y="0"/>
                  </a:cubicBezTo>
                  <a:cubicBezTo>
                    <a:pt x="81" y="31"/>
                    <a:pt x="24" y="67"/>
                    <a:pt x="9" y="134"/>
                  </a:cubicBezTo>
                  <a:cubicBezTo>
                    <a:pt x="0" y="179"/>
                    <a:pt x="21" y="206"/>
                    <a:pt x="74" y="210"/>
                  </a:cubicBezTo>
                  <a:cubicBezTo>
                    <a:pt x="56" y="151"/>
                    <a:pt x="71" y="89"/>
                    <a:pt x="102" y="37"/>
                  </a:cubicBezTo>
                  <a:cubicBezTo>
                    <a:pt x="71" y="103"/>
                    <a:pt x="67" y="156"/>
                    <a:pt x="82" y="210"/>
                  </a:cubicBezTo>
                  <a:close/>
                </a:path>
              </a:pathLst>
            </a:custGeom>
            <a:solidFill>
              <a:srgbClr val="537285"/>
            </a:solidFill>
            <a:ln>
              <a:noFill/>
            </a:ln>
          </p:spPr>
          <p:txBody>
            <a:bodyPr vert="horz" wrap="square" lIns="91440" tIns="45720" rIns="91440" bIns="45720" numCol="1" anchor="ctr" anchorCtr="0" compatLnSpc="1"/>
            <a:lstStyle/>
            <a:p>
              <a:pPr algn="ctr"/>
              <a:endParaRPr lang="bg-BG" sz="1200">
                <a:solidFill>
                  <a:schemeClr val="bg1"/>
                </a:solidFill>
                <a:latin typeface="微软雅黑" panose="020B0503020204020204" charset="-122"/>
                <a:ea typeface="微软雅黑" panose="020B0503020204020204" charset="-122"/>
                <a:sym typeface="Bebas" pitchFamily="2" charset="0"/>
              </a:endParaRPr>
            </a:p>
          </p:txBody>
        </p:sp>
        <p:sp>
          <p:nvSpPr>
            <p:cNvPr id="251" name="Freeform 28">
              <a:extLst>
                <a:ext uri="{FF2B5EF4-FFF2-40B4-BE49-F238E27FC236}">
                  <a16:creationId xmlns:a16="http://schemas.microsoft.com/office/drawing/2014/main" id="{E410A286-DAE3-2249-B542-EAECF5B15287}"/>
                </a:ext>
              </a:extLst>
            </p:cNvPr>
            <p:cNvSpPr/>
            <p:nvPr/>
          </p:nvSpPr>
          <p:spPr bwMode="auto">
            <a:xfrm>
              <a:off x="1491490" y="4080281"/>
              <a:ext cx="683841" cy="914772"/>
            </a:xfrm>
            <a:custGeom>
              <a:avLst/>
              <a:gdLst>
                <a:gd name="T0" fmla="*/ 345 w 377"/>
                <a:gd name="T1" fmla="*/ 105 h 505"/>
                <a:gd name="T2" fmla="*/ 268 w 377"/>
                <a:gd name="T3" fmla="*/ 291 h 505"/>
                <a:gd name="T4" fmla="*/ 44 w 377"/>
                <a:gd name="T5" fmla="*/ 505 h 505"/>
                <a:gd name="T6" fmla="*/ 99 w 377"/>
                <a:gd name="T7" fmla="*/ 84 h 505"/>
                <a:gd name="T8" fmla="*/ 329 w 377"/>
                <a:gd name="T9" fmla="*/ 84 h 505"/>
                <a:gd name="T10" fmla="*/ 68 w 377"/>
                <a:gd name="T11" fmla="*/ 393 h 505"/>
                <a:gd name="T12" fmla="*/ 345 w 377"/>
                <a:gd name="T13" fmla="*/ 105 h 505"/>
              </a:gdLst>
              <a:ahLst/>
              <a:cxnLst>
                <a:cxn ang="0">
                  <a:pos x="T0" y="T1"/>
                </a:cxn>
                <a:cxn ang="0">
                  <a:pos x="T2" y="T3"/>
                </a:cxn>
                <a:cxn ang="0">
                  <a:pos x="T4" y="T5"/>
                </a:cxn>
                <a:cxn ang="0">
                  <a:pos x="T6" y="T7"/>
                </a:cxn>
                <a:cxn ang="0">
                  <a:pos x="T8" y="T9"/>
                </a:cxn>
                <a:cxn ang="0">
                  <a:pos x="T10" y="T11"/>
                </a:cxn>
                <a:cxn ang="0">
                  <a:pos x="T12" y="T13"/>
                </a:cxn>
              </a:cxnLst>
              <a:rect l="0" t="0" r="r" b="b"/>
              <a:pathLst>
                <a:path w="377" h="505">
                  <a:moveTo>
                    <a:pt x="345" y="105"/>
                  </a:moveTo>
                  <a:cubicBezTo>
                    <a:pt x="377" y="194"/>
                    <a:pt x="341" y="258"/>
                    <a:pt x="268" y="291"/>
                  </a:cubicBezTo>
                  <a:cubicBezTo>
                    <a:pt x="171" y="334"/>
                    <a:pt x="97" y="407"/>
                    <a:pt x="44" y="505"/>
                  </a:cubicBezTo>
                  <a:cubicBezTo>
                    <a:pt x="21" y="365"/>
                    <a:pt x="0" y="210"/>
                    <a:pt x="99" y="84"/>
                  </a:cubicBezTo>
                  <a:cubicBezTo>
                    <a:pt x="165" y="0"/>
                    <a:pt x="245" y="1"/>
                    <a:pt x="329" y="84"/>
                  </a:cubicBezTo>
                  <a:cubicBezTo>
                    <a:pt x="199" y="142"/>
                    <a:pt x="114" y="261"/>
                    <a:pt x="68" y="393"/>
                  </a:cubicBezTo>
                  <a:cubicBezTo>
                    <a:pt x="133" y="240"/>
                    <a:pt x="223" y="153"/>
                    <a:pt x="345" y="105"/>
                  </a:cubicBezTo>
                  <a:close/>
                </a:path>
              </a:pathLst>
            </a:custGeom>
            <a:solidFill>
              <a:srgbClr val="124062"/>
            </a:solidFill>
            <a:ln>
              <a:noFill/>
            </a:ln>
          </p:spPr>
          <p:txBody>
            <a:bodyPr vert="horz" wrap="square" lIns="91440" tIns="45720" rIns="91440" bIns="45720" numCol="1" anchor="ctr" anchorCtr="0" compatLnSpc="1"/>
            <a:lstStyle/>
            <a:p>
              <a:pPr algn="ctr"/>
              <a:endParaRPr lang="bg-BG" sz="1200">
                <a:solidFill>
                  <a:schemeClr val="bg1"/>
                </a:solidFill>
                <a:latin typeface="微软雅黑" panose="020B0503020204020204" charset="-122"/>
                <a:ea typeface="微软雅黑" panose="020B0503020204020204" charset="-122"/>
                <a:sym typeface="Bebas" pitchFamily="2" charset="0"/>
              </a:endParaRPr>
            </a:p>
          </p:txBody>
        </p:sp>
        <p:sp>
          <p:nvSpPr>
            <p:cNvPr id="252" name="Freeform 29">
              <a:extLst>
                <a:ext uri="{FF2B5EF4-FFF2-40B4-BE49-F238E27FC236}">
                  <a16:creationId xmlns:a16="http://schemas.microsoft.com/office/drawing/2014/main" id="{B2FE7F47-E018-B14F-98C8-2A5C0501A15F}"/>
                </a:ext>
              </a:extLst>
            </p:cNvPr>
            <p:cNvSpPr/>
            <p:nvPr/>
          </p:nvSpPr>
          <p:spPr bwMode="auto">
            <a:xfrm>
              <a:off x="3251218" y="2902356"/>
              <a:ext cx="268524" cy="205868"/>
            </a:xfrm>
            <a:custGeom>
              <a:avLst/>
              <a:gdLst>
                <a:gd name="T0" fmla="*/ 131 w 148"/>
                <a:gd name="T1" fmla="*/ 93 h 114"/>
                <a:gd name="T2" fmla="*/ 52 w 148"/>
                <a:gd name="T3" fmla="*/ 75 h 114"/>
                <a:gd name="T4" fmla="*/ 0 w 148"/>
                <a:gd name="T5" fmla="*/ 10 h 114"/>
                <a:gd name="T6" fmla="*/ 111 w 148"/>
                <a:gd name="T7" fmla="*/ 31 h 114"/>
                <a:gd name="T8" fmla="*/ 137 w 148"/>
                <a:gd name="T9" fmla="*/ 85 h 114"/>
                <a:gd name="T10" fmla="*/ 37 w 148"/>
                <a:gd name="T11" fmla="*/ 19 h 114"/>
                <a:gd name="T12" fmla="*/ 131 w 148"/>
                <a:gd name="T13" fmla="*/ 93 h 114"/>
              </a:gdLst>
              <a:ahLst/>
              <a:cxnLst>
                <a:cxn ang="0">
                  <a:pos x="T0" y="T1"/>
                </a:cxn>
                <a:cxn ang="0">
                  <a:pos x="T2" y="T3"/>
                </a:cxn>
                <a:cxn ang="0">
                  <a:pos x="T4" y="T5"/>
                </a:cxn>
                <a:cxn ang="0">
                  <a:pos x="T6" y="T7"/>
                </a:cxn>
                <a:cxn ang="0">
                  <a:pos x="T8" y="T9"/>
                </a:cxn>
                <a:cxn ang="0">
                  <a:pos x="T10" y="T11"/>
                </a:cxn>
                <a:cxn ang="0">
                  <a:pos x="T12" y="T13"/>
                </a:cxn>
              </a:cxnLst>
              <a:rect l="0" t="0" r="r" b="b"/>
              <a:pathLst>
                <a:path w="148" h="114">
                  <a:moveTo>
                    <a:pt x="131" y="93"/>
                  </a:moveTo>
                  <a:cubicBezTo>
                    <a:pt x="101" y="114"/>
                    <a:pt x="70" y="110"/>
                    <a:pt x="52" y="75"/>
                  </a:cubicBezTo>
                  <a:cubicBezTo>
                    <a:pt x="39" y="51"/>
                    <a:pt x="26" y="27"/>
                    <a:pt x="0" y="10"/>
                  </a:cubicBezTo>
                  <a:cubicBezTo>
                    <a:pt x="43" y="0"/>
                    <a:pt x="80" y="6"/>
                    <a:pt x="111" y="31"/>
                  </a:cubicBezTo>
                  <a:cubicBezTo>
                    <a:pt x="111" y="31"/>
                    <a:pt x="148" y="51"/>
                    <a:pt x="137" y="85"/>
                  </a:cubicBezTo>
                  <a:cubicBezTo>
                    <a:pt x="111" y="58"/>
                    <a:pt x="74" y="33"/>
                    <a:pt x="37" y="19"/>
                  </a:cubicBezTo>
                  <a:cubicBezTo>
                    <a:pt x="79" y="41"/>
                    <a:pt x="108" y="63"/>
                    <a:pt x="131" y="93"/>
                  </a:cubicBezTo>
                  <a:close/>
                </a:path>
              </a:pathLst>
            </a:custGeom>
            <a:solidFill>
              <a:srgbClr val="124062"/>
            </a:solidFill>
            <a:ln>
              <a:noFill/>
            </a:ln>
          </p:spPr>
          <p:txBody>
            <a:bodyPr vert="horz" wrap="square" lIns="91440" tIns="45720" rIns="91440" bIns="45720" numCol="1" anchor="ctr" anchorCtr="0" compatLnSpc="1"/>
            <a:lstStyle/>
            <a:p>
              <a:pPr algn="ctr"/>
              <a:endParaRPr lang="bg-BG" sz="1200">
                <a:solidFill>
                  <a:schemeClr val="bg1"/>
                </a:solidFill>
                <a:latin typeface="微软雅黑" panose="020B0503020204020204" charset="-122"/>
                <a:ea typeface="微软雅黑" panose="020B0503020204020204" charset="-122"/>
                <a:sym typeface="Bebas" pitchFamily="2" charset="0"/>
              </a:endParaRPr>
            </a:p>
          </p:txBody>
        </p:sp>
        <p:sp>
          <p:nvSpPr>
            <p:cNvPr id="253" name="Freeform 30">
              <a:extLst>
                <a:ext uri="{FF2B5EF4-FFF2-40B4-BE49-F238E27FC236}">
                  <a16:creationId xmlns:a16="http://schemas.microsoft.com/office/drawing/2014/main" id="{2712E791-A104-1147-AC14-5EA1A4FFE680}"/>
                </a:ext>
              </a:extLst>
            </p:cNvPr>
            <p:cNvSpPr/>
            <p:nvPr/>
          </p:nvSpPr>
          <p:spPr bwMode="auto">
            <a:xfrm>
              <a:off x="3424864" y="2426173"/>
              <a:ext cx="486924" cy="340130"/>
            </a:xfrm>
            <a:custGeom>
              <a:avLst/>
              <a:gdLst>
                <a:gd name="T0" fmla="*/ 221 w 268"/>
                <a:gd name="T1" fmla="*/ 165 h 188"/>
                <a:gd name="T2" fmla="*/ 123 w 268"/>
                <a:gd name="T3" fmla="*/ 142 h 188"/>
                <a:gd name="T4" fmla="*/ 0 w 268"/>
                <a:gd name="T5" fmla="*/ 43 h 188"/>
                <a:gd name="T6" fmla="*/ 213 w 268"/>
                <a:gd name="T7" fmla="*/ 42 h 188"/>
                <a:gd name="T8" fmla="*/ 230 w 268"/>
                <a:gd name="T9" fmla="*/ 157 h 188"/>
                <a:gd name="T10" fmla="*/ 56 w 268"/>
                <a:gd name="T11" fmla="*/ 47 h 188"/>
                <a:gd name="T12" fmla="*/ 221 w 268"/>
                <a:gd name="T13" fmla="*/ 165 h 188"/>
              </a:gdLst>
              <a:ahLst/>
              <a:cxnLst>
                <a:cxn ang="0">
                  <a:pos x="T0" y="T1"/>
                </a:cxn>
                <a:cxn ang="0">
                  <a:pos x="T2" y="T3"/>
                </a:cxn>
                <a:cxn ang="0">
                  <a:pos x="T4" y="T5"/>
                </a:cxn>
                <a:cxn ang="0">
                  <a:pos x="T6" y="T7"/>
                </a:cxn>
                <a:cxn ang="0">
                  <a:pos x="T8" y="T9"/>
                </a:cxn>
                <a:cxn ang="0">
                  <a:pos x="T10" y="T11"/>
                </a:cxn>
                <a:cxn ang="0">
                  <a:pos x="T12" y="T13"/>
                </a:cxn>
              </a:cxnLst>
              <a:rect l="0" t="0" r="r" b="b"/>
              <a:pathLst>
                <a:path w="268" h="188">
                  <a:moveTo>
                    <a:pt x="221" y="165"/>
                  </a:moveTo>
                  <a:cubicBezTo>
                    <a:pt x="181" y="188"/>
                    <a:pt x="144" y="174"/>
                    <a:pt x="123" y="142"/>
                  </a:cubicBezTo>
                  <a:cubicBezTo>
                    <a:pt x="95" y="96"/>
                    <a:pt x="53" y="62"/>
                    <a:pt x="0" y="43"/>
                  </a:cubicBezTo>
                  <a:cubicBezTo>
                    <a:pt x="67" y="20"/>
                    <a:pt x="145" y="0"/>
                    <a:pt x="213" y="42"/>
                  </a:cubicBezTo>
                  <a:cubicBezTo>
                    <a:pt x="261" y="67"/>
                    <a:pt x="268" y="110"/>
                    <a:pt x="230" y="157"/>
                  </a:cubicBezTo>
                  <a:cubicBezTo>
                    <a:pt x="191" y="95"/>
                    <a:pt x="127" y="61"/>
                    <a:pt x="56" y="47"/>
                  </a:cubicBezTo>
                  <a:cubicBezTo>
                    <a:pt x="138" y="70"/>
                    <a:pt x="188" y="108"/>
                    <a:pt x="221" y="165"/>
                  </a:cubicBezTo>
                  <a:close/>
                </a:path>
              </a:pathLst>
            </a:custGeom>
            <a:solidFill>
              <a:srgbClr val="537285"/>
            </a:solidFill>
            <a:ln>
              <a:noFill/>
            </a:ln>
          </p:spPr>
          <p:txBody>
            <a:bodyPr vert="horz" wrap="square" lIns="91440" tIns="45720" rIns="91440" bIns="45720" numCol="1" anchor="ctr" anchorCtr="0" compatLnSpc="1"/>
            <a:lstStyle/>
            <a:p>
              <a:pPr algn="ctr"/>
              <a:endParaRPr lang="bg-BG" sz="1200">
                <a:solidFill>
                  <a:schemeClr val="bg1"/>
                </a:solidFill>
                <a:latin typeface="微软雅黑" panose="020B0503020204020204" charset="-122"/>
                <a:ea typeface="微软雅黑" panose="020B0503020204020204" charset="-122"/>
                <a:sym typeface="Bebas" pitchFamily="2" charset="0"/>
              </a:endParaRPr>
            </a:p>
          </p:txBody>
        </p:sp>
        <p:sp>
          <p:nvSpPr>
            <p:cNvPr id="254" name="Freeform 31">
              <a:extLst>
                <a:ext uri="{FF2B5EF4-FFF2-40B4-BE49-F238E27FC236}">
                  <a16:creationId xmlns:a16="http://schemas.microsoft.com/office/drawing/2014/main" id="{32CA060B-919D-A942-8F0D-48669F9EF487}"/>
                </a:ext>
              </a:extLst>
            </p:cNvPr>
            <p:cNvSpPr/>
            <p:nvPr/>
          </p:nvSpPr>
          <p:spPr bwMode="auto">
            <a:xfrm>
              <a:off x="4230436" y="2324134"/>
              <a:ext cx="676681" cy="463651"/>
            </a:xfrm>
            <a:custGeom>
              <a:avLst/>
              <a:gdLst>
                <a:gd name="T0" fmla="*/ 8 w 374"/>
                <a:gd name="T1" fmla="*/ 178 h 256"/>
                <a:gd name="T2" fmla="*/ 209 w 374"/>
                <a:gd name="T3" fmla="*/ 185 h 256"/>
                <a:gd name="T4" fmla="*/ 374 w 374"/>
                <a:gd name="T5" fmla="*/ 58 h 256"/>
                <a:gd name="T6" fmla="*/ 91 w 374"/>
                <a:gd name="T7" fmla="*/ 41 h 256"/>
                <a:gd name="T8" fmla="*/ 1 w 374"/>
                <a:gd name="T9" fmla="*/ 162 h 256"/>
                <a:gd name="T10" fmla="*/ 284 w 374"/>
                <a:gd name="T11" fmla="*/ 59 h 256"/>
                <a:gd name="T12" fmla="*/ 8 w 374"/>
                <a:gd name="T13" fmla="*/ 178 h 256"/>
              </a:gdLst>
              <a:ahLst/>
              <a:cxnLst>
                <a:cxn ang="0">
                  <a:pos x="T0" y="T1"/>
                </a:cxn>
                <a:cxn ang="0">
                  <a:pos x="T2" y="T3"/>
                </a:cxn>
                <a:cxn ang="0">
                  <a:pos x="T4" y="T5"/>
                </a:cxn>
                <a:cxn ang="0">
                  <a:pos x="T6" y="T7"/>
                </a:cxn>
                <a:cxn ang="0">
                  <a:pos x="T8" y="T9"/>
                </a:cxn>
                <a:cxn ang="0">
                  <a:pos x="T10" y="T11"/>
                </a:cxn>
                <a:cxn ang="0">
                  <a:pos x="T12" y="T13"/>
                </a:cxn>
              </a:cxnLst>
              <a:rect l="0" t="0" r="r" b="b"/>
              <a:pathLst>
                <a:path w="374" h="256">
                  <a:moveTo>
                    <a:pt x="8" y="178"/>
                  </a:moveTo>
                  <a:cubicBezTo>
                    <a:pt x="66" y="246"/>
                    <a:pt x="148" y="256"/>
                    <a:pt x="209" y="185"/>
                  </a:cubicBezTo>
                  <a:cubicBezTo>
                    <a:pt x="255" y="130"/>
                    <a:pt x="302" y="80"/>
                    <a:pt x="374" y="58"/>
                  </a:cubicBezTo>
                  <a:cubicBezTo>
                    <a:pt x="279" y="13"/>
                    <a:pt x="183" y="0"/>
                    <a:pt x="91" y="41"/>
                  </a:cubicBezTo>
                  <a:cubicBezTo>
                    <a:pt x="91" y="41"/>
                    <a:pt x="0" y="74"/>
                    <a:pt x="1" y="162"/>
                  </a:cubicBezTo>
                  <a:cubicBezTo>
                    <a:pt x="85" y="102"/>
                    <a:pt x="182" y="70"/>
                    <a:pt x="284" y="59"/>
                  </a:cubicBezTo>
                  <a:cubicBezTo>
                    <a:pt x="163" y="80"/>
                    <a:pt x="79" y="121"/>
                    <a:pt x="8" y="178"/>
                  </a:cubicBezTo>
                  <a:close/>
                </a:path>
              </a:pathLst>
            </a:custGeom>
            <a:solidFill>
              <a:srgbClr val="537285"/>
            </a:solidFill>
            <a:ln>
              <a:noFill/>
            </a:ln>
          </p:spPr>
          <p:txBody>
            <a:bodyPr vert="horz" wrap="square" lIns="91440" tIns="45720" rIns="91440" bIns="45720" numCol="1" anchor="ctr" anchorCtr="0" compatLnSpc="1"/>
            <a:lstStyle/>
            <a:p>
              <a:pPr algn="ctr"/>
              <a:endParaRPr lang="bg-BG" sz="1200">
                <a:solidFill>
                  <a:schemeClr val="bg1"/>
                </a:solidFill>
                <a:latin typeface="微软雅黑" panose="020B0503020204020204" charset="-122"/>
                <a:ea typeface="微软雅黑" panose="020B0503020204020204" charset="-122"/>
                <a:sym typeface="Bebas" pitchFamily="2" charset="0"/>
              </a:endParaRPr>
            </a:p>
          </p:txBody>
        </p:sp>
        <p:sp>
          <p:nvSpPr>
            <p:cNvPr id="255" name="Freeform 32">
              <a:extLst>
                <a:ext uri="{FF2B5EF4-FFF2-40B4-BE49-F238E27FC236}">
                  <a16:creationId xmlns:a16="http://schemas.microsoft.com/office/drawing/2014/main" id="{AFF1B911-236C-4246-A256-D8137B484D83}"/>
                </a:ext>
              </a:extLst>
            </p:cNvPr>
            <p:cNvSpPr/>
            <p:nvPr/>
          </p:nvSpPr>
          <p:spPr bwMode="auto">
            <a:xfrm>
              <a:off x="4647543" y="2846861"/>
              <a:ext cx="945205" cy="563900"/>
            </a:xfrm>
            <a:custGeom>
              <a:avLst/>
              <a:gdLst>
                <a:gd name="T0" fmla="*/ 0 w 522"/>
                <a:gd name="T1" fmla="*/ 133 h 312"/>
                <a:gd name="T2" fmla="*/ 246 w 522"/>
                <a:gd name="T3" fmla="*/ 259 h 312"/>
                <a:gd name="T4" fmla="*/ 522 w 522"/>
                <a:gd name="T5" fmla="*/ 201 h 312"/>
                <a:gd name="T6" fmla="*/ 185 w 522"/>
                <a:gd name="T7" fmla="*/ 11 h 312"/>
                <a:gd name="T8" fmla="*/ 3 w 522"/>
                <a:gd name="T9" fmla="*/ 109 h 312"/>
                <a:gd name="T10" fmla="*/ 409 w 522"/>
                <a:gd name="T11" fmla="*/ 147 h 312"/>
                <a:gd name="T12" fmla="*/ 0 w 522"/>
                <a:gd name="T13" fmla="*/ 133 h 312"/>
              </a:gdLst>
              <a:ahLst/>
              <a:cxnLst>
                <a:cxn ang="0">
                  <a:pos x="T0" y="T1"/>
                </a:cxn>
                <a:cxn ang="0">
                  <a:pos x="T2" y="T3"/>
                </a:cxn>
                <a:cxn ang="0">
                  <a:pos x="T4" y="T5"/>
                </a:cxn>
                <a:cxn ang="0">
                  <a:pos x="T6" y="T7"/>
                </a:cxn>
                <a:cxn ang="0">
                  <a:pos x="T8" y="T9"/>
                </a:cxn>
                <a:cxn ang="0">
                  <a:pos x="T10" y="T11"/>
                </a:cxn>
                <a:cxn ang="0">
                  <a:pos x="T12" y="T13"/>
                </a:cxn>
              </a:cxnLst>
              <a:rect l="0" t="0" r="r" b="b"/>
              <a:pathLst>
                <a:path w="522" h="312">
                  <a:moveTo>
                    <a:pt x="0" y="133"/>
                  </a:moveTo>
                  <a:cubicBezTo>
                    <a:pt x="30" y="249"/>
                    <a:pt x="124" y="312"/>
                    <a:pt x="246" y="259"/>
                  </a:cubicBezTo>
                  <a:cubicBezTo>
                    <a:pt x="332" y="221"/>
                    <a:pt x="419" y="188"/>
                    <a:pt x="522" y="201"/>
                  </a:cubicBezTo>
                  <a:cubicBezTo>
                    <a:pt x="431" y="89"/>
                    <a:pt x="321" y="17"/>
                    <a:pt x="185" y="11"/>
                  </a:cubicBezTo>
                  <a:cubicBezTo>
                    <a:pt x="185" y="11"/>
                    <a:pt x="51" y="0"/>
                    <a:pt x="3" y="109"/>
                  </a:cubicBezTo>
                  <a:cubicBezTo>
                    <a:pt x="137" y="85"/>
                    <a:pt x="279" y="104"/>
                    <a:pt x="409" y="147"/>
                  </a:cubicBezTo>
                  <a:cubicBezTo>
                    <a:pt x="249" y="106"/>
                    <a:pt x="124" y="106"/>
                    <a:pt x="0" y="133"/>
                  </a:cubicBezTo>
                  <a:close/>
                </a:path>
              </a:pathLst>
            </a:custGeom>
            <a:solidFill>
              <a:srgbClr val="537285"/>
            </a:solidFill>
            <a:ln>
              <a:noFill/>
            </a:ln>
          </p:spPr>
          <p:txBody>
            <a:bodyPr vert="horz" wrap="square" lIns="91440" tIns="45720" rIns="91440" bIns="45720" numCol="1" anchor="ctr" anchorCtr="0" compatLnSpc="1"/>
            <a:lstStyle/>
            <a:p>
              <a:pPr algn="ctr"/>
              <a:endParaRPr lang="bg-BG" sz="1200">
                <a:solidFill>
                  <a:schemeClr val="bg1"/>
                </a:solidFill>
                <a:latin typeface="微软雅黑" panose="020B0503020204020204" charset="-122"/>
                <a:ea typeface="微软雅黑" panose="020B0503020204020204" charset="-122"/>
                <a:sym typeface="Bebas" pitchFamily="2" charset="0"/>
              </a:endParaRPr>
            </a:p>
          </p:txBody>
        </p:sp>
        <p:sp>
          <p:nvSpPr>
            <p:cNvPr id="256" name="Freeform 33">
              <a:extLst>
                <a:ext uri="{FF2B5EF4-FFF2-40B4-BE49-F238E27FC236}">
                  <a16:creationId xmlns:a16="http://schemas.microsoft.com/office/drawing/2014/main" id="{9150BB0D-A907-A14D-9D91-0A973B5056CE}"/>
                </a:ext>
              </a:extLst>
            </p:cNvPr>
            <p:cNvSpPr/>
            <p:nvPr/>
          </p:nvSpPr>
          <p:spPr bwMode="auto">
            <a:xfrm>
              <a:off x="4663655" y="3435823"/>
              <a:ext cx="164695" cy="243462"/>
            </a:xfrm>
            <a:custGeom>
              <a:avLst/>
              <a:gdLst>
                <a:gd name="T0" fmla="*/ 40 w 91"/>
                <a:gd name="T1" fmla="*/ 134 h 134"/>
                <a:gd name="T2" fmla="*/ 9 w 91"/>
                <a:gd name="T3" fmla="*/ 85 h 134"/>
                <a:gd name="T4" fmla="*/ 0 w 91"/>
                <a:gd name="T5" fmla="*/ 0 h 134"/>
                <a:gd name="T6" fmla="*/ 84 w 91"/>
                <a:gd name="T7" fmla="*/ 82 h 134"/>
                <a:gd name="T8" fmla="*/ 45 w 91"/>
                <a:gd name="T9" fmla="*/ 132 h 134"/>
                <a:gd name="T10" fmla="*/ 21 w 91"/>
                <a:gd name="T11" fmla="*/ 24 h 134"/>
                <a:gd name="T12" fmla="*/ 40 w 91"/>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91" h="134">
                  <a:moveTo>
                    <a:pt x="40" y="134"/>
                  </a:moveTo>
                  <a:cubicBezTo>
                    <a:pt x="16" y="126"/>
                    <a:pt x="6" y="107"/>
                    <a:pt x="9" y="85"/>
                  </a:cubicBezTo>
                  <a:cubicBezTo>
                    <a:pt x="18" y="56"/>
                    <a:pt x="13" y="27"/>
                    <a:pt x="0" y="0"/>
                  </a:cubicBezTo>
                  <a:cubicBezTo>
                    <a:pt x="34" y="16"/>
                    <a:pt x="71" y="39"/>
                    <a:pt x="84" y="82"/>
                  </a:cubicBezTo>
                  <a:cubicBezTo>
                    <a:pt x="91" y="109"/>
                    <a:pt x="80" y="127"/>
                    <a:pt x="45" y="132"/>
                  </a:cubicBezTo>
                  <a:cubicBezTo>
                    <a:pt x="54" y="94"/>
                    <a:pt x="42" y="57"/>
                    <a:pt x="21" y="24"/>
                  </a:cubicBezTo>
                  <a:cubicBezTo>
                    <a:pt x="44" y="65"/>
                    <a:pt x="49" y="97"/>
                    <a:pt x="40" y="134"/>
                  </a:cubicBezTo>
                  <a:close/>
                </a:path>
              </a:pathLst>
            </a:custGeom>
            <a:solidFill>
              <a:srgbClr val="124062"/>
            </a:solidFill>
            <a:ln>
              <a:noFill/>
            </a:ln>
          </p:spPr>
          <p:txBody>
            <a:bodyPr vert="horz" wrap="square" lIns="91440" tIns="45720" rIns="91440" bIns="45720" numCol="1" anchor="ctr" anchorCtr="0" compatLnSpc="1"/>
            <a:lstStyle/>
            <a:p>
              <a:pPr algn="ctr"/>
              <a:endParaRPr lang="bg-BG" sz="1200">
                <a:solidFill>
                  <a:schemeClr val="bg1"/>
                </a:solidFill>
                <a:latin typeface="微软雅黑" panose="020B0503020204020204" charset="-122"/>
                <a:ea typeface="微软雅黑" panose="020B0503020204020204" charset="-122"/>
                <a:sym typeface="Bebas" pitchFamily="2" charset="0"/>
              </a:endParaRPr>
            </a:p>
          </p:txBody>
        </p:sp>
        <p:sp>
          <p:nvSpPr>
            <p:cNvPr id="257" name="Freeform 34">
              <a:extLst>
                <a:ext uri="{FF2B5EF4-FFF2-40B4-BE49-F238E27FC236}">
                  <a16:creationId xmlns:a16="http://schemas.microsoft.com/office/drawing/2014/main" id="{AC33216F-DBA0-EA4C-85DC-FD164869931A}"/>
                </a:ext>
              </a:extLst>
            </p:cNvPr>
            <p:cNvSpPr/>
            <p:nvPr/>
          </p:nvSpPr>
          <p:spPr bwMode="auto">
            <a:xfrm>
              <a:off x="4549084" y="4277198"/>
              <a:ext cx="581802" cy="898660"/>
            </a:xfrm>
            <a:custGeom>
              <a:avLst/>
              <a:gdLst>
                <a:gd name="T0" fmla="*/ 79 w 321"/>
                <a:gd name="T1" fmla="*/ 23 h 496"/>
                <a:gd name="T2" fmla="*/ 81 w 321"/>
                <a:gd name="T3" fmla="*/ 282 h 496"/>
                <a:gd name="T4" fmla="*/ 232 w 321"/>
                <a:gd name="T5" fmla="*/ 496 h 496"/>
                <a:gd name="T6" fmla="*/ 241 w 321"/>
                <a:gd name="T7" fmla="*/ 77 h 496"/>
                <a:gd name="T8" fmla="*/ 98 w 321"/>
                <a:gd name="T9" fmla="*/ 12 h 496"/>
                <a:gd name="T10" fmla="*/ 226 w 321"/>
                <a:gd name="T11" fmla="*/ 397 h 496"/>
                <a:gd name="T12" fmla="*/ 79 w 321"/>
                <a:gd name="T13" fmla="*/ 23 h 496"/>
              </a:gdLst>
              <a:ahLst/>
              <a:cxnLst>
                <a:cxn ang="0">
                  <a:pos x="T0" y="T1"/>
                </a:cxn>
                <a:cxn ang="0">
                  <a:pos x="T2" y="T3"/>
                </a:cxn>
                <a:cxn ang="0">
                  <a:pos x="T4" y="T5"/>
                </a:cxn>
                <a:cxn ang="0">
                  <a:pos x="T6" y="T7"/>
                </a:cxn>
                <a:cxn ang="0">
                  <a:pos x="T8" y="T9"/>
                </a:cxn>
                <a:cxn ang="0">
                  <a:pos x="T10" y="T11"/>
                </a:cxn>
                <a:cxn ang="0">
                  <a:pos x="T12" y="T13"/>
                </a:cxn>
              </a:cxnLst>
              <a:rect l="0" t="0" r="r" b="b"/>
              <a:pathLst>
                <a:path w="321" h="496">
                  <a:moveTo>
                    <a:pt x="79" y="23"/>
                  </a:moveTo>
                  <a:cubicBezTo>
                    <a:pt x="16" y="109"/>
                    <a:pt x="0" y="208"/>
                    <a:pt x="81" y="282"/>
                  </a:cubicBezTo>
                  <a:cubicBezTo>
                    <a:pt x="160" y="356"/>
                    <a:pt x="215" y="413"/>
                    <a:pt x="232" y="496"/>
                  </a:cubicBezTo>
                  <a:cubicBezTo>
                    <a:pt x="294" y="351"/>
                    <a:pt x="321" y="204"/>
                    <a:pt x="241" y="77"/>
                  </a:cubicBezTo>
                  <a:cubicBezTo>
                    <a:pt x="200" y="12"/>
                    <a:pt x="149" y="0"/>
                    <a:pt x="98" y="12"/>
                  </a:cubicBezTo>
                  <a:cubicBezTo>
                    <a:pt x="181" y="124"/>
                    <a:pt x="221" y="261"/>
                    <a:pt x="226" y="397"/>
                  </a:cubicBezTo>
                  <a:cubicBezTo>
                    <a:pt x="208" y="234"/>
                    <a:pt x="157" y="123"/>
                    <a:pt x="79" y="23"/>
                  </a:cubicBezTo>
                  <a:close/>
                </a:path>
              </a:pathLst>
            </a:custGeom>
            <a:solidFill>
              <a:srgbClr val="124062"/>
            </a:solidFill>
            <a:ln>
              <a:noFill/>
            </a:ln>
          </p:spPr>
          <p:txBody>
            <a:bodyPr vert="horz" wrap="square" lIns="91440" tIns="45720" rIns="91440" bIns="45720" numCol="1" anchor="ctr" anchorCtr="0" compatLnSpc="1"/>
            <a:lstStyle/>
            <a:p>
              <a:pPr algn="ctr"/>
              <a:endParaRPr lang="bg-BG" sz="1200">
                <a:solidFill>
                  <a:schemeClr val="bg1"/>
                </a:solidFill>
                <a:latin typeface="微软雅黑" panose="020B0503020204020204" charset="-122"/>
                <a:ea typeface="微软雅黑" panose="020B0503020204020204" charset="-122"/>
                <a:sym typeface="Bebas" pitchFamily="2" charset="0"/>
              </a:endParaRPr>
            </a:p>
          </p:txBody>
        </p:sp>
      </p:grpSp>
    </p:spTree>
    <p:extLst>
      <p:ext uri="{BB962C8B-B14F-4D97-AF65-F5344CB8AC3E}">
        <p14:creationId xmlns:p14="http://schemas.microsoft.com/office/powerpoint/2010/main" val="2215703535"/>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53" presetClass="entr" presetSubtype="16" fill="hold" nodeType="withEffect">
                                  <p:stCondLst>
                                    <p:cond delay="0"/>
                                  </p:stCondLst>
                                  <p:childTnLst>
                                    <p:set>
                                      <p:cBhvr>
                                        <p:cTn id="9" dur="1" fill="hold">
                                          <p:stCondLst>
                                            <p:cond delay="0"/>
                                          </p:stCondLst>
                                        </p:cTn>
                                        <p:tgtEl>
                                          <p:spTgt spid="244"/>
                                        </p:tgtEl>
                                        <p:attrNameLst>
                                          <p:attrName>style.visibility</p:attrName>
                                        </p:attrNameLst>
                                      </p:cBhvr>
                                      <p:to>
                                        <p:strVal val="visible"/>
                                      </p:to>
                                    </p:set>
                                    <p:anim calcmode="lin" valueType="num">
                                      <p:cBhvr>
                                        <p:cTn id="10" dur="1000" fill="hold"/>
                                        <p:tgtEl>
                                          <p:spTgt spid="244"/>
                                        </p:tgtEl>
                                        <p:attrNameLst>
                                          <p:attrName>ppt_w</p:attrName>
                                        </p:attrNameLst>
                                      </p:cBhvr>
                                      <p:tavLst>
                                        <p:tav tm="0">
                                          <p:val>
                                            <p:fltVal val="0"/>
                                          </p:val>
                                        </p:tav>
                                        <p:tav tm="100000">
                                          <p:val>
                                            <p:strVal val="#ppt_w"/>
                                          </p:val>
                                        </p:tav>
                                      </p:tavLst>
                                    </p:anim>
                                    <p:anim calcmode="lin" valueType="num">
                                      <p:cBhvr>
                                        <p:cTn id="11" dur="1000" fill="hold"/>
                                        <p:tgtEl>
                                          <p:spTgt spid="244"/>
                                        </p:tgtEl>
                                        <p:attrNameLst>
                                          <p:attrName>ppt_h</p:attrName>
                                        </p:attrNameLst>
                                      </p:cBhvr>
                                      <p:tavLst>
                                        <p:tav tm="0">
                                          <p:val>
                                            <p:fltVal val="0"/>
                                          </p:val>
                                        </p:tav>
                                        <p:tav tm="100000">
                                          <p:val>
                                            <p:strVal val="#ppt_h"/>
                                          </p:val>
                                        </p:tav>
                                      </p:tavLst>
                                    </p:anim>
                                    <p:animEffect transition="in" filter="fade">
                                      <p:cBhvr>
                                        <p:cTn id="12" dur="10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5641579" y="1662911"/>
            <a:ext cx="0" cy="427005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Box 68"/>
          <p:cNvSpPr txBox="1"/>
          <p:nvPr/>
        </p:nvSpPr>
        <p:spPr>
          <a:xfrm>
            <a:off x="1001302" y="1662911"/>
            <a:ext cx="4335067" cy="461631"/>
          </a:xfrm>
          <a:prstGeom prst="rect">
            <a:avLst/>
          </a:prstGeom>
          <a:noFill/>
          <a:ln>
            <a:noFill/>
          </a:ln>
        </p:spPr>
        <p:txBody>
          <a:bodyPr wrap="square" lIns="182843" tIns="91423" rIns="182843" bIns="91423"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a:latin typeface="微软雅黑" panose="020B0503020204020204" charset="-122"/>
                <a:ea typeface="微软雅黑" panose="020B0503020204020204" charset="-122"/>
                <a:cs typeface="Roboto Condensed Light" charset="0"/>
              </a:rPr>
              <a:t>01.</a:t>
            </a:r>
            <a:r>
              <a:rPr lang="zh-CN" altLang="en-US" b="1" dirty="0">
                <a:latin typeface="微软雅黑" panose="020B0503020204020204" charset="-122"/>
                <a:ea typeface="微软雅黑" panose="020B0503020204020204" charset="-122"/>
                <a:cs typeface="Roboto Condensed Light" charset="0"/>
              </a:rPr>
              <a:t>合同谈判及合同签署前的准备工作</a:t>
            </a:r>
          </a:p>
        </p:txBody>
      </p:sp>
      <p:sp>
        <p:nvSpPr>
          <p:cNvPr id="22" name="TextBox 68"/>
          <p:cNvSpPr txBox="1"/>
          <p:nvPr/>
        </p:nvSpPr>
        <p:spPr>
          <a:xfrm>
            <a:off x="848995" y="2541905"/>
            <a:ext cx="4334510" cy="3136265"/>
          </a:xfrm>
          <a:prstGeom prst="rect">
            <a:avLst/>
          </a:prstGeom>
          <a:noFill/>
          <a:ln>
            <a:noFill/>
          </a:ln>
        </p:spPr>
        <p:txBody>
          <a:bodyPr wrap="square" lIns="182843" tIns="91423" rIns="182843" bIns="91423"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600" dirty="0">
                <a:solidFill>
                  <a:srgbClr val="124062"/>
                </a:solidFill>
                <a:latin typeface="仿宋" panose="02010609060101010101" pitchFamily="49" charset="-122"/>
                <a:ea typeface="仿宋" panose="02010609060101010101" pitchFamily="49" charset="-122"/>
                <a:sym typeface="Arial" panose="020B0604020202020204" pitchFamily="34" charset="0"/>
              </a:rPr>
              <a:t>◆ </a:t>
            </a:r>
            <a:r>
              <a:rPr lang="en-US" altLang="zh-CN" sz="1600" dirty="0">
                <a:solidFill>
                  <a:srgbClr val="124062"/>
                </a:solidFill>
                <a:latin typeface="+mn-ea"/>
                <a:sym typeface="Arial" panose="020B0604020202020204" pitchFamily="34" charset="0"/>
              </a:rPr>
              <a:t>1.1</a:t>
            </a:r>
            <a:r>
              <a:rPr lang="zh-CN" altLang="en-US" sz="1600" dirty="0">
                <a:solidFill>
                  <a:srgbClr val="124062"/>
                </a:solidFill>
                <a:latin typeface="+mn-ea"/>
                <a:sym typeface="Arial" panose="020B0604020202020204" pitchFamily="34" charset="0"/>
              </a:rPr>
              <a:t>了解合同各方当事人的基本情况</a:t>
            </a:r>
          </a:p>
          <a:p>
            <a:pPr algn="l" fontAlgn="auto">
              <a:lnSpc>
                <a:spcPct val="150000"/>
              </a:lnSpc>
            </a:pPr>
            <a:r>
              <a:rPr lang="zh-CN" altLang="en-US" sz="1600" dirty="0">
                <a:solidFill>
                  <a:srgbClr val="124062"/>
                </a:solidFill>
                <a:latin typeface="+mn-ea"/>
                <a:sym typeface="Arial" panose="020B0604020202020204" pitchFamily="34" charset="0"/>
              </a:rPr>
              <a:t>◆ </a:t>
            </a:r>
            <a:r>
              <a:rPr lang="en-US" altLang="zh-CN" sz="1600" dirty="0">
                <a:solidFill>
                  <a:srgbClr val="124062"/>
                </a:solidFill>
                <a:latin typeface="+mn-ea"/>
                <a:sym typeface="Arial" panose="020B0604020202020204" pitchFamily="34" charset="0"/>
              </a:rPr>
              <a:t>1.2</a:t>
            </a:r>
            <a:r>
              <a:rPr lang="zh-CN" altLang="en-US" sz="1600" dirty="0">
                <a:solidFill>
                  <a:srgbClr val="124062"/>
                </a:solidFill>
                <a:latin typeface="+mn-ea"/>
                <a:sym typeface="Arial" panose="020B0604020202020204" pitchFamily="34" charset="0"/>
              </a:rPr>
              <a:t>明确交易形式</a:t>
            </a:r>
          </a:p>
          <a:p>
            <a:pPr algn="l" fontAlgn="auto">
              <a:lnSpc>
                <a:spcPct val="150000"/>
              </a:lnSpc>
            </a:pPr>
            <a:r>
              <a:rPr lang="zh-CN" altLang="en-US" sz="1600" dirty="0">
                <a:solidFill>
                  <a:srgbClr val="124062"/>
                </a:solidFill>
                <a:latin typeface="+mn-ea"/>
                <a:sym typeface="Arial" panose="020B0604020202020204" pitchFamily="34" charset="0"/>
              </a:rPr>
              <a:t>◆ </a:t>
            </a:r>
            <a:r>
              <a:rPr lang="en-US" altLang="zh-CN" sz="1600" dirty="0">
                <a:solidFill>
                  <a:srgbClr val="124062"/>
                </a:solidFill>
                <a:latin typeface="+mn-ea"/>
                <a:sym typeface="Arial" panose="020B0604020202020204" pitchFamily="34" charset="0"/>
              </a:rPr>
              <a:t>1.3</a:t>
            </a:r>
            <a:r>
              <a:rPr lang="zh-CN" altLang="en-US" sz="1600" dirty="0">
                <a:solidFill>
                  <a:srgbClr val="124062"/>
                </a:solidFill>
                <a:latin typeface="+mn-ea"/>
                <a:sym typeface="Arial" panose="020B0604020202020204" pitchFamily="34" charset="0"/>
              </a:rPr>
              <a:t>熟悉合同中适用的法律法规、行业标</a:t>
            </a:r>
          </a:p>
          <a:p>
            <a:pPr algn="l" fontAlgn="auto">
              <a:lnSpc>
                <a:spcPct val="150000"/>
              </a:lnSpc>
            </a:pPr>
            <a:r>
              <a:rPr lang="zh-CN" altLang="en-US" sz="1600" dirty="0">
                <a:solidFill>
                  <a:srgbClr val="124062"/>
                </a:solidFill>
                <a:latin typeface="+mn-ea"/>
                <a:sym typeface="Arial" panose="020B0604020202020204" pitchFamily="34" charset="0"/>
              </a:rPr>
              <a:t>      准、商业惯例等</a:t>
            </a:r>
          </a:p>
          <a:p>
            <a:pPr algn="l" fontAlgn="auto">
              <a:lnSpc>
                <a:spcPct val="150000"/>
              </a:lnSpc>
            </a:pPr>
            <a:r>
              <a:rPr lang="zh-CN" altLang="en-US" sz="1600" dirty="0">
                <a:solidFill>
                  <a:srgbClr val="124062"/>
                </a:solidFill>
                <a:latin typeface="+mn-ea"/>
                <a:sym typeface="Arial" panose="020B0604020202020204" pitchFamily="34" charset="0"/>
              </a:rPr>
              <a:t>◆ </a:t>
            </a:r>
            <a:r>
              <a:rPr lang="en-US" altLang="zh-CN" sz="1600" dirty="0">
                <a:solidFill>
                  <a:srgbClr val="124062"/>
                </a:solidFill>
                <a:latin typeface="+mn-ea"/>
                <a:sym typeface="Arial" panose="020B0604020202020204" pitchFamily="34" charset="0"/>
              </a:rPr>
              <a:t>1.4</a:t>
            </a:r>
            <a:r>
              <a:rPr lang="zh-CN" altLang="en-US" sz="1600" dirty="0">
                <a:solidFill>
                  <a:srgbClr val="124062"/>
                </a:solidFill>
                <a:latin typeface="+mn-ea"/>
                <a:sym typeface="Arial" panose="020B0604020202020204" pitchFamily="34" charset="0"/>
              </a:rPr>
              <a:t>全面审查对方的主体资质及商业资信</a:t>
            </a:r>
          </a:p>
          <a:p>
            <a:pPr algn="l" fontAlgn="auto">
              <a:lnSpc>
                <a:spcPct val="150000"/>
              </a:lnSpc>
            </a:pPr>
            <a:r>
              <a:rPr lang="zh-CN" altLang="en-US" sz="1600" dirty="0">
                <a:solidFill>
                  <a:srgbClr val="124062"/>
                </a:solidFill>
                <a:latin typeface="+mn-ea"/>
                <a:sym typeface="Arial" panose="020B0604020202020204" pitchFamily="34" charset="0"/>
              </a:rPr>
              <a:t>◆ </a:t>
            </a:r>
            <a:r>
              <a:rPr lang="en-US" altLang="zh-CN" sz="1600" dirty="0">
                <a:solidFill>
                  <a:srgbClr val="124062"/>
                </a:solidFill>
                <a:latin typeface="+mn-ea"/>
                <a:sym typeface="Arial" panose="020B0604020202020204" pitchFamily="34" charset="0"/>
              </a:rPr>
              <a:t>1.5</a:t>
            </a:r>
            <a:r>
              <a:rPr lang="zh-CN" altLang="en-US" sz="1600" dirty="0">
                <a:solidFill>
                  <a:srgbClr val="124062"/>
                </a:solidFill>
                <a:latin typeface="+mn-ea"/>
                <a:sym typeface="Arial" panose="020B0604020202020204" pitchFamily="34" charset="0"/>
              </a:rPr>
              <a:t>审查对方的缔约能力</a:t>
            </a:r>
          </a:p>
          <a:p>
            <a:pPr algn="l" fontAlgn="auto">
              <a:lnSpc>
                <a:spcPct val="150000"/>
              </a:lnSpc>
            </a:pPr>
            <a:r>
              <a:rPr lang="zh-CN" altLang="en-US" sz="1600" dirty="0">
                <a:solidFill>
                  <a:srgbClr val="124062"/>
                </a:solidFill>
                <a:latin typeface="+mn-ea"/>
                <a:sym typeface="Arial" panose="020B0604020202020204" pitchFamily="34" charset="0"/>
              </a:rPr>
              <a:t>◆ </a:t>
            </a:r>
            <a:r>
              <a:rPr lang="en-US" altLang="zh-CN" sz="1600" dirty="0">
                <a:solidFill>
                  <a:srgbClr val="124062"/>
                </a:solidFill>
                <a:latin typeface="+mn-ea"/>
                <a:sym typeface="Arial" panose="020B0604020202020204" pitchFamily="34" charset="0"/>
              </a:rPr>
              <a:t>1.6</a:t>
            </a:r>
            <a:r>
              <a:rPr lang="zh-CN" altLang="en-US" sz="1600" dirty="0">
                <a:solidFill>
                  <a:srgbClr val="124062"/>
                </a:solidFill>
                <a:latin typeface="+mn-ea"/>
                <a:sym typeface="Arial" panose="020B0604020202020204" pitchFamily="34" charset="0"/>
              </a:rPr>
              <a:t>审查合同标的</a:t>
            </a:r>
          </a:p>
          <a:p>
            <a:pPr algn="l" fontAlgn="auto">
              <a:lnSpc>
                <a:spcPct val="150000"/>
              </a:lnSpc>
            </a:pPr>
            <a:r>
              <a:rPr lang="zh-CN" altLang="en-US" sz="1600" dirty="0">
                <a:solidFill>
                  <a:srgbClr val="124062"/>
                </a:solidFill>
                <a:latin typeface="+mn-ea"/>
                <a:sym typeface="Arial" panose="020B0604020202020204" pitchFamily="34" charset="0"/>
              </a:rPr>
              <a:t>◆ </a:t>
            </a:r>
            <a:r>
              <a:rPr lang="en-US" altLang="zh-CN" sz="1600" dirty="0">
                <a:solidFill>
                  <a:srgbClr val="124062"/>
                </a:solidFill>
                <a:latin typeface="+mn-ea"/>
                <a:sym typeface="Arial" panose="020B0604020202020204" pitchFamily="34" charset="0"/>
              </a:rPr>
              <a:t>1.7</a:t>
            </a:r>
            <a:r>
              <a:rPr lang="zh-CN" altLang="en-US" sz="1600" dirty="0">
                <a:solidFill>
                  <a:srgbClr val="124062"/>
                </a:solidFill>
                <a:latin typeface="+mn-ea"/>
                <a:sym typeface="Arial" panose="020B0604020202020204" pitchFamily="34" charset="0"/>
              </a:rPr>
              <a:t>起草合同文本的注意事项</a:t>
            </a:r>
          </a:p>
        </p:txBody>
      </p:sp>
      <p:sp>
        <p:nvSpPr>
          <p:cNvPr id="23" name="TextBox 68"/>
          <p:cNvSpPr txBox="1"/>
          <p:nvPr/>
        </p:nvSpPr>
        <p:spPr>
          <a:xfrm>
            <a:off x="6569401" y="2434267"/>
            <a:ext cx="3233818" cy="3136265"/>
          </a:xfrm>
          <a:prstGeom prst="rect">
            <a:avLst/>
          </a:prstGeom>
          <a:noFill/>
          <a:ln>
            <a:noFill/>
          </a:ln>
        </p:spPr>
        <p:txBody>
          <a:bodyPr wrap="square" lIns="182843" tIns="91423" rIns="182843" bIns="91423"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600" dirty="0">
                <a:solidFill>
                  <a:srgbClr val="124062"/>
                </a:solidFill>
                <a:latin typeface="+mn-ea"/>
                <a:sym typeface="Arial" panose="020B0604020202020204" pitchFamily="34" charset="0"/>
              </a:rPr>
              <a:t>◆ </a:t>
            </a:r>
            <a:r>
              <a:rPr lang="en-US" altLang="zh-CN" sz="1600" dirty="0">
                <a:solidFill>
                  <a:srgbClr val="124062"/>
                </a:solidFill>
                <a:latin typeface="+mn-ea"/>
                <a:sym typeface="Arial" panose="020B0604020202020204" pitchFamily="34" charset="0"/>
              </a:rPr>
              <a:t>2.1</a:t>
            </a:r>
            <a:r>
              <a:rPr lang="zh-CN" altLang="en-US" sz="1600" dirty="0">
                <a:solidFill>
                  <a:srgbClr val="124062"/>
                </a:solidFill>
                <a:latin typeface="+mn-ea"/>
                <a:sym typeface="Arial" panose="020B0604020202020204" pitchFamily="34" charset="0"/>
              </a:rPr>
              <a:t>合同形式</a:t>
            </a:r>
          </a:p>
          <a:p>
            <a:pPr>
              <a:lnSpc>
                <a:spcPct val="150000"/>
              </a:lnSpc>
            </a:pPr>
            <a:r>
              <a:rPr lang="zh-CN" altLang="en-US" sz="1600" dirty="0">
                <a:solidFill>
                  <a:srgbClr val="124062"/>
                </a:solidFill>
                <a:latin typeface="+mn-ea"/>
                <a:sym typeface="Arial" panose="020B0604020202020204" pitchFamily="34" charset="0"/>
              </a:rPr>
              <a:t>◆ </a:t>
            </a:r>
            <a:r>
              <a:rPr lang="en-US" altLang="zh-CN" sz="1600" dirty="0">
                <a:solidFill>
                  <a:srgbClr val="124062"/>
                </a:solidFill>
                <a:latin typeface="+mn-ea"/>
                <a:sym typeface="Arial" panose="020B0604020202020204" pitchFamily="34" charset="0"/>
              </a:rPr>
              <a:t>2.2</a:t>
            </a:r>
            <a:r>
              <a:rPr lang="zh-CN" altLang="en-US" sz="1600" dirty="0">
                <a:solidFill>
                  <a:srgbClr val="124062"/>
                </a:solidFill>
                <a:latin typeface="+mn-ea"/>
                <a:sym typeface="Arial" panose="020B0604020202020204" pitchFamily="34" charset="0"/>
              </a:rPr>
              <a:t>合同基本格式</a:t>
            </a:r>
          </a:p>
          <a:p>
            <a:pPr>
              <a:lnSpc>
                <a:spcPct val="150000"/>
              </a:lnSpc>
            </a:pPr>
            <a:r>
              <a:rPr lang="zh-CN" altLang="en-US" sz="1600" dirty="0">
                <a:solidFill>
                  <a:srgbClr val="124062"/>
                </a:solidFill>
                <a:latin typeface="+mn-ea"/>
                <a:sym typeface="Arial" panose="020B0604020202020204" pitchFamily="34" charset="0"/>
              </a:rPr>
              <a:t>◆ </a:t>
            </a:r>
            <a:r>
              <a:rPr lang="en-US" altLang="zh-CN" sz="1600" dirty="0">
                <a:solidFill>
                  <a:srgbClr val="124062"/>
                </a:solidFill>
                <a:latin typeface="+mn-ea"/>
                <a:sym typeface="Arial" panose="020B0604020202020204" pitchFamily="34" charset="0"/>
              </a:rPr>
              <a:t>2.3</a:t>
            </a:r>
            <a:r>
              <a:rPr lang="zh-CN" altLang="en-US" sz="1600" dirty="0">
                <a:solidFill>
                  <a:srgbClr val="124062"/>
                </a:solidFill>
                <a:latin typeface="+mn-ea"/>
                <a:sym typeface="Arial" panose="020B0604020202020204" pitchFamily="34" charset="0"/>
              </a:rPr>
              <a:t>合同内容</a:t>
            </a:r>
          </a:p>
          <a:p>
            <a:pPr>
              <a:lnSpc>
                <a:spcPct val="150000"/>
              </a:lnSpc>
            </a:pPr>
            <a:r>
              <a:rPr lang="zh-CN" altLang="en-US" sz="1600" dirty="0">
                <a:solidFill>
                  <a:srgbClr val="124062"/>
                </a:solidFill>
                <a:latin typeface="+mn-ea"/>
                <a:sym typeface="Arial" panose="020B0604020202020204" pitchFamily="34" charset="0"/>
              </a:rPr>
              <a:t>◆ </a:t>
            </a:r>
            <a:r>
              <a:rPr lang="en-US" altLang="zh-CN" sz="1600" dirty="0">
                <a:solidFill>
                  <a:srgbClr val="124062"/>
                </a:solidFill>
                <a:latin typeface="+mn-ea"/>
                <a:sym typeface="Arial" panose="020B0604020202020204" pitchFamily="34" charset="0"/>
              </a:rPr>
              <a:t>2.4</a:t>
            </a:r>
            <a:r>
              <a:rPr lang="zh-CN" altLang="en-US" sz="1600" dirty="0">
                <a:solidFill>
                  <a:srgbClr val="124062"/>
                </a:solidFill>
                <a:latin typeface="+mn-ea"/>
                <a:sym typeface="Arial" panose="020B0604020202020204" pitchFamily="34" charset="0"/>
              </a:rPr>
              <a:t>争议解决</a:t>
            </a:r>
          </a:p>
          <a:p>
            <a:pPr>
              <a:lnSpc>
                <a:spcPct val="150000"/>
              </a:lnSpc>
            </a:pPr>
            <a:r>
              <a:rPr lang="zh-CN" altLang="en-US" sz="1600" dirty="0">
                <a:solidFill>
                  <a:srgbClr val="124062"/>
                </a:solidFill>
                <a:latin typeface="+mn-ea"/>
                <a:sym typeface="Arial" panose="020B0604020202020204" pitchFamily="34" charset="0"/>
              </a:rPr>
              <a:t>◆ </a:t>
            </a:r>
            <a:r>
              <a:rPr lang="en-US" altLang="zh-CN" sz="1600" dirty="0">
                <a:solidFill>
                  <a:srgbClr val="124062"/>
                </a:solidFill>
                <a:latin typeface="+mn-ea"/>
                <a:sym typeface="Arial" panose="020B0604020202020204" pitchFamily="34" charset="0"/>
              </a:rPr>
              <a:t>2.5</a:t>
            </a:r>
            <a:r>
              <a:rPr lang="zh-CN" altLang="en-US" sz="1600" dirty="0">
                <a:solidFill>
                  <a:srgbClr val="124062"/>
                </a:solidFill>
                <a:latin typeface="+mn-ea"/>
                <a:sym typeface="Arial" panose="020B0604020202020204" pitchFamily="34" charset="0"/>
              </a:rPr>
              <a:t>签字盖章</a:t>
            </a:r>
          </a:p>
          <a:p>
            <a:pPr>
              <a:lnSpc>
                <a:spcPct val="150000"/>
              </a:lnSpc>
            </a:pPr>
            <a:r>
              <a:rPr lang="zh-CN" altLang="en-US" sz="1600" dirty="0">
                <a:solidFill>
                  <a:srgbClr val="124062"/>
                </a:solidFill>
                <a:latin typeface="+mn-ea"/>
                <a:sym typeface="Arial" panose="020B0604020202020204" pitchFamily="34" charset="0"/>
              </a:rPr>
              <a:t>◆ </a:t>
            </a:r>
            <a:r>
              <a:rPr lang="en-US" altLang="zh-CN" sz="1600" dirty="0">
                <a:solidFill>
                  <a:srgbClr val="124062"/>
                </a:solidFill>
                <a:latin typeface="+mn-ea"/>
                <a:sym typeface="Arial" panose="020B0604020202020204" pitchFamily="34" charset="0"/>
              </a:rPr>
              <a:t>2.6</a:t>
            </a:r>
            <a:r>
              <a:rPr lang="zh-CN" altLang="en-US" sz="1600" dirty="0">
                <a:solidFill>
                  <a:srgbClr val="124062"/>
                </a:solidFill>
                <a:latin typeface="+mn-ea"/>
                <a:sym typeface="Arial" panose="020B0604020202020204" pitchFamily="34" charset="0"/>
              </a:rPr>
              <a:t>合同成立与生效</a:t>
            </a:r>
          </a:p>
          <a:p>
            <a:pPr>
              <a:lnSpc>
                <a:spcPct val="150000"/>
              </a:lnSpc>
            </a:pPr>
            <a:r>
              <a:rPr lang="zh-CN" altLang="en-US" sz="1600" dirty="0">
                <a:solidFill>
                  <a:srgbClr val="124062"/>
                </a:solidFill>
                <a:latin typeface="+mn-ea"/>
                <a:sym typeface="Arial" panose="020B0604020202020204" pitchFamily="34" charset="0"/>
              </a:rPr>
              <a:t>◆ </a:t>
            </a:r>
            <a:r>
              <a:rPr lang="en-US" altLang="zh-CN" sz="1600" dirty="0">
                <a:solidFill>
                  <a:srgbClr val="124062"/>
                </a:solidFill>
                <a:latin typeface="+mn-ea"/>
                <a:sym typeface="Arial" panose="020B0604020202020204" pitchFamily="34" charset="0"/>
              </a:rPr>
              <a:t>2.7</a:t>
            </a:r>
            <a:r>
              <a:rPr lang="zh-CN" altLang="en-US" sz="1600" dirty="0">
                <a:solidFill>
                  <a:srgbClr val="124062"/>
                </a:solidFill>
                <a:latin typeface="+mn-ea"/>
                <a:sym typeface="Arial" panose="020B0604020202020204" pitchFamily="34" charset="0"/>
              </a:rPr>
              <a:t>倒签合同</a:t>
            </a:r>
          </a:p>
          <a:p>
            <a:pPr>
              <a:lnSpc>
                <a:spcPct val="150000"/>
              </a:lnSpc>
            </a:pPr>
            <a:r>
              <a:rPr lang="zh-CN" altLang="en-US" sz="1600" dirty="0">
                <a:solidFill>
                  <a:srgbClr val="124062"/>
                </a:solidFill>
                <a:latin typeface="+mn-ea"/>
                <a:sym typeface="Arial" panose="020B0604020202020204" pitchFamily="34" charset="0"/>
              </a:rPr>
              <a:t>◆ </a:t>
            </a:r>
            <a:r>
              <a:rPr lang="en-US" altLang="zh-CN" sz="1600" dirty="0">
                <a:solidFill>
                  <a:srgbClr val="124062"/>
                </a:solidFill>
                <a:latin typeface="+mn-ea"/>
                <a:sym typeface="Arial" panose="020B0604020202020204" pitchFamily="34" charset="0"/>
              </a:rPr>
              <a:t>2.8</a:t>
            </a:r>
            <a:r>
              <a:rPr lang="zh-CN" altLang="en-US" sz="1600" dirty="0">
                <a:solidFill>
                  <a:srgbClr val="124062"/>
                </a:solidFill>
                <a:latin typeface="+mn-ea"/>
                <a:sym typeface="Arial" panose="020B0604020202020204" pitchFamily="34" charset="0"/>
              </a:rPr>
              <a:t>合同登记</a:t>
            </a:r>
          </a:p>
        </p:txBody>
      </p:sp>
      <p:sp>
        <p:nvSpPr>
          <p:cNvPr id="24" name="TextBox 68"/>
          <p:cNvSpPr txBox="1"/>
          <p:nvPr/>
        </p:nvSpPr>
        <p:spPr>
          <a:xfrm>
            <a:off x="6447322" y="1662911"/>
            <a:ext cx="3888605" cy="461631"/>
          </a:xfrm>
          <a:prstGeom prst="rect">
            <a:avLst/>
          </a:prstGeom>
          <a:noFill/>
          <a:ln>
            <a:noFill/>
          </a:ln>
        </p:spPr>
        <p:txBody>
          <a:bodyPr wrap="square" lIns="182843" tIns="91423" rIns="182843" bIns="91423"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Wingdings" panose="05000000000000000000" pitchFamily="2" charset="2"/>
              <a:buNone/>
            </a:pPr>
            <a:r>
              <a:rPr lang="id-ID" altLang="zh-CN" b="1" dirty="0">
                <a:latin typeface="微软雅黑" panose="020B0503020204020204" charset="-122"/>
                <a:ea typeface="微软雅黑" panose="020B0503020204020204" charset="-122"/>
                <a:cs typeface="Roboto Condensed Light" charset="0"/>
              </a:rPr>
              <a:t>0</a:t>
            </a:r>
            <a:r>
              <a:rPr lang="en-US" altLang="zh-CN" b="1" dirty="0">
                <a:latin typeface="微软雅黑" panose="020B0503020204020204" charset="-122"/>
                <a:ea typeface="微软雅黑" panose="020B0503020204020204" charset="-122"/>
                <a:cs typeface="Roboto Condensed Light" charset="0"/>
              </a:rPr>
              <a:t>2.</a:t>
            </a:r>
            <a:r>
              <a:rPr lang="zh-CN" altLang="zh-CN" b="1" dirty="0">
                <a:latin typeface="微软雅黑" panose="020B0503020204020204" charset="-122"/>
                <a:ea typeface="微软雅黑" panose="020B0503020204020204" charset="-122"/>
                <a:cs typeface="Roboto Condensed Light" charset="0"/>
              </a:rPr>
              <a:t>合同签署过程中的注意事项</a:t>
            </a:r>
            <a:endParaRPr lang="en-US" altLang="zh-CN" b="1" dirty="0">
              <a:latin typeface="微软雅黑" panose="020B0503020204020204" charset="-122"/>
              <a:ea typeface="微软雅黑" panose="020B0503020204020204" charset="-122"/>
              <a:cs typeface="Roboto Condensed Light" charset="0"/>
            </a:endParaRPr>
          </a:p>
        </p:txBody>
      </p:sp>
      <p:cxnSp>
        <p:nvCxnSpPr>
          <p:cNvPr id="32" name="直接连接符 31"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圆角矩形 32"/>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33"/>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34"/>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1205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二</a:t>
            </a:r>
          </a:p>
        </p:txBody>
      </p:sp>
      <p:cxnSp>
        <p:nvCxnSpPr>
          <p:cNvPr id="37" name="直接连接符 36"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CEB9088F-1BD2-8347-AFE4-247547327EE7}"/>
              </a:ext>
            </a:extLst>
          </p:cNvPr>
          <p:cNvSpPr/>
          <p:nvPr/>
        </p:nvSpPr>
        <p:spPr>
          <a:xfrm>
            <a:off x="2276758" y="317593"/>
            <a:ext cx="2954655" cy="461665"/>
          </a:xfrm>
          <a:prstGeom prst="rect">
            <a:avLst/>
          </a:prstGeom>
        </p:spPr>
        <p:txBody>
          <a:bodyPr wrap="none">
            <a:spAutoFit/>
          </a:bodyPr>
          <a:lstStyle/>
          <a:p>
            <a:r>
              <a:rPr lang="zh-CN" altLang="en-US" sz="2400" b="1" dirty="0">
                <a:solidFill>
                  <a:srgbClr val="124062"/>
                </a:solidFill>
                <a:latin typeface="Arial Black" panose="020B0A04020102020204" pitchFamily="34" charset="0"/>
                <a:ea typeface="创艺简细圆" pitchFamily="2" charset="-122"/>
                <a:cs typeface="Kartika" panose="02020503030404060203" pitchFamily="18" charset="0"/>
              </a:rPr>
              <a:t>合同管理流程及要点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arn(inVertical)">
                                      <p:cBhvr>
                                        <p:cTn id="11" dur="500"/>
                                        <p:tgtEl>
                                          <p:spTgt spid="21"/>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arn(inVertical)">
                                      <p:cBhvr>
                                        <p:cTn id="19" dur="500"/>
                                        <p:tgtEl>
                                          <p:spTgt spid="24"/>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inVertical)">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828" y="3670810"/>
            <a:ext cx="2561920" cy="646331"/>
          </a:xfrm>
          <a:prstGeom prst="rect">
            <a:avLst/>
          </a:prstGeom>
          <a:noFill/>
        </p:spPr>
        <p:txBody>
          <a:bodyPr wrap="none" rtlCol="0">
            <a:spAutoFit/>
          </a:bodyPr>
          <a:lstStyle/>
          <a:p>
            <a:r>
              <a:rPr lang="zh-CN" altLang="zh-CN" b="1" dirty="0"/>
              <a:t>一、合同谈判及合同签</a:t>
            </a:r>
            <a:r>
              <a:rPr lang="en-US" altLang="zh-CN" b="1" dirty="0"/>
              <a:t> </a:t>
            </a:r>
          </a:p>
          <a:p>
            <a:r>
              <a:rPr lang="en-US" altLang="zh-CN" b="1" dirty="0"/>
              <a:t>           </a:t>
            </a:r>
            <a:r>
              <a:rPr lang="zh-CN" altLang="zh-CN" b="1" dirty="0"/>
              <a:t>署前的准备工作</a:t>
            </a:r>
          </a:p>
        </p:txBody>
      </p:sp>
      <p:grpSp>
        <p:nvGrpSpPr>
          <p:cNvPr id="5" name="Group 3"/>
          <p:cNvGrpSpPr/>
          <p:nvPr/>
        </p:nvGrpSpPr>
        <p:grpSpPr bwMode="auto">
          <a:xfrm>
            <a:off x="2692095" y="1863040"/>
            <a:ext cx="301625" cy="4387850"/>
            <a:chOff x="4515" y="153"/>
            <a:chExt cx="222" cy="3224"/>
          </a:xfrm>
        </p:grpSpPr>
        <p:sp>
          <p:nvSpPr>
            <p:cNvPr id="6" name="Freeform 4"/>
            <p:cNvSpPr/>
            <p:nvPr/>
          </p:nvSpPr>
          <p:spPr bwMode="auto">
            <a:xfrm>
              <a:off x="4515" y="153"/>
              <a:ext cx="222" cy="3224"/>
            </a:xfrm>
            <a:custGeom>
              <a:avLst/>
              <a:gdLst>
                <a:gd name="T0" fmla="+- 0 4737 4515"/>
                <a:gd name="T1" fmla="*/ T0 w 222"/>
                <a:gd name="T2" fmla="+- 0 3376 153"/>
                <a:gd name="T3" fmla="*/ 3376 h 3224"/>
                <a:gd name="T4" fmla="+- 0 4717 4515"/>
                <a:gd name="T5" fmla="*/ T4 w 222"/>
                <a:gd name="T6" fmla="+- 0 3376 153"/>
                <a:gd name="T7" fmla="*/ 3376 h 3224"/>
                <a:gd name="T8" fmla="+- 0 4693 4515"/>
                <a:gd name="T9" fmla="*/ T8 w 222"/>
                <a:gd name="T10" fmla="+- 0 3374 153"/>
                <a:gd name="T11" fmla="*/ 3374 h 3224"/>
                <a:gd name="T12" fmla="+- 0 4637 4515"/>
                <a:gd name="T13" fmla="*/ T12 w 222"/>
                <a:gd name="T14" fmla="+- 0 3340 153"/>
                <a:gd name="T15" fmla="*/ 3340 h 3224"/>
                <a:gd name="T16" fmla="+- 0 4616 4515"/>
                <a:gd name="T17" fmla="*/ T16 w 222"/>
                <a:gd name="T18" fmla="+- 0 3284 153"/>
                <a:gd name="T19" fmla="*/ 3284 h 3224"/>
                <a:gd name="T20" fmla="+- 0 4616 4515"/>
                <a:gd name="T21" fmla="*/ T20 w 222"/>
                <a:gd name="T22" fmla="+- 0 1876 153"/>
                <a:gd name="T23" fmla="*/ 1876 h 3224"/>
                <a:gd name="T24" fmla="+- 0 4613 4515"/>
                <a:gd name="T25" fmla="*/ T24 w 222"/>
                <a:gd name="T26" fmla="+- 0 1854 153"/>
                <a:gd name="T27" fmla="*/ 1854 h 3224"/>
                <a:gd name="T28" fmla="+- 0 4576 4515"/>
                <a:gd name="T29" fmla="*/ T28 w 222"/>
                <a:gd name="T30" fmla="+- 0 1803 153"/>
                <a:gd name="T31" fmla="*/ 1803 h 3224"/>
                <a:gd name="T32" fmla="+- 0 4515 4515"/>
                <a:gd name="T33" fmla="*/ T32 w 222"/>
                <a:gd name="T34" fmla="+- 0 1783 153"/>
                <a:gd name="T35" fmla="*/ 1783 h 3224"/>
                <a:gd name="T36" fmla="+- 0 4538 4515"/>
                <a:gd name="T37" fmla="*/ T36 w 222"/>
                <a:gd name="T38" fmla="+- 0 1781 153"/>
                <a:gd name="T39" fmla="*/ 1781 h 3224"/>
                <a:gd name="T40" fmla="+- 0 4560 4515"/>
                <a:gd name="T41" fmla="*/ T40 w 222"/>
                <a:gd name="T42" fmla="+- 0 1774 153"/>
                <a:gd name="T43" fmla="*/ 1774 h 3224"/>
                <a:gd name="T44" fmla="+- 0 4606 4515"/>
                <a:gd name="T45" fmla="*/ T44 w 222"/>
                <a:gd name="T46" fmla="+- 0 1729 153"/>
                <a:gd name="T47" fmla="*/ 1729 h 3224"/>
                <a:gd name="T48" fmla="+- 0 4616 4515"/>
                <a:gd name="T49" fmla="*/ T48 w 222"/>
                <a:gd name="T50" fmla="+- 0 1691 153"/>
                <a:gd name="T51" fmla="*/ 1691 h 3224"/>
                <a:gd name="T52" fmla="+- 0 4616 4515"/>
                <a:gd name="T53" fmla="*/ T52 w 222"/>
                <a:gd name="T54" fmla="+- 0 246 153"/>
                <a:gd name="T55" fmla="*/ 246 h 3224"/>
                <a:gd name="T56" fmla="+- 0 4618 4515"/>
                <a:gd name="T57" fmla="*/ T56 w 222"/>
                <a:gd name="T58" fmla="+- 0 224 153"/>
                <a:gd name="T59" fmla="*/ 224 h 3224"/>
                <a:gd name="T60" fmla="+- 0 4655 4515"/>
                <a:gd name="T61" fmla="*/ T60 w 222"/>
                <a:gd name="T62" fmla="+- 0 173 153"/>
                <a:gd name="T63" fmla="*/ 173 h 3224"/>
                <a:gd name="T64" fmla="+- 0 4717 4515"/>
                <a:gd name="T65" fmla="*/ T64 w 222"/>
                <a:gd name="T66" fmla="+- 0 153 153"/>
                <a:gd name="T67" fmla="*/ 153 h 3224"/>
                <a:gd name="T68" fmla="+- 0 4737 4515"/>
                <a:gd name="T69" fmla="*/ T68 w 222"/>
                <a:gd name="T70" fmla="+- 0 153 153"/>
                <a:gd name="T71" fmla="*/ 153 h 32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222" h="3224">
                  <a:moveTo>
                    <a:pt x="222" y="3223"/>
                  </a:moveTo>
                  <a:lnTo>
                    <a:pt x="202" y="3223"/>
                  </a:lnTo>
                  <a:lnTo>
                    <a:pt x="178" y="3221"/>
                  </a:lnTo>
                  <a:lnTo>
                    <a:pt x="122" y="3187"/>
                  </a:lnTo>
                  <a:lnTo>
                    <a:pt x="101" y="3131"/>
                  </a:lnTo>
                  <a:lnTo>
                    <a:pt x="101" y="1723"/>
                  </a:lnTo>
                  <a:lnTo>
                    <a:pt x="98" y="1701"/>
                  </a:lnTo>
                  <a:lnTo>
                    <a:pt x="61" y="1650"/>
                  </a:lnTo>
                  <a:lnTo>
                    <a:pt x="0" y="1630"/>
                  </a:lnTo>
                  <a:lnTo>
                    <a:pt x="23" y="1628"/>
                  </a:lnTo>
                  <a:lnTo>
                    <a:pt x="45" y="1621"/>
                  </a:lnTo>
                  <a:lnTo>
                    <a:pt x="91" y="1576"/>
                  </a:lnTo>
                  <a:lnTo>
                    <a:pt x="101" y="1538"/>
                  </a:lnTo>
                  <a:lnTo>
                    <a:pt x="101" y="93"/>
                  </a:lnTo>
                  <a:lnTo>
                    <a:pt x="103" y="71"/>
                  </a:lnTo>
                  <a:lnTo>
                    <a:pt x="140" y="20"/>
                  </a:lnTo>
                  <a:lnTo>
                    <a:pt x="202" y="0"/>
                  </a:lnTo>
                  <a:lnTo>
                    <a:pt x="222" y="0"/>
                  </a:lnTo>
                </a:path>
              </a:pathLst>
            </a:custGeom>
            <a:noFill/>
            <a:ln w="6786">
              <a:solidFill>
                <a:srgbClr val="000000"/>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7" name="矩形 6"/>
          <p:cNvSpPr/>
          <p:nvPr/>
        </p:nvSpPr>
        <p:spPr>
          <a:xfrm>
            <a:off x="2927856" y="1768326"/>
            <a:ext cx="7023100" cy="1645285"/>
          </a:xfrm>
          <a:prstGeom prst="rect">
            <a:avLst/>
          </a:prstGeom>
        </p:spPr>
        <p:txBody>
          <a:bodyPr wrap="square">
            <a:spAutoFit/>
          </a:bodyPr>
          <a:lstStyle/>
          <a:p>
            <a:pPr>
              <a:lnSpc>
                <a:spcPct val="150000"/>
              </a:lnSpc>
            </a:pPr>
            <a:r>
              <a:rPr lang="en-US" altLang="zh-CN" sz="1400" dirty="0">
                <a:latin typeface="黑体" panose="02010609060101010101" pitchFamily="49" charset="-122"/>
                <a:ea typeface="黑体" panose="02010609060101010101" pitchFamily="49" charset="-122"/>
              </a:rPr>
              <a:t>1.</a:t>
            </a:r>
            <a:r>
              <a:rPr lang="zh-CN" altLang="zh-CN" sz="1400" dirty="0">
                <a:latin typeface="黑体" panose="02010609060101010101" pitchFamily="49" charset="-122"/>
                <a:ea typeface="黑体" panose="02010609060101010101" pitchFamily="49" charset="-122"/>
              </a:rPr>
              <a:t>了解合同各方当事人的基本情况</a:t>
            </a:r>
          </a:p>
          <a:p>
            <a:pPr>
              <a:lnSpc>
                <a:spcPct val="150000"/>
              </a:lnSpc>
            </a:pPr>
            <a:r>
              <a:rPr lang="en-US" altLang="zh-CN" sz="1400" dirty="0">
                <a:latin typeface="黑体" panose="02010609060101010101" pitchFamily="49" charset="-122"/>
                <a:ea typeface="黑体" panose="02010609060101010101" pitchFamily="49" charset="-122"/>
              </a:rPr>
              <a:t>2. </a:t>
            </a:r>
            <a:r>
              <a:rPr lang="zh-CN" altLang="zh-CN" sz="1400" dirty="0">
                <a:latin typeface="黑体" panose="02010609060101010101" pitchFamily="49" charset="-122"/>
                <a:ea typeface="黑体" panose="02010609060101010101" pitchFamily="49" charset="-122"/>
              </a:rPr>
              <a:t>明确交易形式</a:t>
            </a:r>
          </a:p>
          <a:p>
            <a:pPr>
              <a:lnSpc>
                <a:spcPct val="150000"/>
              </a:lnSpc>
            </a:pPr>
            <a:r>
              <a:rPr lang="en-US" altLang="zh-CN" sz="1400" dirty="0">
                <a:latin typeface="黑体" panose="02010609060101010101" pitchFamily="49" charset="-122"/>
                <a:ea typeface="黑体" panose="02010609060101010101" pitchFamily="49" charset="-122"/>
              </a:rPr>
              <a:t>3. </a:t>
            </a:r>
            <a:r>
              <a:rPr lang="zh-CN" altLang="zh-CN" sz="1400" dirty="0">
                <a:latin typeface="黑体" panose="02010609060101010101" pitchFamily="49" charset="-122"/>
                <a:ea typeface="黑体" panose="02010609060101010101" pitchFamily="49" charset="-122"/>
              </a:rPr>
              <a:t>熟悉合同中适用的法律法规</a:t>
            </a:r>
            <a:r>
              <a:rPr lang="zh-CN" altLang="en-US"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行业标准、商业惯例等</a:t>
            </a:r>
          </a:p>
          <a:p>
            <a:pPr>
              <a:lnSpc>
                <a:spcPct val="200000"/>
              </a:lnSpc>
              <a:spcBef>
                <a:spcPts val="1200"/>
              </a:spcBef>
            </a:pPr>
            <a:r>
              <a:rPr lang="en-US" altLang="zh-CN" sz="1400" dirty="0">
                <a:latin typeface="黑体" panose="02010609060101010101" pitchFamily="49" charset="-122"/>
                <a:ea typeface="黑体" panose="02010609060101010101" pitchFamily="49" charset="-122"/>
              </a:rPr>
              <a:t>4. </a:t>
            </a:r>
            <a:r>
              <a:rPr lang="zh-CN" altLang="zh-CN" sz="1400" dirty="0">
                <a:latin typeface="黑体" panose="02010609060101010101" pitchFamily="49" charset="-122"/>
                <a:ea typeface="黑体" panose="02010609060101010101" pitchFamily="49" charset="-122"/>
              </a:rPr>
              <a:t>全面审查对方的主体资质及商业资信</a:t>
            </a:r>
          </a:p>
        </p:txBody>
      </p:sp>
      <p:cxnSp>
        <p:nvCxnSpPr>
          <p:cNvPr id="10" name="直接连接符 9"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圆角矩形 10"/>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1205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二</a:t>
            </a:r>
          </a:p>
        </p:txBody>
      </p:sp>
      <p:cxnSp>
        <p:nvCxnSpPr>
          <p:cNvPr id="15" name="直接连接符 14"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Rectangle 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pSp>
        <p:nvGrpSpPr>
          <p:cNvPr id="20" name="Group 6"/>
          <p:cNvGrpSpPr/>
          <p:nvPr/>
        </p:nvGrpSpPr>
        <p:grpSpPr bwMode="auto">
          <a:xfrm>
            <a:off x="6298912" y="2832100"/>
            <a:ext cx="140494" cy="927676"/>
            <a:chOff x="6896" y="16"/>
            <a:chExt cx="162" cy="674"/>
          </a:xfrm>
        </p:grpSpPr>
        <p:sp>
          <p:nvSpPr>
            <p:cNvPr id="21" name="Freeform 7"/>
            <p:cNvSpPr/>
            <p:nvPr/>
          </p:nvSpPr>
          <p:spPr bwMode="auto">
            <a:xfrm>
              <a:off x="6896" y="16"/>
              <a:ext cx="162" cy="674"/>
            </a:xfrm>
            <a:custGeom>
              <a:avLst/>
              <a:gdLst>
                <a:gd name="T0" fmla="+- 0 7058 6896"/>
                <a:gd name="T1" fmla="*/ T0 w 162"/>
                <a:gd name="T2" fmla="+- 0 689 16"/>
                <a:gd name="T3" fmla="*/ 689 h 674"/>
                <a:gd name="T4" fmla="+- 0 6997 6896"/>
                <a:gd name="T5" fmla="*/ T4 w 162"/>
                <a:gd name="T6" fmla="+- 0 664 16"/>
                <a:gd name="T7" fmla="*/ 664 h 674"/>
                <a:gd name="T8" fmla="+- 0 6977 6896"/>
                <a:gd name="T9" fmla="*/ T8 w 162"/>
                <a:gd name="T10" fmla="+- 0 615 16"/>
                <a:gd name="T11" fmla="*/ 615 h 674"/>
                <a:gd name="T12" fmla="+- 0 6977 6896"/>
                <a:gd name="T13" fmla="*/ T12 w 162"/>
                <a:gd name="T14" fmla="+- 0 411 16"/>
                <a:gd name="T15" fmla="*/ 411 h 674"/>
                <a:gd name="T16" fmla="+- 0 6974 6896"/>
                <a:gd name="T17" fmla="*/ T16 w 162"/>
                <a:gd name="T18" fmla="+- 0 390 16"/>
                <a:gd name="T19" fmla="*/ 390 h 674"/>
                <a:gd name="T20" fmla="+- 0 6930 6896"/>
                <a:gd name="T21" fmla="*/ T20 w 162"/>
                <a:gd name="T22" fmla="+- 0 344 16"/>
                <a:gd name="T23" fmla="*/ 344 h 674"/>
                <a:gd name="T24" fmla="+- 0 6896 6896"/>
                <a:gd name="T25" fmla="*/ T24 w 162"/>
                <a:gd name="T26" fmla="+- 0 337 16"/>
                <a:gd name="T27" fmla="*/ 337 h 674"/>
                <a:gd name="T28" fmla="+- 0 6920 6896"/>
                <a:gd name="T29" fmla="*/ T28 w 162"/>
                <a:gd name="T30" fmla="+- 0 334 16"/>
                <a:gd name="T31" fmla="*/ 334 h 674"/>
                <a:gd name="T32" fmla="+- 0 6940 6896"/>
                <a:gd name="T33" fmla="*/ T32 w 162"/>
                <a:gd name="T34" fmla="+- 0 325 16"/>
                <a:gd name="T35" fmla="*/ 325 h 674"/>
                <a:gd name="T36" fmla="+- 0 6957 6896"/>
                <a:gd name="T37" fmla="*/ T36 w 162"/>
                <a:gd name="T38" fmla="+- 0 312 16"/>
                <a:gd name="T39" fmla="*/ 312 h 674"/>
                <a:gd name="T40" fmla="+- 0 6970 6896"/>
                <a:gd name="T41" fmla="*/ T40 w 162"/>
                <a:gd name="T42" fmla="+- 0 294 16"/>
                <a:gd name="T43" fmla="*/ 294 h 674"/>
                <a:gd name="T44" fmla="+- 0 6976 6896"/>
                <a:gd name="T45" fmla="*/ T44 w 162"/>
                <a:gd name="T46" fmla="+- 0 274 16"/>
                <a:gd name="T47" fmla="*/ 274 h 674"/>
                <a:gd name="T48" fmla="+- 0 6977 6896"/>
                <a:gd name="T49" fmla="*/ T48 w 162"/>
                <a:gd name="T50" fmla="+- 0 263 16"/>
                <a:gd name="T51" fmla="*/ 263 h 674"/>
                <a:gd name="T52" fmla="+- 0 6977 6896"/>
                <a:gd name="T53" fmla="*/ T52 w 162"/>
                <a:gd name="T54" fmla="+- 0 89 16"/>
                <a:gd name="T55" fmla="*/ 89 h 674"/>
                <a:gd name="T56" fmla="+- 0 6981 6896"/>
                <a:gd name="T57" fmla="*/ T56 w 162"/>
                <a:gd name="T58" fmla="+- 0 68 16"/>
                <a:gd name="T59" fmla="*/ 68 h 674"/>
                <a:gd name="T60" fmla="+- 0 7024 6896"/>
                <a:gd name="T61" fmla="*/ T60 w 162"/>
                <a:gd name="T62" fmla="+- 0 22 16"/>
                <a:gd name="T63" fmla="*/ 22 h 674"/>
                <a:gd name="T64" fmla="+- 0 7058 6896"/>
                <a:gd name="T65" fmla="*/ T64 w 162"/>
                <a:gd name="T66" fmla="+- 0 16 16"/>
                <a:gd name="T67" fmla="*/ 16 h 6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62" h="674">
                  <a:moveTo>
                    <a:pt x="162" y="673"/>
                  </a:moveTo>
                  <a:lnTo>
                    <a:pt x="101" y="648"/>
                  </a:lnTo>
                  <a:lnTo>
                    <a:pt x="81" y="599"/>
                  </a:lnTo>
                  <a:lnTo>
                    <a:pt x="81" y="395"/>
                  </a:lnTo>
                  <a:lnTo>
                    <a:pt x="78" y="374"/>
                  </a:lnTo>
                  <a:lnTo>
                    <a:pt x="34" y="328"/>
                  </a:lnTo>
                  <a:lnTo>
                    <a:pt x="0" y="321"/>
                  </a:lnTo>
                  <a:lnTo>
                    <a:pt x="24" y="318"/>
                  </a:lnTo>
                  <a:lnTo>
                    <a:pt x="44" y="309"/>
                  </a:lnTo>
                  <a:lnTo>
                    <a:pt x="61" y="296"/>
                  </a:lnTo>
                  <a:lnTo>
                    <a:pt x="74" y="278"/>
                  </a:lnTo>
                  <a:lnTo>
                    <a:pt x="80" y="258"/>
                  </a:lnTo>
                  <a:lnTo>
                    <a:pt x="81" y="247"/>
                  </a:lnTo>
                  <a:lnTo>
                    <a:pt x="81" y="73"/>
                  </a:lnTo>
                  <a:lnTo>
                    <a:pt x="85" y="52"/>
                  </a:lnTo>
                  <a:lnTo>
                    <a:pt x="128" y="6"/>
                  </a:lnTo>
                  <a:lnTo>
                    <a:pt x="162" y="0"/>
                  </a:lnTo>
                </a:path>
              </a:pathLst>
            </a:custGeom>
            <a:noFill/>
            <a:ln w="6759">
              <a:solidFill>
                <a:srgbClr val="000000"/>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22" name="Rectangle 9"/>
          <p:cNvSpPr>
            <a:spLocks noChangeArrowheads="1"/>
          </p:cNvSpPr>
          <p:nvPr/>
        </p:nvSpPr>
        <p:spPr bwMode="auto">
          <a:xfrm>
            <a:off x="6439519" y="2832367"/>
            <a:ext cx="141577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zh-CN" sz="12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对方是自然人 </a:t>
            </a:r>
            <a:endParaRPr kumimoji="0" lang="en-US" altLang="zh-CN" sz="12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1" fontAlgn="base" latinLnBrk="0" hangingPunct="1">
              <a:lnSpc>
                <a:spcPct val="150000"/>
              </a:lnSpc>
              <a:spcBef>
                <a:spcPct val="0"/>
              </a:spcBef>
              <a:spcAft>
                <a:spcPct val="0"/>
              </a:spcAft>
              <a:buClrTx/>
              <a:buSzTx/>
              <a:buFontTx/>
              <a:buNone/>
            </a:pPr>
            <a:r>
              <a:rPr kumimoji="0" lang="zh-CN" altLang="zh-CN" sz="12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对方是单位</a:t>
            </a:r>
            <a:endParaRPr kumimoji="0" lang="en-US" altLang="zh-CN" sz="12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1" fontAlgn="base" latinLnBrk="0" hangingPunct="1">
              <a:lnSpc>
                <a:spcPct val="150000"/>
              </a:lnSpc>
              <a:spcBef>
                <a:spcPct val="0"/>
              </a:spcBef>
              <a:spcAft>
                <a:spcPct val="0"/>
              </a:spcAft>
              <a:buClrTx/>
              <a:buSzTx/>
              <a:buFontTx/>
              <a:buNone/>
            </a:pPr>
            <a:r>
              <a:rPr kumimoji="0" lang="zh-CN" altLang="zh-CN" sz="12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对方是个体工商户</a:t>
            </a:r>
            <a:endParaRPr kumimoji="0" lang="zh-CN" altLang="zh-CN" sz="12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3" name="TextBox 22"/>
          <p:cNvSpPr txBox="1"/>
          <p:nvPr/>
        </p:nvSpPr>
        <p:spPr>
          <a:xfrm>
            <a:off x="2965956" y="4427549"/>
            <a:ext cx="2069797" cy="307777"/>
          </a:xfrm>
          <a:prstGeom prst="rect">
            <a:avLst/>
          </a:prstGeom>
          <a:noFill/>
        </p:spPr>
        <p:txBody>
          <a:bodyPr wrap="none" rtlCol="0">
            <a:spAutoFit/>
          </a:bodyPr>
          <a:lstStyle/>
          <a:p>
            <a:r>
              <a:rPr lang="en-US" altLang="zh-CN" sz="1400" dirty="0">
                <a:latin typeface="黑体" panose="02010609060101010101" pitchFamily="49" charset="-122"/>
                <a:ea typeface="黑体" panose="02010609060101010101" pitchFamily="49" charset="-122"/>
              </a:rPr>
              <a:t>5. </a:t>
            </a:r>
            <a:r>
              <a:rPr lang="zh-CN" altLang="zh-CN" sz="1400" dirty="0">
                <a:latin typeface="黑体" panose="02010609060101010101" pitchFamily="49" charset="-122"/>
                <a:ea typeface="黑体" panose="02010609060101010101" pitchFamily="49" charset="-122"/>
              </a:rPr>
              <a:t>审查对方的缔约能力</a:t>
            </a:r>
          </a:p>
        </p:txBody>
      </p:sp>
      <p:sp>
        <p:nvSpPr>
          <p:cNvPr id="24" name="TextBox 23"/>
          <p:cNvSpPr txBox="1"/>
          <p:nvPr/>
        </p:nvSpPr>
        <p:spPr>
          <a:xfrm>
            <a:off x="5205697" y="3852212"/>
            <a:ext cx="4262705" cy="1754326"/>
          </a:xfrm>
          <a:prstGeom prst="rect">
            <a:avLst/>
          </a:prstGeom>
          <a:noFill/>
        </p:spPr>
        <p:txBody>
          <a:bodyPr wrap="none" rtlCol="0">
            <a:spAutoFit/>
          </a:bodyPr>
          <a:lstStyle/>
          <a:p>
            <a:pPr>
              <a:lnSpc>
                <a:spcPct val="150000"/>
              </a:lnSpc>
            </a:pPr>
            <a:r>
              <a:rPr lang="zh-CN" altLang="zh-CN" sz="1200" dirty="0">
                <a:latin typeface="黑体" panose="02010609060101010101" pitchFamily="49" charset="-122"/>
                <a:ea typeface="黑体" panose="02010609060101010101" pitchFamily="49" charset="-122"/>
              </a:rPr>
              <a:t>与对方公司法定代表人以外的人签署合同 </a:t>
            </a:r>
            <a:endParaRPr lang="en-US" altLang="zh-CN" sz="1200" dirty="0">
              <a:latin typeface="黑体" panose="02010609060101010101" pitchFamily="49" charset="-122"/>
              <a:ea typeface="黑体" panose="02010609060101010101" pitchFamily="49" charset="-122"/>
            </a:endParaRPr>
          </a:p>
          <a:p>
            <a:pPr>
              <a:lnSpc>
                <a:spcPct val="150000"/>
              </a:lnSpc>
            </a:pPr>
            <a:r>
              <a:rPr lang="zh-CN" altLang="zh-CN" sz="1200" dirty="0">
                <a:latin typeface="黑体" panose="02010609060101010101" pitchFamily="49" charset="-122"/>
                <a:ea typeface="黑体" panose="02010609060101010101" pitchFamily="49" charset="-122"/>
              </a:rPr>
              <a:t>与经工商登记的公司分支机构签署同 </a:t>
            </a:r>
          </a:p>
          <a:p>
            <a:pPr>
              <a:lnSpc>
                <a:spcPct val="150000"/>
              </a:lnSpc>
            </a:pPr>
            <a:r>
              <a:rPr lang="zh-CN" altLang="zh-CN" sz="1200" dirty="0">
                <a:latin typeface="黑体" panose="02010609060101010101" pitchFamily="49" charset="-122"/>
                <a:ea typeface="黑体" panose="02010609060101010101" pitchFamily="49" charset="-122"/>
              </a:rPr>
              <a:t>与外国法人的常驻代表机构签署合同 </a:t>
            </a:r>
          </a:p>
          <a:p>
            <a:pPr>
              <a:lnSpc>
                <a:spcPct val="150000"/>
              </a:lnSpc>
            </a:pPr>
            <a:r>
              <a:rPr lang="zh-CN" altLang="zh-CN" sz="1200" dirty="0">
                <a:latin typeface="黑体" panose="02010609060101010101" pitchFamily="49" charset="-122"/>
                <a:ea typeface="黑体" panose="02010609060101010101" pitchFamily="49" charset="-122"/>
              </a:rPr>
              <a:t>避免与无独立法人资格的内部职能部门、办事部门签署合同 </a:t>
            </a:r>
          </a:p>
          <a:p>
            <a:pPr>
              <a:lnSpc>
                <a:spcPct val="150000"/>
              </a:lnSpc>
            </a:pPr>
            <a:r>
              <a:rPr lang="zh-CN" altLang="zh-CN" sz="1200" dirty="0">
                <a:latin typeface="黑体" panose="02010609060101010101" pitchFamily="49" charset="-122"/>
                <a:ea typeface="黑体" panose="02010609060101010101" pitchFamily="49" charset="-122"/>
              </a:rPr>
              <a:t>与受托人签署合同</a:t>
            </a:r>
          </a:p>
          <a:p>
            <a:pPr>
              <a:lnSpc>
                <a:spcPct val="150000"/>
              </a:lnSpc>
            </a:pPr>
            <a:r>
              <a:rPr lang="zh-CN" altLang="zh-CN" sz="1200" dirty="0">
                <a:latin typeface="黑体" panose="02010609060101010101" pitchFamily="49" charset="-122"/>
                <a:ea typeface="黑体" panose="02010609060101010101" pitchFamily="49" charset="-122"/>
              </a:rPr>
              <a:t>与股东签署合同</a:t>
            </a:r>
          </a:p>
        </p:txBody>
      </p:sp>
      <p:grpSp>
        <p:nvGrpSpPr>
          <p:cNvPr id="25" name="Group 10"/>
          <p:cNvGrpSpPr/>
          <p:nvPr/>
        </p:nvGrpSpPr>
        <p:grpSpPr bwMode="auto">
          <a:xfrm>
            <a:off x="5024369" y="3993976"/>
            <a:ext cx="166864" cy="1403524"/>
            <a:chOff x="6049" y="-873"/>
            <a:chExt cx="162" cy="964"/>
          </a:xfrm>
        </p:grpSpPr>
        <p:sp>
          <p:nvSpPr>
            <p:cNvPr id="26" name="Freeform 11"/>
            <p:cNvSpPr/>
            <p:nvPr/>
          </p:nvSpPr>
          <p:spPr bwMode="auto">
            <a:xfrm>
              <a:off x="6049" y="-873"/>
              <a:ext cx="162" cy="964"/>
            </a:xfrm>
            <a:custGeom>
              <a:avLst/>
              <a:gdLst>
                <a:gd name="T0" fmla="+- 0 6210 6049"/>
                <a:gd name="T1" fmla="*/ T0 w 162"/>
                <a:gd name="T2" fmla="+- 0 90 -873"/>
                <a:gd name="T3" fmla="*/ 90 h 964"/>
                <a:gd name="T4" fmla="+- 0 6149 6049"/>
                <a:gd name="T5" fmla="*/ T4 w 162"/>
                <a:gd name="T6" fmla="+- 0 64 -873"/>
                <a:gd name="T7" fmla="*/ 64 h 964"/>
                <a:gd name="T8" fmla="+- 0 6129 6049"/>
                <a:gd name="T9" fmla="*/ T8 w 162"/>
                <a:gd name="T10" fmla="+- 0 16 -873"/>
                <a:gd name="T11" fmla="*/ 16 h 964"/>
                <a:gd name="T12" fmla="+- 0 6129 6049"/>
                <a:gd name="T13" fmla="*/ T12 w 162"/>
                <a:gd name="T14" fmla="+- 0 -299 -873"/>
                <a:gd name="T15" fmla="*/ -299 h 964"/>
                <a:gd name="T16" fmla="+- 0 6126 6049"/>
                <a:gd name="T17" fmla="*/ T16 w 162"/>
                <a:gd name="T18" fmla="+- 0 -321 -873"/>
                <a:gd name="T19" fmla="*/ -321 h 964"/>
                <a:gd name="T20" fmla="+- 0 6082 6049"/>
                <a:gd name="T21" fmla="*/ T20 w 162"/>
                <a:gd name="T22" fmla="+- 0 -366 -873"/>
                <a:gd name="T23" fmla="*/ -366 h 964"/>
                <a:gd name="T24" fmla="+- 0 6049 6049"/>
                <a:gd name="T25" fmla="*/ T24 w 162"/>
                <a:gd name="T26" fmla="+- 0 -373 -873"/>
                <a:gd name="T27" fmla="*/ -373 h 964"/>
                <a:gd name="T28" fmla="+- 0 6072 6049"/>
                <a:gd name="T29" fmla="*/ T28 w 162"/>
                <a:gd name="T30" fmla="+- 0 -376 -873"/>
                <a:gd name="T31" fmla="*/ -376 h 964"/>
                <a:gd name="T32" fmla="+- 0 6093 6049"/>
                <a:gd name="T33" fmla="*/ T32 w 162"/>
                <a:gd name="T34" fmla="+- 0 -385 -873"/>
                <a:gd name="T35" fmla="*/ -385 h 964"/>
                <a:gd name="T36" fmla="+- 0 6110 6049"/>
                <a:gd name="T37" fmla="*/ T36 w 162"/>
                <a:gd name="T38" fmla="+- 0 -399 -873"/>
                <a:gd name="T39" fmla="*/ -399 h 964"/>
                <a:gd name="T40" fmla="+- 0 6122 6049"/>
                <a:gd name="T41" fmla="*/ T40 w 162"/>
                <a:gd name="T42" fmla="+- 0 -416 -873"/>
                <a:gd name="T43" fmla="*/ -416 h 964"/>
                <a:gd name="T44" fmla="+- 0 6129 6049"/>
                <a:gd name="T45" fmla="*/ T44 w 162"/>
                <a:gd name="T46" fmla="+- 0 -437 -873"/>
                <a:gd name="T47" fmla="*/ -437 h 964"/>
                <a:gd name="T48" fmla="+- 0 6129 6049"/>
                <a:gd name="T49" fmla="*/ T48 w 162"/>
                <a:gd name="T50" fmla="+- 0 -447 -873"/>
                <a:gd name="T51" fmla="*/ -447 h 964"/>
                <a:gd name="T52" fmla="+- 0 6129 6049"/>
                <a:gd name="T53" fmla="*/ T52 w 162"/>
                <a:gd name="T54" fmla="+- 0 -799 -873"/>
                <a:gd name="T55" fmla="*/ -799 h 964"/>
                <a:gd name="T56" fmla="+- 0 6133 6049"/>
                <a:gd name="T57" fmla="*/ T56 w 162"/>
                <a:gd name="T58" fmla="+- 0 -821 -873"/>
                <a:gd name="T59" fmla="*/ -821 h 964"/>
                <a:gd name="T60" fmla="+- 0 6176 6049"/>
                <a:gd name="T61" fmla="*/ T60 w 162"/>
                <a:gd name="T62" fmla="+- 0 -867 -873"/>
                <a:gd name="T63" fmla="*/ -867 h 964"/>
                <a:gd name="T64" fmla="+- 0 6210 6049"/>
                <a:gd name="T65" fmla="*/ T64 w 162"/>
                <a:gd name="T66" fmla="+- 0 -873 -873"/>
                <a:gd name="T67" fmla="*/ -873 h 9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62" h="964">
                  <a:moveTo>
                    <a:pt x="161" y="963"/>
                  </a:moveTo>
                  <a:lnTo>
                    <a:pt x="100" y="937"/>
                  </a:lnTo>
                  <a:lnTo>
                    <a:pt x="80" y="889"/>
                  </a:lnTo>
                  <a:lnTo>
                    <a:pt x="80" y="574"/>
                  </a:lnTo>
                  <a:lnTo>
                    <a:pt x="77" y="552"/>
                  </a:lnTo>
                  <a:lnTo>
                    <a:pt x="33" y="507"/>
                  </a:lnTo>
                  <a:lnTo>
                    <a:pt x="0" y="500"/>
                  </a:lnTo>
                  <a:lnTo>
                    <a:pt x="23" y="497"/>
                  </a:lnTo>
                  <a:lnTo>
                    <a:pt x="44" y="488"/>
                  </a:lnTo>
                  <a:lnTo>
                    <a:pt x="61" y="474"/>
                  </a:lnTo>
                  <a:lnTo>
                    <a:pt x="73" y="457"/>
                  </a:lnTo>
                  <a:lnTo>
                    <a:pt x="80" y="436"/>
                  </a:lnTo>
                  <a:lnTo>
                    <a:pt x="80" y="426"/>
                  </a:lnTo>
                  <a:lnTo>
                    <a:pt x="80" y="74"/>
                  </a:lnTo>
                  <a:lnTo>
                    <a:pt x="84" y="52"/>
                  </a:lnTo>
                  <a:lnTo>
                    <a:pt x="127" y="6"/>
                  </a:lnTo>
                  <a:lnTo>
                    <a:pt x="161" y="0"/>
                  </a:lnTo>
                </a:path>
              </a:pathLst>
            </a:custGeom>
            <a:noFill/>
            <a:ln w="6774">
              <a:solidFill>
                <a:srgbClr val="000000"/>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27" name="TextBox 26"/>
          <p:cNvSpPr txBox="1"/>
          <p:nvPr/>
        </p:nvSpPr>
        <p:spPr>
          <a:xfrm>
            <a:off x="2902456" y="5434111"/>
            <a:ext cx="1620957" cy="307777"/>
          </a:xfrm>
          <a:prstGeom prst="rect">
            <a:avLst/>
          </a:prstGeom>
          <a:noFill/>
        </p:spPr>
        <p:txBody>
          <a:bodyPr wrap="none" rtlCol="0">
            <a:spAutoFit/>
          </a:bodyPr>
          <a:lstStyle/>
          <a:p>
            <a:r>
              <a:rPr lang="zh-CN" altLang="en-US" sz="1400" dirty="0">
                <a:latin typeface="黑体" panose="02010609060101010101" pitchFamily="49" charset="-122"/>
                <a:ea typeface="黑体" panose="02010609060101010101" pitchFamily="49" charset="-122"/>
              </a:rPr>
              <a:t> </a:t>
            </a:r>
            <a:r>
              <a:rPr lang="en-US" altLang="zh-CN" sz="1400" dirty="0">
                <a:latin typeface="黑体" panose="02010609060101010101" pitchFamily="49" charset="-122"/>
                <a:ea typeface="黑体" panose="02010609060101010101" pitchFamily="49" charset="-122"/>
              </a:rPr>
              <a:t>6. </a:t>
            </a:r>
            <a:r>
              <a:rPr lang="zh-CN" altLang="en-US" sz="1400" dirty="0">
                <a:latin typeface="黑体" panose="02010609060101010101" pitchFamily="49" charset="-122"/>
                <a:ea typeface="黑体" panose="02010609060101010101" pitchFamily="49" charset="-122"/>
              </a:rPr>
              <a:t>审查合同标的</a:t>
            </a:r>
          </a:p>
        </p:txBody>
      </p:sp>
      <p:sp>
        <p:nvSpPr>
          <p:cNvPr id="28" name="TextBox 27"/>
          <p:cNvSpPr txBox="1"/>
          <p:nvPr/>
        </p:nvSpPr>
        <p:spPr>
          <a:xfrm>
            <a:off x="2902456" y="5980211"/>
            <a:ext cx="2428870" cy="307777"/>
          </a:xfrm>
          <a:prstGeom prst="rect">
            <a:avLst/>
          </a:prstGeom>
          <a:noFill/>
        </p:spPr>
        <p:txBody>
          <a:bodyPr wrap="none" rtlCol="0">
            <a:spAutoFit/>
          </a:bodyPr>
          <a:lstStyle/>
          <a:p>
            <a:r>
              <a:rPr lang="zh-CN" altLang="zh-CN" sz="1400" dirty="0">
                <a:latin typeface="黑体" panose="02010609060101010101" pitchFamily="49" charset="-122"/>
                <a:ea typeface="黑体" panose="02010609060101010101" pitchFamily="49" charset="-122"/>
              </a:rPr>
              <a:t> </a:t>
            </a:r>
            <a:r>
              <a:rPr lang="en-US" altLang="zh-CN" sz="1400" dirty="0">
                <a:latin typeface="黑体" panose="02010609060101010101" pitchFamily="49" charset="-122"/>
                <a:ea typeface="黑体" panose="02010609060101010101" pitchFamily="49" charset="-122"/>
              </a:rPr>
              <a:t>7.</a:t>
            </a:r>
            <a:r>
              <a:rPr lang="zh-CN" altLang="zh-CN" sz="1400" dirty="0">
                <a:latin typeface="黑体" panose="02010609060101010101" pitchFamily="49" charset="-122"/>
                <a:ea typeface="黑体" panose="02010609060101010101" pitchFamily="49" charset="-122"/>
              </a:rPr>
              <a:t>起草合同文本的注意事项</a:t>
            </a:r>
            <a:endParaRPr lang="zh-CN" altLang="en-US" sz="1400" dirty="0">
              <a:latin typeface="黑体" panose="02010609060101010101" pitchFamily="49" charset="-122"/>
              <a:ea typeface="黑体" panose="02010609060101010101" pitchFamily="49" charset="-122"/>
            </a:endParaRPr>
          </a:p>
        </p:txBody>
      </p:sp>
      <p:grpSp>
        <p:nvGrpSpPr>
          <p:cNvPr id="29" name="Group 12"/>
          <p:cNvGrpSpPr/>
          <p:nvPr/>
        </p:nvGrpSpPr>
        <p:grpSpPr bwMode="auto">
          <a:xfrm>
            <a:off x="5331325" y="5606538"/>
            <a:ext cx="238609" cy="1152661"/>
            <a:chOff x="6210" y="41"/>
            <a:chExt cx="162" cy="786"/>
          </a:xfrm>
        </p:grpSpPr>
        <p:sp>
          <p:nvSpPr>
            <p:cNvPr id="30" name="Freeform 13"/>
            <p:cNvSpPr/>
            <p:nvPr/>
          </p:nvSpPr>
          <p:spPr bwMode="auto">
            <a:xfrm>
              <a:off x="6210" y="41"/>
              <a:ext cx="162" cy="786"/>
            </a:xfrm>
            <a:custGeom>
              <a:avLst/>
              <a:gdLst>
                <a:gd name="T0" fmla="+- 0 6372 6210"/>
                <a:gd name="T1" fmla="*/ T0 w 162"/>
                <a:gd name="T2" fmla="+- 0 826 41"/>
                <a:gd name="T3" fmla="*/ 826 h 786"/>
                <a:gd name="T4" fmla="+- 0 6310 6210"/>
                <a:gd name="T5" fmla="*/ T4 w 162"/>
                <a:gd name="T6" fmla="+- 0 800 41"/>
                <a:gd name="T7" fmla="*/ 800 h 786"/>
                <a:gd name="T8" fmla="+- 0 6291 6210"/>
                <a:gd name="T9" fmla="*/ T8 w 162"/>
                <a:gd name="T10" fmla="+- 0 752 41"/>
                <a:gd name="T11" fmla="*/ 752 h 786"/>
                <a:gd name="T12" fmla="+- 0 6291 6210"/>
                <a:gd name="T13" fmla="*/ T12 w 162"/>
                <a:gd name="T14" fmla="+- 0 526 41"/>
                <a:gd name="T15" fmla="*/ 526 h 786"/>
                <a:gd name="T16" fmla="+- 0 6287 6210"/>
                <a:gd name="T17" fmla="*/ T16 w 162"/>
                <a:gd name="T18" fmla="+- 0 505 41"/>
                <a:gd name="T19" fmla="*/ 505 h 786"/>
                <a:gd name="T20" fmla="+- 0 6244 6210"/>
                <a:gd name="T21" fmla="*/ T20 w 162"/>
                <a:gd name="T22" fmla="+- 0 459 41"/>
                <a:gd name="T23" fmla="*/ 459 h 786"/>
                <a:gd name="T24" fmla="+- 0 6210 6210"/>
                <a:gd name="T25" fmla="*/ T24 w 162"/>
                <a:gd name="T26" fmla="+- 0 452 41"/>
                <a:gd name="T27" fmla="*/ 452 h 786"/>
                <a:gd name="T28" fmla="+- 0 6233 6210"/>
                <a:gd name="T29" fmla="*/ T28 w 162"/>
                <a:gd name="T30" fmla="+- 0 449 41"/>
                <a:gd name="T31" fmla="*/ 449 h 786"/>
                <a:gd name="T32" fmla="+- 0 6254 6210"/>
                <a:gd name="T33" fmla="*/ T32 w 162"/>
                <a:gd name="T34" fmla="+- 0 440 41"/>
                <a:gd name="T35" fmla="*/ 440 h 786"/>
                <a:gd name="T36" fmla="+- 0 6271 6210"/>
                <a:gd name="T37" fmla="*/ T36 w 162"/>
                <a:gd name="T38" fmla="+- 0 426 41"/>
                <a:gd name="T39" fmla="*/ 426 h 786"/>
                <a:gd name="T40" fmla="+- 0 6283 6210"/>
                <a:gd name="T41" fmla="*/ T40 w 162"/>
                <a:gd name="T42" fmla="+- 0 409 41"/>
                <a:gd name="T43" fmla="*/ 409 h 786"/>
                <a:gd name="T44" fmla="+- 0 6290 6210"/>
                <a:gd name="T45" fmla="*/ T44 w 162"/>
                <a:gd name="T46" fmla="+- 0 388 41"/>
                <a:gd name="T47" fmla="*/ 388 h 786"/>
                <a:gd name="T48" fmla="+- 0 6291 6210"/>
                <a:gd name="T49" fmla="*/ T48 w 162"/>
                <a:gd name="T50" fmla="+- 0 378 41"/>
                <a:gd name="T51" fmla="*/ 378 h 786"/>
                <a:gd name="T52" fmla="+- 0 6291 6210"/>
                <a:gd name="T53" fmla="*/ T52 w 162"/>
                <a:gd name="T54" fmla="+- 0 115 41"/>
                <a:gd name="T55" fmla="*/ 115 h 786"/>
                <a:gd name="T56" fmla="+- 0 6294 6210"/>
                <a:gd name="T57" fmla="*/ T56 w 162"/>
                <a:gd name="T58" fmla="+- 0 93 41"/>
                <a:gd name="T59" fmla="*/ 93 h 786"/>
                <a:gd name="T60" fmla="+- 0 6338 6210"/>
                <a:gd name="T61" fmla="*/ T60 w 162"/>
                <a:gd name="T62" fmla="+- 0 47 41"/>
                <a:gd name="T63" fmla="*/ 47 h 786"/>
                <a:gd name="T64" fmla="+- 0 6372 6210"/>
                <a:gd name="T65" fmla="*/ T64 w 162"/>
                <a:gd name="T66" fmla="+- 0 41 41"/>
                <a:gd name="T67" fmla="*/ 41 h 7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62" h="786">
                  <a:moveTo>
                    <a:pt x="162" y="785"/>
                  </a:moveTo>
                  <a:lnTo>
                    <a:pt x="100" y="759"/>
                  </a:lnTo>
                  <a:lnTo>
                    <a:pt x="81" y="711"/>
                  </a:lnTo>
                  <a:lnTo>
                    <a:pt x="81" y="485"/>
                  </a:lnTo>
                  <a:lnTo>
                    <a:pt x="77" y="464"/>
                  </a:lnTo>
                  <a:lnTo>
                    <a:pt x="34" y="418"/>
                  </a:lnTo>
                  <a:lnTo>
                    <a:pt x="0" y="411"/>
                  </a:lnTo>
                  <a:lnTo>
                    <a:pt x="23" y="408"/>
                  </a:lnTo>
                  <a:lnTo>
                    <a:pt x="44" y="399"/>
                  </a:lnTo>
                  <a:lnTo>
                    <a:pt x="61" y="385"/>
                  </a:lnTo>
                  <a:lnTo>
                    <a:pt x="73" y="368"/>
                  </a:lnTo>
                  <a:lnTo>
                    <a:pt x="80" y="347"/>
                  </a:lnTo>
                  <a:lnTo>
                    <a:pt x="81" y="337"/>
                  </a:lnTo>
                  <a:lnTo>
                    <a:pt x="81" y="74"/>
                  </a:lnTo>
                  <a:lnTo>
                    <a:pt x="84" y="52"/>
                  </a:lnTo>
                  <a:lnTo>
                    <a:pt x="128" y="6"/>
                  </a:lnTo>
                  <a:lnTo>
                    <a:pt x="162" y="0"/>
                  </a:lnTo>
                </a:path>
              </a:pathLst>
            </a:custGeom>
            <a:noFill/>
            <a:ln w="6766">
              <a:solidFill>
                <a:srgbClr val="000000"/>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31" name="TextBox 30"/>
          <p:cNvSpPr txBox="1"/>
          <p:nvPr/>
        </p:nvSpPr>
        <p:spPr>
          <a:xfrm>
            <a:off x="5602236" y="5573058"/>
            <a:ext cx="5109091" cy="1200329"/>
          </a:xfrm>
          <a:prstGeom prst="rect">
            <a:avLst/>
          </a:prstGeom>
          <a:noFill/>
        </p:spPr>
        <p:txBody>
          <a:bodyPr wrap="none" rtlCol="0">
            <a:spAutoFit/>
          </a:bodyPr>
          <a:lstStyle/>
          <a:p>
            <a:pPr>
              <a:lnSpc>
                <a:spcPct val="150000"/>
              </a:lnSpc>
            </a:pPr>
            <a:r>
              <a:rPr lang="zh-CN" altLang="zh-CN" sz="1200" dirty="0">
                <a:latin typeface="黑体" panose="02010609060101010101" pitchFamily="49" charset="-122"/>
                <a:ea typeface="黑体" panose="02010609060101010101" pitchFamily="49" charset="-122"/>
              </a:rPr>
              <a:t>争取我方起草合同</a:t>
            </a:r>
          </a:p>
          <a:p>
            <a:pPr>
              <a:lnSpc>
                <a:spcPct val="150000"/>
              </a:lnSpc>
            </a:pPr>
            <a:r>
              <a:rPr lang="zh-CN" altLang="zh-CN" sz="1200" dirty="0">
                <a:latin typeface="黑体" panose="02010609060101010101" pitchFamily="49" charset="-122"/>
                <a:ea typeface="黑体" panose="02010609060101010101" pitchFamily="49" charset="-122"/>
              </a:rPr>
              <a:t>优先使用我方格式合同 由专业人员、法务人员和决策人员共同组成团队 </a:t>
            </a:r>
            <a:endParaRPr lang="en-US" altLang="zh-CN" sz="1200" dirty="0">
              <a:latin typeface="黑体" panose="02010609060101010101" pitchFamily="49" charset="-122"/>
              <a:ea typeface="黑体" panose="02010609060101010101" pitchFamily="49" charset="-122"/>
            </a:endParaRPr>
          </a:p>
          <a:p>
            <a:pPr>
              <a:lnSpc>
                <a:spcPct val="150000"/>
              </a:lnSpc>
            </a:pPr>
            <a:r>
              <a:rPr lang="zh-CN" altLang="zh-CN" sz="1200" dirty="0">
                <a:latin typeface="黑体" panose="02010609060101010101" pitchFamily="49" charset="-122"/>
                <a:ea typeface="黑体" panose="02010609060101010101" pitchFamily="49" charset="-122"/>
              </a:rPr>
              <a:t>注意合同用词准确和严谨</a:t>
            </a:r>
          </a:p>
          <a:p>
            <a:pPr>
              <a:lnSpc>
                <a:spcPct val="150000"/>
              </a:lnSpc>
            </a:pPr>
            <a:r>
              <a:rPr lang="zh-CN" altLang="zh-CN" sz="1200" dirty="0">
                <a:latin typeface="黑体" panose="02010609060101010101" pitchFamily="49" charset="-122"/>
                <a:ea typeface="黑体" panose="02010609060101010101" pitchFamily="49" charset="-122"/>
              </a:rPr>
              <a:t>关注合同的逻辑性</a:t>
            </a:r>
            <a:endParaRPr lang="zh-CN" altLang="en-US" sz="1200" dirty="0">
              <a:latin typeface="黑体" panose="02010609060101010101" pitchFamily="49" charset="-122"/>
              <a:ea typeface="黑体" panose="02010609060101010101" pitchFamily="49" charset="-122"/>
            </a:endParaRPr>
          </a:p>
        </p:txBody>
      </p:sp>
      <p:sp>
        <p:nvSpPr>
          <p:cNvPr id="32" name="矩形 31">
            <a:extLst>
              <a:ext uri="{FF2B5EF4-FFF2-40B4-BE49-F238E27FC236}">
                <a16:creationId xmlns:a16="http://schemas.microsoft.com/office/drawing/2014/main" id="{CEAEC706-D241-B042-8D8B-7367ACFB4132}"/>
              </a:ext>
            </a:extLst>
          </p:cNvPr>
          <p:cNvSpPr/>
          <p:nvPr/>
        </p:nvSpPr>
        <p:spPr>
          <a:xfrm>
            <a:off x="2276758" y="317593"/>
            <a:ext cx="2954655" cy="461665"/>
          </a:xfrm>
          <a:prstGeom prst="rect">
            <a:avLst/>
          </a:prstGeom>
        </p:spPr>
        <p:txBody>
          <a:bodyPr wrap="none">
            <a:spAutoFit/>
          </a:bodyPr>
          <a:lstStyle/>
          <a:p>
            <a:r>
              <a:rPr lang="zh-CN" altLang="en-US" sz="2400" b="1" dirty="0">
                <a:solidFill>
                  <a:srgbClr val="124062"/>
                </a:solidFill>
                <a:latin typeface="Arial Black" panose="020B0A04020102020204" pitchFamily="34" charset="0"/>
                <a:ea typeface="创艺简细圆" pitchFamily="2" charset="-122"/>
                <a:cs typeface="Kartika" panose="02020503030404060203" pitchFamily="18" charset="0"/>
              </a:rPr>
              <a:t>合同管理流程及要点</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p:nvPr/>
        </p:nvSpPr>
        <p:spPr bwMode="auto">
          <a:xfrm>
            <a:off x="0" y="1643429"/>
            <a:ext cx="11175402" cy="5472608"/>
          </a:xfrm>
          <a:custGeom>
            <a:avLst/>
            <a:gdLst>
              <a:gd name="T0" fmla="*/ 0 w 2926"/>
              <a:gd name="T1" fmla="*/ 1135 h 2051"/>
              <a:gd name="T2" fmla="*/ 2430 w 2926"/>
              <a:gd name="T3" fmla="*/ 219 h 2051"/>
              <a:gd name="T4" fmla="*/ 2299 w 2926"/>
              <a:gd name="T5" fmla="*/ 184 h 2051"/>
              <a:gd name="T6" fmla="*/ 2830 w 2926"/>
              <a:gd name="T7" fmla="*/ 0 h 2051"/>
              <a:gd name="T8" fmla="*/ 2926 w 2926"/>
              <a:gd name="T9" fmla="*/ 347 h 2051"/>
              <a:gd name="T10" fmla="*/ 2759 w 2926"/>
              <a:gd name="T11" fmla="*/ 297 h 2051"/>
              <a:gd name="T12" fmla="*/ 0 w 2926"/>
              <a:gd name="T13" fmla="*/ 2051 h 2051"/>
              <a:gd name="T14" fmla="*/ 0 w 2926"/>
              <a:gd name="T15" fmla="*/ 1135 h 20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6" h="2051">
                <a:moveTo>
                  <a:pt x="0" y="1135"/>
                </a:moveTo>
                <a:cubicBezTo>
                  <a:pt x="0" y="1135"/>
                  <a:pt x="1636" y="928"/>
                  <a:pt x="2430" y="219"/>
                </a:cubicBezTo>
                <a:cubicBezTo>
                  <a:pt x="2299" y="184"/>
                  <a:pt x="2299" y="184"/>
                  <a:pt x="2299" y="184"/>
                </a:cubicBezTo>
                <a:cubicBezTo>
                  <a:pt x="2830" y="0"/>
                  <a:pt x="2830" y="0"/>
                  <a:pt x="2830" y="0"/>
                </a:cubicBezTo>
                <a:cubicBezTo>
                  <a:pt x="2926" y="347"/>
                  <a:pt x="2926" y="347"/>
                  <a:pt x="2926" y="347"/>
                </a:cubicBezTo>
                <a:cubicBezTo>
                  <a:pt x="2759" y="297"/>
                  <a:pt x="2759" y="297"/>
                  <a:pt x="2759" y="297"/>
                </a:cubicBezTo>
                <a:cubicBezTo>
                  <a:pt x="2759" y="297"/>
                  <a:pt x="2100" y="1316"/>
                  <a:pt x="0" y="2051"/>
                </a:cubicBezTo>
                <a:lnTo>
                  <a:pt x="0" y="1135"/>
                </a:lnTo>
                <a:close/>
              </a:path>
            </a:pathLst>
          </a:custGeom>
          <a:solidFill>
            <a:srgbClr val="537285">
              <a:alpha val="30000"/>
            </a:srgb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Bebas" pitchFamily="2" charset="0"/>
              <a:ea typeface="微软雅黑" panose="020B0503020204020204" charset="-122"/>
              <a:sym typeface="Bebas" pitchFamily="2" charset="0"/>
            </a:endParaRPr>
          </a:p>
        </p:txBody>
      </p:sp>
      <p:sp>
        <p:nvSpPr>
          <p:cNvPr id="3" name="椭圆 2"/>
          <p:cNvSpPr/>
          <p:nvPr/>
        </p:nvSpPr>
        <p:spPr>
          <a:xfrm>
            <a:off x="1641899" y="4555995"/>
            <a:ext cx="1623940" cy="1623938"/>
          </a:xfrm>
          <a:prstGeom prst="ellipse">
            <a:avLst/>
          </a:pr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solidFill>
                  <a:srgbClr val="FEFABC"/>
                </a:solidFill>
                <a:latin typeface="Bebas" pitchFamily="2" charset="0"/>
                <a:ea typeface="微软雅黑" panose="020B0503020204020204" charset="-122"/>
                <a:sym typeface="Bebas" pitchFamily="2" charset="0"/>
              </a:rPr>
              <a:t>了解合同各方当事人的基本情况</a:t>
            </a:r>
          </a:p>
        </p:txBody>
      </p:sp>
      <p:sp>
        <p:nvSpPr>
          <p:cNvPr id="4" name="椭圆 3"/>
          <p:cNvSpPr/>
          <p:nvPr/>
        </p:nvSpPr>
        <p:spPr>
          <a:xfrm>
            <a:off x="4820647" y="3655503"/>
            <a:ext cx="1625696" cy="1625694"/>
          </a:xfrm>
          <a:prstGeom prst="ellipse">
            <a:avLst/>
          </a:prstGeom>
          <a:solidFill>
            <a:srgbClr val="537285"/>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solidFill>
                  <a:srgbClr val="FEFABC"/>
                </a:solidFill>
                <a:latin typeface="Bebas" pitchFamily="2" charset="0"/>
                <a:ea typeface="微软雅黑" panose="020B0503020204020204" charset="-122"/>
                <a:sym typeface="Bebas" pitchFamily="2" charset="0"/>
              </a:rPr>
              <a:t>明确交易形式</a:t>
            </a:r>
          </a:p>
        </p:txBody>
      </p:sp>
      <p:sp>
        <p:nvSpPr>
          <p:cNvPr id="5" name="椭圆 4"/>
          <p:cNvSpPr/>
          <p:nvPr/>
        </p:nvSpPr>
        <p:spPr>
          <a:xfrm>
            <a:off x="8366490" y="2731180"/>
            <a:ext cx="1625696" cy="1625694"/>
          </a:xfrm>
          <a:prstGeom prst="ellipse">
            <a:avLst/>
          </a:pr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400" b="1" dirty="0">
                <a:solidFill>
                  <a:srgbClr val="FEFABC"/>
                </a:solidFill>
                <a:latin typeface="Bebas" pitchFamily="2" charset="0"/>
                <a:ea typeface="微软雅黑" panose="020B0503020204020204" charset="-122"/>
                <a:sym typeface="Bebas" pitchFamily="2" charset="0"/>
              </a:rPr>
              <a:t>熟悉合同中适用的法律法规、国家或行业标准、商业惯例等</a:t>
            </a:r>
          </a:p>
        </p:txBody>
      </p:sp>
      <p:cxnSp>
        <p:nvCxnSpPr>
          <p:cNvPr id="6" name="肘形连接符 5"/>
          <p:cNvCxnSpPr>
            <a:stCxn id="3" idx="0"/>
            <a:endCxn id="7" idx="3"/>
          </p:cNvCxnSpPr>
          <p:nvPr/>
        </p:nvCxnSpPr>
        <p:spPr>
          <a:xfrm rot="5400000" flipH="1" flipV="1">
            <a:off x="2200454" y="3239598"/>
            <a:ext cx="1569813" cy="1062983"/>
          </a:xfrm>
          <a:prstGeom prst="bentConnector4">
            <a:avLst>
              <a:gd name="adj1" fmla="val 13239"/>
              <a:gd name="adj2" fmla="val 121506"/>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717054" y="1832020"/>
            <a:ext cx="2799798" cy="2308324"/>
          </a:xfrm>
          <a:prstGeom prst="rect">
            <a:avLst/>
          </a:prstGeom>
        </p:spPr>
        <p:txBody>
          <a:bodyPr wrap="square">
            <a:spAutoFit/>
          </a:bodyPr>
          <a:lstStyle/>
          <a:p>
            <a:pPr algn="just"/>
            <a:r>
              <a:rPr lang="zh-CN" altLang="en-US" sz="1200" dirty="0">
                <a:solidFill>
                  <a:schemeClr val="tx1">
                    <a:lumMod val="65000"/>
                    <a:lumOff val="35000"/>
                  </a:schemeClr>
                </a:solidFill>
                <a:latin typeface="Bebas" pitchFamily="2" charset="0"/>
                <a:ea typeface="微软雅黑" panose="020B0503020204020204" charset="-122"/>
                <a:sym typeface="Bebas" pitchFamily="2" charset="0"/>
              </a:rPr>
              <a:t>◆ 查阅对方与我方的交易或合作记录。如果双方曾有交易或合作关系，则历史交易或合作的情况可作为衡量交易风险的一个因素。</a:t>
            </a:r>
          </a:p>
          <a:p>
            <a:pPr algn="just"/>
            <a:r>
              <a:rPr lang="zh-CN" altLang="en-US" sz="1200" dirty="0">
                <a:solidFill>
                  <a:schemeClr val="tx1">
                    <a:lumMod val="65000"/>
                    <a:lumOff val="35000"/>
                  </a:schemeClr>
                </a:solidFill>
                <a:latin typeface="Bebas" pitchFamily="2" charset="0"/>
                <a:ea typeface="微软雅黑" panose="020B0503020204020204" charset="-122"/>
                <a:sym typeface="Bebas" pitchFamily="2" charset="0"/>
              </a:rPr>
              <a:t>◆ 明确合同中哪一方处于交易的优势地位，以便设计最为有利于我方的合同条款。</a:t>
            </a:r>
          </a:p>
          <a:p>
            <a:pPr algn="just"/>
            <a:r>
              <a:rPr lang="zh-CN" altLang="en-US" sz="1200" dirty="0">
                <a:solidFill>
                  <a:schemeClr val="tx1">
                    <a:lumMod val="65000"/>
                    <a:lumOff val="35000"/>
                  </a:schemeClr>
                </a:solidFill>
                <a:latin typeface="Bebas" pitchFamily="2" charset="0"/>
                <a:ea typeface="微软雅黑" panose="020B0503020204020204" charset="-122"/>
                <a:sym typeface="Bebas" pitchFamily="2" charset="0"/>
              </a:rPr>
              <a:t>◆ 明确合同涉及几方主体。</a:t>
            </a:r>
          </a:p>
          <a:p>
            <a:pPr algn="just"/>
            <a:r>
              <a:rPr lang="zh-CN" altLang="en-US" sz="1200" dirty="0">
                <a:solidFill>
                  <a:schemeClr val="tx1">
                    <a:lumMod val="65000"/>
                    <a:lumOff val="35000"/>
                  </a:schemeClr>
                </a:solidFill>
                <a:latin typeface="Bebas" pitchFamily="2" charset="0"/>
                <a:ea typeface="微软雅黑" panose="020B0503020204020204" charset="-122"/>
                <a:sym typeface="Bebas" pitchFamily="2" charset="0"/>
              </a:rPr>
              <a:t>◆ 应特别核查交易对方法定代表人、控股股东、实际控制人、关联方背景，要求交易对方提供关联企业说明或组织结构一览表。</a:t>
            </a:r>
          </a:p>
        </p:txBody>
      </p:sp>
      <p:cxnSp>
        <p:nvCxnSpPr>
          <p:cNvPr id="8" name="肘形连接符 7"/>
          <p:cNvCxnSpPr>
            <a:stCxn id="4" idx="0"/>
            <a:endCxn id="9" idx="3"/>
          </p:cNvCxnSpPr>
          <p:nvPr/>
        </p:nvCxnSpPr>
        <p:spPr>
          <a:xfrm rot="16200000">
            <a:off x="5586095" y="2179320"/>
            <a:ext cx="1524000" cy="1428750"/>
          </a:xfrm>
          <a:prstGeom prst="bentConnector4">
            <a:avLst>
              <a:gd name="adj1" fmla="val 30333"/>
              <a:gd name="adj2" fmla="val 116667"/>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4503062" y="1532300"/>
            <a:ext cx="2559495" cy="1198880"/>
          </a:xfrm>
          <a:prstGeom prst="rect">
            <a:avLst/>
          </a:prstGeom>
        </p:spPr>
        <p:txBody>
          <a:bodyPr wrap="square">
            <a:spAutoFit/>
          </a:bodyPr>
          <a:lstStyle/>
          <a:p>
            <a:pPr algn="just"/>
            <a:r>
              <a:rPr lang="zh-CN" altLang="en-US" sz="1200" dirty="0">
                <a:solidFill>
                  <a:schemeClr val="tx1">
                    <a:lumMod val="65000"/>
                    <a:lumOff val="35000"/>
                  </a:schemeClr>
                </a:solidFill>
                <a:latin typeface="Bebas" pitchFamily="2" charset="0"/>
                <a:ea typeface="微软雅黑" panose="020B0503020204020204" charset="-122"/>
                <a:sym typeface="Bebas" pitchFamily="2" charset="0"/>
              </a:rPr>
              <a:t>特殊的交易形式要求签订特殊类型的合同，如技术服务合同、技术咨询合同、技术开发合同、房地产买卖合同、土地使用权转让合同等，所以必须明确本次合同涉及的交易的基本形式是什么。</a:t>
            </a:r>
          </a:p>
        </p:txBody>
      </p:sp>
      <p:cxnSp>
        <p:nvCxnSpPr>
          <p:cNvPr id="10" name="肘形连接符 9"/>
          <p:cNvCxnSpPr>
            <a:stCxn id="5" idx="4"/>
            <a:endCxn id="11" idx="1"/>
          </p:cNvCxnSpPr>
          <p:nvPr/>
        </p:nvCxnSpPr>
        <p:spPr>
          <a:xfrm rot="5400000">
            <a:off x="8164613" y="3998845"/>
            <a:ext cx="656696" cy="1372754"/>
          </a:xfrm>
          <a:prstGeom prst="bentConnector4">
            <a:avLst>
              <a:gd name="adj1" fmla="val 11370"/>
              <a:gd name="adj2" fmla="val 116653"/>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7806584" y="4506205"/>
            <a:ext cx="3854116" cy="1014730"/>
          </a:xfrm>
          <a:prstGeom prst="rect">
            <a:avLst/>
          </a:prstGeom>
        </p:spPr>
        <p:txBody>
          <a:bodyPr wrap="square">
            <a:spAutoFit/>
          </a:bodyPr>
          <a:lstStyle/>
          <a:p>
            <a:pPr indent="-228600" algn="just">
              <a:buFont typeface="+mj-ea"/>
              <a:buAutoNum type="circleNumDbPlain"/>
            </a:pPr>
            <a:r>
              <a:rPr lang="zh-CN" altLang="en-US" sz="1200" dirty="0">
                <a:solidFill>
                  <a:schemeClr val="tx1">
                    <a:lumMod val="65000"/>
                    <a:lumOff val="35000"/>
                  </a:schemeClr>
                </a:solidFill>
                <a:latin typeface="Bebas" pitchFamily="2" charset="0"/>
                <a:ea typeface="微软雅黑" panose="020B0503020204020204" charset="-122"/>
                <a:sym typeface="Bebas" pitchFamily="2" charset="0"/>
              </a:rPr>
              <a:t>了解与本次交易行为有关的本地的、本国的、他国的或国际的法律法规、国家或行业标准、商业惯例，以保证履约行为合法有效，避免承担违约或违法责任。</a:t>
            </a:r>
          </a:p>
          <a:p>
            <a:pPr indent="-228600" algn="just">
              <a:buFont typeface="+mj-ea"/>
              <a:buAutoNum type="circleNumDbPlain"/>
            </a:pPr>
            <a:r>
              <a:rPr lang="zh-CN" altLang="en-US" sz="1200" dirty="0">
                <a:solidFill>
                  <a:schemeClr val="tx1">
                    <a:lumMod val="65000"/>
                    <a:lumOff val="35000"/>
                  </a:schemeClr>
                </a:solidFill>
                <a:latin typeface="Bebas" pitchFamily="2" charset="0"/>
                <a:ea typeface="微软雅黑" panose="020B0503020204020204" charset="-122"/>
                <a:sym typeface="Bebas" pitchFamily="2" charset="0"/>
              </a:rPr>
              <a:t>需要注意的是，应特别注意收集国家各部委、地方的规范性文件及案例</a:t>
            </a:r>
          </a:p>
        </p:txBody>
      </p:sp>
      <p:cxnSp>
        <p:nvCxnSpPr>
          <p:cNvPr id="13" name="直接连接符 1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圆角矩形 13"/>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1205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二</a:t>
            </a:r>
          </a:p>
        </p:txBody>
      </p:sp>
      <p:cxnSp>
        <p:nvCxnSpPr>
          <p:cNvPr id="18" name="直接连接符 17"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圆角矩形 19"/>
          <p:cNvSpPr/>
          <p:nvPr/>
        </p:nvSpPr>
        <p:spPr>
          <a:xfrm>
            <a:off x="2153831" y="4207536"/>
            <a:ext cx="600075" cy="392517"/>
          </a:xfrm>
          <a:prstGeom prst="roundRect">
            <a:avLst/>
          </a:prstGeom>
          <a:solidFill>
            <a:srgbClr val="1240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rPr>
              <a:t>1.1</a:t>
            </a:r>
            <a:endParaRPr lang="zh-CN" altLang="en-US" b="1" dirty="0">
              <a:solidFill>
                <a:schemeClr val="bg1"/>
              </a:solidFill>
            </a:endParaRPr>
          </a:p>
        </p:txBody>
      </p:sp>
      <p:sp>
        <p:nvSpPr>
          <p:cNvPr id="21" name="圆角矩形 20"/>
          <p:cNvSpPr/>
          <p:nvPr/>
        </p:nvSpPr>
        <p:spPr>
          <a:xfrm>
            <a:off x="5333457" y="3343947"/>
            <a:ext cx="600075" cy="392517"/>
          </a:xfrm>
          <a:prstGeom prst="roundRect">
            <a:avLst/>
          </a:prstGeom>
          <a:solidFill>
            <a:srgbClr val="537285"/>
          </a:solidFill>
          <a:ln>
            <a:solidFill>
              <a:srgbClr val="124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rPr>
              <a:t>1.2</a:t>
            </a:r>
            <a:endParaRPr lang="zh-CN" altLang="en-US" b="1" dirty="0">
              <a:solidFill>
                <a:schemeClr val="bg1"/>
              </a:solidFill>
            </a:endParaRPr>
          </a:p>
        </p:txBody>
      </p:sp>
      <p:sp>
        <p:nvSpPr>
          <p:cNvPr id="24" name="圆角矩形 23"/>
          <p:cNvSpPr/>
          <p:nvPr/>
        </p:nvSpPr>
        <p:spPr>
          <a:xfrm>
            <a:off x="8770113" y="2315905"/>
            <a:ext cx="600075" cy="392517"/>
          </a:xfrm>
          <a:prstGeom prst="roundRect">
            <a:avLst/>
          </a:prstGeom>
          <a:solidFill>
            <a:srgbClr val="1240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rPr>
              <a:t>1.3</a:t>
            </a:r>
            <a:endParaRPr lang="zh-CN" altLang="en-US" b="1" dirty="0">
              <a:solidFill>
                <a:schemeClr val="bg1"/>
              </a:solidFill>
            </a:endParaRPr>
          </a:p>
        </p:txBody>
      </p:sp>
      <p:sp>
        <p:nvSpPr>
          <p:cNvPr id="23" name="矩形 22">
            <a:extLst>
              <a:ext uri="{FF2B5EF4-FFF2-40B4-BE49-F238E27FC236}">
                <a16:creationId xmlns:a16="http://schemas.microsoft.com/office/drawing/2014/main" id="{D9CC6055-E401-B541-AB5A-D548B7635E65}"/>
              </a:ext>
            </a:extLst>
          </p:cNvPr>
          <p:cNvSpPr/>
          <p:nvPr/>
        </p:nvSpPr>
        <p:spPr>
          <a:xfrm>
            <a:off x="2276758" y="317593"/>
            <a:ext cx="2954655" cy="461665"/>
          </a:xfrm>
          <a:prstGeom prst="rect">
            <a:avLst/>
          </a:prstGeom>
        </p:spPr>
        <p:txBody>
          <a:bodyPr wrap="none">
            <a:spAutoFit/>
          </a:bodyPr>
          <a:lstStyle/>
          <a:p>
            <a:r>
              <a:rPr lang="zh-CN" altLang="en-US" sz="2400" b="1" dirty="0">
                <a:solidFill>
                  <a:srgbClr val="124062"/>
                </a:solidFill>
                <a:latin typeface="Arial Black" panose="020B0A04020102020204" pitchFamily="34" charset="0"/>
                <a:ea typeface="创艺简细圆" pitchFamily="2" charset="-122"/>
                <a:cs typeface="Kartika" panose="02020503030404060203" pitchFamily="18" charset="0"/>
              </a:rPr>
              <a:t>合同管理流程及要点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 presetClass="entr" presetSubtype="4" decel="10000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decel="10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4" decel="10000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1000" fill="hold"/>
                                        <p:tgtEl>
                                          <p:spTgt spid="5"/>
                                        </p:tgtEl>
                                        <p:attrNameLst>
                                          <p:attrName>ppt_x</p:attrName>
                                        </p:attrNameLst>
                                      </p:cBhvr>
                                      <p:tavLst>
                                        <p:tav tm="0">
                                          <p:val>
                                            <p:strVal val="#ppt_x"/>
                                          </p:val>
                                        </p:tav>
                                        <p:tav tm="100000">
                                          <p:val>
                                            <p:strVal val="#ppt_x"/>
                                          </p:val>
                                        </p:tav>
                                      </p:tavLst>
                                    </p:anim>
                                    <p:anim calcmode="lin" valueType="num">
                                      <p:cBhvr additive="base">
                                        <p:cTn id="22" dur="1000" fill="hold"/>
                                        <p:tgtEl>
                                          <p:spTgt spid="5"/>
                                        </p:tgtEl>
                                        <p:attrNameLst>
                                          <p:attrName>ppt_y</p:attrName>
                                        </p:attrNameLst>
                                      </p:cBhvr>
                                      <p:tavLst>
                                        <p:tav tm="0">
                                          <p:val>
                                            <p:strVal val="1+#ppt_h/2"/>
                                          </p:val>
                                        </p:tav>
                                        <p:tav tm="100000">
                                          <p:val>
                                            <p:strVal val="#ppt_y"/>
                                          </p:val>
                                        </p:tav>
                                      </p:tavLst>
                                    </p:anim>
                                  </p:childTnLst>
                                </p:cTn>
                              </p:par>
                            </p:childTnLst>
                          </p:cTn>
                        </p:par>
                        <p:par>
                          <p:cTn id="23" fill="hold">
                            <p:stCondLst>
                              <p:cond delay="4000"/>
                            </p:stCondLst>
                            <p:childTnLst>
                              <p:par>
                                <p:cTn id="24" presetID="22" presetClass="entr" presetSubtype="4"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par>
                          <p:cTn id="27" fill="hold">
                            <p:stCondLst>
                              <p:cond delay="4500"/>
                            </p:stCondLst>
                            <p:childTnLst>
                              <p:par>
                                <p:cTn id="28" presetID="23" presetClass="entr" presetSubtype="272"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strVal val="2/3*#ppt_w"/>
                                          </p:val>
                                        </p:tav>
                                        <p:tav tm="100000">
                                          <p:val>
                                            <p:strVal val="#ppt_w"/>
                                          </p:val>
                                        </p:tav>
                                      </p:tavLst>
                                    </p:anim>
                                    <p:anim calcmode="lin" valueType="num">
                                      <p:cBhvr>
                                        <p:cTn id="31" dur="500" fill="hold"/>
                                        <p:tgtEl>
                                          <p:spTgt spid="7"/>
                                        </p:tgtEl>
                                        <p:attrNameLst>
                                          <p:attrName>ppt_h</p:attrName>
                                        </p:attrNameLst>
                                      </p:cBhvr>
                                      <p:tavLst>
                                        <p:tav tm="0">
                                          <p:val>
                                            <p:strVal val="2/3*#ppt_h"/>
                                          </p:val>
                                        </p:tav>
                                        <p:tav tm="100000">
                                          <p:val>
                                            <p:strVal val="#ppt_h"/>
                                          </p:val>
                                        </p:tav>
                                      </p:tavLst>
                                    </p:anim>
                                  </p:childTnLst>
                                </p:cTn>
                              </p:par>
                            </p:childTnLst>
                          </p:cTn>
                        </p:par>
                        <p:par>
                          <p:cTn id="32" fill="hold">
                            <p:stCondLst>
                              <p:cond delay="5000"/>
                            </p:stCondLst>
                            <p:childTnLst>
                              <p:par>
                                <p:cTn id="33" presetID="22" presetClass="entr" presetSubtype="4"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par>
                          <p:cTn id="36" fill="hold">
                            <p:stCondLst>
                              <p:cond delay="5500"/>
                            </p:stCondLst>
                            <p:childTnLst>
                              <p:par>
                                <p:cTn id="37" presetID="23" presetClass="entr" presetSubtype="272"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strVal val="2/3*#ppt_w"/>
                                          </p:val>
                                        </p:tav>
                                        <p:tav tm="100000">
                                          <p:val>
                                            <p:strVal val="#ppt_w"/>
                                          </p:val>
                                        </p:tav>
                                      </p:tavLst>
                                    </p:anim>
                                    <p:anim calcmode="lin" valueType="num">
                                      <p:cBhvr>
                                        <p:cTn id="40" dur="500" fill="hold"/>
                                        <p:tgtEl>
                                          <p:spTgt spid="9"/>
                                        </p:tgtEl>
                                        <p:attrNameLst>
                                          <p:attrName>ppt_h</p:attrName>
                                        </p:attrNameLst>
                                      </p:cBhvr>
                                      <p:tavLst>
                                        <p:tav tm="0">
                                          <p:val>
                                            <p:strVal val="2/3*#ppt_h"/>
                                          </p:val>
                                        </p:tav>
                                        <p:tav tm="100000">
                                          <p:val>
                                            <p:strVal val="#ppt_h"/>
                                          </p:val>
                                        </p:tav>
                                      </p:tavLst>
                                    </p:anim>
                                  </p:childTnLst>
                                </p:cTn>
                              </p:par>
                            </p:childTnLst>
                          </p:cTn>
                        </p:par>
                        <p:par>
                          <p:cTn id="41" fill="hold">
                            <p:stCondLst>
                              <p:cond delay="6000"/>
                            </p:stCondLst>
                            <p:childTnLst>
                              <p:par>
                                <p:cTn id="42" presetID="22" presetClass="entr" presetSubtype="1"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up)">
                                      <p:cBhvr>
                                        <p:cTn id="44" dur="500"/>
                                        <p:tgtEl>
                                          <p:spTgt spid="10"/>
                                        </p:tgtEl>
                                      </p:cBhvr>
                                    </p:animEffect>
                                  </p:childTnLst>
                                </p:cTn>
                              </p:par>
                            </p:childTnLst>
                          </p:cTn>
                        </p:par>
                        <p:par>
                          <p:cTn id="45" fill="hold">
                            <p:stCondLst>
                              <p:cond delay="6500"/>
                            </p:stCondLst>
                            <p:childTnLst>
                              <p:par>
                                <p:cTn id="46" presetID="23" presetClass="entr" presetSubtype="272"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strVal val="2/3*#ppt_w"/>
                                          </p:val>
                                        </p:tav>
                                        <p:tav tm="100000">
                                          <p:val>
                                            <p:strVal val="#ppt_w"/>
                                          </p:val>
                                        </p:tav>
                                      </p:tavLst>
                                    </p:anim>
                                    <p:anim calcmode="lin" valueType="num">
                                      <p:cBhvr>
                                        <p:cTn id="49" dur="500" fill="hold"/>
                                        <p:tgtEl>
                                          <p:spTgt spid="11"/>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p:bldP spid="9"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53"/>
          <p:cNvCxnSpPr/>
          <p:nvPr/>
        </p:nvCxnSpPr>
        <p:spPr>
          <a:xfrm>
            <a:off x="2547264" y="3024143"/>
            <a:ext cx="0" cy="454327"/>
          </a:xfrm>
          <a:prstGeom prst="line">
            <a:avLst/>
          </a:prstGeom>
          <a:noFill/>
          <a:ln w="3175" cap="flat" cmpd="sng" algn="ctr">
            <a:solidFill>
              <a:schemeClr val="bg1">
                <a:lumMod val="75000"/>
              </a:schemeClr>
            </a:solidFill>
            <a:prstDash val="solid"/>
            <a:miter lim="800000"/>
          </a:ln>
          <a:effectLst/>
        </p:spPr>
      </p:cxnSp>
      <p:cxnSp>
        <p:nvCxnSpPr>
          <p:cNvPr id="3" name="Straight Connector 56"/>
          <p:cNvCxnSpPr/>
          <p:nvPr/>
        </p:nvCxnSpPr>
        <p:spPr>
          <a:xfrm>
            <a:off x="4400239" y="3024143"/>
            <a:ext cx="0" cy="454327"/>
          </a:xfrm>
          <a:prstGeom prst="line">
            <a:avLst/>
          </a:prstGeom>
          <a:noFill/>
          <a:ln w="3175" cap="flat" cmpd="sng" algn="ctr">
            <a:solidFill>
              <a:schemeClr val="bg1">
                <a:lumMod val="75000"/>
              </a:schemeClr>
            </a:solidFill>
            <a:prstDash val="solid"/>
            <a:miter lim="800000"/>
          </a:ln>
          <a:effectLst/>
        </p:spPr>
      </p:cxnSp>
      <p:cxnSp>
        <p:nvCxnSpPr>
          <p:cNvPr id="4" name="Straight Connector 57"/>
          <p:cNvCxnSpPr/>
          <p:nvPr/>
        </p:nvCxnSpPr>
        <p:spPr>
          <a:xfrm>
            <a:off x="8010219" y="3024143"/>
            <a:ext cx="0" cy="454327"/>
          </a:xfrm>
          <a:prstGeom prst="line">
            <a:avLst/>
          </a:prstGeom>
          <a:noFill/>
          <a:ln w="3175" cap="flat" cmpd="sng" algn="ctr">
            <a:solidFill>
              <a:schemeClr val="bg1">
                <a:lumMod val="75000"/>
              </a:schemeClr>
            </a:solidFill>
            <a:prstDash val="solid"/>
            <a:miter lim="800000"/>
          </a:ln>
          <a:effectLst/>
        </p:spPr>
      </p:cxnSp>
      <p:cxnSp>
        <p:nvCxnSpPr>
          <p:cNvPr id="5" name="Straight Connector 58"/>
          <p:cNvCxnSpPr/>
          <p:nvPr/>
        </p:nvCxnSpPr>
        <p:spPr>
          <a:xfrm>
            <a:off x="9862253" y="3024143"/>
            <a:ext cx="0" cy="454327"/>
          </a:xfrm>
          <a:prstGeom prst="line">
            <a:avLst/>
          </a:prstGeom>
          <a:noFill/>
          <a:ln w="3175" cap="flat" cmpd="sng" algn="ctr">
            <a:solidFill>
              <a:schemeClr val="bg1">
                <a:lumMod val="75000"/>
              </a:schemeClr>
            </a:solidFill>
            <a:prstDash val="solid"/>
            <a:miter lim="800000"/>
          </a:ln>
          <a:effectLst/>
        </p:spPr>
      </p:cxnSp>
      <p:cxnSp>
        <p:nvCxnSpPr>
          <p:cNvPr id="6" name="Straight Connector 45"/>
          <p:cNvCxnSpPr>
            <a:stCxn id="8" idx="4"/>
          </p:cNvCxnSpPr>
          <p:nvPr/>
        </p:nvCxnSpPr>
        <p:spPr>
          <a:xfrm flipH="1">
            <a:off x="6108887" y="2799854"/>
            <a:ext cx="46306" cy="997272"/>
          </a:xfrm>
          <a:prstGeom prst="line">
            <a:avLst/>
          </a:prstGeom>
          <a:noFill/>
          <a:ln w="3175" cap="flat" cmpd="sng" algn="ctr">
            <a:solidFill>
              <a:schemeClr val="bg1">
                <a:lumMod val="75000"/>
              </a:schemeClr>
            </a:solidFill>
            <a:prstDash val="solid"/>
            <a:miter lim="800000"/>
          </a:ln>
          <a:effectLst/>
        </p:spPr>
      </p:cxnSp>
      <p:cxnSp>
        <p:nvCxnSpPr>
          <p:cNvPr id="7" name="Straight Connector 7"/>
          <p:cNvCxnSpPr/>
          <p:nvPr/>
        </p:nvCxnSpPr>
        <p:spPr>
          <a:xfrm>
            <a:off x="2547264" y="3024143"/>
            <a:ext cx="7314989" cy="0"/>
          </a:xfrm>
          <a:prstGeom prst="line">
            <a:avLst/>
          </a:prstGeom>
          <a:noFill/>
          <a:ln w="12700" cap="flat" cmpd="sng" algn="ctr">
            <a:solidFill>
              <a:schemeClr val="bg1">
                <a:lumMod val="75000"/>
              </a:schemeClr>
            </a:solidFill>
            <a:prstDash val="solid"/>
            <a:miter lim="800000"/>
          </a:ln>
          <a:effectLst/>
        </p:spPr>
      </p:cxnSp>
      <p:sp>
        <p:nvSpPr>
          <p:cNvPr id="8" name="Oval 22"/>
          <p:cNvSpPr/>
          <p:nvPr/>
        </p:nvSpPr>
        <p:spPr>
          <a:xfrm>
            <a:off x="5397887" y="1284848"/>
            <a:ext cx="1514611" cy="1515006"/>
          </a:xfrm>
          <a:prstGeom prst="ellipse">
            <a:avLst/>
          </a:prstGeom>
          <a:solidFill>
            <a:srgbClr val="537285"/>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700" b="1" dirty="0">
                <a:solidFill>
                  <a:srgbClr val="FEFABC"/>
                </a:solidFill>
                <a:latin typeface="Bebas" pitchFamily="2" charset="0"/>
                <a:ea typeface="微软雅黑" panose="020B0503020204020204" charset="-122"/>
                <a:sym typeface="Bebas" pitchFamily="2" charset="0"/>
              </a:rPr>
              <a:t>1.4</a:t>
            </a:r>
            <a:r>
              <a:rPr lang="en-US" altLang="zh-CN" sz="1700" dirty="0">
                <a:solidFill>
                  <a:srgbClr val="FEFABC"/>
                </a:solidFill>
                <a:latin typeface="Bebas" pitchFamily="2" charset="0"/>
                <a:ea typeface="微软雅黑" panose="020B0503020204020204" charset="-122"/>
                <a:sym typeface="Bebas" pitchFamily="2" charset="0"/>
              </a:rPr>
              <a:t> </a:t>
            </a:r>
          </a:p>
          <a:p>
            <a:pPr algn="ctr"/>
            <a:r>
              <a:rPr lang="zh-CN" altLang="en-US" sz="1700" dirty="0">
                <a:solidFill>
                  <a:srgbClr val="FEFABC"/>
                </a:solidFill>
                <a:latin typeface="Bebas" pitchFamily="2" charset="0"/>
                <a:ea typeface="微软雅黑" panose="020B0503020204020204" charset="-122"/>
                <a:sym typeface="Bebas" pitchFamily="2" charset="0"/>
              </a:rPr>
              <a:t>全面审查对方的主体资质及商业资信</a:t>
            </a:r>
          </a:p>
        </p:txBody>
      </p:sp>
      <p:sp>
        <p:nvSpPr>
          <p:cNvPr id="9" name="Oval 13"/>
          <p:cNvSpPr/>
          <p:nvPr/>
        </p:nvSpPr>
        <p:spPr>
          <a:xfrm>
            <a:off x="5850091" y="3389369"/>
            <a:ext cx="720428" cy="720616"/>
          </a:xfrm>
          <a:prstGeom prst="ellipse">
            <a:avLst/>
          </a:prstGeom>
          <a:solidFill>
            <a:srgbClr val="537285"/>
          </a:solidFill>
          <a:ln w="25400">
            <a:noFill/>
          </a:ln>
          <a:effectLst>
            <a:outerShdw blurRad="1524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EFABC"/>
              </a:solidFill>
              <a:latin typeface="Bebas" pitchFamily="2" charset="0"/>
              <a:ea typeface="微软雅黑" panose="020B0503020204020204" charset="-122"/>
              <a:sym typeface="Bebas" pitchFamily="2" charset="0"/>
            </a:endParaRPr>
          </a:p>
        </p:txBody>
      </p:sp>
      <p:sp>
        <p:nvSpPr>
          <p:cNvPr id="10" name="Freeform 46"/>
          <p:cNvSpPr>
            <a:spLocks noChangeAspect="1" noChangeArrowheads="1"/>
          </p:cNvSpPr>
          <p:nvPr/>
        </p:nvSpPr>
        <p:spPr bwMode="auto">
          <a:xfrm>
            <a:off x="6034770" y="3567503"/>
            <a:ext cx="353803" cy="337599"/>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1828165" eaLnBrk="1" fontAlgn="auto" latinLnBrk="0" hangingPunct="1">
              <a:lnSpc>
                <a:spcPct val="100000"/>
              </a:lnSpc>
              <a:spcBef>
                <a:spcPts val="0"/>
              </a:spcBef>
              <a:spcAft>
                <a:spcPts val="0"/>
              </a:spcAft>
              <a:buClrTx/>
              <a:buSzTx/>
              <a:buFontTx/>
              <a:buNone/>
              <a:defRPr/>
            </a:pPr>
            <a:endParaRPr kumimoji="0" lang="en-US" sz="3600" b="0" i="0" u="none" strike="noStrike" kern="0" cap="none" spc="0" normalizeH="0" baseline="0" noProof="0" dirty="0">
              <a:ln>
                <a:noFill/>
              </a:ln>
              <a:solidFill>
                <a:srgbClr val="737572"/>
              </a:solidFill>
              <a:effectLst/>
              <a:uLnTx/>
              <a:uFillTx/>
              <a:latin typeface="Bebas" pitchFamily="2" charset="0"/>
              <a:ea typeface="微软雅黑" panose="020B0503020204020204" charset="-122"/>
              <a:sym typeface="Bebas" pitchFamily="2" charset="0"/>
            </a:endParaRPr>
          </a:p>
        </p:txBody>
      </p:sp>
      <p:sp>
        <p:nvSpPr>
          <p:cNvPr id="11" name="Freeform 204"/>
          <p:cNvSpPr>
            <a:spLocks noEditPoints="1"/>
          </p:cNvSpPr>
          <p:nvPr/>
        </p:nvSpPr>
        <p:spPr bwMode="auto">
          <a:xfrm>
            <a:off x="10710699" y="1565624"/>
            <a:ext cx="399756" cy="1606039"/>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rgbClr val="1240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a:latin typeface="Bebas" pitchFamily="2" charset="0"/>
              <a:ea typeface="微软雅黑" panose="020B0503020204020204" charset="-122"/>
              <a:sym typeface="Bebas" pitchFamily="2" charset="0"/>
            </a:endParaRPr>
          </a:p>
        </p:txBody>
      </p:sp>
      <p:sp>
        <p:nvSpPr>
          <p:cNvPr id="12" name="Freeform 200"/>
          <p:cNvSpPr>
            <a:spLocks noEditPoints="1"/>
          </p:cNvSpPr>
          <p:nvPr/>
        </p:nvSpPr>
        <p:spPr bwMode="auto">
          <a:xfrm>
            <a:off x="1909446" y="1563644"/>
            <a:ext cx="508890" cy="1608020"/>
          </a:xfrm>
          <a:custGeom>
            <a:avLst/>
            <a:gdLst>
              <a:gd name="T0" fmla="*/ 412 w 463"/>
              <a:gd name="T1" fmla="*/ 379 h 1470"/>
              <a:gd name="T2" fmla="*/ 323 w 463"/>
              <a:gd name="T3" fmla="*/ 262 h 1470"/>
              <a:gd name="T4" fmla="*/ 285 w 463"/>
              <a:gd name="T5" fmla="*/ 285 h 1470"/>
              <a:gd name="T6" fmla="*/ 267 w 463"/>
              <a:gd name="T7" fmla="*/ 261 h 1470"/>
              <a:gd name="T8" fmla="*/ 184 w 463"/>
              <a:gd name="T9" fmla="*/ 204 h 1470"/>
              <a:gd name="T10" fmla="*/ 217 w 463"/>
              <a:gd name="T11" fmla="*/ 229 h 1470"/>
              <a:gd name="T12" fmla="*/ 275 w 463"/>
              <a:gd name="T13" fmla="*/ 231 h 1470"/>
              <a:gd name="T14" fmla="*/ 275 w 463"/>
              <a:gd name="T15" fmla="*/ 231 h 1470"/>
              <a:gd name="T16" fmla="*/ 280 w 463"/>
              <a:gd name="T17" fmla="*/ 213 h 1470"/>
              <a:gd name="T18" fmla="*/ 313 w 463"/>
              <a:gd name="T19" fmla="*/ 121 h 1470"/>
              <a:gd name="T20" fmla="*/ 312 w 463"/>
              <a:gd name="T21" fmla="*/ 65 h 1470"/>
              <a:gd name="T22" fmla="*/ 194 w 463"/>
              <a:gd name="T23" fmla="*/ 42 h 1470"/>
              <a:gd name="T24" fmla="*/ 186 w 463"/>
              <a:gd name="T25" fmla="*/ 51 h 1470"/>
              <a:gd name="T26" fmla="*/ 175 w 463"/>
              <a:gd name="T27" fmla="*/ 119 h 1470"/>
              <a:gd name="T28" fmla="*/ 178 w 463"/>
              <a:gd name="T29" fmla="*/ 165 h 1470"/>
              <a:gd name="T30" fmla="*/ 181 w 463"/>
              <a:gd name="T31" fmla="*/ 201 h 1470"/>
              <a:gd name="T32" fmla="*/ 175 w 463"/>
              <a:gd name="T33" fmla="*/ 217 h 1470"/>
              <a:gd name="T34" fmla="*/ 79 w 463"/>
              <a:gd name="T35" fmla="*/ 333 h 1470"/>
              <a:gd name="T36" fmla="*/ 104 w 463"/>
              <a:gd name="T37" fmla="*/ 477 h 1470"/>
              <a:gd name="T38" fmla="*/ 99 w 463"/>
              <a:gd name="T39" fmla="*/ 610 h 1470"/>
              <a:gd name="T40" fmla="*/ 85 w 463"/>
              <a:gd name="T41" fmla="*/ 763 h 1470"/>
              <a:gd name="T42" fmla="*/ 69 w 463"/>
              <a:gd name="T43" fmla="*/ 975 h 1470"/>
              <a:gd name="T44" fmla="*/ 8 w 463"/>
              <a:gd name="T45" fmla="*/ 1383 h 1470"/>
              <a:gd name="T46" fmla="*/ 11 w 463"/>
              <a:gd name="T47" fmla="*/ 1423 h 1470"/>
              <a:gd name="T48" fmla="*/ 108 w 463"/>
              <a:gd name="T49" fmla="*/ 1468 h 1470"/>
              <a:gd name="T50" fmla="*/ 96 w 463"/>
              <a:gd name="T51" fmla="*/ 1398 h 1470"/>
              <a:gd name="T52" fmla="*/ 153 w 463"/>
              <a:gd name="T53" fmla="*/ 1231 h 1470"/>
              <a:gd name="T54" fmla="*/ 220 w 463"/>
              <a:gd name="T55" fmla="*/ 1100 h 1470"/>
              <a:gd name="T56" fmla="*/ 215 w 463"/>
              <a:gd name="T57" fmla="*/ 1363 h 1470"/>
              <a:gd name="T58" fmla="*/ 242 w 463"/>
              <a:gd name="T59" fmla="*/ 1391 h 1470"/>
              <a:gd name="T60" fmla="*/ 297 w 463"/>
              <a:gd name="T61" fmla="*/ 1388 h 1470"/>
              <a:gd name="T62" fmla="*/ 429 w 463"/>
              <a:gd name="T63" fmla="*/ 1397 h 1470"/>
              <a:gd name="T64" fmla="*/ 342 w 463"/>
              <a:gd name="T65" fmla="*/ 1344 h 1470"/>
              <a:gd name="T66" fmla="*/ 316 w 463"/>
              <a:gd name="T67" fmla="*/ 1300 h 1470"/>
              <a:gd name="T68" fmla="*/ 337 w 463"/>
              <a:gd name="T69" fmla="*/ 1080 h 1470"/>
              <a:gd name="T70" fmla="*/ 376 w 463"/>
              <a:gd name="T71" fmla="*/ 792 h 1470"/>
              <a:gd name="T72" fmla="*/ 388 w 463"/>
              <a:gd name="T73" fmla="*/ 747 h 1470"/>
              <a:gd name="T74" fmla="*/ 359 w 463"/>
              <a:gd name="T75" fmla="*/ 534 h 1470"/>
              <a:gd name="T76" fmla="*/ 385 w 463"/>
              <a:gd name="T77" fmla="*/ 500 h 1470"/>
              <a:gd name="T78" fmla="*/ 454 w 463"/>
              <a:gd name="T79" fmla="*/ 422 h 1470"/>
              <a:gd name="T80" fmla="*/ 330 w 463"/>
              <a:gd name="T81" fmla="*/ 437 h 1470"/>
              <a:gd name="T82" fmla="*/ 327 w 463"/>
              <a:gd name="T83" fmla="*/ 411 h 1470"/>
              <a:gd name="T84" fmla="*/ 311 w 463"/>
              <a:gd name="T85" fmla="*/ 458 h 1470"/>
              <a:gd name="T86" fmla="*/ 353 w 463"/>
              <a:gd name="T87" fmla="*/ 483 h 1470"/>
              <a:gd name="T88" fmla="*/ 350 w 463"/>
              <a:gd name="T89" fmla="*/ 54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147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rgbClr val="1240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a:latin typeface="Bebas" pitchFamily="2" charset="0"/>
              <a:ea typeface="微软雅黑" panose="020B0503020204020204" charset="-122"/>
              <a:sym typeface="Bebas" pitchFamily="2" charset="0"/>
            </a:endParaRPr>
          </a:p>
        </p:txBody>
      </p:sp>
      <p:sp>
        <p:nvSpPr>
          <p:cNvPr id="15" name="Oval 13"/>
          <p:cNvSpPr/>
          <p:nvPr/>
        </p:nvSpPr>
        <p:spPr>
          <a:xfrm>
            <a:off x="2187050" y="3389369"/>
            <a:ext cx="720428" cy="720616"/>
          </a:xfrm>
          <a:prstGeom prst="ellipse">
            <a:avLst/>
          </a:prstGeom>
          <a:solidFill>
            <a:srgbClr val="537285"/>
          </a:solidFill>
          <a:ln w="25400">
            <a:noFill/>
          </a:ln>
          <a:effectLst>
            <a:outerShdw blurRad="1524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EFABC"/>
              </a:solidFill>
              <a:latin typeface="Bebas" pitchFamily="2" charset="0"/>
              <a:ea typeface="微软雅黑" panose="020B0503020204020204" charset="-122"/>
              <a:sym typeface="Bebas" pitchFamily="2" charset="0"/>
            </a:endParaRPr>
          </a:p>
        </p:txBody>
      </p:sp>
      <p:sp>
        <p:nvSpPr>
          <p:cNvPr id="16" name="Freeform 46"/>
          <p:cNvSpPr>
            <a:spLocks noChangeAspect="1" noChangeArrowheads="1"/>
          </p:cNvSpPr>
          <p:nvPr/>
        </p:nvSpPr>
        <p:spPr bwMode="auto">
          <a:xfrm>
            <a:off x="2371729" y="3567503"/>
            <a:ext cx="353803" cy="337599"/>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1828165" eaLnBrk="1" fontAlgn="auto" latinLnBrk="0" hangingPunct="1">
              <a:lnSpc>
                <a:spcPct val="100000"/>
              </a:lnSpc>
              <a:spcBef>
                <a:spcPts val="0"/>
              </a:spcBef>
              <a:spcAft>
                <a:spcPts val="0"/>
              </a:spcAft>
              <a:buClrTx/>
              <a:buSzTx/>
              <a:buFontTx/>
              <a:buNone/>
              <a:defRPr/>
            </a:pPr>
            <a:endParaRPr kumimoji="0" lang="en-US" sz="3600" b="0" i="0" u="none" strike="noStrike" kern="0" cap="none" spc="0" normalizeH="0" baseline="0" noProof="0" dirty="0">
              <a:ln>
                <a:noFill/>
              </a:ln>
              <a:solidFill>
                <a:srgbClr val="737572"/>
              </a:solidFill>
              <a:effectLst/>
              <a:uLnTx/>
              <a:uFillTx/>
              <a:latin typeface="Bebas" pitchFamily="2" charset="0"/>
              <a:ea typeface="微软雅黑" panose="020B0503020204020204" charset="-122"/>
              <a:sym typeface="Bebas" pitchFamily="2" charset="0"/>
            </a:endParaRPr>
          </a:p>
        </p:txBody>
      </p:sp>
      <p:sp>
        <p:nvSpPr>
          <p:cNvPr id="17" name="Oval 13"/>
          <p:cNvSpPr/>
          <p:nvPr/>
        </p:nvSpPr>
        <p:spPr>
          <a:xfrm>
            <a:off x="4051725" y="3389369"/>
            <a:ext cx="720428" cy="720616"/>
          </a:xfrm>
          <a:prstGeom prst="ellipse">
            <a:avLst/>
          </a:prstGeom>
          <a:solidFill>
            <a:srgbClr val="124062"/>
          </a:solidFill>
          <a:ln w="25400">
            <a:noFill/>
          </a:ln>
          <a:effectLst>
            <a:outerShdw blurRad="1524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EFABC"/>
              </a:solidFill>
              <a:latin typeface="Bebas" pitchFamily="2" charset="0"/>
              <a:ea typeface="微软雅黑" panose="020B0503020204020204" charset="-122"/>
              <a:sym typeface="Bebas" pitchFamily="2" charset="0"/>
            </a:endParaRPr>
          </a:p>
        </p:txBody>
      </p:sp>
      <p:sp>
        <p:nvSpPr>
          <p:cNvPr id="18" name="Freeform 46"/>
          <p:cNvSpPr>
            <a:spLocks noChangeAspect="1" noChangeArrowheads="1"/>
          </p:cNvSpPr>
          <p:nvPr/>
        </p:nvSpPr>
        <p:spPr bwMode="auto">
          <a:xfrm>
            <a:off x="4236404" y="3567503"/>
            <a:ext cx="353803" cy="337599"/>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1828165" eaLnBrk="1" fontAlgn="auto" latinLnBrk="0" hangingPunct="1">
              <a:lnSpc>
                <a:spcPct val="100000"/>
              </a:lnSpc>
              <a:spcBef>
                <a:spcPts val="0"/>
              </a:spcBef>
              <a:spcAft>
                <a:spcPts val="0"/>
              </a:spcAft>
              <a:buClrTx/>
              <a:buSzTx/>
              <a:buFontTx/>
              <a:buNone/>
              <a:defRPr/>
            </a:pPr>
            <a:endParaRPr kumimoji="0" lang="en-US" sz="3600" b="0" i="0" u="none" strike="noStrike" kern="0" cap="none" spc="0" normalizeH="0" baseline="0" noProof="0" dirty="0">
              <a:ln>
                <a:noFill/>
              </a:ln>
              <a:solidFill>
                <a:srgbClr val="737572"/>
              </a:solidFill>
              <a:effectLst/>
              <a:uLnTx/>
              <a:uFillTx/>
              <a:latin typeface="Bebas" pitchFamily="2" charset="0"/>
              <a:ea typeface="微软雅黑" panose="020B0503020204020204" charset="-122"/>
              <a:sym typeface="Bebas" pitchFamily="2" charset="0"/>
            </a:endParaRPr>
          </a:p>
        </p:txBody>
      </p:sp>
      <p:sp>
        <p:nvSpPr>
          <p:cNvPr id="19" name="Oval 13"/>
          <p:cNvSpPr/>
          <p:nvPr/>
        </p:nvSpPr>
        <p:spPr>
          <a:xfrm>
            <a:off x="7660156" y="3389369"/>
            <a:ext cx="720428" cy="720616"/>
          </a:xfrm>
          <a:prstGeom prst="ellipse">
            <a:avLst/>
          </a:prstGeom>
          <a:solidFill>
            <a:srgbClr val="124062"/>
          </a:solidFill>
          <a:ln w="25400">
            <a:noFill/>
          </a:ln>
          <a:effectLst>
            <a:outerShdw blurRad="1524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EFABC"/>
              </a:solidFill>
              <a:latin typeface="Bebas" pitchFamily="2" charset="0"/>
              <a:ea typeface="微软雅黑" panose="020B0503020204020204" charset="-122"/>
              <a:sym typeface="Bebas" pitchFamily="2" charset="0"/>
            </a:endParaRPr>
          </a:p>
        </p:txBody>
      </p:sp>
      <p:sp>
        <p:nvSpPr>
          <p:cNvPr id="20" name="Freeform 46"/>
          <p:cNvSpPr>
            <a:spLocks noChangeAspect="1" noChangeArrowheads="1"/>
          </p:cNvSpPr>
          <p:nvPr/>
        </p:nvSpPr>
        <p:spPr bwMode="auto">
          <a:xfrm>
            <a:off x="7844835" y="3567503"/>
            <a:ext cx="353803" cy="337599"/>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1828165" eaLnBrk="1" fontAlgn="auto" latinLnBrk="0" hangingPunct="1">
              <a:lnSpc>
                <a:spcPct val="100000"/>
              </a:lnSpc>
              <a:spcBef>
                <a:spcPts val="0"/>
              </a:spcBef>
              <a:spcAft>
                <a:spcPts val="0"/>
              </a:spcAft>
              <a:buClrTx/>
              <a:buSzTx/>
              <a:buFontTx/>
              <a:buNone/>
              <a:defRPr/>
            </a:pPr>
            <a:endParaRPr kumimoji="0" lang="en-US" sz="3600" b="0" i="0" u="none" strike="noStrike" kern="0" cap="none" spc="0" normalizeH="0" baseline="0" noProof="0" dirty="0">
              <a:ln>
                <a:noFill/>
              </a:ln>
              <a:solidFill>
                <a:srgbClr val="737572"/>
              </a:solidFill>
              <a:effectLst/>
              <a:uLnTx/>
              <a:uFillTx/>
              <a:latin typeface="Bebas" pitchFamily="2" charset="0"/>
              <a:ea typeface="微软雅黑" panose="020B0503020204020204" charset="-122"/>
              <a:sym typeface="Bebas" pitchFamily="2" charset="0"/>
            </a:endParaRPr>
          </a:p>
        </p:txBody>
      </p:sp>
      <p:sp>
        <p:nvSpPr>
          <p:cNvPr id="21" name="Oval 13"/>
          <p:cNvSpPr/>
          <p:nvPr/>
        </p:nvSpPr>
        <p:spPr>
          <a:xfrm>
            <a:off x="9513131" y="3389369"/>
            <a:ext cx="720428" cy="720616"/>
          </a:xfrm>
          <a:prstGeom prst="ellipse">
            <a:avLst/>
          </a:prstGeom>
          <a:solidFill>
            <a:srgbClr val="537285"/>
          </a:solidFill>
          <a:ln w="25400">
            <a:noFill/>
          </a:ln>
          <a:effectLst>
            <a:outerShdw blurRad="1524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EFABC"/>
              </a:solidFill>
              <a:latin typeface="Bebas" pitchFamily="2" charset="0"/>
              <a:ea typeface="微软雅黑" panose="020B0503020204020204" charset="-122"/>
              <a:sym typeface="Bebas" pitchFamily="2" charset="0"/>
            </a:endParaRPr>
          </a:p>
        </p:txBody>
      </p:sp>
      <p:sp>
        <p:nvSpPr>
          <p:cNvPr id="22" name="Freeform 46"/>
          <p:cNvSpPr>
            <a:spLocks noChangeAspect="1" noChangeArrowheads="1"/>
          </p:cNvSpPr>
          <p:nvPr/>
        </p:nvSpPr>
        <p:spPr bwMode="auto">
          <a:xfrm>
            <a:off x="9697810" y="3567503"/>
            <a:ext cx="353803" cy="337599"/>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tIns="17145" rIns="34290" bIns="1714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1828165" eaLnBrk="1" fontAlgn="auto" latinLnBrk="0" hangingPunct="1">
              <a:lnSpc>
                <a:spcPct val="100000"/>
              </a:lnSpc>
              <a:spcBef>
                <a:spcPts val="0"/>
              </a:spcBef>
              <a:spcAft>
                <a:spcPts val="0"/>
              </a:spcAft>
              <a:buClrTx/>
              <a:buSzTx/>
              <a:buFontTx/>
              <a:buNone/>
              <a:defRPr/>
            </a:pPr>
            <a:endParaRPr kumimoji="0" lang="en-US" sz="3600" b="0" i="0" u="none" strike="noStrike" kern="0" cap="none" spc="0" normalizeH="0" baseline="0" noProof="0" dirty="0">
              <a:ln>
                <a:noFill/>
              </a:ln>
              <a:solidFill>
                <a:srgbClr val="737572"/>
              </a:solidFill>
              <a:effectLst/>
              <a:uLnTx/>
              <a:uFillTx/>
              <a:latin typeface="Bebas" pitchFamily="2" charset="0"/>
              <a:ea typeface="微软雅黑" panose="020B0503020204020204" charset="-122"/>
              <a:sym typeface="Bebas" pitchFamily="2" charset="0"/>
            </a:endParaRPr>
          </a:p>
        </p:txBody>
      </p:sp>
      <p:sp>
        <p:nvSpPr>
          <p:cNvPr id="23" name="矩形 22"/>
          <p:cNvSpPr/>
          <p:nvPr/>
        </p:nvSpPr>
        <p:spPr>
          <a:xfrm>
            <a:off x="1526326" y="4374676"/>
            <a:ext cx="1813268" cy="1200733"/>
          </a:xfrm>
          <a:prstGeom prst="rect">
            <a:avLst/>
          </a:prstGeom>
        </p:spPr>
        <p:txBody>
          <a:bodyPr wrap="square" lIns="91840" tIns="45920" rIns="91840" bIns="4592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tx1">
                    <a:lumMod val="50000"/>
                    <a:lumOff val="50000"/>
                  </a:schemeClr>
                </a:solidFill>
                <a:latin typeface="Bebas" pitchFamily="2" charset="0"/>
                <a:ea typeface="微软雅黑" panose="020B0503020204020204" charset="-122"/>
                <a:cs typeface="华文黑体" pitchFamily="2" charset="-122"/>
                <a:sym typeface="Bebas" pitchFamily="2" charset="0"/>
              </a:rPr>
              <a:t>对方是自然人的，须审查主体身份及行为能力（年龄、精神状况等），重点查看身份证并保存复印件，记录姓名、住址、电话等基本信息。</a:t>
            </a:r>
          </a:p>
        </p:txBody>
      </p:sp>
      <p:sp>
        <p:nvSpPr>
          <p:cNvPr id="24" name="矩形 23"/>
          <p:cNvSpPr/>
          <p:nvPr/>
        </p:nvSpPr>
        <p:spPr>
          <a:xfrm>
            <a:off x="3505305" y="4360388"/>
            <a:ext cx="1813268" cy="646735"/>
          </a:xfrm>
          <a:prstGeom prst="rect">
            <a:avLst/>
          </a:prstGeom>
        </p:spPr>
        <p:txBody>
          <a:bodyPr wrap="square" lIns="91840" tIns="45920" rIns="91840" bIns="4592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chemeClr val="tx1">
                    <a:lumMod val="50000"/>
                    <a:lumOff val="50000"/>
                  </a:schemeClr>
                </a:solidFill>
                <a:latin typeface="微软雅黑" panose="020B0503020204020204" charset="-122"/>
                <a:ea typeface="微软雅黑" panose="020B0503020204020204" charset="-122"/>
                <a:cs typeface="华文黑体" pitchFamily="2" charset="-122"/>
                <a:sym typeface="Bebas" pitchFamily="2" charset="0"/>
              </a:rPr>
              <a:t>对方是单位的，审查其主体资格的方法有</a:t>
            </a:r>
            <a:r>
              <a:rPr lang="en-US" altLang="zh-CN" sz="1200" dirty="0">
                <a:solidFill>
                  <a:schemeClr val="tx1">
                    <a:lumMod val="50000"/>
                    <a:lumOff val="50000"/>
                  </a:schemeClr>
                </a:solidFill>
                <a:latin typeface="微软雅黑" panose="020B0503020204020204" charset="-122"/>
                <a:ea typeface="微软雅黑" panose="020B0503020204020204" charset="-122"/>
                <a:cs typeface="华文黑体" pitchFamily="2" charset="-122"/>
                <a:sym typeface="Bebas" pitchFamily="2" charset="0"/>
              </a:rPr>
              <a:t>6</a:t>
            </a:r>
            <a:r>
              <a:rPr lang="zh-CN" altLang="en-US" sz="1200" dirty="0">
                <a:solidFill>
                  <a:schemeClr val="tx1">
                    <a:lumMod val="50000"/>
                    <a:lumOff val="50000"/>
                  </a:schemeClr>
                </a:solidFill>
                <a:latin typeface="微软雅黑" panose="020B0503020204020204" charset="-122"/>
                <a:ea typeface="微软雅黑" panose="020B0503020204020204" charset="-122"/>
                <a:cs typeface="华文黑体" pitchFamily="2" charset="-122"/>
                <a:sym typeface="Bebas" pitchFamily="2" charset="0"/>
              </a:rPr>
              <a:t>种。</a:t>
            </a:r>
            <a:endParaRPr lang="en-US" altLang="zh-CN" sz="1200" dirty="0">
              <a:solidFill>
                <a:schemeClr val="tx1">
                  <a:lumMod val="50000"/>
                  <a:lumOff val="50000"/>
                </a:schemeClr>
              </a:solidFill>
              <a:latin typeface="微软雅黑" panose="020B0503020204020204" charset="-122"/>
              <a:ea typeface="微软雅黑" panose="020B0503020204020204" charset="-122"/>
              <a:cs typeface="华文黑体" pitchFamily="2" charset="-122"/>
              <a:sym typeface="Bebas" pitchFamily="2" charset="0"/>
            </a:endParaRPr>
          </a:p>
          <a:p>
            <a:pPr algn="ctr"/>
            <a:r>
              <a:rPr lang="zh-CN" altLang="en-US" sz="1200" b="1" dirty="0">
                <a:latin typeface="微软雅黑" panose="020B0503020204020204" charset="-122"/>
                <a:ea typeface="微软雅黑" panose="020B0503020204020204" charset="-122"/>
                <a:cs typeface="华文黑体" pitchFamily="2" charset="-122"/>
                <a:sym typeface="Bebas" pitchFamily="2" charset="0"/>
                <a:hlinkClick r:id="rId2" action="ppaction://hlinksldjump"/>
              </a:rPr>
              <a:t>六种审查主题资格方法：</a:t>
            </a:r>
            <a:endParaRPr lang="zh-CN" altLang="en-US" sz="1200" b="1" dirty="0">
              <a:latin typeface="微软雅黑" panose="020B0503020204020204" charset="-122"/>
              <a:ea typeface="微软雅黑" panose="020B0503020204020204" charset="-122"/>
              <a:cs typeface="华文黑体" pitchFamily="2" charset="-122"/>
              <a:sym typeface="Bebas" pitchFamily="2" charset="0"/>
            </a:endParaRPr>
          </a:p>
        </p:txBody>
      </p:sp>
      <p:sp>
        <p:nvSpPr>
          <p:cNvPr id="25" name="矩形 24"/>
          <p:cNvSpPr/>
          <p:nvPr/>
        </p:nvSpPr>
        <p:spPr>
          <a:xfrm>
            <a:off x="5305037" y="4360388"/>
            <a:ext cx="1813268" cy="831401"/>
          </a:xfrm>
          <a:prstGeom prst="rect">
            <a:avLst/>
          </a:prstGeom>
        </p:spPr>
        <p:txBody>
          <a:bodyPr wrap="square" lIns="91840" tIns="45920" rIns="91840" bIns="4592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tx1">
                    <a:lumMod val="50000"/>
                    <a:lumOff val="50000"/>
                  </a:schemeClr>
                </a:solidFill>
                <a:latin typeface="Bebas" pitchFamily="2" charset="0"/>
                <a:ea typeface="微软雅黑" panose="020B0503020204020204" charset="-122"/>
                <a:cs typeface="华文黑体" pitchFamily="2" charset="-122"/>
                <a:sym typeface="Bebas" pitchFamily="2" charset="0"/>
              </a:rPr>
              <a:t>◆ 对方是个体工商户的，应当向其索要营业执照以供核查，并由户主在合同上签字。 </a:t>
            </a:r>
          </a:p>
        </p:txBody>
      </p:sp>
      <p:sp>
        <p:nvSpPr>
          <p:cNvPr id="26" name="矩形 25"/>
          <p:cNvSpPr/>
          <p:nvPr/>
        </p:nvSpPr>
        <p:spPr>
          <a:xfrm>
            <a:off x="7103584" y="4360388"/>
            <a:ext cx="2165169" cy="2122805"/>
          </a:xfrm>
          <a:prstGeom prst="rect">
            <a:avLst/>
          </a:prstGeom>
        </p:spPr>
        <p:txBody>
          <a:bodyPr wrap="square" lIns="91840" tIns="45920" rIns="91840" bIns="4592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tx1">
                    <a:lumMod val="50000"/>
                    <a:lumOff val="50000"/>
                  </a:schemeClr>
                </a:solidFill>
                <a:latin typeface="微软雅黑" panose="020B0503020204020204" charset="-122"/>
                <a:ea typeface="微软雅黑" panose="020B0503020204020204" charset="-122"/>
                <a:cs typeface="华文黑体" pitchFamily="2" charset="-122"/>
                <a:sym typeface="Bebas" pitchFamily="2" charset="0"/>
              </a:rPr>
              <a:t>对方是受托人的，需要注意以下几点：</a:t>
            </a:r>
          </a:p>
          <a:p>
            <a:r>
              <a:rPr lang="zh-CN" altLang="en-US" sz="1200" dirty="0">
                <a:solidFill>
                  <a:schemeClr val="tx1">
                    <a:lumMod val="50000"/>
                    <a:lumOff val="50000"/>
                  </a:schemeClr>
                </a:solidFill>
                <a:latin typeface="微软雅黑" panose="020B0503020204020204" charset="-122"/>
                <a:ea typeface="微软雅黑" panose="020B0503020204020204" charset="-122"/>
                <a:cs typeface="华文黑体" pitchFamily="2" charset="-122"/>
                <a:sym typeface="Bebas" pitchFamily="2" charset="0"/>
              </a:rPr>
              <a:t>（</a:t>
            </a:r>
            <a:r>
              <a:rPr lang="en-US" altLang="zh-CN" sz="1200" dirty="0">
                <a:solidFill>
                  <a:schemeClr val="tx1">
                    <a:lumMod val="50000"/>
                    <a:lumOff val="50000"/>
                  </a:schemeClr>
                </a:solidFill>
                <a:latin typeface="微软雅黑" panose="020B0503020204020204" charset="-122"/>
                <a:ea typeface="微软雅黑" panose="020B0503020204020204" charset="-122"/>
                <a:cs typeface="华文黑体" pitchFamily="2" charset="-122"/>
                <a:sym typeface="Bebas" pitchFamily="2" charset="0"/>
              </a:rPr>
              <a:t>1</a:t>
            </a:r>
            <a:r>
              <a:rPr lang="zh-CN" altLang="en-US" sz="1200" dirty="0">
                <a:solidFill>
                  <a:schemeClr val="tx1">
                    <a:lumMod val="50000"/>
                    <a:lumOff val="50000"/>
                  </a:schemeClr>
                </a:solidFill>
                <a:latin typeface="微软雅黑" panose="020B0503020204020204" charset="-122"/>
                <a:ea typeface="微软雅黑" panose="020B0503020204020204" charset="-122"/>
                <a:cs typeface="华文黑体" pitchFamily="2" charset="-122"/>
                <a:sym typeface="Bebas" pitchFamily="2" charset="0"/>
              </a:rPr>
              <a:t>）委托人是否具备签约资质；</a:t>
            </a:r>
            <a:endParaRPr lang="en-US" altLang="zh-CN" sz="1200" dirty="0">
              <a:solidFill>
                <a:schemeClr val="tx1">
                  <a:lumMod val="50000"/>
                  <a:lumOff val="50000"/>
                </a:schemeClr>
              </a:solidFill>
              <a:latin typeface="微软雅黑" panose="020B0503020204020204" charset="-122"/>
              <a:ea typeface="微软雅黑" panose="020B0503020204020204" charset="-122"/>
              <a:cs typeface="华文黑体" pitchFamily="2" charset="-122"/>
              <a:sym typeface="Bebas" pitchFamily="2" charset="0"/>
            </a:endParaRPr>
          </a:p>
          <a:p>
            <a:r>
              <a:rPr lang="zh-CN" altLang="en-US" sz="1200" dirty="0">
                <a:solidFill>
                  <a:schemeClr val="tx1">
                    <a:lumMod val="50000"/>
                    <a:lumOff val="50000"/>
                  </a:schemeClr>
                </a:solidFill>
                <a:latin typeface="微软雅黑" panose="020B0503020204020204" charset="-122"/>
                <a:ea typeface="微软雅黑" panose="020B0503020204020204" charset="-122"/>
                <a:cs typeface="华文黑体" pitchFamily="2" charset="-122"/>
                <a:sym typeface="Bebas" pitchFamily="2" charset="0"/>
              </a:rPr>
              <a:t>（</a:t>
            </a:r>
            <a:r>
              <a:rPr lang="en-US" altLang="zh-CN" sz="1200" dirty="0">
                <a:solidFill>
                  <a:schemeClr val="tx1">
                    <a:lumMod val="50000"/>
                    <a:lumOff val="50000"/>
                  </a:schemeClr>
                </a:solidFill>
                <a:latin typeface="微软雅黑" panose="020B0503020204020204" charset="-122"/>
                <a:ea typeface="微软雅黑" panose="020B0503020204020204" charset="-122"/>
                <a:cs typeface="华文黑体" pitchFamily="2" charset="-122"/>
                <a:sym typeface="Bebas" pitchFamily="2" charset="0"/>
              </a:rPr>
              <a:t>2</a:t>
            </a:r>
            <a:r>
              <a:rPr lang="zh-CN" altLang="en-US" sz="1200" dirty="0">
                <a:solidFill>
                  <a:schemeClr val="tx1">
                    <a:lumMod val="50000"/>
                    <a:lumOff val="50000"/>
                  </a:schemeClr>
                </a:solidFill>
                <a:latin typeface="微软雅黑" panose="020B0503020204020204" charset="-122"/>
                <a:ea typeface="微软雅黑" panose="020B0503020204020204" charset="-122"/>
                <a:cs typeface="华文黑体" pitchFamily="2" charset="-122"/>
                <a:sym typeface="Bebas" pitchFamily="2" charset="0"/>
              </a:rPr>
              <a:t>）受托人是否持有授权委托文件原件（如授权委托书）；</a:t>
            </a:r>
            <a:endParaRPr lang="en-US" altLang="zh-CN" sz="1200" dirty="0">
              <a:solidFill>
                <a:schemeClr val="tx1">
                  <a:lumMod val="50000"/>
                  <a:lumOff val="50000"/>
                </a:schemeClr>
              </a:solidFill>
              <a:latin typeface="微软雅黑" panose="020B0503020204020204" charset="-122"/>
              <a:ea typeface="微软雅黑" panose="020B0503020204020204" charset="-122"/>
              <a:cs typeface="华文黑体" pitchFamily="2" charset="-122"/>
              <a:sym typeface="Bebas" pitchFamily="2" charset="0"/>
            </a:endParaRPr>
          </a:p>
          <a:p>
            <a:r>
              <a:rPr lang="zh-CN" altLang="en-US" sz="1200" dirty="0">
                <a:solidFill>
                  <a:schemeClr val="tx1">
                    <a:lumMod val="50000"/>
                    <a:lumOff val="50000"/>
                  </a:schemeClr>
                </a:solidFill>
                <a:latin typeface="微软雅黑" panose="020B0503020204020204" charset="-122"/>
                <a:ea typeface="微软雅黑" panose="020B0503020204020204" charset="-122"/>
                <a:cs typeface="华文黑体" pitchFamily="2" charset="-122"/>
                <a:sym typeface="Bebas" pitchFamily="2" charset="0"/>
              </a:rPr>
              <a:t>（</a:t>
            </a:r>
            <a:r>
              <a:rPr lang="en-US" altLang="zh-CN" sz="1200" dirty="0">
                <a:solidFill>
                  <a:schemeClr val="tx1">
                    <a:lumMod val="50000"/>
                    <a:lumOff val="50000"/>
                  </a:schemeClr>
                </a:solidFill>
                <a:latin typeface="微软雅黑" panose="020B0503020204020204" charset="-122"/>
                <a:ea typeface="微软雅黑" panose="020B0503020204020204" charset="-122"/>
                <a:cs typeface="华文黑体" pitchFamily="2" charset="-122"/>
                <a:sym typeface="Bebas" pitchFamily="2" charset="0"/>
              </a:rPr>
              <a:t>3</a:t>
            </a:r>
            <a:r>
              <a:rPr lang="zh-CN" altLang="en-US" sz="1200" dirty="0">
                <a:solidFill>
                  <a:schemeClr val="tx1">
                    <a:lumMod val="50000"/>
                    <a:lumOff val="50000"/>
                  </a:schemeClr>
                </a:solidFill>
                <a:latin typeface="微软雅黑" panose="020B0503020204020204" charset="-122"/>
                <a:ea typeface="微软雅黑" panose="020B0503020204020204" charset="-122"/>
                <a:cs typeface="华文黑体" pitchFamily="2" charset="-122"/>
                <a:sym typeface="Bebas" pitchFamily="2" charset="0"/>
              </a:rPr>
              <a:t>）委托人和受托人的主体资质文件（包括但不限于营业执照、身份证等）；</a:t>
            </a:r>
          </a:p>
          <a:p>
            <a:r>
              <a:rPr lang="zh-CN" altLang="en-US" sz="1200" dirty="0">
                <a:solidFill>
                  <a:schemeClr val="tx1">
                    <a:lumMod val="50000"/>
                    <a:lumOff val="50000"/>
                  </a:schemeClr>
                </a:solidFill>
                <a:latin typeface="微软雅黑" panose="020B0503020204020204" charset="-122"/>
                <a:ea typeface="微软雅黑" panose="020B0503020204020204" charset="-122"/>
                <a:cs typeface="华文黑体" pitchFamily="2" charset="-122"/>
                <a:sym typeface="Bebas" pitchFamily="2" charset="0"/>
              </a:rPr>
              <a:t>（</a:t>
            </a:r>
            <a:r>
              <a:rPr lang="en-US" altLang="zh-CN" sz="1200" dirty="0">
                <a:solidFill>
                  <a:schemeClr val="tx1">
                    <a:lumMod val="50000"/>
                    <a:lumOff val="50000"/>
                  </a:schemeClr>
                </a:solidFill>
                <a:latin typeface="微软雅黑" panose="020B0503020204020204" charset="-122"/>
                <a:ea typeface="微软雅黑" panose="020B0503020204020204" charset="-122"/>
                <a:cs typeface="华文黑体" pitchFamily="2" charset="-122"/>
                <a:sym typeface="Bebas" pitchFamily="2" charset="0"/>
              </a:rPr>
              <a:t>4</a:t>
            </a:r>
            <a:r>
              <a:rPr lang="zh-CN" altLang="en-US" sz="1200" dirty="0">
                <a:solidFill>
                  <a:schemeClr val="tx1">
                    <a:lumMod val="50000"/>
                    <a:lumOff val="50000"/>
                  </a:schemeClr>
                </a:solidFill>
                <a:latin typeface="微软雅黑" panose="020B0503020204020204" charset="-122"/>
                <a:ea typeface="微软雅黑" panose="020B0503020204020204" charset="-122"/>
                <a:cs typeface="华文黑体" pitchFamily="2" charset="-122"/>
                <a:sym typeface="Bebas" pitchFamily="2" charset="0"/>
              </a:rPr>
              <a:t>）受托人的被授权范围、授权期限。</a:t>
            </a:r>
          </a:p>
        </p:txBody>
      </p:sp>
      <p:sp>
        <p:nvSpPr>
          <p:cNvPr id="27" name="矩形 26"/>
          <p:cNvSpPr/>
          <p:nvPr/>
        </p:nvSpPr>
        <p:spPr>
          <a:xfrm>
            <a:off x="9416074" y="4359118"/>
            <a:ext cx="1813268" cy="2122805"/>
          </a:xfrm>
          <a:prstGeom prst="rect">
            <a:avLst/>
          </a:prstGeom>
        </p:spPr>
        <p:txBody>
          <a:bodyPr wrap="square" lIns="91840" tIns="45920" rIns="91840" bIns="4592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200" dirty="0">
                <a:solidFill>
                  <a:schemeClr val="tx1">
                    <a:lumMod val="50000"/>
                    <a:lumOff val="50000"/>
                  </a:schemeClr>
                </a:solidFill>
                <a:latin typeface="微软雅黑" panose="020B0503020204020204" charset="-122"/>
                <a:ea typeface="微软雅黑" panose="020B0503020204020204" charset="-122"/>
                <a:cs typeface="华文黑体" pitchFamily="2" charset="-122"/>
                <a:sym typeface="Bebas" pitchFamily="2" charset="0"/>
              </a:rPr>
              <a:t>穷尽上述方法之后，仍然认为交易存在较大风险的，可在合同中做出如下约定：</a:t>
            </a:r>
          </a:p>
          <a:p>
            <a:pPr algn="l"/>
            <a:r>
              <a:rPr lang="zh-CN" altLang="en-US" sz="1200" dirty="0">
                <a:solidFill>
                  <a:schemeClr val="tx1">
                    <a:lumMod val="50000"/>
                    <a:lumOff val="50000"/>
                  </a:schemeClr>
                </a:solidFill>
                <a:latin typeface="微软雅黑" panose="020B0503020204020204" charset="-122"/>
                <a:ea typeface="微软雅黑" panose="020B0503020204020204" charset="-122"/>
                <a:cs typeface="华文黑体" pitchFamily="2" charset="-122"/>
                <a:sym typeface="Bebas" pitchFamily="2" charset="0"/>
              </a:rPr>
              <a:t>（</a:t>
            </a:r>
            <a:r>
              <a:rPr lang="en-US" altLang="zh-CN" sz="1200" dirty="0">
                <a:solidFill>
                  <a:schemeClr val="tx1">
                    <a:lumMod val="50000"/>
                    <a:lumOff val="50000"/>
                  </a:schemeClr>
                </a:solidFill>
                <a:latin typeface="微软雅黑" panose="020B0503020204020204" charset="-122"/>
                <a:ea typeface="微软雅黑" panose="020B0503020204020204" charset="-122"/>
                <a:cs typeface="华文黑体" pitchFamily="2" charset="-122"/>
                <a:sym typeface="Bebas" pitchFamily="2" charset="0"/>
              </a:rPr>
              <a:t>1</a:t>
            </a:r>
            <a:r>
              <a:rPr lang="zh-CN" altLang="en-US" sz="1200" dirty="0">
                <a:solidFill>
                  <a:schemeClr val="tx1">
                    <a:lumMod val="50000"/>
                    <a:lumOff val="50000"/>
                  </a:schemeClr>
                </a:solidFill>
                <a:latin typeface="微软雅黑" panose="020B0503020204020204" charset="-122"/>
                <a:ea typeface="微软雅黑" panose="020B0503020204020204" charset="-122"/>
                <a:cs typeface="华文黑体" pitchFamily="2" charset="-122"/>
                <a:sym typeface="Bebas" pitchFamily="2" charset="0"/>
              </a:rPr>
              <a:t>）要求对方提供担保，如抵押、质押或银行保函；</a:t>
            </a:r>
          </a:p>
          <a:p>
            <a:pPr algn="l"/>
            <a:r>
              <a:rPr lang="zh-CN" altLang="en-US" sz="1200" dirty="0">
                <a:solidFill>
                  <a:schemeClr val="tx1">
                    <a:lumMod val="50000"/>
                    <a:lumOff val="50000"/>
                  </a:schemeClr>
                </a:solidFill>
                <a:latin typeface="微软雅黑" panose="020B0503020204020204" charset="-122"/>
                <a:ea typeface="微软雅黑" panose="020B0503020204020204" charset="-122"/>
                <a:cs typeface="华文黑体" pitchFamily="2" charset="-122"/>
                <a:sym typeface="Bebas" pitchFamily="2" charset="0"/>
              </a:rPr>
              <a:t> （</a:t>
            </a:r>
            <a:r>
              <a:rPr lang="en-US" altLang="zh-CN" sz="1200" dirty="0">
                <a:solidFill>
                  <a:schemeClr val="tx1">
                    <a:lumMod val="50000"/>
                    <a:lumOff val="50000"/>
                  </a:schemeClr>
                </a:solidFill>
                <a:latin typeface="微软雅黑" panose="020B0503020204020204" charset="-122"/>
                <a:ea typeface="微软雅黑" panose="020B0503020204020204" charset="-122"/>
                <a:cs typeface="华文黑体" pitchFamily="2" charset="-122"/>
                <a:sym typeface="Bebas" pitchFamily="2" charset="0"/>
              </a:rPr>
              <a:t>2</a:t>
            </a:r>
            <a:r>
              <a:rPr lang="zh-CN" altLang="en-US" sz="1200" dirty="0">
                <a:solidFill>
                  <a:schemeClr val="tx1">
                    <a:lumMod val="50000"/>
                    <a:lumOff val="50000"/>
                  </a:schemeClr>
                </a:solidFill>
                <a:latin typeface="微软雅黑" panose="020B0503020204020204" charset="-122"/>
                <a:ea typeface="微软雅黑" panose="020B0503020204020204" charset="-122"/>
                <a:cs typeface="华文黑体" pitchFamily="2" charset="-122"/>
                <a:sym typeface="Bebas" pitchFamily="2" charset="0"/>
              </a:rPr>
              <a:t>）在付款上选择有利于我方的方式；</a:t>
            </a:r>
          </a:p>
          <a:p>
            <a:pPr algn="l"/>
            <a:r>
              <a:rPr lang="zh-CN" altLang="en-US" sz="1200" dirty="0">
                <a:solidFill>
                  <a:schemeClr val="tx1">
                    <a:lumMod val="50000"/>
                    <a:lumOff val="50000"/>
                  </a:schemeClr>
                </a:solidFill>
                <a:latin typeface="微软雅黑" panose="020B0503020204020204" charset="-122"/>
                <a:ea typeface="微软雅黑" panose="020B0503020204020204" charset="-122"/>
                <a:cs typeface="华文黑体" pitchFamily="2" charset="-122"/>
                <a:sym typeface="Bebas" pitchFamily="2" charset="0"/>
              </a:rPr>
              <a:t>（</a:t>
            </a:r>
            <a:r>
              <a:rPr lang="en-US" altLang="zh-CN" sz="1200" dirty="0">
                <a:solidFill>
                  <a:schemeClr val="tx1">
                    <a:lumMod val="50000"/>
                    <a:lumOff val="50000"/>
                  </a:schemeClr>
                </a:solidFill>
                <a:latin typeface="微软雅黑" panose="020B0503020204020204" charset="-122"/>
                <a:ea typeface="微软雅黑" panose="020B0503020204020204" charset="-122"/>
                <a:cs typeface="华文黑体" pitchFamily="2" charset="-122"/>
                <a:sym typeface="Bebas" pitchFamily="2" charset="0"/>
              </a:rPr>
              <a:t>3</a:t>
            </a:r>
            <a:r>
              <a:rPr lang="zh-CN" altLang="en-US" sz="1200" dirty="0">
                <a:solidFill>
                  <a:schemeClr val="tx1">
                    <a:lumMod val="50000"/>
                    <a:lumOff val="50000"/>
                  </a:schemeClr>
                </a:solidFill>
                <a:latin typeface="微软雅黑" panose="020B0503020204020204" charset="-122"/>
                <a:ea typeface="微软雅黑" panose="020B0503020204020204" charset="-122"/>
                <a:cs typeface="华文黑体" pitchFamily="2" charset="-122"/>
                <a:sym typeface="Bebas" pitchFamily="2" charset="0"/>
              </a:rPr>
              <a:t>）约定相对严格的违约责任。</a:t>
            </a:r>
          </a:p>
        </p:txBody>
      </p:sp>
      <p:cxnSp>
        <p:nvCxnSpPr>
          <p:cNvPr id="29" name="直接连接符 28"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圆角矩形 29"/>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30"/>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1205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二</a:t>
            </a:r>
          </a:p>
        </p:txBody>
      </p:sp>
      <p:cxnSp>
        <p:nvCxnSpPr>
          <p:cNvPr id="34" name="直接连接符 3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矩形 36">
            <a:extLst>
              <a:ext uri="{FF2B5EF4-FFF2-40B4-BE49-F238E27FC236}">
                <a16:creationId xmlns:a16="http://schemas.microsoft.com/office/drawing/2014/main" id="{AF117D9D-33EB-8146-9EAB-E92F8AA272AC}"/>
              </a:ext>
            </a:extLst>
          </p:cNvPr>
          <p:cNvSpPr/>
          <p:nvPr/>
        </p:nvSpPr>
        <p:spPr>
          <a:xfrm>
            <a:off x="2276758" y="317593"/>
            <a:ext cx="2954655" cy="461665"/>
          </a:xfrm>
          <a:prstGeom prst="rect">
            <a:avLst/>
          </a:prstGeom>
        </p:spPr>
        <p:txBody>
          <a:bodyPr wrap="none">
            <a:spAutoFit/>
          </a:bodyPr>
          <a:lstStyle/>
          <a:p>
            <a:r>
              <a:rPr lang="zh-CN" altLang="en-US" sz="2400" b="1" dirty="0">
                <a:solidFill>
                  <a:srgbClr val="124062"/>
                </a:solidFill>
                <a:latin typeface="Arial Black" panose="020B0A04020102020204" pitchFamily="34" charset="0"/>
                <a:ea typeface="创艺简细圆" pitchFamily="2" charset="-122"/>
                <a:cs typeface="Kartika" panose="02020503030404060203" pitchFamily="18" charset="0"/>
              </a:rPr>
              <a:t>合同管理流程及要点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inVertical)">
                                      <p:cBhvr>
                                        <p:cTn id="40" dur="500"/>
                                        <p:tgtEl>
                                          <p:spTgt spid="18"/>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inVertical)">
                                      <p:cBhvr>
                                        <p:cTn id="43" dur="500"/>
                                        <p:tgtEl>
                                          <p:spTgt spid="19"/>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arn(inVertical)">
                                      <p:cBhvr>
                                        <p:cTn id="46" dur="500"/>
                                        <p:tgtEl>
                                          <p:spTgt spid="20"/>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arn(inVertical)">
                                      <p:cBhvr>
                                        <p:cTn id="49" dur="500"/>
                                        <p:tgtEl>
                                          <p:spTgt spid="21"/>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barn(inVertical)">
                                      <p:cBhvr>
                                        <p:cTn id="55" dur="500"/>
                                        <p:tgtEl>
                                          <p:spTgt spid="23"/>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barn(inVertical)">
                                      <p:cBhvr>
                                        <p:cTn id="58" dur="500"/>
                                        <p:tgtEl>
                                          <p:spTgt spid="24"/>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barn(inVertical)">
                                      <p:cBhvr>
                                        <p:cTn id="61" dur="500"/>
                                        <p:tgtEl>
                                          <p:spTgt spid="25"/>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barn(inVertical)">
                                      <p:cBhvr>
                                        <p:cTn id="64" dur="500"/>
                                        <p:tgtEl>
                                          <p:spTgt spid="26"/>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barn(inVertical)">
                                      <p:cBhvr>
                                        <p:cTn id="67" dur="500"/>
                                        <p:tgtEl>
                                          <p:spTgt spid="27"/>
                                        </p:tgtEl>
                                      </p:cBhvr>
                                    </p:animEffect>
                                  </p:childTnLst>
                                </p:cTn>
                              </p:par>
                            </p:childTnLst>
                          </p:cTn>
                        </p:par>
                        <p:par>
                          <p:cTn id="68" fill="hold">
                            <p:stCondLst>
                              <p:cond delay="500"/>
                            </p:stCondLst>
                            <p:childTnLst>
                              <p:par>
                                <p:cTn id="69" presetID="53" presetClass="entr" presetSubtype="16"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p:cTn id="71" dur="500" fill="hold"/>
                                        <p:tgtEl>
                                          <p:spTgt spid="11"/>
                                        </p:tgtEl>
                                        <p:attrNameLst>
                                          <p:attrName>ppt_w</p:attrName>
                                        </p:attrNameLst>
                                      </p:cBhvr>
                                      <p:tavLst>
                                        <p:tav tm="0">
                                          <p:val>
                                            <p:fltVal val="0"/>
                                          </p:val>
                                        </p:tav>
                                        <p:tav tm="100000">
                                          <p:val>
                                            <p:strVal val="#ppt_w"/>
                                          </p:val>
                                        </p:tav>
                                      </p:tavLst>
                                    </p:anim>
                                    <p:anim calcmode="lin" valueType="num">
                                      <p:cBhvr>
                                        <p:cTn id="72" dur="500" fill="hold"/>
                                        <p:tgtEl>
                                          <p:spTgt spid="11"/>
                                        </p:tgtEl>
                                        <p:attrNameLst>
                                          <p:attrName>ppt_h</p:attrName>
                                        </p:attrNameLst>
                                      </p:cBhvr>
                                      <p:tavLst>
                                        <p:tav tm="0">
                                          <p:val>
                                            <p:fltVal val="0"/>
                                          </p:val>
                                        </p:tav>
                                        <p:tav tm="100000">
                                          <p:val>
                                            <p:strVal val="#ppt_h"/>
                                          </p:val>
                                        </p:tav>
                                      </p:tavLst>
                                    </p:anim>
                                    <p:animEffect transition="in" filter="fade">
                                      <p:cBhvr>
                                        <p:cTn id="73" dur="500"/>
                                        <p:tgtEl>
                                          <p:spTgt spid="11"/>
                                        </p:tgtEl>
                                      </p:cBhvr>
                                    </p:animEffect>
                                  </p:childTnLst>
                                </p:cTn>
                              </p:par>
                            </p:childTnLst>
                          </p:cTn>
                        </p:par>
                        <p:par>
                          <p:cTn id="74" fill="hold">
                            <p:stCondLst>
                              <p:cond delay="1000"/>
                            </p:stCondLst>
                            <p:childTnLst>
                              <p:par>
                                <p:cTn id="75" presetID="53" presetClass="entr" presetSubtype="16"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p:cTn id="77" dur="500" fill="hold"/>
                                        <p:tgtEl>
                                          <p:spTgt spid="12"/>
                                        </p:tgtEl>
                                        <p:attrNameLst>
                                          <p:attrName>ppt_w</p:attrName>
                                        </p:attrNameLst>
                                      </p:cBhvr>
                                      <p:tavLst>
                                        <p:tav tm="0">
                                          <p:val>
                                            <p:fltVal val="0"/>
                                          </p:val>
                                        </p:tav>
                                        <p:tav tm="100000">
                                          <p:val>
                                            <p:strVal val="#ppt_w"/>
                                          </p:val>
                                        </p:tav>
                                      </p:tavLst>
                                    </p:anim>
                                    <p:anim calcmode="lin" valueType="num">
                                      <p:cBhvr>
                                        <p:cTn id="78" dur="500" fill="hold"/>
                                        <p:tgtEl>
                                          <p:spTgt spid="12"/>
                                        </p:tgtEl>
                                        <p:attrNameLst>
                                          <p:attrName>ppt_h</p:attrName>
                                        </p:attrNameLst>
                                      </p:cBhvr>
                                      <p:tavLst>
                                        <p:tav tm="0">
                                          <p:val>
                                            <p:fltVal val="0"/>
                                          </p:val>
                                        </p:tav>
                                        <p:tav tm="100000">
                                          <p:val>
                                            <p:strVal val="#ppt_h"/>
                                          </p:val>
                                        </p:tav>
                                      </p:tavLst>
                                    </p:anim>
                                    <p:animEffect transition="in" filter="fade">
                                      <p:cBhvr>
                                        <p:cTn id="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5" grpId="0" animBg="1"/>
      <p:bldP spid="16"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70670" y="1406769"/>
            <a:ext cx="647114" cy="956603"/>
          </a:xfrm>
          <a:prstGeom prst="rect">
            <a:avLst/>
          </a:pr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70670" y="2363372"/>
            <a:ext cx="647114" cy="956603"/>
          </a:xfrm>
          <a:prstGeom prst="rect">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570859" y="1485309"/>
            <a:ext cx="7887478" cy="338554"/>
          </a:xfrm>
          <a:prstGeom prst="rect">
            <a:avLst/>
          </a:prstGeom>
        </p:spPr>
        <p:txBody>
          <a:bodyPr wrap="square">
            <a:spAutoFit/>
          </a:bodyPr>
          <a:lstStyle/>
          <a:p>
            <a:r>
              <a:rPr lang="zh-CN" altLang="en-US" sz="1600" dirty="0"/>
              <a:t> </a:t>
            </a:r>
          </a:p>
        </p:txBody>
      </p:sp>
      <p:cxnSp>
        <p:nvCxnSpPr>
          <p:cNvPr id="31" name="直接连接符 30"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48198"/>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圆角矩形 31"/>
          <p:cNvSpPr/>
          <p:nvPr/>
        </p:nvSpPr>
        <p:spPr>
          <a:xfrm rot="2700000">
            <a:off x="1326742" y="205080"/>
            <a:ext cx="568875" cy="568875"/>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32"/>
          <p:cNvSpPr/>
          <p:nvPr/>
        </p:nvSpPr>
        <p:spPr>
          <a:xfrm rot="2700000">
            <a:off x="800095" y="205081"/>
            <a:ext cx="568875" cy="568875"/>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35"/>
          <p:cNvSpPr/>
          <p:nvPr/>
        </p:nvSpPr>
        <p:spPr>
          <a:xfrm rot="2700000">
            <a:off x="1063419" y="205080"/>
            <a:ext cx="568875" cy="568875"/>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32502" y="215789"/>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二</a:t>
            </a:r>
          </a:p>
        </p:txBody>
      </p:sp>
      <p:cxnSp>
        <p:nvCxnSpPr>
          <p:cNvPr id="39" name="直接连接符 38"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29160"/>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文本框 4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406490" y="249845"/>
            <a:ext cx="3416320" cy="523220"/>
          </a:xfrm>
          <a:prstGeom prst="rect">
            <a:avLst/>
          </a:prstGeom>
          <a:noFill/>
        </p:spPr>
        <p:txBody>
          <a:bodyPr wrap="none" rtlCol="0">
            <a:spAutoFit/>
          </a:bodyPr>
          <a:lstStyle/>
          <a:p>
            <a:r>
              <a:rPr lang="zh-CN" altLang="en-US" sz="2800" b="1" dirty="0">
                <a:solidFill>
                  <a:srgbClr val="124062"/>
                </a:solidFill>
                <a:latin typeface="Arial Black" panose="020B0A04020102020204" pitchFamily="34" charset="0"/>
                <a:ea typeface="创艺简细圆" pitchFamily="2" charset="-122"/>
                <a:cs typeface="Kartika" panose="02020503030404060203" pitchFamily="18" charset="0"/>
              </a:rPr>
              <a:t>合同管理流程及要点</a:t>
            </a:r>
          </a:p>
        </p:txBody>
      </p:sp>
      <p:pic>
        <p:nvPicPr>
          <p:cNvPr id="3" name="图片 2">
            <a:extLst>
              <a:ext uri="{FF2B5EF4-FFF2-40B4-BE49-F238E27FC236}">
                <a16:creationId xmlns:a16="http://schemas.microsoft.com/office/drawing/2014/main" id="{D1F6CA7B-0F9C-2246-90A3-C33C009FBE61}"/>
              </a:ext>
            </a:extLst>
          </p:cNvPr>
          <p:cNvPicPr>
            <a:picLocks noChangeAspect="1"/>
          </p:cNvPicPr>
          <p:nvPr/>
        </p:nvPicPr>
        <p:blipFill rotWithShape="1">
          <a:blip r:embed="rId3"/>
          <a:srcRect t="7544" b="-5062"/>
          <a:stretch/>
        </p:blipFill>
        <p:spPr>
          <a:xfrm>
            <a:off x="6405744" y="87263"/>
            <a:ext cx="5786256" cy="6889270"/>
          </a:xfrm>
          <a:prstGeom prst="rect">
            <a:avLst/>
          </a:prstGeom>
        </p:spPr>
      </p:pic>
      <p:sp>
        <p:nvSpPr>
          <p:cNvPr id="4" name="矩形 3">
            <a:extLst>
              <a:ext uri="{FF2B5EF4-FFF2-40B4-BE49-F238E27FC236}">
                <a16:creationId xmlns:a16="http://schemas.microsoft.com/office/drawing/2014/main" id="{07D9E454-04FD-6B4D-B967-633566F0D765}"/>
              </a:ext>
            </a:extLst>
          </p:cNvPr>
          <p:cNvSpPr/>
          <p:nvPr/>
        </p:nvSpPr>
        <p:spPr>
          <a:xfrm>
            <a:off x="418598" y="975697"/>
            <a:ext cx="6096000" cy="5437322"/>
          </a:xfrm>
          <a:prstGeom prst="rect">
            <a:avLst/>
          </a:prstGeom>
        </p:spPr>
        <p:txBody>
          <a:bodyPr>
            <a:spAutoFit/>
          </a:bodyPr>
          <a:lstStyle/>
          <a:p>
            <a:pPr indent="404495" algn="just">
              <a:lnSpc>
                <a:spcPts val="2800"/>
              </a:lnSpc>
              <a:spcAft>
                <a:spcPts val="0"/>
              </a:spcAft>
            </a:pPr>
            <a:r>
              <a:rPr lang="zh-CN" altLang="zh-CN" sz="1600" kern="100" dirty="0">
                <a:latin typeface="Times New Roman" panose="02020603050405020304" pitchFamily="18" charset="0"/>
                <a:ea typeface="仿宋_GB2312"/>
                <a:cs typeface="Times New Roman" panose="02020603050405020304" pitchFamily="18" charset="0"/>
              </a:rPr>
              <a:t>合同订立前，合同发起部门须对合作方资质进行严格审查。合同评审前，需将合作方的资质证明及与涉及本合同相关的材料作为附件附于合同文本后，便于合同评审时查阅。内容包括：</a:t>
            </a:r>
            <a:endParaRPr lang="zh-CN" altLang="zh-CN" sz="1600" kern="100" dirty="0">
              <a:latin typeface="Times New Roman" panose="02020603050405020304" pitchFamily="18" charset="0"/>
            </a:endParaRPr>
          </a:p>
          <a:p>
            <a:pPr indent="404495" algn="just">
              <a:lnSpc>
                <a:spcPts val="2800"/>
              </a:lnSpc>
              <a:spcAft>
                <a:spcPts val="0"/>
              </a:spcAft>
            </a:pPr>
            <a:r>
              <a:rPr lang="zh-CN" altLang="zh-CN" sz="1600" kern="100" dirty="0">
                <a:latin typeface="Times New Roman" panose="02020603050405020304" pitchFamily="18" charset="0"/>
                <a:ea typeface="仿宋_GB2312"/>
                <a:cs typeface="Times New Roman" panose="02020603050405020304" pitchFamily="18" charset="0"/>
              </a:rPr>
              <a:t>（一）社会信誉（近三年是否有重大违约，是否涉及重大经济纠纷或经济犯罪案件等）和履约能力（如生产能力、支付能力，及其它可能涉及的能力如运输能力等）。</a:t>
            </a:r>
            <a:endParaRPr lang="zh-CN" altLang="zh-CN" sz="1600" kern="100" dirty="0">
              <a:latin typeface="Times New Roman" panose="02020603050405020304" pitchFamily="18" charset="0"/>
            </a:endParaRPr>
          </a:p>
          <a:p>
            <a:pPr indent="404495" algn="just">
              <a:lnSpc>
                <a:spcPts val="2800"/>
              </a:lnSpc>
              <a:spcAft>
                <a:spcPts val="0"/>
              </a:spcAft>
            </a:pPr>
            <a:r>
              <a:rPr lang="zh-CN" altLang="zh-CN" sz="1600" kern="100" dirty="0">
                <a:latin typeface="Times New Roman" panose="02020603050405020304" pitchFamily="18" charset="0"/>
                <a:ea typeface="仿宋_GB2312"/>
                <a:cs typeface="Times New Roman" panose="02020603050405020304" pitchFamily="18" charset="0"/>
              </a:rPr>
              <a:t>（二）审查营业执照是否真实、有效，核实对方的资产（资金）证明，审查合同对方的资质等级证书，审查法人证书及法人委托证书。</a:t>
            </a:r>
            <a:endParaRPr lang="zh-CN" altLang="zh-CN" sz="1600" kern="100" dirty="0">
              <a:latin typeface="Times New Roman" panose="02020603050405020304" pitchFamily="18" charset="0"/>
            </a:endParaRPr>
          </a:p>
          <a:p>
            <a:pPr indent="406400" algn="just">
              <a:lnSpc>
                <a:spcPts val="2800"/>
              </a:lnSpc>
              <a:spcAft>
                <a:spcPts val="0"/>
              </a:spcAft>
            </a:pPr>
            <a:r>
              <a:rPr lang="zh-CN" altLang="zh-CN" sz="1600" kern="100" dirty="0">
                <a:latin typeface="Times New Roman" panose="02020603050405020304" pitchFamily="18" charset="0"/>
                <a:ea typeface="仿宋_GB2312"/>
                <a:cs typeface="Times New Roman" panose="02020603050405020304" pitchFamily="18" charset="0"/>
              </a:rPr>
              <a:t>（三）完善对合作方单位选择过程的资料备案。如为邀请招标或竞争性谈判产生的合作方，需提交中标文件或招投标评审表作为合同文本的附件。合同评审完成后，与合同文本统一保存归档。</a:t>
            </a:r>
            <a:endParaRPr lang="zh-CN" altLang="zh-CN" sz="1600" kern="100" dirty="0">
              <a:latin typeface="Times New Roman" panose="02020603050405020304" pitchFamily="18" charset="0"/>
            </a:endParaRPr>
          </a:p>
          <a:p>
            <a:pPr indent="404495" algn="just">
              <a:lnSpc>
                <a:spcPts val="2800"/>
              </a:lnSpc>
              <a:spcAft>
                <a:spcPts val="0"/>
              </a:spcAft>
            </a:pPr>
            <a:r>
              <a:rPr lang="zh-CN" altLang="zh-CN" sz="1600" kern="100" dirty="0">
                <a:latin typeface="Times New Roman" panose="02020603050405020304" pitchFamily="18" charset="0"/>
                <a:ea typeface="仿宋_GB2312"/>
                <a:cs typeface="Times New Roman" panose="02020603050405020304" pitchFamily="18" charset="0"/>
              </a:rPr>
              <a:t>（四）根据合同的性质需要审查的其它内容。</a:t>
            </a:r>
            <a:endParaRPr lang="zh-CN" altLang="zh-CN" sz="1600" kern="100" dirty="0">
              <a:latin typeface="Times New Roman" panose="02020603050405020304" pitchFamily="18" charset="0"/>
            </a:endParaRPr>
          </a:p>
          <a:p>
            <a:pPr indent="404495" algn="just">
              <a:lnSpc>
                <a:spcPts val="2800"/>
              </a:lnSpc>
              <a:spcAft>
                <a:spcPts val="0"/>
              </a:spcAft>
            </a:pPr>
            <a:r>
              <a:rPr lang="zh-CN" altLang="zh-CN" sz="1600" kern="100" dirty="0">
                <a:latin typeface="Times New Roman" panose="02020603050405020304" pitchFamily="18" charset="0"/>
                <a:ea typeface="仿宋_GB2312"/>
                <a:cs typeface="Times New Roman" panose="02020603050405020304" pitchFamily="18" charset="0"/>
              </a:rPr>
              <a:t>合同对方当事人的资信、履约能力有瑕疵或其委托人无有效授权的，不得与其签订合同。</a:t>
            </a:r>
            <a:endParaRPr lang="zh-CN" altLang="zh-CN" sz="1600" kern="100" dirty="0">
              <a:latin typeface="Times New Roman" panose="02020603050405020304" pitchFamily="18" charset="0"/>
            </a:endParaRPr>
          </a:p>
        </p:txBody>
      </p:sp>
    </p:spTree>
    <p:extLst>
      <p:ext uri="{BB962C8B-B14F-4D97-AF65-F5344CB8AC3E}">
        <p14:creationId xmlns:p14="http://schemas.microsoft.com/office/powerpoint/2010/main" val="943179512"/>
      </p:ext>
    </p:extLst>
  </p:cSld>
  <p:clrMapOvr>
    <a:masterClrMapping/>
  </p:clrMapOvr>
  <p:transition spd="slow" advClick="0" advTm="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p:nvPr/>
        </p:nvSpPr>
        <p:spPr>
          <a:xfrm>
            <a:off x="4677724" y="1529435"/>
            <a:ext cx="3314210" cy="829945"/>
          </a:xfrm>
          <a:prstGeom prst="rect">
            <a:avLst/>
          </a:prstGeom>
          <a:noFill/>
        </p:spPr>
        <p:txBody>
          <a:bodyPr wrap="square" rtlCol="0">
            <a:spAutoFit/>
          </a:bodyPr>
          <a:lstStyle/>
          <a:p>
            <a:pPr>
              <a:lnSpc>
                <a:spcPts val="1440"/>
              </a:lnSpc>
            </a:pPr>
            <a:r>
              <a:rPr lang="zh-CN" altLang="en-US" sz="1000" dirty="0">
                <a:solidFill>
                  <a:schemeClr val="tx1">
                    <a:lumMod val="50000"/>
                    <a:lumOff val="50000"/>
                  </a:schemeClr>
                </a:solidFill>
                <a:latin typeface="Bebas" pitchFamily="2" charset="0"/>
                <a:ea typeface="微软雅黑" panose="020B0503020204020204" charset="-122"/>
                <a:sym typeface="Bebas" pitchFamily="2" charset="0"/>
              </a:rPr>
              <a:t>（2）通过现场考察，了解公司的基本运营状况；对于首次合作的对象，应实地考察，并了解其经营状况、过往业绩、财务报表、盈利模式、信用等级、是否有过商业丑闻等。</a:t>
            </a:r>
          </a:p>
        </p:txBody>
      </p:sp>
      <p:sp>
        <p:nvSpPr>
          <p:cNvPr id="3" name="TextBox 2"/>
          <p:cNvSpPr txBox="1"/>
          <p:nvPr/>
        </p:nvSpPr>
        <p:spPr>
          <a:xfrm>
            <a:off x="7949111" y="3154097"/>
            <a:ext cx="3314210" cy="1292662"/>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Bebas" pitchFamily="2" charset="0"/>
                <a:ea typeface="微软雅黑" panose="020B0503020204020204" charset="-122"/>
                <a:sym typeface="Bebas" pitchFamily="2" charset="0"/>
              </a:rPr>
              <a:t>（</a:t>
            </a:r>
            <a:r>
              <a:rPr lang="en-US" altLang="zh-CN" sz="1000" dirty="0">
                <a:solidFill>
                  <a:schemeClr val="tx1">
                    <a:lumMod val="50000"/>
                    <a:lumOff val="50000"/>
                  </a:schemeClr>
                </a:solidFill>
                <a:latin typeface="Bebas" pitchFamily="2" charset="0"/>
                <a:ea typeface="微软雅黑" panose="020B0503020204020204" charset="-122"/>
                <a:sym typeface="Bebas" pitchFamily="2" charset="0"/>
              </a:rPr>
              <a:t>3</a:t>
            </a:r>
            <a:r>
              <a:rPr lang="zh-CN" altLang="en-US" sz="1000" dirty="0">
                <a:solidFill>
                  <a:schemeClr val="tx1">
                    <a:lumMod val="50000"/>
                    <a:lumOff val="50000"/>
                  </a:schemeClr>
                </a:solidFill>
                <a:latin typeface="Bebas" pitchFamily="2" charset="0"/>
                <a:ea typeface="微软雅黑" panose="020B0503020204020204" charset="-122"/>
                <a:sym typeface="Bebas" pitchFamily="2" charset="0"/>
              </a:rPr>
              <a:t>）通过与对方负责人员或联系人员的接触，了解对方企业的文化；</a:t>
            </a:r>
            <a:endParaRPr lang="en-US" altLang="zh-CN" sz="1000" dirty="0">
              <a:solidFill>
                <a:schemeClr val="tx1">
                  <a:lumMod val="50000"/>
                  <a:lumOff val="50000"/>
                </a:schemeClr>
              </a:solidFill>
              <a:latin typeface="Bebas" pitchFamily="2" charset="0"/>
              <a:ea typeface="微软雅黑" panose="020B0503020204020204" charset="-122"/>
              <a:sym typeface="Bebas" pitchFamily="2" charset="0"/>
            </a:endParaRPr>
          </a:p>
          <a:p>
            <a:pPr>
              <a:lnSpc>
                <a:spcPct val="130000"/>
              </a:lnSpc>
            </a:pPr>
            <a:endParaRPr lang="zh-CN" altLang="en-US" sz="1000" dirty="0">
              <a:solidFill>
                <a:schemeClr val="tx1">
                  <a:lumMod val="50000"/>
                  <a:lumOff val="50000"/>
                </a:schemeClr>
              </a:solidFill>
              <a:latin typeface="Bebas" pitchFamily="2" charset="0"/>
              <a:ea typeface="微软雅黑" panose="020B0503020204020204" charset="-122"/>
              <a:sym typeface="Bebas" pitchFamily="2" charset="0"/>
            </a:endParaRPr>
          </a:p>
          <a:p>
            <a:pPr>
              <a:lnSpc>
                <a:spcPct val="130000"/>
              </a:lnSpc>
            </a:pPr>
            <a:r>
              <a:rPr lang="zh-CN" altLang="en-US" sz="1000" dirty="0">
                <a:solidFill>
                  <a:schemeClr val="tx1">
                    <a:lumMod val="50000"/>
                    <a:lumOff val="50000"/>
                  </a:schemeClr>
                </a:solidFill>
                <a:latin typeface="Bebas" pitchFamily="2" charset="0"/>
                <a:ea typeface="微软雅黑" panose="020B0503020204020204" charset="-122"/>
                <a:sym typeface="Bebas" pitchFamily="2" charset="0"/>
              </a:rPr>
              <a:t>（</a:t>
            </a:r>
            <a:r>
              <a:rPr lang="en-US" altLang="zh-CN" sz="1000" dirty="0">
                <a:solidFill>
                  <a:schemeClr val="tx1">
                    <a:lumMod val="50000"/>
                    <a:lumOff val="50000"/>
                  </a:schemeClr>
                </a:solidFill>
                <a:latin typeface="Bebas" pitchFamily="2" charset="0"/>
                <a:ea typeface="微软雅黑" panose="020B0503020204020204" charset="-122"/>
                <a:sym typeface="Bebas" pitchFamily="2" charset="0"/>
              </a:rPr>
              <a:t>4</a:t>
            </a:r>
            <a:r>
              <a:rPr lang="zh-CN" altLang="en-US" sz="1000" dirty="0">
                <a:solidFill>
                  <a:schemeClr val="tx1">
                    <a:lumMod val="50000"/>
                    <a:lumOff val="50000"/>
                  </a:schemeClr>
                </a:solidFill>
                <a:latin typeface="Bebas" pitchFamily="2" charset="0"/>
                <a:ea typeface="微软雅黑" panose="020B0503020204020204" charset="-122"/>
                <a:sym typeface="Bebas" pitchFamily="2" charset="0"/>
              </a:rPr>
              <a:t>）通过网络搜索，了解该公司的资信等情况；信用中国查询是否被列入“失信黑名单”“</a:t>
            </a:r>
          </a:p>
          <a:p>
            <a:pPr>
              <a:lnSpc>
                <a:spcPct val="130000"/>
              </a:lnSpc>
            </a:pPr>
            <a:endParaRPr lang="zh-CN" altLang="en-US" sz="1000" dirty="0">
              <a:solidFill>
                <a:schemeClr val="tx1">
                  <a:lumMod val="50000"/>
                  <a:lumOff val="50000"/>
                </a:schemeClr>
              </a:solidFill>
              <a:latin typeface="Bebas" pitchFamily="2" charset="0"/>
              <a:ea typeface="微软雅黑" panose="020B0503020204020204" charset="-122"/>
              <a:sym typeface="Bebas" pitchFamily="2" charset="0"/>
            </a:endParaRPr>
          </a:p>
        </p:txBody>
      </p:sp>
      <p:sp>
        <p:nvSpPr>
          <p:cNvPr id="4" name="TextBox 11"/>
          <p:cNvSpPr txBox="1"/>
          <p:nvPr/>
        </p:nvSpPr>
        <p:spPr>
          <a:xfrm>
            <a:off x="7949111" y="4234333"/>
            <a:ext cx="3314210" cy="492443"/>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Bebas" pitchFamily="2" charset="0"/>
                <a:ea typeface="微软雅黑" panose="020B0503020204020204" charset="-122"/>
                <a:sym typeface="Bebas" pitchFamily="2" charset="0"/>
              </a:rPr>
              <a:t>（</a:t>
            </a:r>
            <a:r>
              <a:rPr lang="en-US" altLang="zh-CN" sz="1000" dirty="0">
                <a:solidFill>
                  <a:schemeClr val="tx1">
                    <a:lumMod val="50000"/>
                    <a:lumOff val="50000"/>
                  </a:schemeClr>
                </a:solidFill>
                <a:latin typeface="Bebas" pitchFamily="2" charset="0"/>
                <a:ea typeface="微软雅黑" panose="020B0503020204020204" charset="-122"/>
                <a:sym typeface="Bebas" pitchFamily="2" charset="0"/>
              </a:rPr>
              <a:t>5</a:t>
            </a:r>
            <a:r>
              <a:rPr lang="zh-CN" altLang="en-US" sz="1000" dirty="0">
                <a:solidFill>
                  <a:schemeClr val="tx1">
                    <a:lumMod val="50000"/>
                    <a:lumOff val="50000"/>
                  </a:schemeClr>
                </a:solidFill>
                <a:latin typeface="Bebas" pitchFamily="2" charset="0"/>
                <a:ea typeface="微软雅黑" panose="020B0503020204020204" charset="-122"/>
                <a:sym typeface="Bebas" pitchFamily="2" charset="0"/>
              </a:rPr>
              <a:t>）通过最高人民法院官网或交易对方注册地法院“被执行人信息查询”栏，查询是否存在被强制执行情况；</a:t>
            </a:r>
          </a:p>
        </p:txBody>
      </p:sp>
      <p:sp>
        <p:nvSpPr>
          <p:cNvPr id="5" name="TextBox 11"/>
          <p:cNvSpPr txBox="1"/>
          <p:nvPr/>
        </p:nvSpPr>
        <p:spPr>
          <a:xfrm>
            <a:off x="3679190" y="5765165"/>
            <a:ext cx="4490085" cy="69151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Bebas" pitchFamily="2" charset="0"/>
                <a:ea typeface="微软雅黑" panose="020B0503020204020204" charset="-122"/>
                <a:sym typeface="Bebas" pitchFamily="2" charset="0"/>
              </a:rPr>
              <a:t>（</a:t>
            </a:r>
            <a:r>
              <a:rPr lang="en-US" altLang="zh-CN" sz="1000" dirty="0">
                <a:solidFill>
                  <a:schemeClr val="tx1">
                    <a:lumMod val="50000"/>
                    <a:lumOff val="50000"/>
                  </a:schemeClr>
                </a:solidFill>
                <a:latin typeface="Bebas" pitchFamily="2" charset="0"/>
                <a:ea typeface="微软雅黑" panose="020B0503020204020204" charset="-122"/>
                <a:sym typeface="Bebas" pitchFamily="2" charset="0"/>
              </a:rPr>
              <a:t>6</a:t>
            </a:r>
            <a:r>
              <a:rPr lang="zh-CN" altLang="en-US" sz="1000" dirty="0">
                <a:solidFill>
                  <a:schemeClr val="tx1">
                    <a:lumMod val="50000"/>
                    <a:lumOff val="50000"/>
                  </a:schemeClr>
                </a:solidFill>
                <a:latin typeface="Bebas" pitchFamily="2" charset="0"/>
                <a:ea typeface="微软雅黑" panose="020B0503020204020204" charset="-122"/>
                <a:sym typeface="Bebas" pitchFamily="2" charset="0"/>
              </a:rPr>
              <a:t>）对于经常接触的委托方、受托方、供货商等其他交易伙伴，应当建立相应的资信档案，将这些现实的或潜在的交易伙伴与本企业及本企业的关联企业的合同签订履行情况、有无违约情况等信息加以记录和整理。</a:t>
            </a:r>
          </a:p>
        </p:txBody>
      </p:sp>
      <p:sp>
        <p:nvSpPr>
          <p:cNvPr id="6" name="TextBox 11"/>
          <p:cNvSpPr txBox="1"/>
          <p:nvPr/>
        </p:nvSpPr>
        <p:spPr>
          <a:xfrm>
            <a:off x="1118823" y="3154097"/>
            <a:ext cx="3314210" cy="2491740"/>
          </a:xfrm>
          <a:prstGeom prst="rect">
            <a:avLst/>
          </a:prstGeom>
          <a:noFill/>
        </p:spPr>
        <p:txBody>
          <a:bodyPr wrap="square" rtlCol="0">
            <a:spAutoFit/>
          </a:bodyPr>
          <a:lstStyle/>
          <a:p>
            <a:pPr algn="l">
              <a:lnSpc>
                <a:spcPts val="1440"/>
              </a:lnSpc>
              <a:buClrTx/>
              <a:buSzTx/>
              <a:buFontTx/>
            </a:pPr>
            <a:r>
              <a:rPr lang="zh-CN" altLang="en-US" sz="1000" dirty="0">
                <a:solidFill>
                  <a:schemeClr val="tx1">
                    <a:lumMod val="50000"/>
                    <a:lumOff val="50000"/>
                  </a:schemeClr>
                </a:solidFill>
                <a:latin typeface="Bebas" pitchFamily="2" charset="0"/>
                <a:ea typeface="微软雅黑" panose="020B0503020204020204" charset="-122"/>
                <a:sym typeface="Bebas" pitchFamily="2" charset="0"/>
              </a:rPr>
              <a:t>（1）向对方索取企业简介和涉及企业资格、资信情况的法律文件，具体包括：</a:t>
            </a:r>
          </a:p>
          <a:p>
            <a:pPr algn="l">
              <a:lnSpc>
                <a:spcPts val="1440"/>
              </a:lnSpc>
              <a:buClrTx/>
              <a:buSzTx/>
              <a:buFontTx/>
            </a:pPr>
            <a:r>
              <a:rPr lang="zh-CN" altLang="en-US" sz="1000" dirty="0">
                <a:solidFill>
                  <a:schemeClr val="tx1">
                    <a:lumMod val="50000"/>
                    <a:lumOff val="50000"/>
                  </a:schemeClr>
                </a:solidFill>
                <a:latin typeface="Bebas" pitchFamily="2" charset="0"/>
                <a:ea typeface="微软雅黑" panose="020B0503020204020204" charset="-122"/>
                <a:sym typeface="Bebas" pitchFamily="2" charset="0"/>
              </a:rPr>
              <a:t> a. 企业法人营业执照（副本）复印件、组织机构代码证复印件（加盖公章）。核查时须注意核查经营范围、注册资本、设立日期等栏目。无论是否有交易对方的营业执照，    </a:t>
            </a:r>
          </a:p>
          <a:p>
            <a:pPr algn="l">
              <a:lnSpc>
                <a:spcPts val="1440"/>
              </a:lnSpc>
              <a:buClrTx/>
              <a:buSzTx/>
              <a:buFontTx/>
            </a:pPr>
            <a:r>
              <a:rPr lang="zh-CN" altLang="en-US" sz="1000" dirty="0">
                <a:solidFill>
                  <a:schemeClr val="tx1">
                    <a:lumMod val="50000"/>
                    <a:lumOff val="50000"/>
                  </a:schemeClr>
                </a:solidFill>
                <a:latin typeface="Bebas" pitchFamily="2" charset="0"/>
                <a:ea typeface="微软雅黑" panose="020B0503020204020204" charset="-122"/>
                <a:sym typeface="Bebas" pitchFamily="2" charset="0"/>
              </a:rPr>
              <a:t>b.特许资质证书:对国家管制的特殊行业，重点审查对方企业资质等级与合同要求是否相符。 </a:t>
            </a:r>
          </a:p>
          <a:p>
            <a:pPr algn="l">
              <a:lnSpc>
                <a:spcPts val="1440"/>
              </a:lnSpc>
              <a:buClrTx/>
              <a:buSzTx/>
              <a:buFontTx/>
            </a:pPr>
            <a:r>
              <a:rPr lang="zh-CN" altLang="en-US" sz="1000" dirty="0">
                <a:solidFill>
                  <a:schemeClr val="tx1">
                    <a:lumMod val="50000"/>
                    <a:lumOff val="50000"/>
                  </a:schemeClr>
                </a:solidFill>
                <a:latin typeface="Bebas" pitchFamily="2" charset="0"/>
                <a:ea typeface="微软雅黑" panose="020B0503020204020204" charset="-122"/>
                <a:sym typeface="Bebas" pitchFamily="2" charset="0"/>
              </a:rPr>
              <a:t> c.财务报表、产品质量证书及生产许可证书等可以证明对方企业基本情况和资信的证照资料。</a:t>
            </a:r>
          </a:p>
          <a:p>
            <a:pPr algn="l">
              <a:lnSpc>
                <a:spcPts val="1440"/>
              </a:lnSpc>
              <a:buClrTx/>
              <a:buSzTx/>
              <a:buFontTx/>
            </a:pPr>
            <a:r>
              <a:rPr lang="zh-CN" altLang="en-US" sz="1000" dirty="0">
                <a:solidFill>
                  <a:schemeClr val="tx1">
                    <a:lumMod val="50000"/>
                    <a:lumOff val="50000"/>
                  </a:schemeClr>
                </a:solidFill>
                <a:latin typeface="Bebas" pitchFamily="2" charset="0"/>
                <a:ea typeface="微软雅黑" panose="020B0503020204020204" charset="-122"/>
                <a:sym typeface="Bebas" pitchFamily="2" charset="0"/>
              </a:rPr>
              <a:t> d.企业征信报告。由交易对方所在地的人民银行提供检索打印服务。</a:t>
            </a:r>
            <a:endParaRPr lang="en-US" altLang="zh-CN" sz="1200" dirty="0">
              <a:solidFill>
                <a:schemeClr val="tx1">
                  <a:lumMod val="50000"/>
                  <a:lumOff val="50000"/>
                </a:schemeClr>
              </a:solidFill>
              <a:latin typeface="微软雅黑" panose="020B0503020204020204" charset="-122"/>
              <a:ea typeface="微软雅黑" panose="020B0503020204020204" charset="-122"/>
              <a:sym typeface="Bebas" pitchFamily="2" charset="0"/>
            </a:endParaRPr>
          </a:p>
          <a:p>
            <a:pPr>
              <a:lnSpc>
                <a:spcPts val="1440"/>
              </a:lnSpc>
            </a:pPr>
            <a:endParaRPr lang="zh-CN" altLang="en-US" sz="1200" dirty="0">
              <a:solidFill>
                <a:schemeClr val="tx1">
                  <a:lumMod val="50000"/>
                  <a:lumOff val="50000"/>
                </a:schemeClr>
              </a:solidFill>
              <a:latin typeface="微软雅黑" panose="020B0503020204020204" charset="-122"/>
              <a:ea typeface="微软雅黑" panose="020B0503020204020204" charset="-122"/>
              <a:sym typeface="Bebas" pitchFamily="2" charset="0"/>
            </a:endParaRPr>
          </a:p>
        </p:txBody>
      </p:sp>
      <p:sp>
        <p:nvSpPr>
          <p:cNvPr id="8" name="Freeform 5"/>
          <p:cNvSpPr/>
          <p:nvPr/>
        </p:nvSpPr>
        <p:spPr bwMode="auto">
          <a:xfrm>
            <a:off x="5587348" y="2440962"/>
            <a:ext cx="1232587" cy="109551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rgbClr val="FEFABC"/>
              </a:solidFill>
              <a:latin typeface="Bebas" pitchFamily="2" charset="0"/>
              <a:ea typeface="微软雅黑" panose="020B0503020204020204" charset="-122"/>
              <a:sym typeface="Bebas" pitchFamily="2" charset="0"/>
            </a:endParaRPr>
          </a:p>
        </p:txBody>
      </p:sp>
      <p:sp>
        <p:nvSpPr>
          <p:cNvPr id="9" name="Freeform 5"/>
          <p:cNvSpPr/>
          <p:nvPr/>
        </p:nvSpPr>
        <p:spPr bwMode="auto">
          <a:xfrm>
            <a:off x="6577384" y="2982551"/>
            <a:ext cx="1232587" cy="109551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537285"/>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rgbClr val="FEFABC"/>
              </a:solidFill>
              <a:latin typeface="Bebas" pitchFamily="2" charset="0"/>
              <a:ea typeface="微软雅黑" panose="020B0503020204020204" charset="-122"/>
              <a:sym typeface="Bebas" pitchFamily="2" charset="0"/>
            </a:endParaRPr>
          </a:p>
        </p:txBody>
      </p:sp>
      <p:sp>
        <p:nvSpPr>
          <p:cNvPr id="10" name="Freeform 5"/>
          <p:cNvSpPr/>
          <p:nvPr/>
        </p:nvSpPr>
        <p:spPr bwMode="auto">
          <a:xfrm>
            <a:off x="4598379" y="2982551"/>
            <a:ext cx="1232587" cy="109551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537285"/>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rgbClr val="FEFABC"/>
              </a:solidFill>
              <a:latin typeface="Bebas" pitchFamily="2" charset="0"/>
              <a:ea typeface="微软雅黑" panose="020B0503020204020204" charset="-122"/>
              <a:sym typeface="Bebas" pitchFamily="2" charset="0"/>
            </a:endParaRPr>
          </a:p>
        </p:txBody>
      </p:sp>
      <p:sp>
        <p:nvSpPr>
          <p:cNvPr id="11" name="Freeform 5"/>
          <p:cNvSpPr>
            <a:spLocks noEditPoints="1"/>
          </p:cNvSpPr>
          <p:nvPr/>
        </p:nvSpPr>
        <p:spPr bwMode="auto">
          <a:xfrm>
            <a:off x="6972265" y="3308480"/>
            <a:ext cx="442824" cy="443654"/>
          </a:xfrm>
          <a:custGeom>
            <a:avLst/>
            <a:gdLst>
              <a:gd name="T0" fmla="*/ 136 w 226"/>
              <a:gd name="T1" fmla="*/ 0 h 226"/>
              <a:gd name="T2" fmla="*/ 226 w 226"/>
              <a:gd name="T3" fmla="*/ 90 h 226"/>
              <a:gd name="T4" fmla="*/ 196 w 226"/>
              <a:gd name="T5" fmla="*/ 100 h 226"/>
              <a:gd name="T6" fmla="*/ 126 w 226"/>
              <a:gd name="T7" fmla="*/ 30 h 226"/>
              <a:gd name="T8" fmla="*/ 136 w 226"/>
              <a:gd name="T9" fmla="*/ 0 h 226"/>
              <a:gd name="T10" fmla="*/ 179 w 226"/>
              <a:gd name="T11" fmla="*/ 116 h 226"/>
              <a:gd name="T12" fmla="*/ 110 w 226"/>
              <a:gd name="T13" fmla="*/ 46 h 226"/>
              <a:gd name="T14" fmla="*/ 40 w 226"/>
              <a:gd name="T15" fmla="*/ 76 h 226"/>
              <a:gd name="T16" fmla="*/ 0 w 226"/>
              <a:gd name="T17" fmla="*/ 196 h 226"/>
              <a:gd name="T18" fmla="*/ 30 w 226"/>
              <a:gd name="T19" fmla="*/ 226 h 226"/>
              <a:gd name="T20" fmla="*/ 150 w 226"/>
              <a:gd name="T21" fmla="*/ 186 h 226"/>
              <a:gd name="T22" fmla="*/ 179 w 226"/>
              <a:gd name="T23" fmla="*/ 116 h 226"/>
              <a:gd name="T24" fmla="*/ 34 w 226"/>
              <a:gd name="T25" fmla="*/ 210 h 226"/>
              <a:gd name="T26" fmla="*/ 30 w 226"/>
              <a:gd name="T27" fmla="*/ 206 h 226"/>
              <a:gd name="T28" fmla="*/ 92 w 226"/>
              <a:gd name="T29" fmla="*/ 144 h 226"/>
              <a:gd name="T30" fmla="*/ 116 w 226"/>
              <a:gd name="T31" fmla="*/ 140 h 226"/>
              <a:gd name="T32" fmla="*/ 116 w 226"/>
              <a:gd name="T33" fmla="*/ 110 h 226"/>
              <a:gd name="T34" fmla="*/ 86 w 226"/>
              <a:gd name="T35" fmla="*/ 110 h 226"/>
              <a:gd name="T36" fmla="*/ 82 w 226"/>
              <a:gd name="T37" fmla="*/ 134 h 226"/>
              <a:gd name="T38" fmla="*/ 20 w 226"/>
              <a:gd name="T39" fmla="*/ 196 h 226"/>
              <a:gd name="T40" fmla="*/ 16 w 226"/>
              <a:gd name="T41" fmla="*/ 192 h 226"/>
              <a:gd name="T42" fmla="*/ 51 w 226"/>
              <a:gd name="T43" fmla="*/ 87 h 226"/>
              <a:gd name="T44" fmla="*/ 106 w 226"/>
              <a:gd name="T45" fmla="*/ 63 h 226"/>
              <a:gd name="T46" fmla="*/ 163 w 226"/>
              <a:gd name="T47" fmla="*/ 119 h 226"/>
              <a:gd name="T48" fmla="*/ 139 w 226"/>
              <a:gd name="T49" fmla="*/ 174 h 226"/>
              <a:gd name="T50" fmla="*/ 34 w 226"/>
              <a:gd name="T51" fmla="*/ 21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6" h="226">
                <a:moveTo>
                  <a:pt x="136" y="0"/>
                </a:moveTo>
                <a:cubicBezTo>
                  <a:pt x="226" y="90"/>
                  <a:pt x="226" y="90"/>
                  <a:pt x="226" y="90"/>
                </a:cubicBezTo>
                <a:cubicBezTo>
                  <a:pt x="196" y="100"/>
                  <a:pt x="196" y="100"/>
                  <a:pt x="196" y="100"/>
                </a:cubicBezTo>
                <a:cubicBezTo>
                  <a:pt x="126" y="30"/>
                  <a:pt x="126" y="30"/>
                  <a:pt x="126" y="30"/>
                </a:cubicBezTo>
                <a:lnTo>
                  <a:pt x="136" y="0"/>
                </a:lnTo>
                <a:close/>
                <a:moveTo>
                  <a:pt x="179" y="116"/>
                </a:moveTo>
                <a:cubicBezTo>
                  <a:pt x="110" y="46"/>
                  <a:pt x="110" y="46"/>
                  <a:pt x="110" y="46"/>
                </a:cubicBezTo>
                <a:cubicBezTo>
                  <a:pt x="40" y="76"/>
                  <a:pt x="40" y="76"/>
                  <a:pt x="40" y="76"/>
                </a:cubicBezTo>
                <a:cubicBezTo>
                  <a:pt x="0" y="196"/>
                  <a:pt x="0" y="196"/>
                  <a:pt x="0" y="196"/>
                </a:cubicBezTo>
                <a:cubicBezTo>
                  <a:pt x="30" y="226"/>
                  <a:pt x="30" y="226"/>
                  <a:pt x="30" y="226"/>
                </a:cubicBezTo>
                <a:cubicBezTo>
                  <a:pt x="150" y="186"/>
                  <a:pt x="150" y="186"/>
                  <a:pt x="150" y="186"/>
                </a:cubicBezTo>
                <a:cubicBezTo>
                  <a:pt x="179" y="116"/>
                  <a:pt x="179" y="116"/>
                  <a:pt x="179" y="116"/>
                </a:cubicBezTo>
                <a:close/>
                <a:moveTo>
                  <a:pt x="34" y="210"/>
                </a:moveTo>
                <a:cubicBezTo>
                  <a:pt x="30" y="206"/>
                  <a:pt x="30" y="206"/>
                  <a:pt x="30" y="206"/>
                </a:cubicBezTo>
                <a:cubicBezTo>
                  <a:pt x="92" y="144"/>
                  <a:pt x="92" y="144"/>
                  <a:pt x="92" y="144"/>
                </a:cubicBezTo>
                <a:cubicBezTo>
                  <a:pt x="99" y="148"/>
                  <a:pt x="109" y="147"/>
                  <a:pt x="116" y="140"/>
                </a:cubicBezTo>
                <a:cubicBezTo>
                  <a:pt x="124" y="132"/>
                  <a:pt x="124" y="118"/>
                  <a:pt x="116" y="110"/>
                </a:cubicBezTo>
                <a:cubicBezTo>
                  <a:pt x="107" y="102"/>
                  <a:pt x="94" y="102"/>
                  <a:pt x="86" y="110"/>
                </a:cubicBezTo>
                <a:cubicBezTo>
                  <a:pt x="79" y="117"/>
                  <a:pt x="78" y="126"/>
                  <a:pt x="82" y="134"/>
                </a:cubicBezTo>
                <a:cubicBezTo>
                  <a:pt x="20" y="196"/>
                  <a:pt x="20" y="196"/>
                  <a:pt x="20" y="196"/>
                </a:cubicBezTo>
                <a:cubicBezTo>
                  <a:pt x="16" y="192"/>
                  <a:pt x="16" y="192"/>
                  <a:pt x="16" y="192"/>
                </a:cubicBezTo>
                <a:cubicBezTo>
                  <a:pt x="51" y="87"/>
                  <a:pt x="51" y="87"/>
                  <a:pt x="51" y="87"/>
                </a:cubicBezTo>
                <a:cubicBezTo>
                  <a:pt x="106" y="63"/>
                  <a:pt x="106" y="63"/>
                  <a:pt x="106" y="63"/>
                </a:cubicBezTo>
                <a:cubicBezTo>
                  <a:pt x="163" y="119"/>
                  <a:pt x="163" y="119"/>
                  <a:pt x="163" y="119"/>
                </a:cubicBezTo>
                <a:cubicBezTo>
                  <a:pt x="139" y="174"/>
                  <a:pt x="139" y="174"/>
                  <a:pt x="139" y="174"/>
                </a:cubicBezTo>
                <a:lnTo>
                  <a:pt x="34" y="210"/>
                </a:lnTo>
                <a:close/>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Bebas" pitchFamily="2" charset="0"/>
              <a:ea typeface="微软雅黑" panose="020B0503020204020204" charset="-122"/>
              <a:sym typeface="Bebas" pitchFamily="2" charset="0"/>
            </a:endParaRPr>
          </a:p>
        </p:txBody>
      </p:sp>
      <p:sp>
        <p:nvSpPr>
          <p:cNvPr id="12" name="Freeform 7"/>
          <p:cNvSpPr/>
          <p:nvPr/>
        </p:nvSpPr>
        <p:spPr bwMode="auto">
          <a:xfrm>
            <a:off x="4991186" y="3341236"/>
            <a:ext cx="446972" cy="378142"/>
          </a:xfrm>
          <a:custGeom>
            <a:avLst/>
            <a:gdLst>
              <a:gd name="T0" fmla="*/ 223 w 228"/>
              <a:gd name="T1" fmla="*/ 128 h 193"/>
              <a:gd name="T2" fmla="*/ 213 w 228"/>
              <a:gd name="T3" fmla="*/ 132 h 193"/>
              <a:gd name="T4" fmla="*/ 203 w 228"/>
              <a:gd name="T5" fmla="*/ 128 h 193"/>
              <a:gd name="T6" fmla="*/ 199 w 228"/>
              <a:gd name="T7" fmla="*/ 124 h 193"/>
              <a:gd name="T8" fmla="*/ 199 w 228"/>
              <a:gd name="T9" fmla="*/ 193 h 193"/>
              <a:gd name="T10" fmla="*/ 142 w 228"/>
              <a:gd name="T11" fmla="*/ 193 h 193"/>
              <a:gd name="T12" fmla="*/ 142 w 228"/>
              <a:gd name="T13" fmla="*/ 122 h 193"/>
              <a:gd name="T14" fmla="*/ 86 w 228"/>
              <a:gd name="T15" fmla="*/ 122 h 193"/>
              <a:gd name="T16" fmla="*/ 86 w 228"/>
              <a:gd name="T17" fmla="*/ 193 h 193"/>
              <a:gd name="T18" fmla="*/ 29 w 228"/>
              <a:gd name="T19" fmla="*/ 193 h 193"/>
              <a:gd name="T20" fmla="*/ 29 w 228"/>
              <a:gd name="T21" fmla="*/ 124 h 193"/>
              <a:gd name="T22" fmla="*/ 25 w 228"/>
              <a:gd name="T23" fmla="*/ 128 h 193"/>
              <a:gd name="T24" fmla="*/ 5 w 228"/>
              <a:gd name="T25" fmla="*/ 128 h 193"/>
              <a:gd name="T26" fmla="*/ 5 w 228"/>
              <a:gd name="T27" fmla="*/ 108 h 193"/>
              <a:gd name="T28" fmla="*/ 114 w 228"/>
              <a:gd name="T29" fmla="*/ 0 h 193"/>
              <a:gd name="T30" fmla="*/ 223 w 228"/>
              <a:gd name="T31" fmla="*/ 108 h 193"/>
              <a:gd name="T32" fmla="*/ 223 w 228"/>
              <a:gd name="T33" fmla="*/ 12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193">
                <a:moveTo>
                  <a:pt x="223" y="128"/>
                </a:moveTo>
                <a:cubicBezTo>
                  <a:pt x="220" y="131"/>
                  <a:pt x="216" y="132"/>
                  <a:pt x="213" y="132"/>
                </a:cubicBezTo>
                <a:cubicBezTo>
                  <a:pt x="209" y="132"/>
                  <a:pt x="206" y="131"/>
                  <a:pt x="203" y="128"/>
                </a:cubicBezTo>
                <a:cubicBezTo>
                  <a:pt x="199" y="124"/>
                  <a:pt x="199" y="124"/>
                  <a:pt x="199" y="124"/>
                </a:cubicBezTo>
                <a:cubicBezTo>
                  <a:pt x="199" y="193"/>
                  <a:pt x="199" y="193"/>
                  <a:pt x="199" y="193"/>
                </a:cubicBezTo>
                <a:cubicBezTo>
                  <a:pt x="142" y="193"/>
                  <a:pt x="142" y="193"/>
                  <a:pt x="142" y="193"/>
                </a:cubicBezTo>
                <a:cubicBezTo>
                  <a:pt x="142" y="122"/>
                  <a:pt x="142" y="122"/>
                  <a:pt x="142" y="122"/>
                </a:cubicBezTo>
                <a:cubicBezTo>
                  <a:pt x="86" y="122"/>
                  <a:pt x="86" y="122"/>
                  <a:pt x="86" y="122"/>
                </a:cubicBezTo>
                <a:cubicBezTo>
                  <a:pt x="86" y="193"/>
                  <a:pt x="86" y="193"/>
                  <a:pt x="86" y="193"/>
                </a:cubicBezTo>
                <a:cubicBezTo>
                  <a:pt x="29" y="193"/>
                  <a:pt x="29" y="193"/>
                  <a:pt x="29" y="193"/>
                </a:cubicBezTo>
                <a:cubicBezTo>
                  <a:pt x="29" y="124"/>
                  <a:pt x="29" y="124"/>
                  <a:pt x="29" y="124"/>
                </a:cubicBezTo>
                <a:cubicBezTo>
                  <a:pt x="25" y="128"/>
                  <a:pt x="25" y="128"/>
                  <a:pt x="25" y="128"/>
                </a:cubicBezTo>
                <a:cubicBezTo>
                  <a:pt x="20" y="134"/>
                  <a:pt x="11" y="134"/>
                  <a:pt x="5" y="128"/>
                </a:cubicBezTo>
                <a:cubicBezTo>
                  <a:pt x="0" y="123"/>
                  <a:pt x="0" y="114"/>
                  <a:pt x="5" y="108"/>
                </a:cubicBezTo>
                <a:cubicBezTo>
                  <a:pt x="114" y="0"/>
                  <a:pt x="114" y="0"/>
                  <a:pt x="114" y="0"/>
                </a:cubicBezTo>
                <a:cubicBezTo>
                  <a:pt x="223" y="108"/>
                  <a:pt x="223" y="108"/>
                  <a:pt x="223" y="108"/>
                </a:cubicBezTo>
                <a:cubicBezTo>
                  <a:pt x="228" y="114"/>
                  <a:pt x="228" y="123"/>
                  <a:pt x="223" y="128"/>
                </a:cubicBezTo>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Bebas" pitchFamily="2" charset="0"/>
              <a:ea typeface="微软雅黑" panose="020B0503020204020204" charset="-122"/>
              <a:sym typeface="Bebas" pitchFamily="2" charset="0"/>
            </a:endParaRPr>
          </a:p>
        </p:txBody>
      </p:sp>
      <p:sp>
        <p:nvSpPr>
          <p:cNvPr id="13" name="Freeform 13"/>
          <p:cNvSpPr>
            <a:spLocks noEditPoints="1"/>
          </p:cNvSpPr>
          <p:nvPr/>
        </p:nvSpPr>
        <p:spPr bwMode="auto">
          <a:xfrm>
            <a:off x="5979327" y="2777258"/>
            <a:ext cx="448628" cy="422920"/>
          </a:xfrm>
          <a:custGeom>
            <a:avLst/>
            <a:gdLst>
              <a:gd name="T0" fmla="*/ 113 w 226"/>
              <a:gd name="T1" fmla="*/ 114 h 213"/>
              <a:gd name="T2" fmla="*/ 104 w 226"/>
              <a:gd name="T3" fmla="*/ 111 h 213"/>
              <a:gd name="T4" fmla="*/ 102 w 226"/>
              <a:gd name="T5" fmla="*/ 91 h 213"/>
              <a:gd name="T6" fmla="*/ 173 w 226"/>
              <a:gd name="T7" fmla="*/ 6 h 213"/>
              <a:gd name="T8" fmla="*/ 192 w 226"/>
              <a:gd name="T9" fmla="*/ 5 h 213"/>
              <a:gd name="T10" fmla="*/ 194 w 226"/>
              <a:gd name="T11" fmla="*/ 24 h 213"/>
              <a:gd name="T12" fmla="*/ 124 w 226"/>
              <a:gd name="T13" fmla="*/ 109 h 213"/>
              <a:gd name="T14" fmla="*/ 113 w 226"/>
              <a:gd name="T15" fmla="*/ 114 h 213"/>
              <a:gd name="T16" fmla="*/ 226 w 226"/>
              <a:gd name="T17" fmla="*/ 100 h 213"/>
              <a:gd name="T18" fmla="*/ 226 w 226"/>
              <a:gd name="T19" fmla="*/ 114 h 213"/>
              <a:gd name="T20" fmla="*/ 212 w 226"/>
              <a:gd name="T21" fmla="*/ 128 h 213"/>
              <a:gd name="T22" fmla="*/ 197 w 226"/>
              <a:gd name="T23" fmla="*/ 213 h 213"/>
              <a:gd name="T24" fmla="*/ 28 w 226"/>
              <a:gd name="T25" fmla="*/ 213 h 213"/>
              <a:gd name="T26" fmla="*/ 14 w 226"/>
              <a:gd name="T27" fmla="*/ 128 h 213"/>
              <a:gd name="T28" fmla="*/ 0 w 226"/>
              <a:gd name="T29" fmla="*/ 114 h 213"/>
              <a:gd name="T30" fmla="*/ 0 w 226"/>
              <a:gd name="T31" fmla="*/ 100 h 213"/>
              <a:gd name="T32" fmla="*/ 14 w 226"/>
              <a:gd name="T33" fmla="*/ 86 h 213"/>
              <a:gd name="T34" fmla="*/ 97 w 226"/>
              <a:gd name="T35" fmla="*/ 86 h 213"/>
              <a:gd name="T36" fmla="*/ 97 w 226"/>
              <a:gd name="T37" fmla="*/ 86 h 213"/>
              <a:gd name="T38" fmla="*/ 99 w 226"/>
              <a:gd name="T39" fmla="*/ 116 h 213"/>
              <a:gd name="T40" fmla="*/ 113 w 226"/>
              <a:gd name="T41" fmla="*/ 121 h 213"/>
              <a:gd name="T42" fmla="*/ 129 w 226"/>
              <a:gd name="T43" fmla="*/ 114 h 213"/>
              <a:gd name="T44" fmla="*/ 152 w 226"/>
              <a:gd name="T45" fmla="*/ 86 h 213"/>
              <a:gd name="T46" fmla="*/ 212 w 226"/>
              <a:gd name="T47" fmla="*/ 86 h 213"/>
              <a:gd name="T48" fmla="*/ 226 w 226"/>
              <a:gd name="T49" fmla="*/ 100 h 213"/>
              <a:gd name="T50" fmla="*/ 63 w 226"/>
              <a:gd name="T51" fmla="*/ 149 h 213"/>
              <a:gd name="T52" fmla="*/ 56 w 226"/>
              <a:gd name="T53" fmla="*/ 142 h 213"/>
              <a:gd name="T54" fmla="*/ 49 w 226"/>
              <a:gd name="T55" fmla="*/ 149 h 213"/>
              <a:gd name="T56" fmla="*/ 49 w 226"/>
              <a:gd name="T57" fmla="*/ 192 h 213"/>
              <a:gd name="T58" fmla="*/ 56 w 226"/>
              <a:gd name="T59" fmla="*/ 199 h 213"/>
              <a:gd name="T60" fmla="*/ 63 w 226"/>
              <a:gd name="T61" fmla="*/ 192 h 213"/>
              <a:gd name="T62" fmla="*/ 63 w 226"/>
              <a:gd name="T63" fmla="*/ 149 h 213"/>
              <a:gd name="T64" fmla="*/ 92 w 226"/>
              <a:gd name="T65" fmla="*/ 149 h 213"/>
              <a:gd name="T66" fmla="*/ 85 w 226"/>
              <a:gd name="T67" fmla="*/ 142 h 213"/>
              <a:gd name="T68" fmla="*/ 78 w 226"/>
              <a:gd name="T69" fmla="*/ 149 h 213"/>
              <a:gd name="T70" fmla="*/ 78 w 226"/>
              <a:gd name="T71" fmla="*/ 192 h 213"/>
              <a:gd name="T72" fmla="*/ 85 w 226"/>
              <a:gd name="T73" fmla="*/ 199 h 213"/>
              <a:gd name="T74" fmla="*/ 92 w 226"/>
              <a:gd name="T75" fmla="*/ 192 h 213"/>
              <a:gd name="T76" fmla="*/ 92 w 226"/>
              <a:gd name="T77" fmla="*/ 149 h 213"/>
              <a:gd name="T78" fmla="*/ 120 w 226"/>
              <a:gd name="T79" fmla="*/ 149 h 213"/>
              <a:gd name="T80" fmla="*/ 113 w 226"/>
              <a:gd name="T81" fmla="*/ 142 h 213"/>
              <a:gd name="T82" fmla="*/ 106 w 226"/>
              <a:gd name="T83" fmla="*/ 149 h 213"/>
              <a:gd name="T84" fmla="*/ 106 w 226"/>
              <a:gd name="T85" fmla="*/ 192 h 213"/>
              <a:gd name="T86" fmla="*/ 113 w 226"/>
              <a:gd name="T87" fmla="*/ 199 h 213"/>
              <a:gd name="T88" fmla="*/ 120 w 226"/>
              <a:gd name="T89" fmla="*/ 192 h 213"/>
              <a:gd name="T90" fmla="*/ 120 w 226"/>
              <a:gd name="T91" fmla="*/ 149 h 213"/>
              <a:gd name="T92" fmla="*/ 148 w 226"/>
              <a:gd name="T93" fmla="*/ 149 h 213"/>
              <a:gd name="T94" fmla="*/ 141 w 226"/>
              <a:gd name="T95" fmla="*/ 142 h 213"/>
              <a:gd name="T96" fmla="*/ 134 w 226"/>
              <a:gd name="T97" fmla="*/ 149 h 213"/>
              <a:gd name="T98" fmla="*/ 134 w 226"/>
              <a:gd name="T99" fmla="*/ 192 h 213"/>
              <a:gd name="T100" fmla="*/ 141 w 226"/>
              <a:gd name="T101" fmla="*/ 199 h 213"/>
              <a:gd name="T102" fmla="*/ 148 w 226"/>
              <a:gd name="T103" fmla="*/ 192 h 213"/>
              <a:gd name="T104" fmla="*/ 148 w 226"/>
              <a:gd name="T105" fmla="*/ 149 h 213"/>
              <a:gd name="T106" fmla="*/ 176 w 226"/>
              <a:gd name="T107" fmla="*/ 149 h 213"/>
              <a:gd name="T108" fmla="*/ 169 w 226"/>
              <a:gd name="T109" fmla="*/ 142 h 213"/>
              <a:gd name="T110" fmla="*/ 162 w 226"/>
              <a:gd name="T111" fmla="*/ 149 h 213"/>
              <a:gd name="T112" fmla="*/ 162 w 226"/>
              <a:gd name="T113" fmla="*/ 192 h 213"/>
              <a:gd name="T114" fmla="*/ 169 w 226"/>
              <a:gd name="T115" fmla="*/ 199 h 213"/>
              <a:gd name="T116" fmla="*/ 176 w 226"/>
              <a:gd name="T117" fmla="*/ 192 h 213"/>
              <a:gd name="T118" fmla="*/ 176 w 226"/>
              <a:gd name="T119" fmla="*/ 149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 h="213">
                <a:moveTo>
                  <a:pt x="113" y="114"/>
                </a:moveTo>
                <a:cubicBezTo>
                  <a:pt x="110" y="114"/>
                  <a:pt x="106" y="113"/>
                  <a:pt x="104" y="111"/>
                </a:cubicBezTo>
                <a:cubicBezTo>
                  <a:pt x="98" y="106"/>
                  <a:pt x="97" y="97"/>
                  <a:pt x="102" y="91"/>
                </a:cubicBezTo>
                <a:cubicBezTo>
                  <a:pt x="173" y="6"/>
                  <a:pt x="173" y="6"/>
                  <a:pt x="173" y="6"/>
                </a:cubicBezTo>
                <a:cubicBezTo>
                  <a:pt x="177" y="0"/>
                  <a:pt x="186" y="0"/>
                  <a:pt x="192" y="5"/>
                </a:cubicBezTo>
                <a:cubicBezTo>
                  <a:pt x="198" y="10"/>
                  <a:pt x="199" y="18"/>
                  <a:pt x="194" y="24"/>
                </a:cubicBezTo>
                <a:cubicBezTo>
                  <a:pt x="124" y="109"/>
                  <a:pt x="124" y="109"/>
                  <a:pt x="124" y="109"/>
                </a:cubicBezTo>
                <a:cubicBezTo>
                  <a:pt x="121" y="112"/>
                  <a:pt x="117" y="114"/>
                  <a:pt x="113" y="114"/>
                </a:cubicBezTo>
                <a:moveTo>
                  <a:pt x="226" y="100"/>
                </a:moveTo>
                <a:cubicBezTo>
                  <a:pt x="226" y="114"/>
                  <a:pt x="226" y="114"/>
                  <a:pt x="226" y="114"/>
                </a:cubicBezTo>
                <a:cubicBezTo>
                  <a:pt x="226" y="122"/>
                  <a:pt x="219" y="128"/>
                  <a:pt x="212" y="128"/>
                </a:cubicBezTo>
                <a:cubicBezTo>
                  <a:pt x="197" y="213"/>
                  <a:pt x="197" y="213"/>
                  <a:pt x="197" y="213"/>
                </a:cubicBezTo>
                <a:cubicBezTo>
                  <a:pt x="28" y="213"/>
                  <a:pt x="28" y="213"/>
                  <a:pt x="28" y="213"/>
                </a:cubicBezTo>
                <a:cubicBezTo>
                  <a:pt x="14" y="128"/>
                  <a:pt x="14" y="128"/>
                  <a:pt x="14" y="128"/>
                </a:cubicBezTo>
                <a:cubicBezTo>
                  <a:pt x="6" y="128"/>
                  <a:pt x="0" y="122"/>
                  <a:pt x="0" y="114"/>
                </a:cubicBezTo>
                <a:cubicBezTo>
                  <a:pt x="0" y="100"/>
                  <a:pt x="0" y="100"/>
                  <a:pt x="0" y="100"/>
                </a:cubicBezTo>
                <a:cubicBezTo>
                  <a:pt x="0" y="92"/>
                  <a:pt x="6" y="86"/>
                  <a:pt x="14" y="86"/>
                </a:cubicBezTo>
                <a:cubicBezTo>
                  <a:pt x="97" y="86"/>
                  <a:pt x="97" y="86"/>
                  <a:pt x="97" y="86"/>
                </a:cubicBezTo>
                <a:cubicBezTo>
                  <a:pt x="97" y="86"/>
                  <a:pt x="97" y="86"/>
                  <a:pt x="97" y="86"/>
                </a:cubicBezTo>
                <a:cubicBezTo>
                  <a:pt x="89" y="95"/>
                  <a:pt x="90" y="109"/>
                  <a:pt x="99" y="116"/>
                </a:cubicBezTo>
                <a:cubicBezTo>
                  <a:pt x="103" y="119"/>
                  <a:pt x="108" y="121"/>
                  <a:pt x="113" y="121"/>
                </a:cubicBezTo>
                <a:cubicBezTo>
                  <a:pt x="119" y="121"/>
                  <a:pt x="125" y="118"/>
                  <a:pt x="129" y="114"/>
                </a:cubicBezTo>
                <a:cubicBezTo>
                  <a:pt x="152" y="86"/>
                  <a:pt x="152" y="86"/>
                  <a:pt x="152" y="86"/>
                </a:cubicBezTo>
                <a:cubicBezTo>
                  <a:pt x="212" y="86"/>
                  <a:pt x="212" y="86"/>
                  <a:pt x="212" y="86"/>
                </a:cubicBezTo>
                <a:cubicBezTo>
                  <a:pt x="219" y="86"/>
                  <a:pt x="226" y="92"/>
                  <a:pt x="226" y="100"/>
                </a:cubicBezTo>
                <a:close/>
                <a:moveTo>
                  <a:pt x="63" y="149"/>
                </a:moveTo>
                <a:cubicBezTo>
                  <a:pt x="63" y="145"/>
                  <a:pt x="60" y="142"/>
                  <a:pt x="56" y="142"/>
                </a:cubicBezTo>
                <a:cubicBezTo>
                  <a:pt x="53" y="142"/>
                  <a:pt x="49" y="145"/>
                  <a:pt x="49" y="149"/>
                </a:cubicBezTo>
                <a:cubicBezTo>
                  <a:pt x="49" y="192"/>
                  <a:pt x="49" y="192"/>
                  <a:pt x="49" y="192"/>
                </a:cubicBezTo>
                <a:cubicBezTo>
                  <a:pt x="49" y="196"/>
                  <a:pt x="53" y="199"/>
                  <a:pt x="56" y="199"/>
                </a:cubicBezTo>
                <a:cubicBezTo>
                  <a:pt x="60" y="199"/>
                  <a:pt x="63" y="196"/>
                  <a:pt x="63" y="192"/>
                </a:cubicBezTo>
                <a:lnTo>
                  <a:pt x="63" y="149"/>
                </a:lnTo>
                <a:close/>
                <a:moveTo>
                  <a:pt x="92" y="149"/>
                </a:moveTo>
                <a:cubicBezTo>
                  <a:pt x="92" y="145"/>
                  <a:pt x="89" y="142"/>
                  <a:pt x="85" y="142"/>
                </a:cubicBezTo>
                <a:cubicBezTo>
                  <a:pt x="81" y="142"/>
                  <a:pt x="78" y="145"/>
                  <a:pt x="78" y="149"/>
                </a:cubicBezTo>
                <a:cubicBezTo>
                  <a:pt x="78" y="192"/>
                  <a:pt x="78" y="192"/>
                  <a:pt x="78" y="192"/>
                </a:cubicBezTo>
                <a:cubicBezTo>
                  <a:pt x="78" y="196"/>
                  <a:pt x="81" y="199"/>
                  <a:pt x="85" y="199"/>
                </a:cubicBezTo>
                <a:cubicBezTo>
                  <a:pt x="89" y="199"/>
                  <a:pt x="92" y="196"/>
                  <a:pt x="92" y="192"/>
                </a:cubicBezTo>
                <a:lnTo>
                  <a:pt x="92" y="149"/>
                </a:lnTo>
                <a:close/>
                <a:moveTo>
                  <a:pt x="120" y="149"/>
                </a:moveTo>
                <a:cubicBezTo>
                  <a:pt x="120" y="145"/>
                  <a:pt x="117" y="142"/>
                  <a:pt x="113" y="142"/>
                </a:cubicBezTo>
                <a:cubicBezTo>
                  <a:pt x="109" y="142"/>
                  <a:pt x="106" y="145"/>
                  <a:pt x="106" y="149"/>
                </a:cubicBezTo>
                <a:cubicBezTo>
                  <a:pt x="106" y="192"/>
                  <a:pt x="106" y="192"/>
                  <a:pt x="106" y="192"/>
                </a:cubicBezTo>
                <a:cubicBezTo>
                  <a:pt x="106" y="196"/>
                  <a:pt x="109" y="199"/>
                  <a:pt x="113" y="199"/>
                </a:cubicBezTo>
                <a:cubicBezTo>
                  <a:pt x="117" y="199"/>
                  <a:pt x="120" y="196"/>
                  <a:pt x="120" y="192"/>
                </a:cubicBezTo>
                <a:lnTo>
                  <a:pt x="120" y="149"/>
                </a:lnTo>
                <a:close/>
                <a:moveTo>
                  <a:pt x="148" y="149"/>
                </a:moveTo>
                <a:cubicBezTo>
                  <a:pt x="148" y="145"/>
                  <a:pt x="145" y="142"/>
                  <a:pt x="141" y="142"/>
                </a:cubicBezTo>
                <a:cubicBezTo>
                  <a:pt x="137" y="142"/>
                  <a:pt x="134" y="145"/>
                  <a:pt x="134" y="149"/>
                </a:cubicBezTo>
                <a:cubicBezTo>
                  <a:pt x="134" y="192"/>
                  <a:pt x="134" y="192"/>
                  <a:pt x="134" y="192"/>
                </a:cubicBezTo>
                <a:cubicBezTo>
                  <a:pt x="134" y="196"/>
                  <a:pt x="137" y="199"/>
                  <a:pt x="141" y="199"/>
                </a:cubicBezTo>
                <a:cubicBezTo>
                  <a:pt x="145" y="199"/>
                  <a:pt x="148" y="196"/>
                  <a:pt x="148" y="192"/>
                </a:cubicBezTo>
                <a:lnTo>
                  <a:pt x="148" y="149"/>
                </a:lnTo>
                <a:close/>
                <a:moveTo>
                  <a:pt x="176" y="149"/>
                </a:moveTo>
                <a:cubicBezTo>
                  <a:pt x="176" y="145"/>
                  <a:pt x="173" y="142"/>
                  <a:pt x="169" y="142"/>
                </a:cubicBezTo>
                <a:cubicBezTo>
                  <a:pt x="165" y="142"/>
                  <a:pt x="162" y="145"/>
                  <a:pt x="162" y="149"/>
                </a:cubicBezTo>
                <a:cubicBezTo>
                  <a:pt x="162" y="192"/>
                  <a:pt x="162" y="192"/>
                  <a:pt x="162" y="192"/>
                </a:cubicBezTo>
                <a:cubicBezTo>
                  <a:pt x="162" y="196"/>
                  <a:pt x="165" y="199"/>
                  <a:pt x="169" y="199"/>
                </a:cubicBezTo>
                <a:cubicBezTo>
                  <a:pt x="173" y="199"/>
                  <a:pt x="176" y="196"/>
                  <a:pt x="176" y="192"/>
                </a:cubicBezTo>
                <a:lnTo>
                  <a:pt x="176" y="149"/>
                </a:lnTo>
                <a:close/>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Bebas" pitchFamily="2" charset="0"/>
              <a:ea typeface="微软雅黑" panose="020B0503020204020204" charset="-122"/>
              <a:sym typeface="Bebas" pitchFamily="2" charset="0"/>
            </a:endParaRPr>
          </a:p>
        </p:txBody>
      </p:sp>
      <p:sp>
        <p:nvSpPr>
          <p:cNvPr id="14" name="Freeform 5"/>
          <p:cNvSpPr/>
          <p:nvPr/>
        </p:nvSpPr>
        <p:spPr bwMode="auto">
          <a:xfrm>
            <a:off x="6577384" y="4106552"/>
            <a:ext cx="1232587" cy="109551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rgbClr val="FEFABC"/>
              </a:solidFill>
              <a:latin typeface="Bebas" pitchFamily="2" charset="0"/>
              <a:ea typeface="微软雅黑" panose="020B0503020204020204" charset="-122"/>
              <a:sym typeface="Bebas" pitchFamily="2" charset="0"/>
            </a:endParaRPr>
          </a:p>
        </p:txBody>
      </p:sp>
      <p:sp>
        <p:nvSpPr>
          <p:cNvPr id="15" name="Freeform 5"/>
          <p:cNvSpPr/>
          <p:nvPr/>
        </p:nvSpPr>
        <p:spPr bwMode="auto">
          <a:xfrm>
            <a:off x="5587348" y="4658091"/>
            <a:ext cx="1232587" cy="109551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537285"/>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rgbClr val="FEFABC"/>
              </a:solidFill>
              <a:latin typeface="Bebas" pitchFamily="2" charset="0"/>
              <a:ea typeface="微软雅黑" panose="020B0503020204020204" charset="-122"/>
              <a:sym typeface="Bebas" pitchFamily="2" charset="0"/>
            </a:endParaRPr>
          </a:p>
        </p:txBody>
      </p:sp>
      <p:sp>
        <p:nvSpPr>
          <p:cNvPr id="16" name="Freeform 5"/>
          <p:cNvSpPr/>
          <p:nvPr/>
        </p:nvSpPr>
        <p:spPr bwMode="auto">
          <a:xfrm>
            <a:off x="4598379" y="4106552"/>
            <a:ext cx="1232587" cy="109551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rgbClr val="FEFABC"/>
              </a:solidFill>
              <a:latin typeface="Bebas" pitchFamily="2" charset="0"/>
              <a:ea typeface="微软雅黑" panose="020B0503020204020204" charset="-122"/>
              <a:sym typeface="Bebas" pitchFamily="2" charset="0"/>
            </a:endParaRPr>
          </a:p>
        </p:txBody>
      </p:sp>
      <p:sp>
        <p:nvSpPr>
          <p:cNvPr id="17" name="Freeform 6"/>
          <p:cNvSpPr>
            <a:spLocks noEditPoints="1"/>
          </p:cNvSpPr>
          <p:nvPr/>
        </p:nvSpPr>
        <p:spPr bwMode="auto">
          <a:xfrm>
            <a:off x="6973095" y="4432897"/>
            <a:ext cx="441164" cy="442822"/>
          </a:xfrm>
          <a:custGeom>
            <a:avLst/>
            <a:gdLst>
              <a:gd name="T0" fmla="*/ 107 w 225"/>
              <a:gd name="T1" fmla="*/ 116 h 226"/>
              <a:gd name="T2" fmla="*/ 163 w 225"/>
              <a:gd name="T3" fmla="*/ 214 h 226"/>
              <a:gd name="T4" fmla="*/ 113 w 225"/>
              <a:gd name="T5" fmla="*/ 226 h 226"/>
              <a:gd name="T6" fmla="*/ 0 w 225"/>
              <a:gd name="T7" fmla="*/ 113 h 226"/>
              <a:gd name="T8" fmla="*/ 106 w 225"/>
              <a:gd name="T9" fmla="*/ 0 h 226"/>
              <a:gd name="T10" fmla="*/ 106 w 225"/>
              <a:gd name="T11" fmla="*/ 113 h 226"/>
              <a:gd name="T12" fmla="*/ 107 w 225"/>
              <a:gd name="T13" fmla="*/ 116 h 226"/>
              <a:gd name="T14" fmla="*/ 225 w 225"/>
              <a:gd name="T15" fmla="*/ 106 h 226"/>
              <a:gd name="T16" fmla="*/ 120 w 225"/>
              <a:gd name="T17" fmla="*/ 106 h 226"/>
              <a:gd name="T18" fmla="*/ 120 w 225"/>
              <a:gd name="T19" fmla="*/ 0 h 226"/>
              <a:gd name="T20" fmla="*/ 225 w 225"/>
              <a:gd name="T21" fmla="*/ 106 h 226"/>
              <a:gd name="T22" fmla="*/ 134 w 225"/>
              <a:gd name="T23" fmla="*/ 92 h 226"/>
              <a:gd name="T24" fmla="*/ 209 w 225"/>
              <a:gd name="T25" fmla="*/ 92 h 226"/>
              <a:gd name="T26" fmla="*/ 134 w 225"/>
              <a:gd name="T27" fmla="*/ 16 h 226"/>
              <a:gd name="T28" fmla="*/ 134 w 225"/>
              <a:gd name="T29" fmla="*/ 92 h 226"/>
              <a:gd name="T30" fmla="*/ 175 w 225"/>
              <a:gd name="T31" fmla="*/ 207 h 226"/>
              <a:gd name="T32" fmla="*/ 225 w 225"/>
              <a:gd name="T33" fmla="*/ 120 h 226"/>
              <a:gd name="T34" fmla="*/ 125 w 225"/>
              <a:gd name="T35" fmla="*/ 120 h 226"/>
              <a:gd name="T36" fmla="*/ 175 w 225"/>
              <a:gd name="T37" fmla="*/ 20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226">
                <a:moveTo>
                  <a:pt x="107" y="116"/>
                </a:moveTo>
                <a:cubicBezTo>
                  <a:pt x="163" y="214"/>
                  <a:pt x="163" y="214"/>
                  <a:pt x="163" y="214"/>
                </a:cubicBezTo>
                <a:cubicBezTo>
                  <a:pt x="148" y="221"/>
                  <a:pt x="131" y="226"/>
                  <a:pt x="113" y="226"/>
                </a:cubicBezTo>
                <a:cubicBezTo>
                  <a:pt x="51" y="226"/>
                  <a:pt x="0" y="175"/>
                  <a:pt x="0" y="113"/>
                </a:cubicBezTo>
                <a:cubicBezTo>
                  <a:pt x="0" y="53"/>
                  <a:pt x="47" y="4"/>
                  <a:pt x="106" y="0"/>
                </a:cubicBezTo>
                <a:cubicBezTo>
                  <a:pt x="106" y="113"/>
                  <a:pt x="106" y="113"/>
                  <a:pt x="106" y="113"/>
                </a:cubicBezTo>
                <a:cubicBezTo>
                  <a:pt x="106" y="114"/>
                  <a:pt x="106" y="115"/>
                  <a:pt x="107" y="116"/>
                </a:cubicBezTo>
                <a:close/>
                <a:moveTo>
                  <a:pt x="225" y="106"/>
                </a:moveTo>
                <a:cubicBezTo>
                  <a:pt x="120" y="106"/>
                  <a:pt x="120" y="106"/>
                  <a:pt x="120" y="106"/>
                </a:cubicBezTo>
                <a:cubicBezTo>
                  <a:pt x="120" y="0"/>
                  <a:pt x="120" y="0"/>
                  <a:pt x="120" y="0"/>
                </a:cubicBezTo>
                <a:cubicBezTo>
                  <a:pt x="177" y="4"/>
                  <a:pt x="222" y="49"/>
                  <a:pt x="225" y="106"/>
                </a:cubicBezTo>
                <a:moveTo>
                  <a:pt x="134" y="92"/>
                </a:moveTo>
                <a:cubicBezTo>
                  <a:pt x="209" y="92"/>
                  <a:pt x="209" y="92"/>
                  <a:pt x="209" y="92"/>
                </a:cubicBezTo>
                <a:cubicBezTo>
                  <a:pt x="201" y="54"/>
                  <a:pt x="172" y="25"/>
                  <a:pt x="134" y="16"/>
                </a:cubicBezTo>
                <a:lnTo>
                  <a:pt x="134" y="92"/>
                </a:lnTo>
                <a:close/>
                <a:moveTo>
                  <a:pt x="175" y="207"/>
                </a:moveTo>
                <a:cubicBezTo>
                  <a:pt x="204" y="188"/>
                  <a:pt x="223" y="156"/>
                  <a:pt x="225" y="120"/>
                </a:cubicBezTo>
                <a:cubicBezTo>
                  <a:pt x="125" y="120"/>
                  <a:pt x="125" y="120"/>
                  <a:pt x="125" y="120"/>
                </a:cubicBezTo>
                <a:lnTo>
                  <a:pt x="175" y="207"/>
                </a:lnTo>
                <a:close/>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Bebas" pitchFamily="2" charset="0"/>
              <a:ea typeface="微软雅黑" panose="020B0503020204020204" charset="-122"/>
              <a:sym typeface="Bebas" pitchFamily="2" charset="0"/>
            </a:endParaRPr>
          </a:p>
        </p:txBody>
      </p:sp>
      <p:sp>
        <p:nvSpPr>
          <p:cNvPr id="18" name="Freeform 8"/>
          <p:cNvSpPr/>
          <p:nvPr/>
        </p:nvSpPr>
        <p:spPr bwMode="auto">
          <a:xfrm>
            <a:off x="6004620" y="5028386"/>
            <a:ext cx="398042" cy="354922"/>
          </a:xfrm>
          <a:custGeom>
            <a:avLst/>
            <a:gdLst>
              <a:gd name="T0" fmla="*/ 196 w 203"/>
              <a:gd name="T1" fmla="*/ 152 h 181"/>
              <a:gd name="T2" fmla="*/ 182 w 203"/>
              <a:gd name="T3" fmla="*/ 140 h 181"/>
              <a:gd name="T4" fmla="*/ 148 w 203"/>
              <a:gd name="T5" fmla="*/ 127 h 181"/>
              <a:gd name="T6" fmla="*/ 147 w 203"/>
              <a:gd name="T7" fmla="*/ 126 h 181"/>
              <a:gd name="T8" fmla="*/ 147 w 203"/>
              <a:gd name="T9" fmla="*/ 126 h 181"/>
              <a:gd name="T10" fmla="*/ 133 w 203"/>
              <a:gd name="T11" fmla="*/ 117 h 181"/>
              <a:gd name="T12" fmla="*/ 133 w 203"/>
              <a:gd name="T13" fmla="*/ 117 h 181"/>
              <a:gd name="T14" fmla="*/ 133 w 203"/>
              <a:gd name="T15" fmla="*/ 117 h 181"/>
              <a:gd name="T16" fmla="*/ 133 w 203"/>
              <a:gd name="T17" fmla="*/ 116 h 181"/>
              <a:gd name="T18" fmla="*/ 133 w 203"/>
              <a:gd name="T19" fmla="*/ 116 h 181"/>
              <a:gd name="T20" fmla="*/ 133 w 203"/>
              <a:gd name="T21" fmla="*/ 116 h 181"/>
              <a:gd name="T22" fmla="*/ 133 w 203"/>
              <a:gd name="T23" fmla="*/ 116 h 181"/>
              <a:gd name="T24" fmla="*/ 133 w 203"/>
              <a:gd name="T25" fmla="*/ 116 h 181"/>
              <a:gd name="T26" fmla="*/ 130 w 203"/>
              <a:gd name="T27" fmla="*/ 114 h 181"/>
              <a:gd name="T28" fmla="*/ 130 w 203"/>
              <a:gd name="T29" fmla="*/ 114 h 181"/>
              <a:gd name="T30" fmla="*/ 130 w 203"/>
              <a:gd name="T31" fmla="*/ 114 h 181"/>
              <a:gd name="T32" fmla="*/ 130 w 203"/>
              <a:gd name="T33" fmla="*/ 114 h 181"/>
              <a:gd name="T34" fmla="*/ 130 w 203"/>
              <a:gd name="T35" fmla="*/ 114 h 181"/>
              <a:gd name="T36" fmla="*/ 130 w 203"/>
              <a:gd name="T37" fmla="*/ 114 h 181"/>
              <a:gd name="T38" fmla="*/ 130 w 203"/>
              <a:gd name="T39" fmla="*/ 114 h 181"/>
              <a:gd name="T40" fmla="*/ 129 w 203"/>
              <a:gd name="T41" fmla="*/ 113 h 181"/>
              <a:gd name="T42" fmla="*/ 126 w 203"/>
              <a:gd name="T43" fmla="*/ 105 h 181"/>
              <a:gd name="T44" fmla="*/ 125 w 203"/>
              <a:gd name="T45" fmla="*/ 104 h 181"/>
              <a:gd name="T46" fmla="*/ 126 w 203"/>
              <a:gd name="T47" fmla="*/ 97 h 181"/>
              <a:gd name="T48" fmla="*/ 127 w 203"/>
              <a:gd name="T49" fmla="*/ 96 h 181"/>
              <a:gd name="T50" fmla="*/ 130 w 203"/>
              <a:gd name="T51" fmla="*/ 85 h 181"/>
              <a:gd name="T52" fmla="*/ 136 w 203"/>
              <a:gd name="T53" fmla="*/ 75 h 181"/>
              <a:gd name="T54" fmla="*/ 138 w 203"/>
              <a:gd name="T55" fmla="*/ 57 h 181"/>
              <a:gd name="T56" fmla="*/ 136 w 203"/>
              <a:gd name="T57" fmla="*/ 58 h 181"/>
              <a:gd name="T58" fmla="*/ 138 w 203"/>
              <a:gd name="T59" fmla="*/ 44 h 181"/>
              <a:gd name="T60" fmla="*/ 133 w 203"/>
              <a:gd name="T61" fmla="*/ 17 h 181"/>
              <a:gd name="T62" fmla="*/ 122 w 203"/>
              <a:gd name="T63" fmla="*/ 7 h 181"/>
              <a:gd name="T64" fmla="*/ 115 w 203"/>
              <a:gd name="T65" fmla="*/ 3 h 181"/>
              <a:gd name="T66" fmla="*/ 82 w 203"/>
              <a:gd name="T67" fmla="*/ 3 h 181"/>
              <a:gd name="T68" fmla="*/ 65 w 203"/>
              <a:gd name="T69" fmla="*/ 15 h 181"/>
              <a:gd name="T70" fmla="*/ 60 w 203"/>
              <a:gd name="T71" fmla="*/ 44 h 181"/>
              <a:gd name="T72" fmla="*/ 63 w 203"/>
              <a:gd name="T73" fmla="*/ 54 h 181"/>
              <a:gd name="T74" fmla="*/ 63 w 203"/>
              <a:gd name="T75" fmla="*/ 57 h 181"/>
              <a:gd name="T76" fmla="*/ 62 w 203"/>
              <a:gd name="T77" fmla="*/ 57 h 181"/>
              <a:gd name="T78" fmla="*/ 64 w 203"/>
              <a:gd name="T79" fmla="*/ 75 h 181"/>
              <a:gd name="T80" fmla="*/ 70 w 203"/>
              <a:gd name="T81" fmla="*/ 85 h 181"/>
              <a:gd name="T82" fmla="*/ 73 w 203"/>
              <a:gd name="T83" fmla="*/ 96 h 181"/>
              <a:gd name="T84" fmla="*/ 75 w 203"/>
              <a:gd name="T85" fmla="*/ 97 h 181"/>
              <a:gd name="T86" fmla="*/ 75 w 203"/>
              <a:gd name="T87" fmla="*/ 103 h 181"/>
              <a:gd name="T88" fmla="*/ 76 w 203"/>
              <a:gd name="T89" fmla="*/ 106 h 181"/>
              <a:gd name="T90" fmla="*/ 75 w 203"/>
              <a:gd name="T91" fmla="*/ 105 h 181"/>
              <a:gd name="T92" fmla="*/ 72 w 203"/>
              <a:gd name="T93" fmla="*/ 114 h 181"/>
              <a:gd name="T94" fmla="*/ 72 w 203"/>
              <a:gd name="T95" fmla="*/ 114 h 181"/>
              <a:gd name="T96" fmla="*/ 68 w 203"/>
              <a:gd name="T97" fmla="*/ 116 h 181"/>
              <a:gd name="T98" fmla="*/ 55 w 203"/>
              <a:gd name="T99" fmla="*/ 125 h 181"/>
              <a:gd name="T100" fmla="*/ 55 w 203"/>
              <a:gd name="T101" fmla="*/ 126 h 181"/>
              <a:gd name="T102" fmla="*/ 54 w 203"/>
              <a:gd name="T103" fmla="*/ 126 h 181"/>
              <a:gd name="T104" fmla="*/ 54 w 203"/>
              <a:gd name="T105" fmla="*/ 126 h 181"/>
              <a:gd name="T106" fmla="*/ 53 w 203"/>
              <a:gd name="T107" fmla="*/ 127 h 181"/>
              <a:gd name="T108" fmla="*/ 19 w 203"/>
              <a:gd name="T109" fmla="*/ 140 h 181"/>
              <a:gd name="T110" fmla="*/ 6 w 203"/>
              <a:gd name="T111" fmla="*/ 152 h 181"/>
              <a:gd name="T112" fmla="*/ 0 w 203"/>
              <a:gd name="T113" fmla="*/ 181 h 181"/>
              <a:gd name="T114" fmla="*/ 203 w 203"/>
              <a:gd name="T115" fmla="*/ 181 h 181"/>
              <a:gd name="T116" fmla="*/ 196 w 203"/>
              <a:gd name="T117" fmla="*/ 1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81">
                <a:moveTo>
                  <a:pt x="196" y="152"/>
                </a:moveTo>
                <a:cubicBezTo>
                  <a:pt x="196" y="143"/>
                  <a:pt x="189" y="143"/>
                  <a:pt x="182" y="140"/>
                </a:cubicBezTo>
                <a:cubicBezTo>
                  <a:pt x="148" y="127"/>
                  <a:pt x="148" y="127"/>
                  <a:pt x="148" y="127"/>
                </a:cubicBezTo>
                <a:cubicBezTo>
                  <a:pt x="148" y="126"/>
                  <a:pt x="147" y="126"/>
                  <a:pt x="147" y="126"/>
                </a:cubicBezTo>
                <a:cubicBezTo>
                  <a:pt x="147" y="126"/>
                  <a:pt x="147" y="126"/>
                  <a:pt x="147" y="126"/>
                </a:cubicBezTo>
                <a:cubicBezTo>
                  <a:pt x="141" y="123"/>
                  <a:pt x="135" y="119"/>
                  <a:pt x="133" y="117"/>
                </a:cubicBezTo>
                <a:cubicBezTo>
                  <a:pt x="133" y="117"/>
                  <a:pt x="133" y="117"/>
                  <a:pt x="133" y="117"/>
                </a:cubicBezTo>
                <a:cubicBezTo>
                  <a:pt x="133" y="117"/>
                  <a:pt x="133" y="117"/>
                  <a:pt x="133" y="117"/>
                </a:cubicBezTo>
                <a:cubicBezTo>
                  <a:pt x="133" y="116"/>
                  <a:pt x="133" y="116"/>
                  <a:pt x="133" y="116"/>
                </a:cubicBezTo>
                <a:cubicBezTo>
                  <a:pt x="133" y="116"/>
                  <a:pt x="133" y="116"/>
                  <a:pt x="133" y="116"/>
                </a:cubicBezTo>
                <a:cubicBezTo>
                  <a:pt x="133" y="116"/>
                  <a:pt x="133" y="116"/>
                  <a:pt x="133" y="116"/>
                </a:cubicBezTo>
                <a:cubicBezTo>
                  <a:pt x="133" y="116"/>
                  <a:pt x="133" y="116"/>
                  <a:pt x="133" y="116"/>
                </a:cubicBezTo>
                <a:cubicBezTo>
                  <a:pt x="133" y="116"/>
                  <a:pt x="133" y="116"/>
                  <a:pt x="133" y="116"/>
                </a:cubicBezTo>
                <a:cubicBezTo>
                  <a:pt x="132" y="114"/>
                  <a:pt x="131"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29" y="115"/>
                  <a:pt x="129" y="114"/>
                  <a:pt x="129" y="113"/>
                </a:cubicBezTo>
                <a:cubicBezTo>
                  <a:pt x="128" y="111"/>
                  <a:pt x="126" y="106"/>
                  <a:pt x="126" y="105"/>
                </a:cubicBezTo>
                <a:cubicBezTo>
                  <a:pt x="126" y="104"/>
                  <a:pt x="125" y="107"/>
                  <a:pt x="125" y="104"/>
                </a:cubicBezTo>
                <a:cubicBezTo>
                  <a:pt x="126" y="97"/>
                  <a:pt x="126" y="97"/>
                  <a:pt x="126" y="97"/>
                </a:cubicBezTo>
                <a:cubicBezTo>
                  <a:pt x="126" y="97"/>
                  <a:pt x="127" y="96"/>
                  <a:pt x="127" y="96"/>
                </a:cubicBezTo>
                <a:cubicBezTo>
                  <a:pt x="129" y="93"/>
                  <a:pt x="129" y="86"/>
                  <a:pt x="130" y="85"/>
                </a:cubicBezTo>
                <a:cubicBezTo>
                  <a:pt x="132" y="83"/>
                  <a:pt x="134" y="83"/>
                  <a:pt x="136" y="75"/>
                </a:cubicBezTo>
                <a:cubicBezTo>
                  <a:pt x="138" y="68"/>
                  <a:pt x="141" y="57"/>
                  <a:pt x="138" y="57"/>
                </a:cubicBezTo>
                <a:cubicBezTo>
                  <a:pt x="137" y="57"/>
                  <a:pt x="137" y="57"/>
                  <a:pt x="136" y="58"/>
                </a:cubicBezTo>
                <a:cubicBezTo>
                  <a:pt x="136" y="55"/>
                  <a:pt x="137" y="49"/>
                  <a:pt x="138" y="44"/>
                </a:cubicBezTo>
                <a:cubicBezTo>
                  <a:pt x="138" y="38"/>
                  <a:pt x="137" y="22"/>
                  <a:pt x="133" y="17"/>
                </a:cubicBezTo>
                <a:cubicBezTo>
                  <a:pt x="131" y="13"/>
                  <a:pt x="127" y="9"/>
                  <a:pt x="122" y="7"/>
                </a:cubicBezTo>
                <a:cubicBezTo>
                  <a:pt x="120" y="5"/>
                  <a:pt x="117" y="4"/>
                  <a:pt x="115" y="3"/>
                </a:cubicBezTo>
                <a:cubicBezTo>
                  <a:pt x="109" y="0"/>
                  <a:pt x="89" y="1"/>
                  <a:pt x="82" y="3"/>
                </a:cubicBezTo>
                <a:cubicBezTo>
                  <a:pt x="74" y="4"/>
                  <a:pt x="69" y="9"/>
                  <a:pt x="65" y="15"/>
                </a:cubicBezTo>
                <a:cubicBezTo>
                  <a:pt x="62" y="21"/>
                  <a:pt x="60" y="38"/>
                  <a:pt x="60" y="44"/>
                </a:cubicBezTo>
                <a:cubicBezTo>
                  <a:pt x="61" y="47"/>
                  <a:pt x="62" y="52"/>
                  <a:pt x="63" y="54"/>
                </a:cubicBezTo>
                <a:cubicBezTo>
                  <a:pt x="63" y="56"/>
                  <a:pt x="63" y="56"/>
                  <a:pt x="63" y="57"/>
                </a:cubicBezTo>
                <a:cubicBezTo>
                  <a:pt x="63" y="57"/>
                  <a:pt x="63" y="57"/>
                  <a:pt x="62" y="57"/>
                </a:cubicBezTo>
                <a:cubicBezTo>
                  <a:pt x="60" y="57"/>
                  <a:pt x="62" y="68"/>
                  <a:pt x="64" y="75"/>
                </a:cubicBezTo>
                <a:cubicBezTo>
                  <a:pt x="67" y="83"/>
                  <a:pt x="69" y="83"/>
                  <a:pt x="70" y="85"/>
                </a:cubicBezTo>
                <a:cubicBezTo>
                  <a:pt x="71" y="86"/>
                  <a:pt x="71" y="93"/>
                  <a:pt x="73" y="96"/>
                </a:cubicBezTo>
                <a:cubicBezTo>
                  <a:pt x="74" y="96"/>
                  <a:pt x="74" y="97"/>
                  <a:pt x="75" y="97"/>
                </a:cubicBezTo>
                <a:cubicBezTo>
                  <a:pt x="75" y="103"/>
                  <a:pt x="75" y="103"/>
                  <a:pt x="75" y="103"/>
                </a:cubicBezTo>
                <a:cubicBezTo>
                  <a:pt x="76" y="106"/>
                  <a:pt x="76" y="106"/>
                  <a:pt x="76" y="106"/>
                </a:cubicBezTo>
                <a:cubicBezTo>
                  <a:pt x="76" y="105"/>
                  <a:pt x="75" y="104"/>
                  <a:pt x="75" y="105"/>
                </a:cubicBezTo>
                <a:cubicBezTo>
                  <a:pt x="74" y="108"/>
                  <a:pt x="73" y="111"/>
                  <a:pt x="72" y="114"/>
                </a:cubicBezTo>
                <a:cubicBezTo>
                  <a:pt x="72" y="114"/>
                  <a:pt x="72" y="114"/>
                  <a:pt x="72" y="114"/>
                </a:cubicBezTo>
                <a:cubicBezTo>
                  <a:pt x="71" y="113"/>
                  <a:pt x="69" y="114"/>
                  <a:pt x="68" y="116"/>
                </a:cubicBezTo>
                <a:cubicBezTo>
                  <a:pt x="67" y="118"/>
                  <a:pt x="61" y="122"/>
                  <a:pt x="55" y="125"/>
                </a:cubicBezTo>
                <a:cubicBezTo>
                  <a:pt x="55" y="126"/>
                  <a:pt x="55" y="126"/>
                  <a:pt x="55" y="126"/>
                </a:cubicBezTo>
                <a:cubicBezTo>
                  <a:pt x="54" y="126"/>
                  <a:pt x="54" y="126"/>
                  <a:pt x="54" y="126"/>
                </a:cubicBezTo>
                <a:cubicBezTo>
                  <a:pt x="54" y="126"/>
                  <a:pt x="54" y="126"/>
                  <a:pt x="54" y="126"/>
                </a:cubicBezTo>
                <a:cubicBezTo>
                  <a:pt x="54" y="126"/>
                  <a:pt x="53" y="126"/>
                  <a:pt x="53" y="127"/>
                </a:cubicBezTo>
                <a:cubicBezTo>
                  <a:pt x="19" y="140"/>
                  <a:pt x="19" y="140"/>
                  <a:pt x="19" y="140"/>
                </a:cubicBezTo>
                <a:cubicBezTo>
                  <a:pt x="12" y="143"/>
                  <a:pt x="6" y="143"/>
                  <a:pt x="6" y="152"/>
                </a:cubicBezTo>
                <a:cubicBezTo>
                  <a:pt x="0" y="181"/>
                  <a:pt x="0" y="181"/>
                  <a:pt x="0" y="181"/>
                </a:cubicBezTo>
                <a:cubicBezTo>
                  <a:pt x="203" y="181"/>
                  <a:pt x="203" y="181"/>
                  <a:pt x="203" y="181"/>
                </a:cubicBezTo>
                <a:cubicBezTo>
                  <a:pt x="196" y="152"/>
                  <a:pt x="196" y="152"/>
                  <a:pt x="196" y="152"/>
                </a:cubicBezTo>
                <a:close/>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Bebas" pitchFamily="2" charset="0"/>
              <a:ea typeface="微软雅黑" panose="020B0503020204020204" charset="-122"/>
              <a:sym typeface="Bebas" pitchFamily="2" charset="0"/>
            </a:endParaRPr>
          </a:p>
        </p:txBody>
      </p:sp>
      <p:sp>
        <p:nvSpPr>
          <p:cNvPr id="19" name="Freeform 9"/>
          <p:cNvSpPr/>
          <p:nvPr/>
        </p:nvSpPr>
        <p:spPr bwMode="auto">
          <a:xfrm>
            <a:off x="4994090" y="4501310"/>
            <a:ext cx="441164" cy="305996"/>
          </a:xfrm>
          <a:custGeom>
            <a:avLst/>
            <a:gdLst>
              <a:gd name="T0" fmla="*/ 211 w 225"/>
              <a:gd name="T1" fmla="*/ 0 h 156"/>
              <a:gd name="T2" fmla="*/ 169 w 225"/>
              <a:gd name="T3" fmla="*/ 0 h 156"/>
              <a:gd name="T4" fmla="*/ 155 w 225"/>
              <a:gd name="T5" fmla="*/ 15 h 156"/>
              <a:gd name="T6" fmla="*/ 42 w 225"/>
              <a:gd name="T7" fmla="*/ 15 h 156"/>
              <a:gd name="T8" fmla="*/ 42 w 225"/>
              <a:gd name="T9" fmla="*/ 29 h 156"/>
              <a:gd name="T10" fmla="*/ 208 w 225"/>
              <a:gd name="T11" fmla="*/ 29 h 156"/>
              <a:gd name="T12" fmla="*/ 189 w 225"/>
              <a:gd name="T13" fmla="*/ 124 h 156"/>
              <a:gd name="T14" fmla="*/ 169 w 225"/>
              <a:gd name="T15" fmla="*/ 43 h 156"/>
              <a:gd name="T16" fmla="*/ 0 w 225"/>
              <a:gd name="T17" fmla="*/ 43 h 156"/>
              <a:gd name="T18" fmla="*/ 28 w 225"/>
              <a:gd name="T19" fmla="*/ 156 h 156"/>
              <a:gd name="T20" fmla="*/ 197 w 225"/>
              <a:gd name="T21" fmla="*/ 156 h 156"/>
              <a:gd name="T22" fmla="*/ 225 w 225"/>
              <a:gd name="T23" fmla="*/ 15 h 156"/>
              <a:gd name="T24" fmla="*/ 211 w 225"/>
              <a:gd name="T2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156">
                <a:moveTo>
                  <a:pt x="211" y="0"/>
                </a:moveTo>
                <a:cubicBezTo>
                  <a:pt x="169" y="0"/>
                  <a:pt x="169" y="0"/>
                  <a:pt x="169" y="0"/>
                </a:cubicBezTo>
                <a:cubicBezTo>
                  <a:pt x="161" y="0"/>
                  <a:pt x="155" y="7"/>
                  <a:pt x="155" y="15"/>
                </a:cubicBezTo>
                <a:cubicBezTo>
                  <a:pt x="42" y="15"/>
                  <a:pt x="42" y="15"/>
                  <a:pt x="42" y="15"/>
                </a:cubicBezTo>
                <a:cubicBezTo>
                  <a:pt x="42" y="29"/>
                  <a:pt x="42" y="29"/>
                  <a:pt x="42" y="29"/>
                </a:cubicBezTo>
                <a:cubicBezTo>
                  <a:pt x="208" y="29"/>
                  <a:pt x="208" y="29"/>
                  <a:pt x="208" y="29"/>
                </a:cubicBezTo>
                <a:cubicBezTo>
                  <a:pt x="189" y="124"/>
                  <a:pt x="189" y="124"/>
                  <a:pt x="189" y="124"/>
                </a:cubicBezTo>
                <a:cubicBezTo>
                  <a:pt x="169" y="43"/>
                  <a:pt x="169" y="43"/>
                  <a:pt x="169" y="43"/>
                </a:cubicBezTo>
                <a:cubicBezTo>
                  <a:pt x="0" y="43"/>
                  <a:pt x="0" y="43"/>
                  <a:pt x="0" y="43"/>
                </a:cubicBezTo>
                <a:cubicBezTo>
                  <a:pt x="28" y="156"/>
                  <a:pt x="28" y="156"/>
                  <a:pt x="28" y="156"/>
                </a:cubicBezTo>
                <a:cubicBezTo>
                  <a:pt x="197" y="156"/>
                  <a:pt x="197" y="156"/>
                  <a:pt x="197" y="156"/>
                </a:cubicBezTo>
                <a:cubicBezTo>
                  <a:pt x="225" y="15"/>
                  <a:pt x="225" y="15"/>
                  <a:pt x="225" y="15"/>
                </a:cubicBezTo>
                <a:cubicBezTo>
                  <a:pt x="225" y="7"/>
                  <a:pt x="219" y="0"/>
                  <a:pt x="211" y="0"/>
                </a:cubicBezTo>
                <a:close/>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Bebas" pitchFamily="2" charset="0"/>
              <a:ea typeface="微软雅黑" panose="020B0503020204020204" charset="-122"/>
              <a:sym typeface="Bebas" pitchFamily="2" charset="0"/>
            </a:endParaRPr>
          </a:p>
        </p:txBody>
      </p:sp>
      <p:cxnSp>
        <p:nvCxnSpPr>
          <p:cNvPr id="20" name="直接连接符 19"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圆角矩形 20"/>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1205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二</a:t>
            </a:r>
          </a:p>
        </p:txBody>
      </p:sp>
      <p:cxnSp>
        <p:nvCxnSpPr>
          <p:cNvPr id="25" name="直接连接符 24"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14827" y="1160103"/>
            <a:ext cx="4586556" cy="369332"/>
          </a:xfrm>
          <a:prstGeom prst="rect">
            <a:avLst/>
          </a:prstGeom>
          <a:noFill/>
        </p:spPr>
        <p:txBody>
          <a:bodyPr wrap="square" rtlCol="0">
            <a:spAutoFit/>
          </a:bodyPr>
          <a:lstStyle/>
          <a:p>
            <a:r>
              <a:rPr lang="zh-CN" altLang="en-US" b="1" dirty="0">
                <a:latin typeface="微软雅黑" panose="020B0503020204020204" charset="-122"/>
                <a:ea typeface="微软雅黑" panose="020B0503020204020204" charset="-122"/>
              </a:rPr>
              <a:t>对方是单位的，审查其主体资格的方法有</a:t>
            </a:r>
            <a:r>
              <a:rPr lang="en-US" altLang="zh-CN" b="1" dirty="0">
                <a:latin typeface="微软雅黑" panose="020B0503020204020204" charset="-122"/>
                <a:ea typeface="微软雅黑" panose="020B0503020204020204" charset="-122"/>
              </a:rPr>
              <a:t> </a:t>
            </a:r>
            <a:endParaRPr lang="zh-CN" altLang="en-US" b="1" dirty="0">
              <a:latin typeface="微软雅黑" panose="020B0503020204020204" charset="-122"/>
              <a:ea typeface="微软雅黑" panose="020B0503020204020204" charset="-122"/>
            </a:endParaRPr>
          </a:p>
        </p:txBody>
      </p:sp>
      <p:sp>
        <p:nvSpPr>
          <p:cNvPr id="27" name="矩形 26">
            <a:extLst>
              <a:ext uri="{FF2B5EF4-FFF2-40B4-BE49-F238E27FC236}">
                <a16:creationId xmlns:a16="http://schemas.microsoft.com/office/drawing/2014/main" id="{D54A6DCD-A6B1-4A48-92E5-E682B6CC07E9}"/>
              </a:ext>
            </a:extLst>
          </p:cNvPr>
          <p:cNvSpPr/>
          <p:nvPr/>
        </p:nvSpPr>
        <p:spPr>
          <a:xfrm>
            <a:off x="2276758" y="317593"/>
            <a:ext cx="2954655" cy="461665"/>
          </a:xfrm>
          <a:prstGeom prst="rect">
            <a:avLst/>
          </a:prstGeom>
        </p:spPr>
        <p:txBody>
          <a:bodyPr wrap="none">
            <a:spAutoFit/>
          </a:bodyPr>
          <a:lstStyle/>
          <a:p>
            <a:r>
              <a:rPr lang="zh-CN" altLang="en-US" sz="2400" b="1" dirty="0">
                <a:solidFill>
                  <a:srgbClr val="124062"/>
                </a:solidFill>
                <a:latin typeface="Arial Black" panose="020B0A04020102020204" pitchFamily="34" charset="0"/>
                <a:ea typeface="创艺简细圆" pitchFamily="2" charset="-122"/>
                <a:cs typeface="Kartika" panose="02020503030404060203" pitchFamily="18" charset="0"/>
              </a:rPr>
              <a:t>合同管理流程及要点</a:t>
            </a: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14:presetBounceEnd="66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66000">
                                          <p:cBhvr additive="base">
                                            <p:cTn id="7" dur="1500" fill="hold"/>
                                            <p:tgtEl>
                                              <p:spTgt spid="10"/>
                                            </p:tgtEl>
                                            <p:attrNameLst>
                                              <p:attrName>ppt_x</p:attrName>
                                            </p:attrNameLst>
                                          </p:cBhvr>
                                          <p:tavLst>
                                            <p:tav tm="0">
                                              <p:val>
                                                <p:strVal val="1+#ppt_w/2"/>
                                              </p:val>
                                            </p:tav>
                                            <p:tav tm="100000">
                                              <p:val>
                                                <p:strVal val="#ppt_x"/>
                                              </p:val>
                                            </p:tav>
                                          </p:tavLst>
                                        </p:anim>
                                        <p:anim calcmode="lin" valueType="num" p14:bounceEnd="66000">
                                          <p:cBhvr additive="base">
                                            <p:cTn id="8" dur="1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66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66000">
                                          <p:cBhvr additive="base">
                                            <p:cTn id="11" dur="1500" fill="hold"/>
                                            <p:tgtEl>
                                              <p:spTgt spid="8"/>
                                            </p:tgtEl>
                                            <p:attrNameLst>
                                              <p:attrName>ppt_x</p:attrName>
                                            </p:attrNameLst>
                                          </p:cBhvr>
                                          <p:tavLst>
                                            <p:tav tm="0">
                                              <p:val>
                                                <p:strVal val="#ppt_x"/>
                                              </p:val>
                                            </p:tav>
                                            <p:tav tm="100000">
                                              <p:val>
                                                <p:strVal val="#ppt_x"/>
                                              </p:val>
                                            </p:tav>
                                          </p:tavLst>
                                        </p:anim>
                                        <p:anim calcmode="lin" valueType="num" p14:bounceEnd="66000">
                                          <p:cBhvr additive="base">
                                            <p:cTn id="12" dur="1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14:presetBounceEnd="66000">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14:bounceEnd="66000">
                                          <p:cBhvr additive="base">
                                            <p:cTn id="15" dur="1500" fill="hold"/>
                                            <p:tgtEl>
                                              <p:spTgt spid="9"/>
                                            </p:tgtEl>
                                            <p:attrNameLst>
                                              <p:attrName>ppt_x</p:attrName>
                                            </p:attrNameLst>
                                          </p:cBhvr>
                                          <p:tavLst>
                                            <p:tav tm="0">
                                              <p:val>
                                                <p:strVal val="0-#ppt_w/2"/>
                                              </p:val>
                                            </p:tav>
                                            <p:tav tm="100000">
                                              <p:val>
                                                <p:strVal val="#ppt_x"/>
                                              </p:val>
                                            </p:tav>
                                          </p:tavLst>
                                        </p:anim>
                                        <p:anim calcmode="lin" valueType="num" p14:bounceEnd="66000">
                                          <p:cBhvr additive="base">
                                            <p:cTn id="16" dur="1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3" fill="hold" grpId="0" nodeType="withEffect" p14:presetBounceEnd="66000">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14:bounceEnd="66000">
                                          <p:cBhvr additive="base">
                                            <p:cTn id="19" dur="1500" fill="hold"/>
                                            <p:tgtEl>
                                              <p:spTgt spid="16"/>
                                            </p:tgtEl>
                                            <p:attrNameLst>
                                              <p:attrName>ppt_x</p:attrName>
                                            </p:attrNameLst>
                                          </p:cBhvr>
                                          <p:tavLst>
                                            <p:tav tm="0">
                                              <p:val>
                                                <p:strVal val="1+#ppt_w/2"/>
                                              </p:val>
                                            </p:tav>
                                            <p:tav tm="100000">
                                              <p:val>
                                                <p:strVal val="#ppt_x"/>
                                              </p:val>
                                            </p:tav>
                                          </p:tavLst>
                                        </p:anim>
                                        <p:anim calcmode="lin" valueType="num" p14:bounceEnd="66000">
                                          <p:cBhvr additive="base">
                                            <p:cTn id="20" dur="1500" fill="hold"/>
                                            <p:tgtEl>
                                              <p:spTgt spid="16"/>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14:presetBounceEnd="66000">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14:bounceEnd="66000">
                                          <p:cBhvr additive="base">
                                            <p:cTn id="23" dur="1500" fill="hold"/>
                                            <p:tgtEl>
                                              <p:spTgt spid="14"/>
                                            </p:tgtEl>
                                            <p:attrNameLst>
                                              <p:attrName>ppt_x</p:attrName>
                                            </p:attrNameLst>
                                          </p:cBhvr>
                                          <p:tavLst>
                                            <p:tav tm="0">
                                              <p:val>
                                                <p:strVal val="0-#ppt_w/2"/>
                                              </p:val>
                                            </p:tav>
                                            <p:tav tm="100000">
                                              <p:val>
                                                <p:strVal val="#ppt_x"/>
                                              </p:val>
                                            </p:tav>
                                          </p:tavLst>
                                        </p:anim>
                                        <p:anim calcmode="lin" valueType="num" p14:bounceEnd="66000">
                                          <p:cBhvr additive="base">
                                            <p:cTn id="24" dur="1500" fill="hold"/>
                                            <p:tgtEl>
                                              <p:spTgt spid="14"/>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66000">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14:bounceEnd="66000">
                                          <p:cBhvr additive="base">
                                            <p:cTn id="27" dur="1500" fill="hold"/>
                                            <p:tgtEl>
                                              <p:spTgt spid="15"/>
                                            </p:tgtEl>
                                            <p:attrNameLst>
                                              <p:attrName>ppt_x</p:attrName>
                                            </p:attrNameLst>
                                          </p:cBhvr>
                                          <p:tavLst>
                                            <p:tav tm="0">
                                              <p:val>
                                                <p:strVal val="#ppt_x"/>
                                              </p:val>
                                            </p:tav>
                                            <p:tav tm="100000">
                                              <p:val>
                                                <p:strVal val="#ppt_x"/>
                                              </p:val>
                                            </p:tav>
                                          </p:tavLst>
                                        </p:anim>
                                        <p:anim calcmode="lin" valueType="num" p14:bounceEnd="66000">
                                          <p:cBhvr additive="base">
                                            <p:cTn id="28" dur="1500" fill="hold"/>
                                            <p:tgtEl>
                                              <p:spTgt spid="15"/>
                                            </p:tgtEl>
                                            <p:attrNameLst>
                                              <p:attrName>ppt_y</p:attrName>
                                            </p:attrNameLst>
                                          </p:cBhvr>
                                          <p:tavLst>
                                            <p:tav tm="0">
                                              <p:val>
                                                <p:strVal val="0-#ppt_h/2"/>
                                              </p:val>
                                            </p:tav>
                                            <p:tav tm="100000">
                                              <p:val>
                                                <p:strVal val="#ppt_y"/>
                                              </p:val>
                                            </p:tav>
                                          </p:tavLst>
                                        </p:anim>
                                      </p:childTnLst>
                                    </p:cTn>
                                  </p:par>
                                  <p:par>
                                    <p:cTn id="29" presetID="14" presetClass="entr" presetSubtype="5" fill="hold" grpId="0" nodeType="withEffect">
                                      <p:stCondLst>
                                        <p:cond delay="1000"/>
                                      </p:stCondLst>
                                      <p:childTnLst>
                                        <p:set>
                                          <p:cBhvr>
                                            <p:cTn id="30" dur="1" fill="hold">
                                              <p:stCondLst>
                                                <p:cond delay="0"/>
                                              </p:stCondLst>
                                            </p:cTn>
                                            <p:tgtEl>
                                              <p:spTgt spid="12"/>
                                            </p:tgtEl>
                                            <p:attrNameLst>
                                              <p:attrName>style.visibility</p:attrName>
                                            </p:attrNameLst>
                                          </p:cBhvr>
                                          <p:to>
                                            <p:strVal val="visible"/>
                                          </p:to>
                                        </p:set>
                                        <p:animEffect transition="in" filter="randombar(vertical)">
                                          <p:cBhvr>
                                            <p:cTn id="31" dur="500"/>
                                            <p:tgtEl>
                                              <p:spTgt spid="12"/>
                                            </p:tgtEl>
                                          </p:cBhvr>
                                        </p:animEffect>
                                      </p:childTnLst>
                                    </p:cTn>
                                  </p:par>
                                  <p:par>
                                    <p:cTn id="32" presetID="14" presetClass="entr" presetSubtype="5" fill="hold" grpId="0" nodeType="withEffect">
                                      <p:stCondLst>
                                        <p:cond delay="1000"/>
                                      </p:stCondLst>
                                      <p:childTnLst>
                                        <p:set>
                                          <p:cBhvr>
                                            <p:cTn id="33" dur="1" fill="hold">
                                              <p:stCondLst>
                                                <p:cond delay="0"/>
                                              </p:stCondLst>
                                            </p:cTn>
                                            <p:tgtEl>
                                              <p:spTgt spid="13"/>
                                            </p:tgtEl>
                                            <p:attrNameLst>
                                              <p:attrName>style.visibility</p:attrName>
                                            </p:attrNameLst>
                                          </p:cBhvr>
                                          <p:to>
                                            <p:strVal val="visible"/>
                                          </p:to>
                                        </p:set>
                                        <p:animEffect transition="in" filter="randombar(vertical)">
                                          <p:cBhvr>
                                            <p:cTn id="34" dur="500"/>
                                            <p:tgtEl>
                                              <p:spTgt spid="13"/>
                                            </p:tgtEl>
                                          </p:cBhvr>
                                        </p:animEffect>
                                      </p:childTnLst>
                                    </p:cTn>
                                  </p:par>
                                  <p:par>
                                    <p:cTn id="35" presetID="14" presetClass="entr" presetSubtype="5" fill="hold" grpId="0" nodeType="withEffect">
                                      <p:stCondLst>
                                        <p:cond delay="1000"/>
                                      </p:stCondLst>
                                      <p:childTnLst>
                                        <p:set>
                                          <p:cBhvr>
                                            <p:cTn id="36" dur="1" fill="hold">
                                              <p:stCondLst>
                                                <p:cond delay="0"/>
                                              </p:stCondLst>
                                            </p:cTn>
                                            <p:tgtEl>
                                              <p:spTgt spid="11"/>
                                            </p:tgtEl>
                                            <p:attrNameLst>
                                              <p:attrName>style.visibility</p:attrName>
                                            </p:attrNameLst>
                                          </p:cBhvr>
                                          <p:to>
                                            <p:strVal val="visible"/>
                                          </p:to>
                                        </p:set>
                                        <p:animEffect transition="in" filter="randombar(vertical)">
                                          <p:cBhvr>
                                            <p:cTn id="37" dur="500"/>
                                            <p:tgtEl>
                                              <p:spTgt spid="11"/>
                                            </p:tgtEl>
                                          </p:cBhvr>
                                        </p:animEffect>
                                      </p:childTnLst>
                                    </p:cTn>
                                  </p:par>
                                  <p:par>
                                    <p:cTn id="38" presetID="14" presetClass="entr" presetSubtype="5" fill="hold" grpId="0" nodeType="withEffect">
                                      <p:stCondLst>
                                        <p:cond delay="1000"/>
                                      </p:stCondLst>
                                      <p:childTnLst>
                                        <p:set>
                                          <p:cBhvr>
                                            <p:cTn id="39" dur="1" fill="hold">
                                              <p:stCondLst>
                                                <p:cond delay="0"/>
                                              </p:stCondLst>
                                            </p:cTn>
                                            <p:tgtEl>
                                              <p:spTgt spid="17"/>
                                            </p:tgtEl>
                                            <p:attrNameLst>
                                              <p:attrName>style.visibility</p:attrName>
                                            </p:attrNameLst>
                                          </p:cBhvr>
                                          <p:to>
                                            <p:strVal val="visible"/>
                                          </p:to>
                                        </p:set>
                                        <p:animEffect transition="in" filter="randombar(vertical)">
                                          <p:cBhvr>
                                            <p:cTn id="40" dur="500"/>
                                            <p:tgtEl>
                                              <p:spTgt spid="17"/>
                                            </p:tgtEl>
                                          </p:cBhvr>
                                        </p:animEffect>
                                      </p:childTnLst>
                                    </p:cTn>
                                  </p:par>
                                  <p:par>
                                    <p:cTn id="41" presetID="14" presetClass="entr" presetSubtype="5" fill="hold" grpId="0" nodeType="withEffect">
                                      <p:stCondLst>
                                        <p:cond delay="1000"/>
                                      </p:stCondLst>
                                      <p:childTnLst>
                                        <p:set>
                                          <p:cBhvr>
                                            <p:cTn id="42" dur="1" fill="hold">
                                              <p:stCondLst>
                                                <p:cond delay="0"/>
                                              </p:stCondLst>
                                            </p:cTn>
                                            <p:tgtEl>
                                              <p:spTgt spid="18"/>
                                            </p:tgtEl>
                                            <p:attrNameLst>
                                              <p:attrName>style.visibility</p:attrName>
                                            </p:attrNameLst>
                                          </p:cBhvr>
                                          <p:to>
                                            <p:strVal val="visible"/>
                                          </p:to>
                                        </p:set>
                                        <p:animEffect transition="in" filter="randombar(vertical)">
                                          <p:cBhvr>
                                            <p:cTn id="43" dur="500"/>
                                            <p:tgtEl>
                                              <p:spTgt spid="18"/>
                                            </p:tgtEl>
                                          </p:cBhvr>
                                        </p:animEffect>
                                      </p:childTnLst>
                                    </p:cTn>
                                  </p:par>
                                  <p:par>
                                    <p:cTn id="44" presetID="14" presetClass="entr" presetSubtype="5" fill="hold" grpId="0" nodeType="withEffect">
                                      <p:stCondLst>
                                        <p:cond delay="1000"/>
                                      </p:stCondLst>
                                      <p:childTnLst>
                                        <p:set>
                                          <p:cBhvr>
                                            <p:cTn id="45" dur="1" fill="hold">
                                              <p:stCondLst>
                                                <p:cond delay="0"/>
                                              </p:stCondLst>
                                            </p:cTn>
                                            <p:tgtEl>
                                              <p:spTgt spid="19"/>
                                            </p:tgtEl>
                                            <p:attrNameLst>
                                              <p:attrName>style.visibility</p:attrName>
                                            </p:attrNameLst>
                                          </p:cBhvr>
                                          <p:to>
                                            <p:strVal val="visible"/>
                                          </p:to>
                                        </p:set>
                                        <p:animEffect transition="in" filter="randombar(vertical)">
                                          <p:cBhvr>
                                            <p:cTn id="46" dur="500"/>
                                            <p:tgtEl>
                                              <p:spTgt spid="19"/>
                                            </p:tgtEl>
                                          </p:cBhvr>
                                        </p:animEffect>
                                      </p:childTnLst>
                                    </p:cTn>
                                  </p:par>
                                </p:childTnLst>
                              </p:cTn>
                            </p:par>
                            <p:par>
                              <p:cTn id="47" fill="hold">
                                <p:stCondLst>
                                  <p:cond delay="1500"/>
                                </p:stCondLst>
                                <p:childTnLst>
                                  <p:par>
                                    <p:cTn id="48" presetID="2" presetClass="entr" presetSubtype="1" decel="100000" fill="hold" grpId="0"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1000" fill="hold"/>
                                            <p:tgtEl>
                                              <p:spTgt spid="2"/>
                                            </p:tgtEl>
                                            <p:attrNameLst>
                                              <p:attrName>ppt_x</p:attrName>
                                            </p:attrNameLst>
                                          </p:cBhvr>
                                          <p:tavLst>
                                            <p:tav tm="0">
                                              <p:val>
                                                <p:strVal val="#ppt_x"/>
                                              </p:val>
                                            </p:tav>
                                            <p:tav tm="100000">
                                              <p:val>
                                                <p:strVal val="#ppt_x"/>
                                              </p:val>
                                            </p:tav>
                                          </p:tavLst>
                                        </p:anim>
                                        <p:anim calcmode="lin" valueType="num">
                                          <p:cBhvr additive="base">
                                            <p:cTn id="51" dur="1000" fill="hold"/>
                                            <p:tgtEl>
                                              <p:spTgt spid="2"/>
                                            </p:tgtEl>
                                            <p:attrNameLst>
                                              <p:attrName>ppt_y</p:attrName>
                                            </p:attrNameLst>
                                          </p:cBhvr>
                                          <p:tavLst>
                                            <p:tav tm="0">
                                              <p:val>
                                                <p:strVal val="0-#ppt_h/2"/>
                                              </p:val>
                                            </p:tav>
                                            <p:tav tm="100000">
                                              <p:val>
                                                <p:strVal val="#ppt_y"/>
                                              </p:val>
                                            </p:tav>
                                          </p:tavLst>
                                        </p:anim>
                                      </p:childTnLst>
                                    </p:cTn>
                                  </p:par>
                                  <p:par>
                                    <p:cTn id="52" presetID="2" presetClass="entr" presetSubtype="2" decel="100000"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additive="base">
                                            <p:cTn id="54" dur="1000" fill="hold"/>
                                            <p:tgtEl>
                                              <p:spTgt spid="3"/>
                                            </p:tgtEl>
                                            <p:attrNameLst>
                                              <p:attrName>ppt_x</p:attrName>
                                            </p:attrNameLst>
                                          </p:cBhvr>
                                          <p:tavLst>
                                            <p:tav tm="0">
                                              <p:val>
                                                <p:strVal val="1+#ppt_w/2"/>
                                              </p:val>
                                            </p:tav>
                                            <p:tav tm="100000">
                                              <p:val>
                                                <p:strVal val="#ppt_x"/>
                                              </p:val>
                                            </p:tav>
                                          </p:tavLst>
                                        </p:anim>
                                        <p:anim calcmode="lin" valueType="num">
                                          <p:cBhvr additive="base">
                                            <p:cTn id="55" dur="1000" fill="hold"/>
                                            <p:tgtEl>
                                              <p:spTgt spid="3"/>
                                            </p:tgtEl>
                                            <p:attrNameLst>
                                              <p:attrName>ppt_y</p:attrName>
                                            </p:attrNameLst>
                                          </p:cBhvr>
                                          <p:tavLst>
                                            <p:tav tm="0">
                                              <p:val>
                                                <p:strVal val="#ppt_y"/>
                                              </p:val>
                                            </p:tav>
                                            <p:tav tm="100000">
                                              <p:val>
                                                <p:strVal val="#ppt_y"/>
                                              </p:val>
                                            </p:tav>
                                          </p:tavLst>
                                        </p:anim>
                                      </p:childTnLst>
                                    </p:cTn>
                                  </p:par>
                                  <p:par>
                                    <p:cTn id="56" presetID="2" presetClass="entr" presetSubtype="2" decel="100000"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additive="base">
                                            <p:cTn id="58" dur="1000" fill="hold"/>
                                            <p:tgtEl>
                                              <p:spTgt spid="4"/>
                                            </p:tgtEl>
                                            <p:attrNameLst>
                                              <p:attrName>ppt_x</p:attrName>
                                            </p:attrNameLst>
                                          </p:cBhvr>
                                          <p:tavLst>
                                            <p:tav tm="0">
                                              <p:val>
                                                <p:strVal val="1+#ppt_w/2"/>
                                              </p:val>
                                            </p:tav>
                                            <p:tav tm="100000">
                                              <p:val>
                                                <p:strVal val="#ppt_x"/>
                                              </p:val>
                                            </p:tav>
                                          </p:tavLst>
                                        </p:anim>
                                        <p:anim calcmode="lin" valueType="num">
                                          <p:cBhvr additive="base">
                                            <p:cTn id="59" dur="1000" fill="hold"/>
                                            <p:tgtEl>
                                              <p:spTgt spid="4"/>
                                            </p:tgtEl>
                                            <p:attrNameLst>
                                              <p:attrName>ppt_y</p:attrName>
                                            </p:attrNameLst>
                                          </p:cBhvr>
                                          <p:tavLst>
                                            <p:tav tm="0">
                                              <p:val>
                                                <p:strVal val="#ppt_y"/>
                                              </p:val>
                                            </p:tav>
                                            <p:tav tm="100000">
                                              <p:val>
                                                <p:strVal val="#ppt_y"/>
                                              </p:val>
                                            </p:tav>
                                          </p:tavLst>
                                        </p:anim>
                                      </p:childTnLst>
                                    </p:cTn>
                                  </p:par>
                                  <p:par>
                                    <p:cTn id="60" presetID="2" presetClass="entr" presetSubtype="4" decel="100000" fill="hold" grpId="0" nodeType="with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1000" fill="hold"/>
                                            <p:tgtEl>
                                              <p:spTgt spid="5"/>
                                            </p:tgtEl>
                                            <p:attrNameLst>
                                              <p:attrName>ppt_x</p:attrName>
                                            </p:attrNameLst>
                                          </p:cBhvr>
                                          <p:tavLst>
                                            <p:tav tm="0">
                                              <p:val>
                                                <p:strVal val="#ppt_x"/>
                                              </p:val>
                                            </p:tav>
                                            <p:tav tm="100000">
                                              <p:val>
                                                <p:strVal val="#ppt_x"/>
                                              </p:val>
                                            </p:tav>
                                          </p:tavLst>
                                        </p:anim>
                                        <p:anim calcmode="lin" valueType="num">
                                          <p:cBhvr additive="base">
                                            <p:cTn id="63" dur="1000" fill="hold"/>
                                            <p:tgtEl>
                                              <p:spTgt spid="5"/>
                                            </p:tgtEl>
                                            <p:attrNameLst>
                                              <p:attrName>ppt_y</p:attrName>
                                            </p:attrNameLst>
                                          </p:cBhvr>
                                          <p:tavLst>
                                            <p:tav tm="0">
                                              <p:val>
                                                <p:strVal val="1+#ppt_h/2"/>
                                              </p:val>
                                            </p:tav>
                                            <p:tav tm="100000">
                                              <p:val>
                                                <p:strVal val="#ppt_y"/>
                                              </p:val>
                                            </p:tav>
                                          </p:tavLst>
                                        </p:anim>
                                      </p:childTnLst>
                                    </p:cTn>
                                  </p:par>
                                  <p:par>
                                    <p:cTn id="64" presetID="2" presetClass="entr" presetSubtype="8" decel="100000" fill="hold" grpId="0" nodeType="with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1000" fill="hold"/>
                                            <p:tgtEl>
                                              <p:spTgt spid="6"/>
                                            </p:tgtEl>
                                            <p:attrNameLst>
                                              <p:attrName>ppt_x</p:attrName>
                                            </p:attrNameLst>
                                          </p:cBhvr>
                                          <p:tavLst>
                                            <p:tav tm="0">
                                              <p:val>
                                                <p:strVal val="0-#ppt_w/2"/>
                                              </p:val>
                                            </p:tav>
                                            <p:tav tm="100000">
                                              <p:val>
                                                <p:strVal val="#ppt_x"/>
                                              </p:val>
                                            </p:tav>
                                          </p:tavLst>
                                        </p:anim>
                                        <p:anim calcmode="lin" valueType="num">
                                          <p:cBhvr additive="base">
                                            <p:cTn id="67"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1+#ppt_w/2"/>
                                              </p:val>
                                            </p:tav>
                                            <p:tav tm="100000">
                                              <p:val>
                                                <p:strVal val="#ppt_x"/>
                                              </p:val>
                                            </p:tav>
                                          </p:tavLst>
                                        </p:anim>
                                        <p:anim calcmode="lin" valueType="num">
                                          <p:cBhvr additive="base">
                                            <p:cTn id="8" dur="1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ppt_x"/>
                                              </p:val>
                                            </p:tav>
                                            <p:tav tm="100000">
                                              <p:val>
                                                <p:strVal val="#ppt_x"/>
                                              </p:val>
                                            </p:tav>
                                          </p:tavLst>
                                        </p:anim>
                                        <p:anim calcmode="lin" valueType="num">
                                          <p:cBhvr additive="base">
                                            <p:cTn id="12" dur="1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500" fill="hold"/>
                                            <p:tgtEl>
                                              <p:spTgt spid="9"/>
                                            </p:tgtEl>
                                            <p:attrNameLst>
                                              <p:attrName>ppt_x</p:attrName>
                                            </p:attrNameLst>
                                          </p:cBhvr>
                                          <p:tavLst>
                                            <p:tav tm="0">
                                              <p:val>
                                                <p:strVal val="0-#ppt_w/2"/>
                                              </p:val>
                                            </p:tav>
                                            <p:tav tm="100000">
                                              <p:val>
                                                <p:strVal val="#ppt_x"/>
                                              </p:val>
                                            </p:tav>
                                          </p:tavLst>
                                        </p:anim>
                                        <p:anim calcmode="lin" valueType="num">
                                          <p:cBhvr additive="base">
                                            <p:cTn id="16" dur="1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500" fill="hold"/>
                                            <p:tgtEl>
                                              <p:spTgt spid="16"/>
                                            </p:tgtEl>
                                            <p:attrNameLst>
                                              <p:attrName>ppt_x</p:attrName>
                                            </p:attrNameLst>
                                          </p:cBhvr>
                                          <p:tavLst>
                                            <p:tav tm="0">
                                              <p:val>
                                                <p:strVal val="1+#ppt_w/2"/>
                                              </p:val>
                                            </p:tav>
                                            <p:tav tm="100000">
                                              <p:val>
                                                <p:strVal val="#ppt_x"/>
                                              </p:val>
                                            </p:tav>
                                          </p:tavLst>
                                        </p:anim>
                                        <p:anim calcmode="lin" valueType="num">
                                          <p:cBhvr additive="base">
                                            <p:cTn id="20" dur="1500" fill="hold"/>
                                            <p:tgtEl>
                                              <p:spTgt spid="16"/>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500" fill="hold"/>
                                            <p:tgtEl>
                                              <p:spTgt spid="14"/>
                                            </p:tgtEl>
                                            <p:attrNameLst>
                                              <p:attrName>ppt_x</p:attrName>
                                            </p:attrNameLst>
                                          </p:cBhvr>
                                          <p:tavLst>
                                            <p:tav tm="0">
                                              <p:val>
                                                <p:strVal val="0-#ppt_w/2"/>
                                              </p:val>
                                            </p:tav>
                                            <p:tav tm="100000">
                                              <p:val>
                                                <p:strVal val="#ppt_x"/>
                                              </p:val>
                                            </p:tav>
                                          </p:tavLst>
                                        </p:anim>
                                        <p:anim calcmode="lin" valueType="num">
                                          <p:cBhvr additive="base">
                                            <p:cTn id="24" dur="1500" fill="hold"/>
                                            <p:tgtEl>
                                              <p:spTgt spid="14"/>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1500" fill="hold"/>
                                            <p:tgtEl>
                                              <p:spTgt spid="15"/>
                                            </p:tgtEl>
                                            <p:attrNameLst>
                                              <p:attrName>ppt_x</p:attrName>
                                            </p:attrNameLst>
                                          </p:cBhvr>
                                          <p:tavLst>
                                            <p:tav tm="0">
                                              <p:val>
                                                <p:strVal val="#ppt_x"/>
                                              </p:val>
                                            </p:tav>
                                            <p:tav tm="100000">
                                              <p:val>
                                                <p:strVal val="#ppt_x"/>
                                              </p:val>
                                            </p:tav>
                                          </p:tavLst>
                                        </p:anim>
                                        <p:anim calcmode="lin" valueType="num">
                                          <p:cBhvr additive="base">
                                            <p:cTn id="28" dur="1500" fill="hold"/>
                                            <p:tgtEl>
                                              <p:spTgt spid="15"/>
                                            </p:tgtEl>
                                            <p:attrNameLst>
                                              <p:attrName>ppt_y</p:attrName>
                                            </p:attrNameLst>
                                          </p:cBhvr>
                                          <p:tavLst>
                                            <p:tav tm="0">
                                              <p:val>
                                                <p:strVal val="0-#ppt_h/2"/>
                                              </p:val>
                                            </p:tav>
                                            <p:tav tm="100000">
                                              <p:val>
                                                <p:strVal val="#ppt_y"/>
                                              </p:val>
                                            </p:tav>
                                          </p:tavLst>
                                        </p:anim>
                                      </p:childTnLst>
                                    </p:cTn>
                                  </p:par>
                                  <p:par>
                                    <p:cTn id="29" presetID="14" presetClass="entr" presetSubtype="5" fill="hold" grpId="0" nodeType="withEffect">
                                      <p:stCondLst>
                                        <p:cond delay="1000"/>
                                      </p:stCondLst>
                                      <p:childTnLst>
                                        <p:set>
                                          <p:cBhvr>
                                            <p:cTn id="30" dur="1" fill="hold">
                                              <p:stCondLst>
                                                <p:cond delay="0"/>
                                              </p:stCondLst>
                                            </p:cTn>
                                            <p:tgtEl>
                                              <p:spTgt spid="12"/>
                                            </p:tgtEl>
                                            <p:attrNameLst>
                                              <p:attrName>style.visibility</p:attrName>
                                            </p:attrNameLst>
                                          </p:cBhvr>
                                          <p:to>
                                            <p:strVal val="visible"/>
                                          </p:to>
                                        </p:set>
                                        <p:animEffect transition="in" filter="randombar(vertical)">
                                          <p:cBhvr>
                                            <p:cTn id="31" dur="500"/>
                                            <p:tgtEl>
                                              <p:spTgt spid="12"/>
                                            </p:tgtEl>
                                          </p:cBhvr>
                                        </p:animEffect>
                                      </p:childTnLst>
                                    </p:cTn>
                                  </p:par>
                                  <p:par>
                                    <p:cTn id="32" presetID="14" presetClass="entr" presetSubtype="5" fill="hold" grpId="0" nodeType="withEffect">
                                      <p:stCondLst>
                                        <p:cond delay="1000"/>
                                      </p:stCondLst>
                                      <p:childTnLst>
                                        <p:set>
                                          <p:cBhvr>
                                            <p:cTn id="33" dur="1" fill="hold">
                                              <p:stCondLst>
                                                <p:cond delay="0"/>
                                              </p:stCondLst>
                                            </p:cTn>
                                            <p:tgtEl>
                                              <p:spTgt spid="13"/>
                                            </p:tgtEl>
                                            <p:attrNameLst>
                                              <p:attrName>style.visibility</p:attrName>
                                            </p:attrNameLst>
                                          </p:cBhvr>
                                          <p:to>
                                            <p:strVal val="visible"/>
                                          </p:to>
                                        </p:set>
                                        <p:animEffect transition="in" filter="randombar(vertical)">
                                          <p:cBhvr>
                                            <p:cTn id="34" dur="500"/>
                                            <p:tgtEl>
                                              <p:spTgt spid="13"/>
                                            </p:tgtEl>
                                          </p:cBhvr>
                                        </p:animEffect>
                                      </p:childTnLst>
                                    </p:cTn>
                                  </p:par>
                                  <p:par>
                                    <p:cTn id="35" presetID="14" presetClass="entr" presetSubtype="5" fill="hold" grpId="0" nodeType="withEffect">
                                      <p:stCondLst>
                                        <p:cond delay="1000"/>
                                      </p:stCondLst>
                                      <p:childTnLst>
                                        <p:set>
                                          <p:cBhvr>
                                            <p:cTn id="36" dur="1" fill="hold">
                                              <p:stCondLst>
                                                <p:cond delay="0"/>
                                              </p:stCondLst>
                                            </p:cTn>
                                            <p:tgtEl>
                                              <p:spTgt spid="11"/>
                                            </p:tgtEl>
                                            <p:attrNameLst>
                                              <p:attrName>style.visibility</p:attrName>
                                            </p:attrNameLst>
                                          </p:cBhvr>
                                          <p:to>
                                            <p:strVal val="visible"/>
                                          </p:to>
                                        </p:set>
                                        <p:animEffect transition="in" filter="randombar(vertical)">
                                          <p:cBhvr>
                                            <p:cTn id="37" dur="500"/>
                                            <p:tgtEl>
                                              <p:spTgt spid="11"/>
                                            </p:tgtEl>
                                          </p:cBhvr>
                                        </p:animEffect>
                                      </p:childTnLst>
                                    </p:cTn>
                                  </p:par>
                                  <p:par>
                                    <p:cTn id="38" presetID="14" presetClass="entr" presetSubtype="5" fill="hold" grpId="0" nodeType="withEffect">
                                      <p:stCondLst>
                                        <p:cond delay="1000"/>
                                      </p:stCondLst>
                                      <p:childTnLst>
                                        <p:set>
                                          <p:cBhvr>
                                            <p:cTn id="39" dur="1" fill="hold">
                                              <p:stCondLst>
                                                <p:cond delay="0"/>
                                              </p:stCondLst>
                                            </p:cTn>
                                            <p:tgtEl>
                                              <p:spTgt spid="17"/>
                                            </p:tgtEl>
                                            <p:attrNameLst>
                                              <p:attrName>style.visibility</p:attrName>
                                            </p:attrNameLst>
                                          </p:cBhvr>
                                          <p:to>
                                            <p:strVal val="visible"/>
                                          </p:to>
                                        </p:set>
                                        <p:animEffect transition="in" filter="randombar(vertical)">
                                          <p:cBhvr>
                                            <p:cTn id="40" dur="500"/>
                                            <p:tgtEl>
                                              <p:spTgt spid="17"/>
                                            </p:tgtEl>
                                          </p:cBhvr>
                                        </p:animEffect>
                                      </p:childTnLst>
                                    </p:cTn>
                                  </p:par>
                                  <p:par>
                                    <p:cTn id="41" presetID="14" presetClass="entr" presetSubtype="5" fill="hold" grpId="0" nodeType="withEffect">
                                      <p:stCondLst>
                                        <p:cond delay="1000"/>
                                      </p:stCondLst>
                                      <p:childTnLst>
                                        <p:set>
                                          <p:cBhvr>
                                            <p:cTn id="42" dur="1" fill="hold">
                                              <p:stCondLst>
                                                <p:cond delay="0"/>
                                              </p:stCondLst>
                                            </p:cTn>
                                            <p:tgtEl>
                                              <p:spTgt spid="18"/>
                                            </p:tgtEl>
                                            <p:attrNameLst>
                                              <p:attrName>style.visibility</p:attrName>
                                            </p:attrNameLst>
                                          </p:cBhvr>
                                          <p:to>
                                            <p:strVal val="visible"/>
                                          </p:to>
                                        </p:set>
                                        <p:animEffect transition="in" filter="randombar(vertical)">
                                          <p:cBhvr>
                                            <p:cTn id="43" dur="500"/>
                                            <p:tgtEl>
                                              <p:spTgt spid="18"/>
                                            </p:tgtEl>
                                          </p:cBhvr>
                                        </p:animEffect>
                                      </p:childTnLst>
                                    </p:cTn>
                                  </p:par>
                                  <p:par>
                                    <p:cTn id="44" presetID="14" presetClass="entr" presetSubtype="5" fill="hold" grpId="0" nodeType="withEffect">
                                      <p:stCondLst>
                                        <p:cond delay="1000"/>
                                      </p:stCondLst>
                                      <p:childTnLst>
                                        <p:set>
                                          <p:cBhvr>
                                            <p:cTn id="45" dur="1" fill="hold">
                                              <p:stCondLst>
                                                <p:cond delay="0"/>
                                              </p:stCondLst>
                                            </p:cTn>
                                            <p:tgtEl>
                                              <p:spTgt spid="19"/>
                                            </p:tgtEl>
                                            <p:attrNameLst>
                                              <p:attrName>style.visibility</p:attrName>
                                            </p:attrNameLst>
                                          </p:cBhvr>
                                          <p:to>
                                            <p:strVal val="visible"/>
                                          </p:to>
                                        </p:set>
                                        <p:animEffect transition="in" filter="randombar(vertical)">
                                          <p:cBhvr>
                                            <p:cTn id="46" dur="500"/>
                                            <p:tgtEl>
                                              <p:spTgt spid="19"/>
                                            </p:tgtEl>
                                          </p:cBhvr>
                                        </p:animEffect>
                                      </p:childTnLst>
                                    </p:cTn>
                                  </p:par>
                                </p:childTnLst>
                              </p:cTn>
                            </p:par>
                            <p:par>
                              <p:cTn id="47" fill="hold">
                                <p:stCondLst>
                                  <p:cond delay="1500"/>
                                </p:stCondLst>
                                <p:childTnLst>
                                  <p:par>
                                    <p:cTn id="48" presetID="2" presetClass="entr" presetSubtype="1" decel="100000" fill="hold" grpId="0"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1000" fill="hold"/>
                                            <p:tgtEl>
                                              <p:spTgt spid="2"/>
                                            </p:tgtEl>
                                            <p:attrNameLst>
                                              <p:attrName>ppt_x</p:attrName>
                                            </p:attrNameLst>
                                          </p:cBhvr>
                                          <p:tavLst>
                                            <p:tav tm="0">
                                              <p:val>
                                                <p:strVal val="#ppt_x"/>
                                              </p:val>
                                            </p:tav>
                                            <p:tav tm="100000">
                                              <p:val>
                                                <p:strVal val="#ppt_x"/>
                                              </p:val>
                                            </p:tav>
                                          </p:tavLst>
                                        </p:anim>
                                        <p:anim calcmode="lin" valueType="num">
                                          <p:cBhvr additive="base">
                                            <p:cTn id="51" dur="1000" fill="hold"/>
                                            <p:tgtEl>
                                              <p:spTgt spid="2"/>
                                            </p:tgtEl>
                                            <p:attrNameLst>
                                              <p:attrName>ppt_y</p:attrName>
                                            </p:attrNameLst>
                                          </p:cBhvr>
                                          <p:tavLst>
                                            <p:tav tm="0">
                                              <p:val>
                                                <p:strVal val="0-#ppt_h/2"/>
                                              </p:val>
                                            </p:tav>
                                            <p:tav tm="100000">
                                              <p:val>
                                                <p:strVal val="#ppt_y"/>
                                              </p:val>
                                            </p:tav>
                                          </p:tavLst>
                                        </p:anim>
                                      </p:childTnLst>
                                    </p:cTn>
                                  </p:par>
                                  <p:par>
                                    <p:cTn id="52" presetID="2" presetClass="entr" presetSubtype="2" decel="100000"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additive="base">
                                            <p:cTn id="54" dur="1000" fill="hold"/>
                                            <p:tgtEl>
                                              <p:spTgt spid="3"/>
                                            </p:tgtEl>
                                            <p:attrNameLst>
                                              <p:attrName>ppt_x</p:attrName>
                                            </p:attrNameLst>
                                          </p:cBhvr>
                                          <p:tavLst>
                                            <p:tav tm="0">
                                              <p:val>
                                                <p:strVal val="1+#ppt_w/2"/>
                                              </p:val>
                                            </p:tav>
                                            <p:tav tm="100000">
                                              <p:val>
                                                <p:strVal val="#ppt_x"/>
                                              </p:val>
                                            </p:tav>
                                          </p:tavLst>
                                        </p:anim>
                                        <p:anim calcmode="lin" valueType="num">
                                          <p:cBhvr additive="base">
                                            <p:cTn id="55" dur="1000" fill="hold"/>
                                            <p:tgtEl>
                                              <p:spTgt spid="3"/>
                                            </p:tgtEl>
                                            <p:attrNameLst>
                                              <p:attrName>ppt_y</p:attrName>
                                            </p:attrNameLst>
                                          </p:cBhvr>
                                          <p:tavLst>
                                            <p:tav tm="0">
                                              <p:val>
                                                <p:strVal val="#ppt_y"/>
                                              </p:val>
                                            </p:tav>
                                            <p:tav tm="100000">
                                              <p:val>
                                                <p:strVal val="#ppt_y"/>
                                              </p:val>
                                            </p:tav>
                                          </p:tavLst>
                                        </p:anim>
                                      </p:childTnLst>
                                    </p:cTn>
                                  </p:par>
                                  <p:par>
                                    <p:cTn id="56" presetID="2" presetClass="entr" presetSubtype="2" decel="100000"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additive="base">
                                            <p:cTn id="58" dur="1000" fill="hold"/>
                                            <p:tgtEl>
                                              <p:spTgt spid="4"/>
                                            </p:tgtEl>
                                            <p:attrNameLst>
                                              <p:attrName>ppt_x</p:attrName>
                                            </p:attrNameLst>
                                          </p:cBhvr>
                                          <p:tavLst>
                                            <p:tav tm="0">
                                              <p:val>
                                                <p:strVal val="1+#ppt_w/2"/>
                                              </p:val>
                                            </p:tav>
                                            <p:tav tm="100000">
                                              <p:val>
                                                <p:strVal val="#ppt_x"/>
                                              </p:val>
                                            </p:tav>
                                          </p:tavLst>
                                        </p:anim>
                                        <p:anim calcmode="lin" valueType="num">
                                          <p:cBhvr additive="base">
                                            <p:cTn id="59" dur="1000" fill="hold"/>
                                            <p:tgtEl>
                                              <p:spTgt spid="4"/>
                                            </p:tgtEl>
                                            <p:attrNameLst>
                                              <p:attrName>ppt_y</p:attrName>
                                            </p:attrNameLst>
                                          </p:cBhvr>
                                          <p:tavLst>
                                            <p:tav tm="0">
                                              <p:val>
                                                <p:strVal val="#ppt_y"/>
                                              </p:val>
                                            </p:tav>
                                            <p:tav tm="100000">
                                              <p:val>
                                                <p:strVal val="#ppt_y"/>
                                              </p:val>
                                            </p:tav>
                                          </p:tavLst>
                                        </p:anim>
                                      </p:childTnLst>
                                    </p:cTn>
                                  </p:par>
                                  <p:par>
                                    <p:cTn id="60" presetID="2" presetClass="entr" presetSubtype="4" decel="100000" fill="hold" grpId="0" nodeType="with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1000" fill="hold"/>
                                            <p:tgtEl>
                                              <p:spTgt spid="5"/>
                                            </p:tgtEl>
                                            <p:attrNameLst>
                                              <p:attrName>ppt_x</p:attrName>
                                            </p:attrNameLst>
                                          </p:cBhvr>
                                          <p:tavLst>
                                            <p:tav tm="0">
                                              <p:val>
                                                <p:strVal val="#ppt_x"/>
                                              </p:val>
                                            </p:tav>
                                            <p:tav tm="100000">
                                              <p:val>
                                                <p:strVal val="#ppt_x"/>
                                              </p:val>
                                            </p:tav>
                                          </p:tavLst>
                                        </p:anim>
                                        <p:anim calcmode="lin" valueType="num">
                                          <p:cBhvr additive="base">
                                            <p:cTn id="63" dur="1000" fill="hold"/>
                                            <p:tgtEl>
                                              <p:spTgt spid="5"/>
                                            </p:tgtEl>
                                            <p:attrNameLst>
                                              <p:attrName>ppt_y</p:attrName>
                                            </p:attrNameLst>
                                          </p:cBhvr>
                                          <p:tavLst>
                                            <p:tav tm="0">
                                              <p:val>
                                                <p:strVal val="1+#ppt_h/2"/>
                                              </p:val>
                                            </p:tav>
                                            <p:tav tm="100000">
                                              <p:val>
                                                <p:strVal val="#ppt_y"/>
                                              </p:val>
                                            </p:tav>
                                          </p:tavLst>
                                        </p:anim>
                                      </p:childTnLst>
                                    </p:cTn>
                                  </p:par>
                                  <p:par>
                                    <p:cTn id="64" presetID="2" presetClass="entr" presetSubtype="8" decel="100000" fill="hold" grpId="0" nodeType="with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1000" fill="hold"/>
                                            <p:tgtEl>
                                              <p:spTgt spid="6"/>
                                            </p:tgtEl>
                                            <p:attrNameLst>
                                              <p:attrName>ppt_x</p:attrName>
                                            </p:attrNameLst>
                                          </p:cBhvr>
                                          <p:tavLst>
                                            <p:tav tm="0">
                                              <p:val>
                                                <p:strVal val="0-#ppt_w/2"/>
                                              </p:val>
                                            </p:tav>
                                            <p:tav tm="100000">
                                              <p:val>
                                                <p:strVal val="#ppt_x"/>
                                              </p:val>
                                            </p:tav>
                                          </p:tavLst>
                                        </p:anim>
                                        <p:anim calcmode="lin" valueType="num">
                                          <p:cBhvr additive="base">
                                            <p:cTn id="67"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5420115" y="2627926"/>
            <a:ext cx="757018"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5441635" y="5671275"/>
            <a:ext cx="757018"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5420115" y="4150149"/>
            <a:ext cx="757018"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Freeform 4"/>
          <p:cNvSpPr/>
          <p:nvPr/>
        </p:nvSpPr>
        <p:spPr bwMode="auto">
          <a:xfrm>
            <a:off x="6116151" y="5194925"/>
            <a:ext cx="830672" cy="935232"/>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537285"/>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Bebas" pitchFamily="2" charset="0"/>
              <a:ea typeface="微软雅黑" panose="020B0503020204020204" charset="-122"/>
              <a:sym typeface="Bebas" pitchFamily="2" charset="0"/>
            </a:endParaRPr>
          </a:p>
        </p:txBody>
      </p:sp>
      <p:sp>
        <p:nvSpPr>
          <p:cNvPr id="6" name="Freeform 4"/>
          <p:cNvSpPr/>
          <p:nvPr/>
        </p:nvSpPr>
        <p:spPr bwMode="auto">
          <a:xfrm>
            <a:off x="4651884" y="5194925"/>
            <a:ext cx="830672" cy="935232"/>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Bebas" pitchFamily="2" charset="0"/>
              <a:ea typeface="微软雅黑" panose="020B0503020204020204" charset="-122"/>
              <a:sym typeface="Bebas" pitchFamily="2" charset="0"/>
            </a:endParaRPr>
          </a:p>
        </p:txBody>
      </p:sp>
      <p:sp>
        <p:nvSpPr>
          <p:cNvPr id="7" name="Freeform 4"/>
          <p:cNvSpPr/>
          <p:nvPr/>
        </p:nvSpPr>
        <p:spPr bwMode="auto">
          <a:xfrm>
            <a:off x="6116151" y="3672478"/>
            <a:ext cx="830672" cy="935232"/>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Bebas" pitchFamily="2" charset="0"/>
              <a:ea typeface="微软雅黑" panose="020B0503020204020204" charset="-122"/>
              <a:sym typeface="Bebas" pitchFamily="2" charset="0"/>
            </a:endParaRPr>
          </a:p>
        </p:txBody>
      </p:sp>
      <p:sp>
        <p:nvSpPr>
          <p:cNvPr id="8" name="Freeform 4"/>
          <p:cNvSpPr/>
          <p:nvPr/>
        </p:nvSpPr>
        <p:spPr bwMode="auto">
          <a:xfrm>
            <a:off x="4651884" y="3672478"/>
            <a:ext cx="830672" cy="935232"/>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537285"/>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Bebas" pitchFamily="2" charset="0"/>
              <a:ea typeface="微软雅黑" panose="020B0503020204020204" charset="-122"/>
              <a:sym typeface="Bebas" pitchFamily="2" charset="0"/>
            </a:endParaRPr>
          </a:p>
        </p:txBody>
      </p:sp>
      <p:sp>
        <p:nvSpPr>
          <p:cNvPr id="9" name="Freeform 4"/>
          <p:cNvSpPr/>
          <p:nvPr/>
        </p:nvSpPr>
        <p:spPr bwMode="auto">
          <a:xfrm>
            <a:off x="6116151" y="2156751"/>
            <a:ext cx="830672" cy="935232"/>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537285"/>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Bebas" pitchFamily="2" charset="0"/>
              <a:ea typeface="微软雅黑" panose="020B0503020204020204" charset="-122"/>
              <a:sym typeface="Bebas" pitchFamily="2" charset="0"/>
            </a:endParaRPr>
          </a:p>
        </p:txBody>
      </p:sp>
      <p:sp>
        <p:nvSpPr>
          <p:cNvPr id="10" name="Freeform 4"/>
          <p:cNvSpPr/>
          <p:nvPr/>
        </p:nvSpPr>
        <p:spPr bwMode="auto">
          <a:xfrm>
            <a:off x="4651884" y="2156751"/>
            <a:ext cx="830672" cy="935232"/>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Bebas" pitchFamily="2" charset="0"/>
              <a:ea typeface="微软雅黑" panose="020B0503020204020204" charset="-122"/>
              <a:sym typeface="Bebas" pitchFamily="2" charset="0"/>
            </a:endParaRPr>
          </a:p>
        </p:txBody>
      </p:sp>
      <p:grpSp>
        <p:nvGrpSpPr>
          <p:cNvPr id="11" name="组合 10"/>
          <p:cNvGrpSpPr/>
          <p:nvPr/>
        </p:nvGrpSpPr>
        <p:grpSpPr>
          <a:xfrm>
            <a:off x="4864458" y="3944924"/>
            <a:ext cx="405524" cy="390340"/>
            <a:chOff x="8905876" y="3073401"/>
            <a:chExt cx="720725" cy="693738"/>
          </a:xfrm>
          <a:solidFill>
            <a:srgbClr val="FEFEFE"/>
          </a:solidFill>
        </p:grpSpPr>
        <p:sp>
          <p:nvSpPr>
            <p:cNvPr id="12" name="Oval 585"/>
            <p:cNvSpPr>
              <a:spLocks noChangeArrowheads="1"/>
            </p:cNvSpPr>
            <p:nvPr/>
          </p:nvSpPr>
          <p:spPr bwMode="auto">
            <a:xfrm>
              <a:off x="9037638" y="3092451"/>
              <a:ext cx="101600" cy="1238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13" name="Oval 586"/>
            <p:cNvSpPr>
              <a:spLocks noChangeArrowheads="1"/>
            </p:cNvSpPr>
            <p:nvPr/>
          </p:nvSpPr>
          <p:spPr bwMode="auto">
            <a:xfrm>
              <a:off x="9437688" y="3092451"/>
              <a:ext cx="98425" cy="1238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14" name="Freeform 587"/>
            <p:cNvSpPr>
              <a:spLocks noEditPoints="1"/>
            </p:cNvSpPr>
            <p:nvPr/>
          </p:nvSpPr>
          <p:spPr bwMode="auto">
            <a:xfrm>
              <a:off x="8905876" y="3227388"/>
              <a:ext cx="261938" cy="501650"/>
            </a:xfrm>
            <a:custGeom>
              <a:avLst/>
              <a:gdLst>
                <a:gd name="T0" fmla="*/ 65 w 70"/>
                <a:gd name="T1" fmla="*/ 79 h 134"/>
                <a:gd name="T2" fmla="*/ 60 w 70"/>
                <a:gd name="T3" fmla="*/ 79 h 134"/>
                <a:gd name="T4" fmla="*/ 66 w 70"/>
                <a:gd name="T5" fmla="*/ 7 h 134"/>
                <a:gd name="T6" fmla="*/ 68 w 70"/>
                <a:gd name="T7" fmla="*/ 2 h 134"/>
                <a:gd name="T8" fmla="*/ 67 w 70"/>
                <a:gd name="T9" fmla="*/ 1 h 134"/>
                <a:gd name="T10" fmla="*/ 66 w 70"/>
                <a:gd name="T11" fmla="*/ 1 h 134"/>
                <a:gd name="T12" fmla="*/ 60 w 70"/>
                <a:gd name="T13" fmla="*/ 1 h 134"/>
                <a:gd name="T14" fmla="*/ 60 w 70"/>
                <a:gd name="T15" fmla="*/ 1 h 134"/>
                <a:gd name="T16" fmla="*/ 65 w 70"/>
                <a:gd name="T17" fmla="*/ 6 h 134"/>
                <a:gd name="T18" fmla="*/ 58 w 70"/>
                <a:gd name="T19" fmla="*/ 9 h 134"/>
                <a:gd name="T20" fmla="*/ 62 w 70"/>
                <a:gd name="T21" fmla="*/ 14 h 134"/>
                <a:gd name="T22" fmla="*/ 53 w 70"/>
                <a:gd name="T23" fmla="*/ 33 h 134"/>
                <a:gd name="T24" fmla="*/ 52 w 70"/>
                <a:gd name="T25" fmla="*/ 6 h 134"/>
                <a:gd name="T26" fmla="*/ 53 w 70"/>
                <a:gd name="T27" fmla="*/ 5 h 134"/>
                <a:gd name="T28" fmla="*/ 51 w 70"/>
                <a:gd name="T29" fmla="*/ 0 h 134"/>
                <a:gd name="T30" fmla="*/ 46 w 70"/>
                <a:gd name="T31" fmla="*/ 0 h 134"/>
                <a:gd name="T32" fmla="*/ 44 w 70"/>
                <a:gd name="T33" fmla="*/ 5 h 134"/>
                <a:gd name="T34" fmla="*/ 45 w 70"/>
                <a:gd name="T35" fmla="*/ 6 h 134"/>
                <a:gd name="T36" fmla="*/ 44 w 70"/>
                <a:gd name="T37" fmla="*/ 33 h 134"/>
                <a:gd name="T38" fmla="*/ 35 w 70"/>
                <a:gd name="T39" fmla="*/ 14 h 134"/>
                <a:gd name="T40" fmla="*/ 39 w 70"/>
                <a:gd name="T41" fmla="*/ 9 h 134"/>
                <a:gd name="T42" fmla="*/ 32 w 70"/>
                <a:gd name="T43" fmla="*/ 6 h 134"/>
                <a:gd name="T44" fmla="*/ 37 w 70"/>
                <a:gd name="T45" fmla="*/ 1 h 134"/>
                <a:gd name="T46" fmla="*/ 37 w 70"/>
                <a:gd name="T47" fmla="*/ 1 h 134"/>
                <a:gd name="T48" fmla="*/ 31 w 70"/>
                <a:gd name="T49" fmla="*/ 1 h 134"/>
                <a:gd name="T50" fmla="*/ 30 w 70"/>
                <a:gd name="T51" fmla="*/ 1 h 134"/>
                <a:gd name="T52" fmla="*/ 25 w 70"/>
                <a:gd name="T53" fmla="*/ 4 h 134"/>
                <a:gd name="T54" fmla="*/ 2 w 70"/>
                <a:gd name="T55" fmla="*/ 28 h 134"/>
                <a:gd name="T56" fmla="*/ 2 w 70"/>
                <a:gd name="T57" fmla="*/ 28 h 134"/>
                <a:gd name="T58" fmla="*/ 2 w 70"/>
                <a:gd name="T59" fmla="*/ 28 h 134"/>
                <a:gd name="T60" fmla="*/ 1 w 70"/>
                <a:gd name="T61" fmla="*/ 38 h 134"/>
                <a:gd name="T62" fmla="*/ 1 w 70"/>
                <a:gd name="T63" fmla="*/ 38 h 134"/>
                <a:gd name="T64" fmla="*/ 1 w 70"/>
                <a:gd name="T65" fmla="*/ 38 h 134"/>
                <a:gd name="T66" fmla="*/ 1 w 70"/>
                <a:gd name="T67" fmla="*/ 38 h 134"/>
                <a:gd name="T68" fmla="*/ 2 w 70"/>
                <a:gd name="T69" fmla="*/ 38 h 134"/>
                <a:gd name="T70" fmla="*/ 2 w 70"/>
                <a:gd name="T71" fmla="*/ 39 h 134"/>
                <a:gd name="T72" fmla="*/ 3 w 70"/>
                <a:gd name="T73" fmla="*/ 41 h 134"/>
                <a:gd name="T74" fmla="*/ 5 w 70"/>
                <a:gd name="T75" fmla="*/ 45 h 134"/>
                <a:gd name="T76" fmla="*/ 9 w 70"/>
                <a:gd name="T77" fmla="*/ 52 h 134"/>
                <a:gd name="T78" fmla="*/ 16 w 70"/>
                <a:gd name="T79" fmla="*/ 67 h 134"/>
                <a:gd name="T80" fmla="*/ 26 w 70"/>
                <a:gd name="T81" fmla="*/ 61 h 134"/>
                <a:gd name="T82" fmla="*/ 26 w 70"/>
                <a:gd name="T83" fmla="*/ 71 h 134"/>
                <a:gd name="T84" fmla="*/ 26 w 70"/>
                <a:gd name="T85" fmla="*/ 71 h 134"/>
                <a:gd name="T86" fmla="*/ 28 w 70"/>
                <a:gd name="T87" fmla="*/ 71 h 134"/>
                <a:gd name="T88" fmla="*/ 29 w 70"/>
                <a:gd name="T89" fmla="*/ 134 h 134"/>
                <a:gd name="T90" fmla="*/ 47 w 70"/>
                <a:gd name="T91" fmla="*/ 134 h 134"/>
                <a:gd name="T92" fmla="*/ 48 w 70"/>
                <a:gd name="T93" fmla="*/ 71 h 134"/>
                <a:gd name="T94" fmla="*/ 49 w 70"/>
                <a:gd name="T95" fmla="*/ 71 h 134"/>
                <a:gd name="T96" fmla="*/ 51 w 70"/>
                <a:gd name="T97" fmla="*/ 134 h 134"/>
                <a:gd name="T98" fmla="*/ 69 w 70"/>
                <a:gd name="T99" fmla="*/ 134 h 134"/>
                <a:gd name="T100" fmla="*/ 70 w 70"/>
                <a:gd name="T101" fmla="*/ 79 h 134"/>
                <a:gd name="T102" fmla="*/ 65 w 70"/>
                <a:gd name="T103" fmla="*/ 79 h 134"/>
                <a:gd name="T104" fmla="*/ 26 w 70"/>
                <a:gd name="T105" fmla="*/ 47 h 134"/>
                <a:gd name="T106" fmla="*/ 24 w 70"/>
                <a:gd name="T107" fmla="*/ 44 h 134"/>
                <a:gd name="T108" fmla="*/ 20 w 70"/>
                <a:gd name="T109" fmla="*/ 37 h 134"/>
                <a:gd name="T110" fmla="*/ 19 w 70"/>
                <a:gd name="T111" fmla="*/ 35 h 134"/>
                <a:gd name="T112" fmla="*/ 27 w 70"/>
                <a:gd name="T113" fmla="*/ 25 h 134"/>
                <a:gd name="T114" fmla="*/ 26 w 70"/>
                <a:gd name="T115" fmla="*/ 4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 h="134">
                  <a:moveTo>
                    <a:pt x="65" y="79"/>
                  </a:moveTo>
                  <a:cubicBezTo>
                    <a:pt x="60" y="79"/>
                    <a:pt x="60" y="79"/>
                    <a:pt x="60" y="79"/>
                  </a:cubicBezTo>
                  <a:cubicBezTo>
                    <a:pt x="66" y="7"/>
                    <a:pt x="66" y="7"/>
                    <a:pt x="66" y="7"/>
                  </a:cubicBezTo>
                  <a:cubicBezTo>
                    <a:pt x="66" y="5"/>
                    <a:pt x="67" y="3"/>
                    <a:pt x="68" y="2"/>
                  </a:cubicBezTo>
                  <a:cubicBezTo>
                    <a:pt x="67" y="1"/>
                    <a:pt x="67" y="1"/>
                    <a:pt x="67" y="1"/>
                  </a:cubicBezTo>
                  <a:cubicBezTo>
                    <a:pt x="66" y="1"/>
                    <a:pt x="66" y="1"/>
                    <a:pt x="66" y="1"/>
                  </a:cubicBezTo>
                  <a:cubicBezTo>
                    <a:pt x="64" y="1"/>
                    <a:pt x="62" y="1"/>
                    <a:pt x="60" y="1"/>
                  </a:cubicBezTo>
                  <a:cubicBezTo>
                    <a:pt x="60" y="1"/>
                    <a:pt x="60" y="1"/>
                    <a:pt x="60" y="1"/>
                  </a:cubicBezTo>
                  <a:cubicBezTo>
                    <a:pt x="65" y="6"/>
                    <a:pt x="65" y="6"/>
                    <a:pt x="65" y="6"/>
                  </a:cubicBezTo>
                  <a:cubicBezTo>
                    <a:pt x="58" y="9"/>
                    <a:pt x="58" y="9"/>
                    <a:pt x="58" y="9"/>
                  </a:cubicBezTo>
                  <a:cubicBezTo>
                    <a:pt x="62" y="14"/>
                    <a:pt x="62" y="14"/>
                    <a:pt x="62" y="14"/>
                  </a:cubicBezTo>
                  <a:cubicBezTo>
                    <a:pt x="53" y="33"/>
                    <a:pt x="53" y="33"/>
                    <a:pt x="53" y="33"/>
                  </a:cubicBezTo>
                  <a:cubicBezTo>
                    <a:pt x="52" y="6"/>
                    <a:pt x="52" y="6"/>
                    <a:pt x="52" y="6"/>
                  </a:cubicBezTo>
                  <a:cubicBezTo>
                    <a:pt x="53" y="5"/>
                    <a:pt x="53" y="5"/>
                    <a:pt x="53" y="5"/>
                  </a:cubicBezTo>
                  <a:cubicBezTo>
                    <a:pt x="51" y="0"/>
                    <a:pt x="51" y="0"/>
                    <a:pt x="51" y="0"/>
                  </a:cubicBezTo>
                  <a:cubicBezTo>
                    <a:pt x="46" y="0"/>
                    <a:pt x="46" y="0"/>
                    <a:pt x="46" y="0"/>
                  </a:cubicBezTo>
                  <a:cubicBezTo>
                    <a:pt x="44" y="5"/>
                    <a:pt x="44" y="5"/>
                    <a:pt x="44" y="5"/>
                  </a:cubicBezTo>
                  <a:cubicBezTo>
                    <a:pt x="45" y="6"/>
                    <a:pt x="45" y="6"/>
                    <a:pt x="45" y="6"/>
                  </a:cubicBezTo>
                  <a:cubicBezTo>
                    <a:pt x="44" y="33"/>
                    <a:pt x="44" y="33"/>
                    <a:pt x="44" y="33"/>
                  </a:cubicBezTo>
                  <a:cubicBezTo>
                    <a:pt x="35" y="14"/>
                    <a:pt x="35" y="14"/>
                    <a:pt x="35" y="14"/>
                  </a:cubicBezTo>
                  <a:cubicBezTo>
                    <a:pt x="39" y="9"/>
                    <a:pt x="39" y="9"/>
                    <a:pt x="39" y="9"/>
                  </a:cubicBezTo>
                  <a:cubicBezTo>
                    <a:pt x="32" y="6"/>
                    <a:pt x="32" y="6"/>
                    <a:pt x="32" y="6"/>
                  </a:cubicBezTo>
                  <a:cubicBezTo>
                    <a:pt x="37" y="1"/>
                    <a:pt x="37" y="1"/>
                    <a:pt x="37" y="1"/>
                  </a:cubicBezTo>
                  <a:cubicBezTo>
                    <a:pt x="37" y="1"/>
                    <a:pt x="37" y="1"/>
                    <a:pt x="37" y="1"/>
                  </a:cubicBezTo>
                  <a:cubicBezTo>
                    <a:pt x="35" y="1"/>
                    <a:pt x="33" y="1"/>
                    <a:pt x="31" y="1"/>
                  </a:cubicBezTo>
                  <a:cubicBezTo>
                    <a:pt x="31" y="1"/>
                    <a:pt x="31" y="1"/>
                    <a:pt x="30" y="1"/>
                  </a:cubicBezTo>
                  <a:cubicBezTo>
                    <a:pt x="28" y="1"/>
                    <a:pt x="26" y="2"/>
                    <a:pt x="25" y="4"/>
                  </a:cubicBezTo>
                  <a:cubicBezTo>
                    <a:pt x="2" y="28"/>
                    <a:pt x="2" y="28"/>
                    <a:pt x="2" y="28"/>
                  </a:cubicBezTo>
                  <a:cubicBezTo>
                    <a:pt x="2" y="28"/>
                    <a:pt x="2" y="28"/>
                    <a:pt x="2" y="28"/>
                  </a:cubicBezTo>
                  <a:cubicBezTo>
                    <a:pt x="2" y="28"/>
                    <a:pt x="2" y="28"/>
                    <a:pt x="2" y="28"/>
                  </a:cubicBezTo>
                  <a:cubicBezTo>
                    <a:pt x="0" y="47"/>
                    <a:pt x="2" y="33"/>
                    <a:pt x="1" y="38"/>
                  </a:cubicBezTo>
                  <a:cubicBezTo>
                    <a:pt x="1" y="38"/>
                    <a:pt x="1" y="38"/>
                    <a:pt x="1" y="38"/>
                  </a:cubicBezTo>
                  <a:cubicBezTo>
                    <a:pt x="1" y="38"/>
                    <a:pt x="1" y="38"/>
                    <a:pt x="1" y="38"/>
                  </a:cubicBezTo>
                  <a:cubicBezTo>
                    <a:pt x="1" y="38"/>
                    <a:pt x="1" y="38"/>
                    <a:pt x="1" y="38"/>
                  </a:cubicBezTo>
                  <a:cubicBezTo>
                    <a:pt x="2" y="38"/>
                    <a:pt x="2" y="38"/>
                    <a:pt x="2" y="38"/>
                  </a:cubicBezTo>
                  <a:cubicBezTo>
                    <a:pt x="2" y="39"/>
                    <a:pt x="2" y="39"/>
                    <a:pt x="2" y="39"/>
                  </a:cubicBezTo>
                  <a:cubicBezTo>
                    <a:pt x="3" y="41"/>
                    <a:pt x="3" y="41"/>
                    <a:pt x="3" y="41"/>
                  </a:cubicBezTo>
                  <a:cubicBezTo>
                    <a:pt x="5" y="45"/>
                    <a:pt x="5" y="45"/>
                    <a:pt x="5" y="45"/>
                  </a:cubicBezTo>
                  <a:cubicBezTo>
                    <a:pt x="9" y="52"/>
                    <a:pt x="9" y="52"/>
                    <a:pt x="9" y="52"/>
                  </a:cubicBezTo>
                  <a:cubicBezTo>
                    <a:pt x="16" y="67"/>
                    <a:pt x="16" y="67"/>
                    <a:pt x="16" y="67"/>
                  </a:cubicBezTo>
                  <a:cubicBezTo>
                    <a:pt x="19" y="65"/>
                    <a:pt x="23" y="63"/>
                    <a:pt x="26" y="61"/>
                  </a:cubicBezTo>
                  <a:cubicBezTo>
                    <a:pt x="26" y="64"/>
                    <a:pt x="26" y="68"/>
                    <a:pt x="26" y="71"/>
                  </a:cubicBezTo>
                  <a:cubicBezTo>
                    <a:pt x="26" y="71"/>
                    <a:pt x="26" y="71"/>
                    <a:pt x="26" y="71"/>
                  </a:cubicBezTo>
                  <a:cubicBezTo>
                    <a:pt x="26" y="71"/>
                    <a:pt x="27" y="71"/>
                    <a:pt x="28" y="71"/>
                  </a:cubicBezTo>
                  <a:cubicBezTo>
                    <a:pt x="29" y="134"/>
                    <a:pt x="29" y="134"/>
                    <a:pt x="29" y="134"/>
                  </a:cubicBezTo>
                  <a:cubicBezTo>
                    <a:pt x="47" y="134"/>
                    <a:pt x="47" y="134"/>
                    <a:pt x="47" y="134"/>
                  </a:cubicBezTo>
                  <a:cubicBezTo>
                    <a:pt x="48" y="116"/>
                    <a:pt x="48" y="84"/>
                    <a:pt x="48" y="71"/>
                  </a:cubicBezTo>
                  <a:cubicBezTo>
                    <a:pt x="48" y="71"/>
                    <a:pt x="49" y="71"/>
                    <a:pt x="49" y="71"/>
                  </a:cubicBezTo>
                  <a:cubicBezTo>
                    <a:pt x="51" y="134"/>
                    <a:pt x="51" y="134"/>
                    <a:pt x="51" y="134"/>
                  </a:cubicBezTo>
                  <a:cubicBezTo>
                    <a:pt x="69" y="134"/>
                    <a:pt x="69" y="134"/>
                    <a:pt x="69" y="134"/>
                  </a:cubicBezTo>
                  <a:cubicBezTo>
                    <a:pt x="70" y="119"/>
                    <a:pt x="70" y="95"/>
                    <a:pt x="70" y="79"/>
                  </a:cubicBezTo>
                  <a:cubicBezTo>
                    <a:pt x="68" y="79"/>
                    <a:pt x="66" y="79"/>
                    <a:pt x="65" y="79"/>
                  </a:cubicBezTo>
                  <a:close/>
                  <a:moveTo>
                    <a:pt x="26" y="47"/>
                  </a:moveTo>
                  <a:cubicBezTo>
                    <a:pt x="24" y="44"/>
                    <a:pt x="24" y="44"/>
                    <a:pt x="24" y="44"/>
                  </a:cubicBezTo>
                  <a:cubicBezTo>
                    <a:pt x="20" y="37"/>
                    <a:pt x="20" y="37"/>
                    <a:pt x="20" y="37"/>
                  </a:cubicBezTo>
                  <a:cubicBezTo>
                    <a:pt x="19" y="35"/>
                    <a:pt x="19" y="35"/>
                    <a:pt x="19" y="35"/>
                  </a:cubicBezTo>
                  <a:cubicBezTo>
                    <a:pt x="27" y="25"/>
                    <a:pt x="27" y="25"/>
                    <a:pt x="27" y="25"/>
                  </a:cubicBezTo>
                  <a:cubicBezTo>
                    <a:pt x="27" y="32"/>
                    <a:pt x="26" y="40"/>
                    <a:pt x="26"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15" name="Freeform 588"/>
            <p:cNvSpPr/>
            <p:nvPr/>
          </p:nvSpPr>
          <p:spPr bwMode="auto">
            <a:xfrm>
              <a:off x="9401176" y="3227388"/>
              <a:ext cx="225425" cy="501650"/>
            </a:xfrm>
            <a:custGeom>
              <a:avLst/>
              <a:gdLst>
                <a:gd name="T0" fmla="*/ 60 w 60"/>
                <a:gd name="T1" fmla="*/ 39 h 134"/>
                <a:gd name="T2" fmla="*/ 60 w 60"/>
                <a:gd name="T3" fmla="*/ 39 h 134"/>
                <a:gd name="T4" fmla="*/ 60 w 60"/>
                <a:gd name="T5" fmla="*/ 39 h 134"/>
                <a:gd name="T6" fmla="*/ 60 w 60"/>
                <a:gd name="T7" fmla="*/ 39 h 134"/>
                <a:gd name="T8" fmla="*/ 60 w 60"/>
                <a:gd name="T9" fmla="*/ 38 h 134"/>
                <a:gd name="T10" fmla="*/ 48 w 60"/>
                <a:gd name="T11" fmla="*/ 7 h 134"/>
                <a:gd name="T12" fmla="*/ 41 w 60"/>
                <a:gd name="T13" fmla="*/ 1 h 134"/>
                <a:gd name="T14" fmla="*/ 41 w 60"/>
                <a:gd name="T15" fmla="*/ 1 h 134"/>
                <a:gd name="T16" fmla="*/ 34 w 60"/>
                <a:gd name="T17" fmla="*/ 1 h 134"/>
                <a:gd name="T18" fmla="*/ 34 w 60"/>
                <a:gd name="T19" fmla="*/ 1 h 134"/>
                <a:gd name="T20" fmla="*/ 40 w 60"/>
                <a:gd name="T21" fmla="*/ 6 h 134"/>
                <a:gd name="T22" fmla="*/ 33 w 60"/>
                <a:gd name="T23" fmla="*/ 9 h 134"/>
                <a:gd name="T24" fmla="*/ 36 w 60"/>
                <a:gd name="T25" fmla="*/ 14 h 134"/>
                <a:gd name="T26" fmla="*/ 28 w 60"/>
                <a:gd name="T27" fmla="*/ 33 h 134"/>
                <a:gd name="T28" fmla="*/ 26 w 60"/>
                <a:gd name="T29" fmla="*/ 6 h 134"/>
                <a:gd name="T30" fmla="*/ 27 w 60"/>
                <a:gd name="T31" fmla="*/ 5 h 134"/>
                <a:gd name="T32" fmla="*/ 26 w 60"/>
                <a:gd name="T33" fmla="*/ 0 h 134"/>
                <a:gd name="T34" fmla="*/ 20 w 60"/>
                <a:gd name="T35" fmla="*/ 0 h 134"/>
                <a:gd name="T36" fmla="*/ 19 w 60"/>
                <a:gd name="T37" fmla="*/ 5 h 134"/>
                <a:gd name="T38" fmla="*/ 20 w 60"/>
                <a:gd name="T39" fmla="*/ 6 h 134"/>
                <a:gd name="T40" fmla="*/ 19 w 60"/>
                <a:gd name="T41" fmla="*/ 33 h 134"/>
                <a:gd name="T42" fmla="*/ 10 w 60"/>
                <a:gd name="T43" fmla="*/ 14 h 134"/>
                <a:gd name="T44" fmla="*/ 13 w 60"/>
                <a:gd name="T45" fmla="*/ 9 h 134"/>
                <a:gd name="T46" fmla="*/ 6 w 60"/>
                <a:gd name="T47" fmla="*/ 6 h 134"/>
                <a:gd name="T48" fmla="*/ 12 w 60"/>
                <a:gd name="T49" fmla="*/ 1 h 134"/>
                <a:gd name="T50" fmla="*/ 12 w 60"/>
                <a:gd name="T51" fmla="*/ 1 h 134"/>
                <a:gd name="T52" fmla="*/ 6 w 60"/>
                <a:gd name="T53" fmla="*/ 1 h 134"/>
                <a:gd name="T54" fmla="*/ 5 w 60"/>
                <a:gd name="T55" fmla="*/ 1 h 134"/>
                <a:gd name="T56" fmla="*/ 0 w 60"/>
                <a:gd name="T57" fmla="*/ 3 h 134"/>
                <a:gd name="T58" fmla="*/ 1 w 60"/>
                <a:gd name="T59" fmla="*/ 7 h 134"/>
                <a:gd name="T60" fmla="*/ 7 w 60"/>
                <a:gd name="T61" fmla="*/ 79 h 134"/>
                <a:gd name="T62" fmla="*/ 2 w 60"/>
                <a:gd name="T63" fmla="*/ 79 h 134"/>
                <a:gd name="T64" fmla="*/ 4 w 60"/>
                <a:gd name="T65" fmla="*/ 134 h 134"/>
                <a:gd name="T66" fmla="*/ 22 w 60"/>
                <a:gd name="T67" fmla="*/ 134 h 134"/>
                <a:gd name="T68" fmla="*/ 22 w 60"/>
                <a:gd name="T69" fmla="*/ 71 h 134"/>
                <a:gd name="T70" fmla="*/ 24 w 60"/>
                <a:gd name="T71" fmla="*/ 71 h 134"/>
                <a:gd name="T72" fmla="*/ 26 w 60"/>
                <a:gd name="T73" fmla="*/ 134 h 134"/>
                <a:gd name="T74" fmla="*/ 44 w 60"/>
                <a:gd name="T75" fmla="*/ 134 h 134"/>
                <a:gd name="T76" fmla="*/ 44 w 60"/>
                <a:gd name="T77" fmla="*/ 73 h 134"/>
                <a:gd name="T78" fmla="*/ 47 w 60"/>
                <a:gd name="T79" fmla="*/ 75 h 134"/>
                <a:gd name="T80" fmla="*/ 54 w 60"/>
                <a:gd name="T81" fmla="*/ 59 h 134"/>
                <a:gd name="T82" fmla="*/ 57 w 60"/>
                <a:gd name="T83" fmla="*/ 52 h 134"/>
                <a:gd name="T84" fmla="*/ 59 w 60"/>
                <a:gd name="T85" fmla="*/ 48 h 134"/>
                <a:gd name="T86" fmla="*/ 59 w 60"/>
                <a:gd name="T87" fmla="*/ 46 h 134"/>
                <a:gd name="T88" fmla="*/ 60 w 60"/>
                <a:gd name="T89" fmla="*/ 46 h 134"/>
                <a:gd name="T90" fmla="*/ 60 w 60"/>
                <a:gd name="T91" fmla="*/ 45 h 134"/>
                <a:gd name="T92" fmla="*/ 60 w 60"/>
                <a:gd name="T93" fmla="*/ 45 h 134"/>
                <a:gd name="T94" fmla="*/ 60 w 60"/>
                <a:gd name="T95" fmla="*/ 3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 h="134">
                  <a:moveTo>
                    <a:pt x="60" y="39"/>
                  </a:moveTo>
                  <a:cubicBezTo>
                    <a:pt x="60" y="39"/>
                    <a:pt x="60" y="39"/>
                    <a:pt x="60" y="39"/>
                  </a:cubicBezTo>
                  <a:cubicBezTo>
                    <a:pt x="60" y="39"/>
                    <a:pt x="60" y="39"/>
                    <a:pt x="60" y="39"/>
                  </a:cubicBezTo>
                  <a:cubicBezTo>
                    <a:pt x="60" y="39"/>
                    <a:pt x="60" y="39"/>
                    <a:pt x="60" y="39"/>
                  </a:cubicBezTo>
                  <a:cubicBezTo>
                    <a:pt x="60" y="38"/>
                    <a:pt x="60" y="38"/>
                    <a:pt x="60" y="38"/>
                  </a:cubicBezTo>
                  <a:cubicBezTo>
                    <a:pt x="48" y="7"/>
                    <a:pt x="48" y="7"/>
                    <a:pt x="48" y="7"/>
                  </a:cubicBezTo>
                  <a:cubicBezTo>
                    <a:pt x="47" y="4"/>
                    <a:pt x="44" y="2"/>
                    <a:pt x="41" y="1"/>
                  </a:cubicBezTo>
                  <a:cubicBezTo>
                    <a:pt x="41" y="1"/>
                    <a:pt x="41" y="1"/>
                    <a:pt x="41" y="1"/>
                  </a:cubicBezTo>
                  <a:cubicBezTo>
                    <a:pt x="39" y="1"/>
                    <a:pt x="36" y="1"/>
                    <a:pt x="34" y="1"/>
                  </a:cubicBezTo>
                  <a:cubicBezTo>
                    <a:pt x="34" y="1"/>
                    <a:pt x="34" y="1"/>
                    <a:pt x="34" y="1"/>
                  </a:cubicBezTo>
                  <a:cubicBezTo>
                    <a:pt x="40" y="6"/>
                    <a:pt x="40" y="6"/>
                    <a:pt x="40" y="6"/>
                  </a:cubicBezTo>
                  <a:cubicBezTo>
                    <a:pt x="33" y="9"/>
                    <a:pt x="33" y="9"/>
                    <a:pt x="33" y="9"/>
                  </a:cubicBezTo>
                  <a:cubicBezTo>
                    <a:pt x="36" y="14"/>
                    <a:pt x="36" y="14"/>
                    <a:pt x="36" y="14"/>
                  </a:cubicBezTo>
                  <a:cubicBezTo>
                    <a:pt x="28" y="33"/>
                    <a:pt x="28" y="33"/>
                    <a:pt x="28" y="33"/>
                  </a:cubicBezTo>
                  <a:cubicBezTo>
                    <a:pt x="26" y="6"/>
                    <a:pt x="26" y="6"/>
                    <a:pt x="26" y="6"/>
                  </a:cubicBezTo>
                  <a:cubicBezTo>
                    <a:pt x="27" y="5"/>
                    <a:pt x="27" y="5"/>
                    <a:pt x="27" y="5"/>
                  </a:cubicBezTo>
                  <a:cubicBezTo>
                    <a:pt x="26" y="0"/>
                    <a:pt x="26" y="0"/>
                    <a:pt x="26" y="0"/>
                  </a:cubicBezTo>
                  <a:cubicBezTo>
                    <a:pt x="20" y="0"/>
                    <a:pt x="20" y="0"/>
                    <a:pt x="20" y="0"/>
                  </a:cubicBezTo>
                  <a:cubicBezTo>
                    <a:pt x="19" y="5"/>
                    <a:pt x="19" y="5"/>
                    <a:pt x="19" y="5"/>
                  </a:cubicBezTo>
                  <a:cubicBezTo>
                    <a:pt x="20" y="6"/>
                    <a:pt x="20" y="6"/>
                    <a:pt x="20" y="6"/>
                  </a:cubicBezTo>
                  <a:cubicBezTo>
                    <a:pt x="19" y="33"/>
                    <a:pt x="19" y="33"/>
                    <a:pt x="19" y="33"/>
                  </a:cubicBezTo>
                  <a:cubicBezTo>
                    <a:pt x="10" y="14"/>
                    <a:pt x="10" y="14"/>
                    <a:pt x="10" y="14"/>
                  </a:cubicBezTo>
                  <a:cubicBezTo>
                    <a:pt x="13" y="9"/>
                    <a:pt x="13" y="9"/>
                    <a:pt x="13" y="9"/>
                  </a:cubicBezTo>
                  <a:cubicBezTo>
                    <a:pt x="6" y="6"/>
                    <a:pt x="6" y="6"/>
                    <a:pt x="6" y="6"/>
                  </a:cubicBezTo>
                  <a:cubicBezTo>
                    <a:pt x="12" y="1"/>
                    <a:pt x="12" y="1"/>
                    <a:pt x="12" y="1"/>
                  </a:cubicBezTo>
                  <a:cubicBezTo>
                    <a:pt x="12" y="1"/>
                    <a:pt x="12" y="1"/>
                    <a:pt x="12" y="1"/>
                  </a:cubicBezTo>
                  <a:cubicBezTo>
                    <a:pt x="10" y="1"/>
                    <a:pt x="8" y="1"/>
                    <a:pt x="6" y="1"/>
                  </a:cubicBezTo>
                  <a:cubicBezTo>
                    <a:pt x="5" y="1"/>
                    <a:pt x="5" y="1"/>
                    <a:pt x="5" y="1"/>
                  </a:cubicBezTo>
                  <a:cubicBezTo>
                    <a:pt x="3" y="1"/>
                    <a:pt x="2" y="2"/>
                    <a:pt x="0" y="3"/>
                  </a:cubicBezTo>
                  <a:cubicBezTo>
                    <a:pt x="0" y="5"/>
                    <a:pt x="1" y="6"/>
                    <a:pt x="1" y="7"/>
                  </a:cubicBezTo>
                  <a:cubicBezTo>
                    <a:pt x="7" y="79"/>
                    <a:pt x="7" y="79"/>
                    <a:pt x="7" y="79"/>
                  </a:cubicBezTo>
                  <a:cubicBezTo>
                    <a:pt x="2" y="79"/>
                    <a:pt x="2" y="79"/>
                    <a:pt x="2" y="79"/>
                  </a:cubicBezTo>
                  <a:cubicBezTo>
                    <a:pt x="4" y="134"/>
                    <a:pt x="4" y="134"/>
                    <a:pt x="4" y="134"/>
                  </a:cubicBezTo>
                  <a:cubicBezTo>
                    <a:pt x="22" y="134"/>
                    <a:pt x="22" y="134"/>
                    <a:pt x="22" y="134"/>
                  </a:cubicBezTo>
                  <a:cubicBezTo>
                    <a:pt x="23" y="116"/>
                    <a:pt x="22" y="84"/>
                    <a:pt x="22" y="71"/>
                  </a:cubicBezTo>
                  <a:cubicBezTo>
                    <a:pt x="23" y="71"/>
                    <a:pt x="23" y="71"/>
                    <a:pt x="24" y="71"/>
                  </a:cubicBezTo>
                  <a:cubicBezTo>
                    <a:pt x="26" y="134"/>
                    <a:pt x="26" y="134"/>
                    <a:pt x="26" y="134"/>
                  </a:cubicBezTo>
                  <a:cubicBezTo>
                    <a:pt x="44" y="134"/>
                    <a:pt x="44" y="134"/>
                    <a:pt x="44" y="134"/>
                  </a:cubicBezTo>
                  <a:cubicBezTo>
                    <a:pt x="45" y="117"/>
                    <a:pt x="44" y="87"/>
                    <a:pt x="44" y="73"/>
                  </a:cubicBezTo>
                  <a:cubicBezTo>
                    <a:pt x="45" y="74"/>
                    <a:pt x="46" y="74"/>
                    <a:pt x="47" y="75"/>
                  </a:cubicBezTo>
                  <a:cubicBezTo>
                    <a:pt x="54" y="59"/>
                    <a:pt x="54" y="59"/>
                    <a:pt x="54" y="59"/>
                  </a:cubicBezTo>
                  <a:cubicBezTo>
                    <a:pt x="57" y="52"/>
                    <a:pt x="57" y="52"/>
                    <a:pt x="57" y="52"/>
                  </a:cubicBezTo>
                  <a:cubicBezTo>
                    <a:pt x="59" y="48"/>
                    <a:pt x="59" y="48"/>
                    <a:pt x="59" y="48"/>
                  </a:cubicBezTo>
                  <a:cubicBezTo>
                    <a:pt x="59" y="46"/>
                    <a:pt x="59" y="46"/>
                    <a:pt x="59" y="46"/>
                  </a:cubicBezTo>
                  <a:cubicBezTo>
                    <a:pt x="60" y="46"/>
                    <a:pt x="60" y="46"/>
                    <a:pt x="60" y="46"/>
                  </a:cubicBezTo>
                  <a:cubicBezTo>
                    <a:pt x="60" y="45"/>
                    <a:pt x="60" y="45"/>
                    <a:pt x="60" y="45"/>
                  </a:cubicBezTo>
                  <a:cubicBezTo>
                    <a:pt x="60" y="45"/>
                    <a:pt x="60" y="45"/>
                    <a:pt x="60" y="45"/>
                  </a:cubicBezTo>
                  <a:cubicBezTo>
                    <a:pt x="60" y="43"/>
                    <a:pt x="59" y="52"/>
                    <a:pt x="60"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16" name="Oval 589"/>
            <p:cNvSpPr>
              <a:spLocks noChangeArrowheads="1"/>
            </p:cNvSpPr>
            <p:nvPr/>
          </p:nvSpPr>
          <p:spPr bwMode="auto">
            <a:xfrm>
              <a:off x="9224963" y="3073401"/>
              <a:ext cx="107950" cy="1349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17" name="Freeform 590"/>
            <p:cNvSpPr/>
            <p:nvPr/>
          </p:nvSpPr>
          <p:spPr bwMode="auto">
            <a:xfrm>
              <a:off x="9150351" y="3219451"/>
              <a:ext cx="258763" cy="547688"/>
            </a:xfrm>
            <a:custGeom>
              <a:avLst/>
              <a:gdLst>
                <a:gd name="T0" fmla="*/ 54 w 69"/>
                <a:gd name="T1" fmla="*/ 1 h 146"/>
                <a:gd name="T2" fmla="*/ 54 w 69"/>
                <a:gd name="T3" fmla="*/ 1 h 146"/>
                <a:gd name="T4" fmla="*/ 47 w 69"/>
                <a:gd name="T5" fmla="*/ 0 h 146"/>
                <a:gd name="T6" fmla="*/ 46 w 69"/>
                <a:gd name="T7" fmla="*/ 1 h 146"/>
                <a:gd name="T8" fmla="*/ 53 w 69"/>
                <a:gd name="T9" fmla="*/ 6 h 146"/>
                <a:gd name="T10" fmla="*/ 45 w 69"/>
                <a:gd name="T11" fmla="*/ 9 h 146"/>
                <a:gd name="T12" fmla="*/ 49 w 69"/>
                <a:gd name="T13" fmla="*/ 15 h 146"/>
                <a:gd name="T14" fmla="*/ 39 w 69"/>
                <a:gd name="T15" fmla="*/ 36 h 146"/>
                <a:gd name="T16" fmla="*/ 38 w 69"/>
                <a:gd name="T17" fmla="*/ 7 h 146"/>
                <a:gd name="T18" fmla="*/ 39 w 69"/>
                <a:gd name="T19" fmla="*/ 6 h 146"/>
                <a:gd name="T20" fmla="*/ 37 w 69"/>
                <a:gd name="T21" fmla="*/ 0 h 146"/>
                <a:gd name="T22" fmla="*/ 32 w 69"/>
                <a:gd name="T23" fmla="*/ 0 h 146"/>
                <a:gd name="T24" fmla="*/ 30 w 69"/>
                <a:gd name="T25" fmla="*/ 6 h 146"/>
                <a:gd name="T26" fmla="*/ 31 w 69"/>
                <a:gd name="T27" fmla="*/ 7 h 146"/>
                <a:gd name="T28" fmla="*/ 30 w 69"/>
                <a:gd name="T29" fmla="*/ 36 h 146"/>
                <a:gd name="T30" fmla="*/ 20 w 69"/>
                <a:gd name="T31" fmla="*/ 15 h 146"/>
                <a:gd name="T32" fmla="*/ 24 w 69"/>
                <a:gd name="T33" fmla="*/ 9 h 146"/>
                <a:gd name="T34" fmla="*/ 16 w 69"/>
                <a:gd name="T35" fmla="*/ 6 h 146"/>
                <a:gd name="T36" fmla="*/ 22 w 69"/>
                <a:gd name="T37" fmla="*/ 1 h 146"/>
                <a:gd name="T38" fmla="*/ 22 w 69"/>
                <a:gd name="T39" fmla="*/ 0 h 146"/>
                <a:gd name="T40" fmla="*/ 15 w 69"/>
                <a:gd name="T41" fmla="*/ 1 h 146"/>
                <a:gd name="T42" fmla="*/ 15 w 69"/>
                <a:gd name="T43" fmla="*/ 1 h 146"/>
                <a:gd name="T44" fmla="*/ 7 w 69"/>
                <a:gd name="T45" fmla="*/ 9 h 146"/>
                <a:gd name="T46" fmla="*/ 0 w 69"/>
                <a:gd name="T47" fmla="*/ 76 h 146"/>
                <a:gd name="T48" fmla="*/ 10 w 69"/>
                <a:gd name="T49" fmla="*/ 77 h 146"/>
                <a:gd name="T50" fmla="*/ 10 w 69"/>
                <a:gd name="T51" fmla="*/ 77 h 146"/>
                <a:gd name="T52" fmla="*/ 11 w 69"/>
                <a:gd name="T53" fmla="*/ 77 h 146"/>
                <a:gd name="T54" fmla="*/ 12 w 69"/>
                <a:gd name="T55" fmla="*/ 77 h 146"/>
                <a:gd name="T56" fmla="*/ 14 w 69"/>
                <a:gd name="T57" fmla="*/ 146 h 146"/>
                <a:gd name="T58" fmla="*/ 33 w 69"/>
                <a:gd name="T59" fmla="*/ 146 h 146"/>
                <a:gd name="T60" fmla="*/ 33 w 69"/>
                <a:gd name="T61" fmla="*/ 77 h 146"/>
                <a:gd name="T62" fmla="*/ 35 w 69"/>
                <a:gd name="T63" fmla="*/ 77 h 146"/>
                <a:gd name="T64" fmla="*/ 38 w 69"/>
                <a:gd name="T65" fmla="*/ 146 h 146"/>
                <a:gd name="T66" fmla="*/ 57 w 69"/>
                <a:gd name="T67" fmla="*/ 146 h 146"/>
                <a:gd name="T68" fmla="*/ 57 w 69"/>
                <a:gd name="T69" fmla="*/ 77 h 146"/>
                <a:gd name="T70" fmla="*/ 59 w 69"/>
                <a:gd name="T71" fmla="*/ 77 h 146"/>
                <a:gd name="T72" fmla="*/ 59 w 69"/>
                <a:gd name="T73" fmla="*/ 77 h 146"/>
                <a:gd name="T74" fmla="*/ 59 w 69"/>
                <a:gd name="T75" fmla="*/ 77 h 146"/>
                <a:gd name="T76" fmla="*/ 69 w 69"/>
                <a:gd name="T77" fmla="*/ 76 h 146"/>
                <a:gd name="T78" fmla="*/ 62 w 69"/>
                <a:gd name="T79" fmla="*/ 9 h 146"/>
                <a:gd name="T80" fmla="*/ 54 w 69"/>
                <a:gd name="T81" fmla="*/ 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 h="146">
                  <a:moveTo>
                    <a:pt x="54" y="1"/>
                  </a:moveTo>
                  <a:cubicBezTo>
                    <a:pt x="54" y="1"/>
                    <a:pt x="54" y="1"/>
                    <a:pt x="54" y="1"/>
                  </a:cubicBezTo>
                  <a:cubicBezTo>
                    <a:pt x="51" y="1"/>
                    <a:pt x="49" y="1"/>
                    <a:pt x="47" y="0"/>
                  </a:cubicBezTo>
                  <a:cubicBezTo>
                    <a:pt x="46" y="1"/>
                    <a:pt x="46" y="1"/>
                    <a:pt x="46" y="1"/>
                  </a:cubicBezTo>
                  <a:cubicBezTo>
                    <a:pt x="53" y="6"/>
                    <a:pt x="53" y="6"/>
                    <a:pt x="53" y="6"/>
                  </a:cubicBezTo>
                  <a:cubicBezTo>
                    <a:pt x="45" y="9"/>
                    <a:pt x="45" y="9"/>
                    <a:pt x="45" y="9"/>
                  </a:cubicBezTo>
                  <a:cubicBezTo>
                    <a:pt x="49" y="15"/>
                    <a:pt x="49" y="15"/>
                    <a:pt x="49" y="15"/>
                  </a:cubicBezTo>
                  <a:cubicBezTo>
                    <a:pt x="39" y="36"/>
                    <a:pt x="39" y="36"/>
                    <a:pt x="39" y="36"/>
                  </a:cubicBezTo>
                  <a:cubicBezTo>
                    <a:pt x="38" y="7"/>
                    <a:pt x="38" y="7"/>
                    <a:pt x="38" y="7"/>
                  </a:cubicBezTo>
                  <a:cubicBezTo>
                    <a:pt x="39" y="6"/>
                    <a:pt x="39" y="6"/>
                    <a:pt x="39" y="6"/>
                  </a:cubicBezTo>
                  <a:cubicBezTo>
                    <a:pt x="37" y="0"/>
                    <a:pt x="37" y="0"/>
                    <a:pt x="37" y="0"/>
                  </a:cubicBezTo>
                  <a:cubicBezTo>
                    <a:pt x="32" y="0"/>
                    <a:pt x="32" y="0"/>
                    <a:pt x="32" y="0"/>
                  </a:cubicBezTo>
                  <a:cubicBezTo>
                    <a:pt x="30" y="6"/>
                    <a:pt x="30" y="6"/>
                    <a:pt x="30" y="6"/>
                  </a:cubicBezTo>
                  <a:cubicBezTo>
                    <a:pt x="31" y="7"/>
                    <a:pt x="31" y="7"/>
                    <a:pt x="31" y="7"/>
                  </a:cubicBezTo>
                  <a:cubicBezTo>
                    <a:pt x="30" y="36"/>
                    <a:pt x="30" y="36"/>
                    <a:pt x="30" y="36"/>
                  </a:cubicBezTo>
                  <a:cubicBezTo>
                    <a:pt x="20" y="15"/>
                    <a:pt x="20" y="15"/>
                    <a:pt x="20" y="15"/>
                  </a:cubicBezTo>
                  <a:cubicBezTo>
                    <a:pt x="24" y="9"/>
                    <a:pt x="24" y="9"/>
                    <a:pt x="24" y="9"/>
                  </a:cubicBezTo>
                  <a:cubicBezTo>
                    <a:pt x="16" y="6"/>
                    <a:pt x="16" y="6"/>
                    <a:pt x="16" y="6"/>
                  </a:cubicBezTo>
                  <a:cubicBezTo>
                    <a:pt x="22" y="1"/>
                    <a:pt x="22" y="1"/>
                    <a:pt x="22" y="1"/>
                  </a:cubicBezTo>
                  <a:cubicBezTo>
                    <a:pt x="22" y="0"/>
                    <a:pt x="22" y="0"/>
                    <a:pt x="22" y="0"/>
                  </a:cubicBezTo>
                  <a:cubicBezTo>
                    <a:pt x="20" y="1"/>
                    <a:pt x="18" y="1"/>
                    <a:pt x="15" y="1"/>
                  </a:cubicBezTo>
                  <a:cubicBezTo>
                    <a:pt x="15" y="1"/>
                    <a:pt x="15" y="1"/>
                    <a:pt x="15" y="1"/>
                  </a:cubicBezTo>
                  <a:cubicBezTo>
                    <a:pt x="11" y="1"/>
                    <a:pt x="7" y="4"/>
                    <a:pt x="7" y="9"/>
                  </a:cubicBezTo>
                  <a:cubicBezTo>
                    <a:pt x="0" y="76"/>
                    <a:pt x="0" y="76"/>
                    <a:pt x="0" y="76"/>
                  </a:cubicBezTo>
                  <a:cubicBezTo>
                    <a:pt x="3" y="77"/>
                    <a:pt x="7" y="77"/>
                    <a:pt x="10" y="77"/>
                  </a:cubicBezTo>
                  <a:cubicBezTo>
                    <a:pt x="10" y="77"/>
                    <a:pt x="10" y="77"/>
                    <a:pt x="10" y="77"/>
                  </a:cubicBezTo>
                  <a:cubicBezTo>
                    <a:pt x="10" y="77"/>
                    <a:pt x="10" y="77"/>
                    <a:pt x="11" y="77"/>
                  </a:cubicBezTo>
                  <a:cubicBezTo>
                    <a:pt x="11" y="77"/>
                    <a:pt x="11" y="77"/>
                    <a:pt x="12" y="77"/>
                  </a:cubicBezTo>
                  <a:cubicBezTo>
                    <a:pt x="14" y="146"/>
                    <a:pt x="14" y="146"/>
                    <a:pt x="14" y="146"/>
                  </a:cubicBezTo>
                  <a:cubicBezTo>
                    <a:pt x="33" y="146"/>
                    <a:pt x="33" y="146"/>
                    <a:pt x="33" y="146"/>
                  </a:cubicBezTo>
                  <a:cubicBezTo>
                    <a:pt x="34" y="126"/>
                    <a:pt x="34" y="91"/>
                    <a:pt x="33" y="77"/>
                  </a:cubicBezTo>
                  <a:cubicBezTo>
                    <a:pt x="34" y="77"/>
                    <a:pt x="35" y="77"/>
                    <a:pt x="35" y="77"/>
                  </a:cubicBezTo>
                  <a:cubicBezTo>
                    <a:pt x="38" y="146"/>
                    <a:pt x="38" y="146"/>
                    <a:pt x="38" y="146"/>
                  </a:cubicBezTo>
                  <a:cubicBezTo>
                    <a:pt x="57" y="146"/>
                    <a:pt x="57" y="146"/>
                    <a:pt x="57" y="146"/>
                  </a:cubicBezTo>
                  <a:cubicBezTo>
                    <a:pt x="58" y="126"/>
                    <a:pt x="57" y="91"/>
                    <a:pt x="57" y="77"/>
                  </a:cubicBezTo>
                  <a:cubicBezTo>
                    <a:pt x="58" y="77"/>
                    <a:pt x="58" y="77"/>
                    <a:pt x="59" y="77"/>
                  </a:cubicBezTo>
                  <a:cubicBezTo>
                    <a:pt x="59" y="77"/>
                    <a:pt x="59" y="77"/>
                    <a:pt x="59" y="77"/>
                  </a:cubicBezTo>
                  <a:cubicBezTo>
                    <a:pt x="59" y="77"/>
                    <a:pt x="59" y="77"/>
                    <a:pt x="59" y="77"/>
                  </a:cubicBezTo>
                  <a:cubicBezTo>
                    <a:pt x="62" y="77"/>
                    <a:pt x="66" y="77"/>
                    <a:pt x="69" y="76"/>
                  </a:cubicBezTo>
                  <a:cubicBezTo>
                    <a:pt x="62" y="9"/>
                    <a:pt x="62" y="9"/>
                    <a:pt x="62" y="9"/>
                  </a:cubicBezTo>
                  <a:cubicBezTo>
                    <a:pt x="62" y="4"/>
                    <a:pt x="58" y="1"/>
                    <a:pt x="5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grpSp>
      <p:grpSp>
        <p:nvGrpSpPr>
          <p:cNvPr id="18" name="组合 17"/>
          <p:cNvGrpSpPr/>
          <p:nvPr/>
        </p:nvGrpSpPr>
        <p:grpSpPr>
          <a:xfrm>
            <a:off x="6311307" y="3961896"/>
            <a:ext cx="440361" cy="356397"/>
            <a:chOff x="7286626" y="1281113"/>
            <a:chExt cx="782638" cy="633413"/>
          </a:xfrm>
          <a:solidFill>
            <a:srgbClr val="FEFEFE"/>
          </a:solidFill>
        </p:grpSpPr>
        <p:sp>
          <p:nvSpPr>
            <p:cNvPr id="19" name="Freeform 754"/>
            <p:cNvSpPr>
              <a:spLocks noEditPoints="1"/>
            </p:cNvSpPr>
            <p:nvPr/>
          </p:nvSpPr>
          <p:spPr bwMode="auto">
            <a:xfrm>
              <a:off x="7286626" y="1281113"/>
              <a:ext cx="782638" cy="633413"/>
            </a:xfrm>
            <a:custGeom>
              <a:avLst/>
              <a:gdLst>
                <a:gd name="T0" fmla="*/ 200 w 209"/>
                <a:gd name="T1" fmla="*/ 140 h 169"/>
                <a:gd name="T2" fmla="*/ 159 w 209"/>
                <a:gd name="T3" fmla="*/ 114 h 169"/>
                <a:gd name="T4" fmla="*/ 148 w 209"/>
                <a:gd name="T5" fmla="*/ 112 h 169"/>
                <a:gd name="T6" fmla="*/ 144 w 209"/>
                <a:gd name="T7" fmla="*/ 114 h 169"/>
                <a:gd name="T8" fmla="*/ 137 w 209"/>
                <a:gd name="T9" fmla="*/ 109 h 169"/>
                <a:gd name="T10" fmla="*/ 144 w 209"/>
                <a:gd name="T11" fmla="*/ 60 h 169"/>
                <a:gd name="T12" fmla="*/ 60 w 209"/>
                <a:gd name="T13" fmla="*/ 9 h 169"/>
                <a:gd name="T14" fmla="*/ 9 w 209"/>
                <a:gd name="T15" fmla="*/ 93 h 169"/>
                <a:gd name="T16" fmla="*/ 93 w 209"/>
                <a:gd name="T17" fmla="*/ 144 h 169"/>
                <a:gd name="T18" fmla="*/ 129 w 209"/>
                <a:gd name="T19" fmla="*/ 121 h 169"/>
                <a:gd name="T20" fmla="*/ 136 w 209"/>
                <a:gd name="T21" fmla="*/ 126 h 169"/>
                <a:gd name="T22" fmla="*/ 143 w 209"/>
                <a:gd name="T23" fmla="*/ 139 h 169"/>
                <a:gd name="T24" fmla="*/ 183 w 209"/>
                <a:gd name="T25" fmla="*/ 166 h 169"/>
                <a:gd name="T26" fmla="*/ 195 w 209"/>
                <a:gd name="T27" fmla="*/ 168 h 169"/>
                <a:gd name="T28" fmla="*/ 204 w 209"/>
                <a:gd name="T29" fmla="*/ 161 h 169"/>
                <a:gd name="T30" fmla="*/ 200 w 209"/>
                <a:gd name="T31" fmla="*/ 140 h 169"/>
                <a:gd name="T32" fmla="*/ 90 w 209"/>
                <a:gd name="T33" fmla="*/ 131 h 169"/>
                <a:gd name="T34" fmla="*/ 22 w 209"/>
                <a:gd name="T35" fmla="*/ 90 h 169"/>
                <a:gd name="T36" fmla="*/ 63 w 209"/>
                <a:gd name="T37" fmla="*/ 22 h 169"/>
                <a:gd name="T38" fmla="*/ 131 w 209"/>
                <a:gd name="T39" fmla="*/ 63 h 169"/>
                <a:gd name="T40" fmla="*/ 90 w 209"/>
                <a:gd name="T41" fmla="*/ 13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169">
                  <a:moveTo>
                    <a:pt x="200" y="140"/>
                  </a:moveTo>
                  <a:cubicBezTo>
                    <a:pt x="159" y="114"/>
                    <a:pt x="159" y="114"/>
                    <a:pt x="159" y="114"/>
                  </a:cubicBezTo>
                  <a:cubicBezTo>
                    <a:pt x="156" y="112"/>
                    <a:pt x="152" y="111"/>
                    <a:pt x="148" y="112"/>
                  </a:cubicBezTo>
                  <a:cubicBezTo>
                    <a:pt x="146" y="113"/>
                    <a:pt x="145" y="113"/>
                    <a:pt x="144" y="114"/>
                  </a:cubicBezTo>
                  <a:cubicBezTo>
                    <a:pt x="137" y="109"/>
                    <a:pt x="137" y="109"/>
                    <a:pt x="137" y="109"/>
                  </a:cubicBezTo>
                  <a:cubicBezTo>
                    <a:pt x="145" y="95"/>
                    <a:pt x="148" y="77"/>
                    <a:pt x="144" y="60"/>
                  </a:cubicBezTo>
                  <a:cubicBezTo>
                    <a:pt x="135" y="23"/>
                    <a:pt x="97" y="0"/>
                    <a:pt x="60" y="9"/>
                  </a:cubicBezTo>
                  <a:cubicBezTo>
                    <a:pt x="23" y="18"/>
                    <a:pt x="0" y="56"/>
                    <a:pt x="9" y="93"/>
                  </a:cubicBezTo>
                  <a:cubicBezTo>
                    <a:pt x="18" y="130"/>
                    <a:pt x="56" y="153"/>
                    <a:pt x="93" y="144"/>
                  </a:cubicBezTo>
                  <a:cubicBezTo>
                    <a:pt x="108" y="140"/>
                    <a:pt x="120" y="132"/>
                    <a:pt x="129" y="121"/>
                  </a:cubicBezTo>
                  <a:cubicBezTo>
                    <a:pt x="136" y="126"/>
                    <a:pt x="136" y="126"/>
                    <a:pt x="136" y="126"/>
                  </a:cubicBezTo>
                  <a:cubicBezTo>
                    <a:pt x="136" y="131"/>
                    <a:pt x="138" y="136"/>
                    <a:pt x="143" y="139"/>
                  </a:cubicBezTo>
                  <a:cubicBezTo>
                    <a:pt x="183" y="166"/>
                    <a:pt x="183" y="166"/>
                    <a:pt x="183" y="166"/>
                  </a:cubicBezTo>
                  <a:cubicBezTo>
                    <a:pt x="187" y="168"/>
                    <a:pt x="191" y="169"/>
                    <a:pt x="195" y="168"/>
                  </a:cubicBezTo>
                  <a:cubicBezTo>
                    <a:pt x="199" y="167"/>
                    <a:pt x="202" y="165"/>
                    <a:pt x="204" y="161"/>
                  </a:cubicBezTo>
                  <a:cubicBezTo>
                    <a:pt x="209" y="154"/>
                    <a:pt x="207" y="145"/>
                    <a:pt x="200" y="140"/>
                  </a:cubicBezTo>
                  <a:close/>
                  <a:moveTo>
                    <a:pt x="90" y="131"/>
                  </a:moveTo>
                  <a:cubicBezTo>
                    <a:pt x="60" y="139"/>
                    <a:pt x="29" y="120"/>
                    <a:pt x="22" y="90"/>
                  </a:cubicBezTo>
                  <a:cubicBezTo>
                    <a:pt x="14" y="59"/>
                    <a:pt x="33" y="29"/>
                    <a:pt x="63" y="22"/>
                  </a:cubicBezTo>
                  <a:cubicBezTo>
                    <a:pt x="94" y="14"/>
                    <a:pt x="124" y="33"/>
                    <a:pt x="131" y="63"/>
                  </a:cubicBezTo>
                  <a:cubicBezTo>
                    <a:pt x="139" y="93"/>
                    <a:pt x="120" y="124"/>
                    <a:pt x="90"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20" name="Freeform 755"/>
            <p:cNvSpPr>
              <a:spLocks noEditPoints="1"/>
            </p:cNvSpPr>
            <p:nvPr/>
          </p:nvSpPr>
          <p:spPr bwMode="auto">
            <a:xfrm>
              <a:off x="7432676" y="1441451"/>
              <a:ext cx="280988" cy="228600"/>
            </a:xfrm>
            <a:custGeom>
              <a:avLst/>
              <a:gdLst>
                <a:gd name="T0" fmla="*/ 123 w 177"/>
                <a:gd name="T1" fmla="*/ 116 h 144"/>
                <a:gd name="T2" fmla="*/ 54 w 177"/>
                <a:gd name="T3" fmla="*/ 116 h 144"/>
                <a:gd name="T4" fmla="*/ 42 w 177"/>
                <a:gd name="T5" fmla="*/ 144 h 144"/>
                <a:gd name="T6" fmla="*/ 0 w 177"/>
                <a:gd name="T7" fmla="*/ 144 h 144"/>
                <a:gd name="T8" fmla="*/ 64 w 177"/>
                <a:gd name="T9" fmla="*/ 0 h 144"/>
                <a:gd name="T10" fmla="*/ 113 w 177"/>
                <a:gd name="T11" fmla="*/ 0 h 144"/>
                <a:gd name="T12" fmla="*/ 177 w 177"/>
                <a:gd name="T13" fmla="*/ 144 h 144"/>
                <a:gd name="T14" fmla="*/ 134 w 177"/>
                <a:gd name="T15" fmla="*/ 144 h 144"/>
                <a:gd name="T16" fmla="*/ 123 w 177"/>
                <a:gd name="T17" fmla="*/ 116 h 144"/>
                <a:gd name="T18" fmla="*/ 87 w 177"/>
                <a:gd name="T19" fmla="*/ 31 h 144"/>
                <a:gd name="T20" fmla="*/ 66 w 177"/>
                <a:gd name="T21" fmla="*/ 88 h 144"/>
                <a:gd name="T22" fmla="*/ 111 w 177"/>
                <a:gd name="T23" fmla="*/ 88 h 144"/>
                <a:gd name="T24" fmla="*/ 87 w 177"/>
                <a:gd name="T25" fmla="*/ 3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44">
                  <a:moveTo>
                    <a:pt x="123" y="116"/>
                  </a:moveTo>
                  <a:lnTo>
                    <a:pt x="54" y="116"/>
                  </a:lnTo>
                  <a:lnTo>
                    <a:pt x="42" y="144"/>
                  </a:lnTo>
                  <a:lnTo>
                    <a:pt x="0" y="144"/>
                  </a:lnTo>
                  <a:lnTo>
                    <a:pt x="64" y="0"/>
                  </a:lnTo>
                  <a:lnTo>
                    <a:pt x="113" y="0"/>
                  </a:lnTo>
                  <a:lnTo>
                    <a:pt x="177" y="144"/>
                  </a:lnTo>
                  <a:lnTo>
                    <a:pt x="134" y="144"/>
                  </a:lnTo>
                  <a:lnTo>
                    <a:pt x="123" y="116"/>
                  </a:lnTo>
                  <a:close/>
                  <a:moveTo>
                    <a:pt x="87" y="31"/>
                  </a:moveTo>
                  <a:lnTo>
                    <a:pt x="66" y="88"/>
                  </a:lnTo>
                  <a:lnTo>
                    <a:pt x="111" y="88"/>
                  </a:lnTo>
                  <a:lnTo>
                    <a:pt x="87"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grpSp>
      <p:grpSp>
        <p:nvGrpSpPr>
          <p:cNvPr id="21" name="组合 20"/>
          <p:cNvGrpSpPr/>
          <p:nvPr/>
        </p:nvGrpSpPr>
        <p:grpSpPr>
          <a:xfrm>
            <a:off x="6327832" y="5463352"/>
            <a:ext cx="407311" cy="398378"/>
            <a:chOff x="8905875" y="4843463"/>
            <a:chExt cx="723900" cy="708025"/>
          </a:xfrm>
          <a:solidFill>
            <a:srgbClr val="FEFEFE"/>
          </a:solidFill>
        </p:grpSpPr>
        <p:sp>
          <p:nvSpPr>
            <p:cNvPr id="22" name="Freeform 797"/>
            <p:cNvSpPr/>
            <p:nvPr/>
          </p:nvSpPr>
          <p:spPr bwMode="auto">
            <a:xfrm>
              <a:off x="8905875" y="4843463"/>
              <a:ext cx="723900" cy="465138"/>
            </a:xfrm>
            <a:custGeom>
              <a:avLst/>
              <a:gdLst>
                <a:gd name="T0" fmla="*/ 193 w 193"/>
                <a:gd name="T1" fmla="*/ 84 h 124"/>
                <a:gd name="T2" fmla="*/ 153 w 193"/>
                <a:gd name="T3" fmla="*/ 44 h 124"/>
                <a:gd name="T4" fmla="*/ 141 w 193"/>
                <a:gd name="T5" fmla="*/ 46 h 124"/>
                <a:gd name="T6" fmla="*/ 91 w 193"/>
                <a:gd name="T7" fmla="*/ 0 h 124"/>
                <a:gd name="T8" fmla="*/ 40 w 193"/>
                <a:gd name="T9" fmla="*/ 51 h 124"/>
                <a:gd name="T10" fmla="*/ 41 w 193"/>
                <a:gd name="T11" fmla="*/ 61 h 124"/>
                <a:gd name="T12" fmla="*/ 31 w 193"/>
                <a:gd name="T13" fmla="*/ 61 h 124"/>
                <a:gd name="T14" fmla="*/ 0 w 193"/>
                <a:gd name="T15" fmla="*/ 92 h 124"/>
                <a:gd name="T16" fmla="*/ 31 w 193"/>
                <a:gd name="T17" fmla="*/ 124 h 124"/>
                <a:gd name="T18" fmla="*/ 157 w 193"/>
                <a:gd name="T19" fmla="*/ 124 h 124"/>
                <a:gd name="T20" fmla="*/ 180 w 193"/>
                <a:gd name="T21" fmla="*/ 113 h 124"/>
                <a:gd name="T22" fmla="*/ 193 w 193"/>
                <a:gd name="T23" fmla="*/ 8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124">
                  <a:moveTo>
                    <a:pt x="193" y="84"/>
                  </a:moveTo>
                  <a:cubicBezTo>
                    <a:pt x="193" y="62"/>
                    <a:pt x="176" y="44"/>
                    <a:pt x="153" y="44"/>
                  </a:cubicBezTo>
                  <a:cubicBezTo>
                    <a:pt x="149" y="44"/>
                    <a:pt x="145" y="44"/>
                    <a:pt x="141" y="46"/>
                  </a:cubicBezTo>
                  <a:cubicBezTo>
                    <a:pt x="139" y="20"/>
                    <a:pt x="117" y="0"/>
                    <a:pt x="91" y="0"/>
                  </a:cubicBezTo>
                  <a:cubicBezTo>
                    <a:pt x="62" y="0"/>
                    <a:pt x="40" y="23"/>
                    <a:pt x="40" y="51"/>
                  </a:cubicBezTo>
                  <a:cubicBezTo>
                    <a:pt x="40" y="54"/>
                    <a:pt x="40" y="57"/>
                    <a:pt x="41" y="61"/>
                  </a:cubicBezTo>
                  <a:cubicBezTo>
                    <a:pt x="31" y="61"/>
                    <a:pt x="31" y="61"/>
                    <a:pt x="31" y="61"/>
                  </a:cubicBezTo>
                  <a:cubicBezTo>
                    <a:pt x="14" y="61"/>
                    <a:pt x="0" y="75"/>
                    <a:pt x="0" y="92"/>
                  </a:cubicBezTo>
                  <a:cubicBezTo>
                    <a:pt x="0" y="109"/>
                    <a:pt x="14" y="124"/>
                    <a:pt x="31" y="124"/>
                  </a:cubicBezTo>
                  <a:cubicBezTo>
                    <a:pt x="157" y="124"/>
                    <a:pt x="157" y="124"/>
                    <a:pt x="157" y="124"/>
                  </a:cubicBezTo>
                  <a:cubicBezTo>
                    <a:pt x="166" y="124"/>
                    <a:pt x="175" y="120"/>
                    <a:pt x="180" y="113"/>
                  </a:cubicBezTo>
                  <a:cubicBezTo>
                    <a:pt x="188" y="106"/>
                    <a:pt x="193" y="95"/>
                    <a:pt x="193"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23" name="Freeform 798"/>
            <p:cNvSpPr/>
            <p:nvPr/>
          </p:nvSpPr>
          <p:spPr bwMode="auto">
            <a:xfrm>
              <a:off x="9097963" y="5443538"/>
              <a:ext cx="339725" cy="107950"/>
            </a:xfrm>
            <a:custGeom>
              <a:avLst/>
              <a:gdLst>
                <a:gd name="T0" fmla="*/ 46 w 91"/>
                <a:gd name="T1" fmla="*/ 29 h 29"/>
                <a:gd name="T2" fmla="*/ 0 w 91"/>
                <a:gd name="T3" fmla="*/ 10 h 29"/>
                <a:gd name="T4" fmla="*/ 11 w 91"/>
                <a:gd name="T5" fmla="*/ 0 h 29"/>
                <a:gd name="T6" fmla="*/ 80 w 91"/>
                <a:gd name="T7" fmla="*/ 0 h 29"/>
                <a:gd name="T8" fmla="*/ 91 w 91"/>
                <a:gd name="T9" fmla="*/ 10 h 29"/>
                <a:gd name="T10" fmla="*/ 46 w 91"/>
                <a:gd name="T11" fmla="*/ 29 h 29"/>
              </a:gdLst>
              <a:ahLst/>
              <a:cxnLst>
                <a:cxn ang="0">
                  <a:pos x="T0" y="T1"/>
                </a:cxn>
                <a:cxn ang="0">
                  <a:pos x="T2" y="T3"/>
                </a:cxn>
                <a:cxn ang="0">
                  <a:pos x="T4" y="T5"/>
                </a:cxn>
                <a:cxn ang="0">
                  <a:pos x="T6" y="T7"/>
                </a:cxn>
                <a:cxn ang="0">
                  <a:pos x="T8" y="T9"/>
                </a:cxn>
                <a:cxn ang="0">
                  <a:pos x="T10" y="T11"/>
                </a:cxn>
              </a:cxnLst>
              <a:rect l="0" t="0" r="r" b="b"/>
              <a:pathLst>
                <a:path w="91" h="29">
                  <a:moveTo>
                    <a:pt x="46" y="29"/>
                  </a:moveTo>
                  <a:cubicBezTo>
                    <a:pt x="29" y="29"/>
                    <a:pt x="13" y="23"/>
                    <a:pt x="0" y="10"/>
                  </a:cubicBezTo>
                  <a:cubicBezTo>
                    <a:pt x="11" y="0"/>
                    <a:pt x="11" y="0"/>
                    <a:pt x="11" y="0"/>
                  </a:cubicBezTo>
                  <a:cubicBezTo>
                    <a:pt x="30" y="19"/>
                    <a:pt x="61" y="19"/>
                    <a:pt x="80" y="0"/>
                  </a:cubicBezTo>
                  <a:cubicBezTo>
                    <a:pt x="91" y="10"/>
                    <a:pt x="91" y="10"/>
                    <a:pt x="91" y="10"/>
                  </a:cubicBezTo>
                  <a:cubicBezTo>
                    <a:pt x="78" y="23"/>
                    <a:pt x="62" y="29"/>
                    <a:pt x="4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24" name="Freeform 799"/>
            <p:cNvSpPr/>
            <p:nvPr/>
          </p:nvSpPr>
          <p:spPr bwMode="auto">
            <a:xfrm>
              <a:off x="9175750" y="5364163"/>
              <a:ext cx="184150" cy="79375"/>
            </a:xfrm>
            <a:custGeom>
              <a:avLst/>
              <a:gdLst>
                <a:gd name="T0" fmla="*/ 25 w 49"/>
                <a:gd name="T1" fmla="*/ 21 h 21"/>
                <a:gd name="T2" fmla="*/ 0 w 49"/>
                <a:gd name="T3" fmla="*/ 11 h 21"/>
                <a:gd name="T4" fmla="*/ 10 w 49"/>
                <a:gd name="T5" fmla="*/ 0 h 21"/>
                <a:gd name="T6" fmla="*/ 39 w 49"/>
                <a:gd name="T7" fmla="*/ 0 h 21"/>
                <a:gd name="T8" fmla="*/ 49 w 49"/>
                <a:gd name="T9" fmla="*/ 11 h 21"/>
                <a:gd name="T10" fmla="*/ 25 w 49"/>
                <a:gd name="T11" fmla="*/ 21 h 21"/>
              </a:gdLst>
              <a:ahLst/>
              <a:cxnLst>
                <a:cxn ang="0">
                  <a:pos x="T0" y="T1"/>
                </a:cxn>
                <a:cxn ang="0">
                  <a:pos x="T2" y="T3"/>
                </a:cxn>
                <a:cxn ang="0">
                  <a:pos x="T4" y="T5"/>
                </a:cxn>
                <a:cxn ang="0">
                  <a:pos x="T6" y="T7"/>
                </a:cxn>
                <a:cxn ang="0">
                  <a:pos x="T8" y="T9"/>
                </a:cxn>
                <a:cxn ang="0">
                  <a:pos x="T10" y="T11"/>
                </a:cxn>
              </a:cxnLst>
              <a:rect l="0" t="0" r="r" b="b"/>
              <a:pathLst>
                <a:path w="49" h="21">
                  <a:moveTo>
                    <a:pt x="25" y="21"/>
                  </a:moveTo>
                  <a:cubicBezTo>
                    <a:pt x="16" y="21"/>
                    <a:pt x="7" y="17"/>
                    <a:pt x="0" y="11"/>
                  </a:cubicBezTo>
                  <a:cubicBezTo>
                    <a:pt x="10" y="0"/>
                    <a:pt x="10" y="0"/>
                    <a:pt x="10" y="0"/>
                  </a:cubicBezTo>
                  <a:cubicBezTo>
                    <a:pt x="18" y="8"/>
                    <a:pt x="31" y="8"/>
                    <a:pt x="39" y="0"/>
                  </a:cubicBezTo>
                  <a:cubicBezTo>
                    <a:pt x="49" y="11"/>
                    <a:pt x="49" y="11"/>
                    <a:pt x="49" y="11"/>
                  </a:cubicBezTo>
                  <a:cubicBezTo>
                    <a:pt x="42" y="17"/>
                    <a:pt x="34" y="21"/>
                    <a:pt x="2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grpSp>
      <p:grpSp>
        <p:nvGrpSpPr>
          <p:cNvPr id="25" name="组合 24"/>
          <p:cNvGrpSpPr/>
          <p:nvPr/>
        </p:nvGrpSpPr>
        <p:grpSpPr>
          <a:xfrm>
            <a:off x="4880536" y="2430537"/>
            <a:ext cx="373368" cy="387660"/>
            <a:chOff x="10518775" y="3081338"/>
            <a:chExt cx="663575" cy="688975"/>
          </a:xfrm>
          <a:solidFill>
            <a:srgbClr val="FEFEFE"/>
          </a:solidFill>
        </p:grpSpPr>
        <p:sp>
          <p:nvSpPr>
            <p:cNvPr id="26" name="Oval 800"/>
            <p:cNvSpPr>
              <a:spLocks noChangeArrowheads="1"/>
            </p:cNvSpPr>
            <p:nvPr/>
          </p:nvSpPr>
          <p:spPr bwMode="auto">
            <a:xfrm>
              <a:off x="10590213" y="3433763"/>
              <a:ext cx="127000" cy="1603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27" name="Freeform 801"/>
            <p:cNvSpPr/>
            <p:nvPr/>
          </p:nvSpPr>
          <p:spPr bwMode="auto">
            <a:xfrm>
              <a:off x="10518775" y="3609975"/>
              <a:ext cx="112713" cy="160338"/>
            </a:xfrm>
            <a:custGeom>
              <a:avLst/>
              <a:gdLst>
                <a:gd name="T0" fmla="*/ 19 w 30"/>
                <a:gd name="T1" fmla="*/ 18 h 43"/>
                <a:gd name="T2" fmla="*/ 23 w 30"/>
                <a:gd name="T3" fmla="*/ 11 h 43"/>
                <a:gd name="T4" fmla="*/ 14 w 30"/>
                <a:gd name="T5" fmla="*/ 6 h 43"/>
                <a:gd name="T6" fmla="*/ 22 w 30"/>
                <a:gd name="T7" fmla="*/ 0 h 43"/>
                <a:gd name="T8" fmla="*/ 22 w 30"/>
                <a:gd name="T9" fmla="*/ 0 h 43"/>
                <a:gd name="T10" fmla="*/ 13 w 30"/>
                <a:gd name="T11" fmla="*/ 1 h 43"/>
                <a:gd name="T12" fmla="*/ 12 w 30"/>
                <a:gd name="T13" fmla="*/ 1 h 43"/>
                <a:gd name="T14" fmla="*/ 12 w 30"/>
                <a:gd name="T15" fmla="*/ 1 h 43"/>
                <a:gd name="T16" fmla="*/ 2 w 30"/>
                <a:gd name="T17" fmla="*/ 11 h 43"/>
                <a:gd name="T18" fmla="*/ 0 w 30"/>
                <a:gd name="T19" fmla="*/ 31 h 43"/>
                <a:gd name="T20" fmla="*/ 30 w 30"/>
                <a:gd name="T21" fmla="*/ 43 h 43"/>
                <a:gd name="T22" fmla="*/ 30 w 30"/>
                <a:gd name="T23" fmla="*/ 42 h 43"/>
                <a:gd name="T24" fmla="*/ 19 w 30"/>
                <a:gd name="T25" fmla="*/ 1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3">
                  <a:moveTo>
                    <a:pt x="19" y="18"/>
                  </a:moveTo>
                  <a:cubicBezTo>
                    <a:pt x="23" y="11"/>
                    <a:pt x="23" y="11"/>
                    <a:pt x="23" y="11"/>
                  </a:cubicBezTo>
                  <a:cubicBezTo>
                    <a:pt x="14" y="6"/>
                    <a:pt x="14" y="6"/>
                    <a:pt x="14" y="6"/>
                  </a:cubicBezTo>
                  <a:cubicBezTo>
                    <a:pt x="22" y="0"/>
                    <a:pt x="22" y="0"/>
                    <a:pt x="22" y="0"/>
                  </a:cubicBezTo>
                  <a:cubicBezTo>
                    <a:pt x="22" y="0"/>
                    <a:pt x="22" y="0"/>
                    <a:pt x="22" y="0"/>
                  </a:cubicBezTo>
                  <a:cubicBezTo>
                    <a:pt x="19" y="0"/>
                    <a:pt x="16" y="0"/>
                    <a:pt x="13" y="1"/>
                  </a:cubicBezTo>
                  <a:cubicBezTo>
                    <a:pt x="13" y="1"/>
                    <a:pt x="13" y="1"/>
                    <a:pt x="12" y="1"/>
                  </a:cubicBezTo>
                  <a:cubicBezTo>
                    <a:pt x="12" y="1"/>
                    <a:pt x="12" y="1"/>
                    <a:pt x="12" y="1"/>
                  </a:cubicBezTo>
                  <a:cubicBezTo>
                    <a:pt x="7" y="1"/>
                    <a:pt x="2" y="5"/>
                    <a:pt x="2" y="11"/>
                  </a:cubicBezTo>
                  <a:cubicBezTo>
                    <a:pt x="0" y="31"/>
                    <a:pt x="0" y="31"/>
                    <a:pt x="0" y="31"/>
                  </a:cubicBezTo>
                  <a:cubicBezTo>
                    <a:pt x="9" y="37"/>
                    <a:pt x="19" y="42"/>
                    <a:pt x="30" y="43"/>
                  </a:cubicBezTo>
                  <a:cubicBezTo>
                    <a:pt x="30" y="42"/>
                    <a:pt x="30" y="42"/>
                    <a:pt x="30" y="42"/>
                  </a:cubicBezTo>
                  <a:lnTo>
                    <a:pt x="19"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28" name="Freeform 802"/>
            <p:cNvSpPr/>
            <p:nvPr/>
          </p:nvSpPr>
          <p:spPr bwMode="auto">
            <a:xfrm>
              <a:off x="10675938" y="3609975"/>
              <a:ext cx="112713" cy="160338"/>
            </a:xfrm>
            <a:custGeom>
              <a:avLst/>
              <a:gdLst>
                <a:gd name="T0" fmla="*/ 29 w 30"/>
                <a:gd name="T1" fmla="*/ 11 h 43"/>
                <a:gd name="T2" fmla="*/ 18 w 30"/>
                <a:gd name="T3" fmla="*/ 1 h 43"/>
                <a:gd name="T4" fmla="*/ 18 w 30"/>
                <a:gd name="T5" fmla="*/ 1 h 43"/>
                <a:gd name="T6" fmla="*/ 17 w 30"/>
                <a:gd name="T7" fmla="*/ 1 h 43"/>
                <a:gd name="T8" fmla="*/ 8 w 30"/>
                <a:gd name="T9" fmla="*/ 0 h 43"/>
                <a:gd name="T10" fmla="*/ 8 w 30"/>
                <a:gd name="T11" fmla="*/ 0 h 43"/>
                <a:gd name="T12" fmla="*/ 16 w 30"/>
                <a:gd name="T13" fmla="*/ 6 h 43"/>
                <a:gd name="T14" fmla="*/ 7 w 30"/>
                <a:gd name="T15" fmla="*/ 11 h 43"/>
                <a:gd name="T16" fmla="*/ 11 w 30"/>
                <a:gd name="T17" fmla="*/ 18 h 43"/>
                <a:gd name="T18" fmla="*/ 0 w 30"/>
                <a:gd name="T19" fmla="*/ 42 h 43"/>
                <a:gd name="T20" fmla="*/ 0 w 30"/>
                <a:gd name="T21" fmla="*/ 43 h 43"/>
                <a:gd name="T22" fmla="*/ 30 w 30"/>
                <a:gd name="T23" fmla="*/ 30 h 43"/>
                <a:gd name="T24" fmla="*/ 29 w 30"/>
                <a:gd name="T25"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3">
                  <a:moveTo>
                    <a:pt x="29" y="11"/>
                  </a:moveTo>
                  <a:cubicBezTo>
                    <a:pt x="28" y="5"/>
                    <a:pt x="23" y="1"/>
                    <a:pt x="18" y="1"/>
                  </a:cubicBezTo>
                  <a:cubicBezTo>
                    <a:pt x="18" y="1"/>
                    <a:pt x="18" y="1"/>
                    <a:pt x="18" y="1"/>
                  </a:cubicBezTo>
                  <a:cubicBezTo>
                    <a:pt x="17" y="1"/>
                    <a:pt x="17" y="1"/>
                    <a:pt x="17" y="1"/>
                  </a:cubicBezTo>
                  <a:cubicBezTo>
                    <a:pt x="14" y="0"/>
                    <a:pt x="11" y="0"/>
                    <a:pt x="8" y="0"/>
                  </a:cubicBezTo>
                  <a:cubicBezTo>
                    <a:pt x="8" y="0"/>
                    <a:pt x="8" y="0"/>
                    <a:pt x="8" y="0"/>
                  </a:cubicBezTo>
                  <a:cubicBezTo>
                    <a:pt x="16" y="6"/>
                    <a:pt x="16" y="6"/>
                    <a:pt x="16" y="6"/>
                  </a:cubicBezTo>
                  <a:cubicBezTo>
                    <a:pt x="7" y="11"/>
                    <a:pt x="7" y="11"/>
                    <a:pt x="7" y="11"/>
                  </a:cubicBezTo>
                  <a:cubicBezTo>
                    <a:pt x="11" y="18"/>
                    <a:pt x="11" y="18"/>
                    <a:pt x="11" y="18"/>
                  </a:cubicBezTo>
                  <a:cubicBezTo>
                    <a:pt x="0" y="42"/>
                    <a:pt x="0" y="42"/>
                    <a:pt x="0" y="42"/>
                  </a:cubicBezTo>
                  <a:cubicBezTo>
                    <a:pt x="0" y="43"/>
                    <a:pt x="0" y="43"/>
                    <a:pt x="0" y="43"/>
                  </a:cubicBezTo>
                  <a:cubicBezTo>
                    <a:pt x="11" y="42"/>
                    <a:pt x="22" y="37"/>
                    <a:pt x="30" y="30"/>
                  </a:cubicBezTo>
                  <a:lnTo>
                    <a:pt x="29"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29" name="Freeform 803"/>
            <p:cNvSpPr/>
            <p:nvPr/>
          </p:nvSpPr>
          <p:spPr bwMode="auto">
            <a:xfrm>
              <a:off x="10631488" y="3602038"/>
              <a:ext cx="44450" cy="168275"/>
            </a:xfrm>
            <a:custGeom>
              <a:avLst/>
              <a:gdLst>
                <a:gd name="T0" fmla="*/ 10 w 12"/>
                <a:gd name="T1" fmla="*/ 10 h 45"/>
                <a:gd name="T2" fmla="*/ 12 w 12"/>
                <a:gd name="T3" fmla="*/ 8 h 45"/>
                <a:gd name="T4" fmla="*/ 9 w 12"/>
                <a:gd name="T5" fmla="*/ 0 h 45"/>
                <a:gd name="T6" fmla="*/ 2 w 12"/>
                <a:gd name="T7" fmla="*/ 0 h 45"/>
                <a:gd name="T8" fmla="*/ 0 w 12"/>
                <a:gd name="T9" fmla="*/ 8 h 45"/>
                <a:gd name="T10" fmla="*/ 2 w 12"/>
                <a:gd name="T11" fmla="*/ 10 h 45"/>
                <a:gd name="T12" fmla="*/ 0 w 12"/>
                <a:gd name="T13" fmla="*/ 44 h 45"/>
                <a:gd name="T14" fmla="*/ 0 w 12"/>
                <a:gd name="T15" fmla="*/ 45 h 45"/>
                <a:gd name="T16" fmla="*/ 6 w 12"/>
                <a:gd name="T17" fmla="*/ 45 h 45"/>
                <a:gd name="T18" fmla="*/ 12 w 12"/>
                <a:gd name="T19" fmla="*/ 45 h 45"/>
                <a:gd name="T20" fmla="*/ 12 w 12"/>
                <a:gd name="T21" fmla="*/ 44 h 45"/>
                <a:gd name="T22" fmla="*/ 10 w 12"/>
                <a:gd name="T23"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5">
                  <a:moveTo>
                    <a:pt x="10" y="10"/>
                  </a:moveTo>
                  <a:cubicBezTo>
                    <a:pt x="12" y="8"/>
                    <a:pt x="12" y="8"/>
                    <a:pt x="12" y="8"/>
                  </a:cubicBezTo>
                  <a:cubicBezTo>
                    <a:pt x="9" y="0"/>
                    <a:pt x="9" y="0"/>
                    <a:pt x="9" y="0"/>
                  </a:cubicBezTo>
                  <a:cubicBezTo>
                    <a:pt x="2" y="0"/>
                    <a:pt x="2" y="0"/>
                    <a:pt x="2" y="0"/>
                  </a:cubicBezTo>
                  <a:cubicBezTo>
                    <a:pt x="0" y="8"/>
                    <a:pt x="0" y="8"/>
                    <a:pt x="0" y="8"/>
                  </a:cubicBezTo>
                  <a:cubicBezTo>
                    <a:pt x="2" y="10"/>
                    <a:pt x="2" y="10"/>
                    <a:pt x="2" y="10"/>
                  </a:cubicBezTo>
                  <a:cubicBezTo>
                    <a:pt x="0" y="44"/>
                    <a:pt x="0" y="44"/>
                    <a:pt x="0" y="44"/>
                  </a:cubicBezTo>
                  <a:cubicBezTo>
                    <a:pt x="0" y="45"/>
                    <a:pt x="0" y="45"/>
                    <a:pt x="0" y="45"/>
                  </a:cubicBezTo>
                  <a:cubicBezTo>
                    <a:pt x="2" y="45"/>
                    <a:pt x="4" y="45"/>
                    <a:pt x="6" y="45"/>
                  </a:cubicBezTo>
                  <a:cubicBezTo>
                    <a:pt x="8" y="45"/>
                    <a:pt x="10" y="45"/>
                    <a:pt x="12" y="45"/>
                  </a:cubicBezTo>
                  <a:cubicBezTo>
                    <a:pt x="12" y="44"/>
                    <a:pt x="12" y="44"/>
                    <a:pt x="12" y="44"/>
                  </a:cubicBezTo>
                  <a:lnTo>
                    <a:pt x="1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30" name="Freeform 804"/>
            <p:cNvSpPr>
              <a:spLocks noEditPoints="1"/>
            </p:cNvSpPr>
            <p:nvPr/>
          </p:nvSpPr>
          <p:spPr bwMode="auto">
            <a:xfrm>
              <a:off x="10690225" y="3081338"/>
              <a:ext cx="492125" cy="427038"/>
            </a:xfrm>
            <a:custGeom>
              <a:avLst/>
              <a:gdLst>
                <a:gd name="T0" fmla="*/ 113 w 131"/>
                <a:gd name="T1" fmla="*/ 0 h 114"/>
                <a:gd name="T2" fmla="*/ 18 w 131"/>
                <a:gd name="T3" fmla="*/ 0 h 114"/>
                <a:gd name="T4" fmla="*/ 0 w 131"/>
                <a:gd name="T5" fmla="*/ 18 h 114"/>
                <a:gd name="T6" fmla="*/ 0 w 131"/>
                <a:gd name="T7" fmla="*/ 68 h 114"/>
                <a:gd name="T8" fmla="*/ 18 w 131"/>
                <a:gd name="T9" fmla="*/ 86 h 114"/>
                <a:gd name="T10" fmla="*/ 33 w 131"/>
                <a:gd name="T11" fmla="*/ 86 h 114"/>
                <a:gd name="T12" fmla="*/ 14 w 131"/>
                <a:gd name="T13" fmla="*/ 114 h 114"/>
                <a:gd name="T14" fmla="*/ 69 w 131"/>
                <a:gd name="T15" fmla="*/ 86 h 114"/>
                <a:gd name="T16" fmla="*/ 113 w 131"/>
                <a:gd name="T17" fmla="*/ 86 h 114"/>
                <a:gd name="T18" fmla="*/ 131 w 131"/>
                <a:gd name="T19" fmla="*/ 68 h 114"/>
                <a:gd name="T20" fmla="*/ 131 w 131"/>
                <a:gd name="T21" fmla="*/ 18 h 114"/>
                <a:gd name="T22" fmla="*/ 113 w 131"/>
                <a:gd name="T23" fmla="*/ 0 h 114"/>
                <a:gd name="T24" fmla="*/ 37 w 131"/>
                <a:gd name="T25" fmla="*/ 52 h 114"/>
                <a:gd name="T26" fmla="*/ 29 w 131"/>
                <a:gd name="T27" fmla="*/ 44 h 114"/>
                <a:gd name="T28" fmla="*/ 37 w 131"/>
                <a:gd name="T29" fmla="*/ 36 h 114"/>
                <a:gd name="T30" fmla="*/ 45 w 131"/>
                <a:gd name="T31" fmla="*/ 44 h 114"/>
                <a:gd name="T32" fmla="*/ 37 w 131"/>
                <a:gd name="T33" fmla="*/ 52 h 114"/>
                <a:gd name="T34" fmla="*/ 65 w 131"/>
                <a:gd name="T35" fmla="*/ 52 h 114"/>
                <a:gd name="T36" fmla="*/ 57 w 131"/>
                <a:gd name="T37" fmla="*/ 44 h 114"/>
                <a:gd name="T38" fmla="*/ 65 w 131"/>
                <a:gd name="T39" fmla="*/ 36 h 114"/>
                <a:gd name="T40" fmla="*/ 73 w 131"/>
                <a:gd name="T41" fmla="*/ 44 h 114"/>
                <a:gd name="T42" fmla="*/ 65 w 131"/>
                <a:gd name="T43" fmla="*/ 52 h 114"/>
                <a:gd name="T44" fmla="*/ 93 w 131"/>
                <a:gd name="T45" fmla="*/ 52 h 114"/>
                <a:gd name="T46" fmla="*/ 85 w 131"/>
                <a:gd name="T47" fmla="*/ 44 h 114"/>
                <a:gd name="T48" fmla="*/ 93 w 131"/>
                <a:gd name="T49" fmla="*/ 36 h 114"/>
                <a:gd name="T50" fmla="*/ 101 w 131"/>
                <a:gd name="T51" fmla="*/ 44 h 114"/>
                <a:gd name="T52" fmla="*/ 93 w 131"/>
                <a:gd name="T5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1" h="114">
                  <a:moveTo>
                    <a:pt x="113" y="0"/>
                  </a:moveTo>
                  <a:cubicBezTo>
                    <a:pt x="18" y="0"/>
                    <a:pt x="18" y="0"/>
                    <a:pt x="18" y="0"/>
                  </a:cubicBezTo>
                  <a:cubicBezTo>
                    <a:pt x="8" y="0"/>
                    <a:pt x="0" y="8"/>
                    <a:pt x="0" y="18"/>
                  </a:cubicBezTo>
                  <a:cubicBezTo>
                    <a:pt x="0" y="68"/>
                    <a:pt x="0" y="68"/>
                    <a:pt x="0" y="68"/>
                  </a:cubicBezTo>
                  <a:cubicBezTo>
                    <a:pt x="0" y="78"/>
                    <a:pt x="8" y="86"/>
                    <a:pt x="18" y="86"/>
                  </a:cubicBezTo>
                  <a:cubicBezTo>
                    <a:pt x="33" y="86"/>
                    <a:pt x="33" y="86"/>
                    <a:pt x="33" y="86"/>
                  </a:cubicBezTo>
                  <a:cubicBezTo>
                    <a:pt x="14" y="114"/>
                    <a:pt x="14" y="114"/>
                    <a:pt x="14" y="114"/>
                  </a:cubicBezTo>
                  <a:cubicBezTo>
                    <a:pt x="69" y="86"/>
                    <a:pt x="69" y="86"/>
                    <a:pt x="69" y="86"/>
                  </a:cubicBezTo>
                  <a:cubicBezTo>
                    <a:pt x="113" y="86"/>
                    <a:pt x="113" y="86"/>
                    <a:pt x="113" y="86"/>
                  </a:cubicBezTo>
                  <a:cubicBezTo>
                    <a:pt x="123" y="86"/>
                    <a:pt x="131" y="78"/>
                    <a:pt x="131" y="68"/>
                  </a:cubicBezTo>
                  <a:cubicBezTo>
                    <a:pt x="131" y="18"/>
                    <a:pt x="131" y="18"/>
                    <a:pt x="131" y="18"/>
                  </a:cubicBezTo>
                  <a:cubicBezTo>
                    <a:pt x="131" y="8"/>
                    <a:pt x="123" y="0"/>
                    <a:pt x="113" y="0"/>
                  </a:cubicBezTo>
                  <a:close/>
                  <a:moveTo>
                    <a:pt x="37" y="52"/>
                  </a:moveTo>
                  <a:cubicBezTo>
                    <a:pt x="33" y="52"/>
                    <a:pt x="29" y="48"/>
                    <a:pt x="29" y="44"/>
                  </a:cubicBezTo>
                  <a:cubicBezTo>
                    <a:pt x="29" y="40"/>
                    <a:pt x="33" y="36"/>
                    <a:pt x="37" y="36"/>
                  </a:cubicBezTo>
                  <a:cubicBezTo>
                    <a:pt x="41" y="36"/>
                    <a:pt x="45" y="40"/>
                    <a:pt x="45" y="44"/>
                  </a:cubicBezTo>
                  <a:cubicBezTo>
                    <a:pt x="45" y="48"/>
                    <a:pt x="41" y="52"/>
                    <a:pt x="37" y="52"/>
                  </a:cubicBezTo>
                  <a:close/>
                  <a:moveTo>
                    <a:pt x="65" y="52"/>
                  </a:moveTo>
                  <a:cubicBezTo>
                    <a:pt x="61" y="52"/>
                    <a:pt x="57" y="48"/>
                    <a:pt x="57" y="44"/>
                  </a:cubicBezTo>
                  <a:cubicBezTo>
                    <a:pt x="57" y="40"/>
                    <a:pt x="61" y="36"/>
                    <a:pt x="65" y="36"/>
                  </a:cubicBezTo>
                  <a:cubicBezTo>
                    <a:pt x="69" y="36"/>
                    <a:pt x="73" y="40"/>
                    <a:pt x="73" y="44"/>
                  </a:cubicBezTo>
                  <a:cubicBezTo>
                    <a:pt x="73" y="48"/>
                    <a:pt x="69" y="52"/>
                    <a:pt x="65" y="52"/>
                  </a:cubicBezTo>
                  <a:close/>
                  <a:moveTo>
                    <a:pt x="93" y="52"/>
                  </a:moveTo>
                  <a:cubicBezTo>
                    <a:pt x="89" y="52"/>
                    <a:pt x="85" y="48"/>
                    <a:pt x="85" y="44"/>
                  </a:cubicBezTo>
                  <a:cubicBezTo>
                    <a:pt x="85" y="40"/>
                    <a:pt x="89" y="36"/>
                    <a:pt x="93" y="36"/>
                  </a:cubicBezTo>
                  <a:cubicBezTo>
                    <a:pt x="97" y="36"/>
                    <a:pt x="101" y="40"/>
                    <a:pt x="101" y="44"/>
                  </a:cubicBezTo>
                  <a:cubicBezTo>
                    <a:pt x="101" y="48"/>
                    <a:pt x="97" y="52"/>
                    <a:pt x="93"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31" name="Oval 805"/>
            <p:cNvSpPr>
              <a:spLocks noChangeArrowheads="1"/>
            </p:cNvSpPr>
            <p:nvPr/>
          </p:nvSpPr>
          <p:spPr bwMode="auto">
            <a:xfrm>
              <a:off x="10871200" y="3478213"/>
              <a:ext cx="85725" cy="1079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32" name="Freeform 806"/>
            <p:cNvSpPr/>
            <p:nvPr/>
          </p:nvSpPr>
          <p:spPr bwMode="auto">
            <a:xfrm>
              <a:off x="10825163" y="3594100"/>
              <a:ext cx="176213" cy="90488"/>
            </a:xfrm>
            <a:custGeom>
              <a:avLst/>
              <a:gdLst>
                <a:gd name="T0" fmla="*/ 23 w 47"/>
                <a:gd name="T1" fmla="*/ 24 h 24"/>
                <a:gd name="T2" fmla="*/ 47 w 47"/>
                <a:gd name="T3" fmla="*/ 18 h 24"/>
                <a:gd name="T4" fmla="*/ 46 w 47"/>
                <a:gd name="T5" fmla="*/ 8 h 24"/>
                <a:gd name="T6" fmla="*/ 40 w 47"/>
                <a:gd name="T7" fmla="*/ 1 h 24"/>
                <a:gd name="T8" fmla="*/ 39 w 47"/>
                <a:gd name="T9" fmla="*/ 1 h 24"/>
                <a:gd name="T10" fmla="*/ 38 w 47"/>
                <a:gd name="T11" fmla="*/ 1 h 24"/>
                <a:gd name="T12" fmla="*/ 8 w 47"/>
                <a:gd name="T13" fmla="*/ 1 h 24"/>
                <a:gd name="T14" fmla="*/ 7 w 47"/>
                <a:gd name="T15" fmla="*/ 1 h 24"/>
                <a:gd name="T16" fmla="*/ 7 w 47"/>
                <a:gd name="T17" fmla="*/ 1 h 24"/>
                <a:gd name="T18" fmla="*/ 0 w 47"/>
                <a:gd name="T19" fmla="*/ 8 h 24"/>
                <a:gd name="T20" fmla="*/ 0 w 47"/>
                <a:gd name="T21" fmla="*/ 18 h 24"/>
                <a:gd name="T22" fmla="*/ 23 w 47"/>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24">
                  <a:moveTo>
                    <a:pt x="23" y="24"/>
                  </a:moveTo>
                  <a:cubicBezTo>
                    <a:pt x="32" y="24"/>
                    <a:pt x="40" y="21"/>
                    <a:pt x="47" y="18"/>
                  </a:cubicBezTo>
                  <a:cubicBezTo>
                    <a:pt x="46" y="8"/>
                    <a:pt x="46" y="8"/>
                    <a:pt x="46" y="8"/>
                  </a:cubicBezTo>
                  <a:cubicBezTo>
                    <a:pt x="46" y="4"/>
                    <a:pt x="43" y="1"/>
                    <a:pt x="40" y="1"/>
                  </a:cubicBezTo>
                  <a:cubicBezTo>
                    <a:pt x="39" y="1"/>
                    <a:pt x="39" y="1"/>
                    <a:pt x="39" y="1"/>
                  </a:cubicBezTo>
                  <a:cubicBezTo>
                    <a:pt x="39" y="1"/>
                    <a:pt x="39" y="1"/>
                    <a:pt x="38" y="1"/>
                  </a:cubicBezTo>
                  <a:cubicBezTo>
                    <a:pt x="28" y="0"/>
                    <a:pt x="18" y="0"/>
                    <a:pt x="8" y="1"/>
                  </a:cubicBezTo>
                  <a:cubicBezTo>
                    <a:pt x="8" y="1"/>
                    <a:pt x="8" y="1"/>
                    <a:pt x="7" y="1"/>
                  </a:cubicBezTo>
                  <a:cubicBezTo>
                    <a:pt x="7" y="1"/>
                    <a:pt x="7" y="1"/>
                    <a:pt x="7" y="1"/>
                  </a:cubicBezTo>
                  <a:cubicBezTo>
                    <a:pt x="4" y="1"/>
                    <a:pt x="1" y="4"/>
                    <a:pt x="0" y="8"/>
                  </a:cubicBezTo>
                  <a:cubicBezTo>
                    <a:pt x="0" y="18"/>
                    <a:pt x="0" y="18"/>
                    <a:pt x="0" y="18"/>
                  </a:cubicBezTo>
                  <a:cubicBezTo>
                    <a:pt x="7" y="21"/>
                    <a:pt x="15" y="24"/>
                    <a:pt x="2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grpSp>
      <p:grpSp>
        <p:nvGrpSpPr>
          <p:cNvPr id="33" name="组合 32"/>
          <p:cNvGrpSpPr/>
          <p:nvPr/>
        </p:nvGrpSpPr>
        <p:grpSpPr>
          <a:xfrm>
            <a:off x="4853293" y="5453973"/>
            <a:ext cx="427855" cy="417136"/>
            <a:chOff x="5753100" y="4821238"/>
            <a:chExt cx="760413" cy="741362"/>
          </a:xfrm>
          <a:solidFill>
            <a:srgbClr val="FEFEFE"/>
          </a:solidFill>
        </p:grpSpPr>
        <p:sp>
          <p:nvSpPr>
            <p:cNvPr id="34" name="Freeform 915"/>
            <p:cNvSpPr/>
            <p:nvPr/>
          </p:nvSpPr>
          <p:spPr bwMode="auto">
            <a:xfrm>
              <a:off x="6064250" y="4821238"/>
              <a:ext cx="104775" cy="123825"/>
            </a:xfrm>
            <a:custGeom>
              <a:avLst/>
              <a:gdLst>
                <a:gd name="T0" fmla="*/ 11 w 28"/>
                <a:gd name="T1" fmla="*/ 32 h 33"/>
                <a:gd name="T2" fmla="*/ 26 w 28"/>
                <a:gd name="T3" fmla="*/ 19 h 33"/>
                <a:gd name="T4" fmla="*/ 17 w 28"/>
                <a:gd name="T5" fmla="*/ 1 h 33"/>
                <a:gd name="T6" fmla="*/ 1 w 28"/>
                <a:gd name="T7" fmla="*/ 14 h 33"/>
                <a:gd name="T8" fmla="*/ 11 w 28"/>
                <a:gd name="T9" fmla="*/ 32 h 33"/>
              </a:gdLst>
              <a:ahLst/>
              <a:cxnLst>
                <a:cxn ang="0">
                  <a:pos x="T0" y="T1"/>
                </a:cxn>
                <a:cxn ang="0">
                  <a:pos x="T2" y="T3"/>
                </a:cxn>
                <a:cxn ang="0">
                  <a:pos x="T4" y="T5"/>
                </a:cxn>
                <a:cxn ang="0">
                  <a:pos x="T6" y="T7"/>
                </a:cxn>
                <a:cxn ang="0">
                  <a:pos x="T8" y="T9"/>
                </a:cxn>
              </a:cxnLst>
              <a:rect l="0" t="0" r="r" b="b"/>
              <a:pathLst>
                <a:path w="28" h="33">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35" name="Freeform 916"/>
            <p:cNvSpPr/>
            <p:nvPr/>
          </p:nvSpPr>
          <p:spPr bwMode="auto">
            <a:xfrm>
              <a:off x="5838825" y="4929188"/>
              <a:ext cx="471488" cy="492125"/>
            </a:xfrm>
            <a:custGeom>
              <a:avLst/>
              <a:gdLst>
                <a:gd name="T0" fmla="*/ 27 w 126"/>
                <a:gd name="T1" fmla="*/ 32 h 131"/>
                <a:gd name="T2" fmla="*/ 40 w 126"/>
                <a:gd name="T3" fmla="*/ 22 h 131"/>
                <a:gd name="T4" fmla="*/ 26 w 126"/>
                <a:gd name="T5" fmla="*/ 62 h 131"/>
                <a:gd name="T6" fmla="*/ 26 w 126"/>
                <a:gd name="T7" fmla="*/ 62 h 131"/>
                <a:gd name="T8" fmla="*/ 36 w 126"/>
                <a:gd name="T9" fmla="*/ 66 h 131"/>
                <a:gd name="T10" fmla="*/ 31 w 126"/>
                <a:gd name="T11" fmla="*/ 91 h 131"/>
                <a:gd name="T12" fmla="*/ 17 w 126"/>
                <a:gd name="T13" fmla="*/ 123 h 131"/>
                <a:gd name="T14" fmla="*/ 32 w 126"/>
                <a:gd name="T15" fmla="*/ 131 h 131"/>
                <a:gd name="T16" fmla="*/ 51 w 126"/>
                <a:gd name="T17" fmla="*/ 88 h 131"/>
                <a:gd name="T18" fmla="*/ 54 w 126"/>
                <a:gd name="T19" fmla="*/ 74 h 131"/>
                <a:gd name="T20" fmla="*/ 75 w 126"/>
                <a:gd name="T21" fmla="*/ 75 h 131"/>
                <a:gd name="T22" fmla="*/ 73 w 126"/>
                <a:gd name="T23" fmla="*/ 79 h 131"/>
                <a:gd name="T24" fmla="*/ 70 w 126"/>
                <a:gd name="T25" fmla="*/ 96 h 131"/>
                <a:gd name="T26" fmla="*/ 86 w 126"/>
                <a:gd name="T27" fmla="*/ 100 h 131"/>
                <a:gd name="T28" fmla="*/ 92 w 126"/>
                <a:gd name="T29" fmla="*/ 80 h 131"/>
                <a:gd name="T30" fmla="*/ 95 w 126"/>
                <a:gd name="T31" fmla="*/ 69 h 131"/>
                <a:gd name="T32" fmla="*/ 86 w 126"/>
                <a:gd name="T33" fmla="*/ 57 h 131"/>
                <a:gd name="T34" fmla="*/ 86 w 126"/>
                <a:gd name="T35" fmla="*/ 57 h 131"/>
                <a:gd name="T36" fmla="*/ 85 w 126"/>
                <a:gd name="T37" fmla="*/ 57 h 131"/>
                <a:gd name="T38" fmla="*/ 84 w 126"/>
                <a:gd name="T39" fmla="*/ 57 h 131"/>
                <a:gd name="T40" fmla="*/ 81 w 126"/>
                <a:gd name="T41" fmla="*/ 56 h 131"/>
                <a:gd name="T42" fmla="*/ 76 w 126"/>
                <a:gd name="T43" fmla="*/ 56 h 131"/>
                <a:gd name="T44" fmla="*/ 66 w 126"/>
                <a:gd name="T45" fmla="*/ 55 h 131"/>
                <a:gd name="T46" fmla="*/ 74 w 126"/>
                <a:gd name="T47" fmla="*/ 27 h 131"/>
                <a:gd name="T48" fmla="*/ 78 w 126"/>
                <a:gd name="T49" fmla="*/ 33 h 131"/>
                <a:gd name="T50" fmla="*/ 83 w 126"/>
                <a:gd name="T51" fmla="*/ 39 h 131"/>
                <a:gd name="T52" fmla="*/ 84 w 126"/>
                <a:gd name="T53" fmla="*/ 40 h 131"/>
                <a:gd name="T54" fmla="*/ 91 w 126"/>
                <a:gd name="T55" fmla="*/ 45 h 131"/>
                <a:gd name="T56" fmla="*/ 91 w 126"/>
                <a:gd name="T57" fmla="*/ 45 h 131"/>
                <a:gd name="T58" fmla="*/ 91 w 126"/>
                <a:gd name="T59" fmla="*/ 45 h 131"/>
                <a:gd name="T60" fmla="*/ 92 w 126"/>
                <a:gd name="T61" fmla="*/ 45 h 131"/>
                <a:gd name="T62" fmla="*/ 95 w 126"/>
                <a:gd name="T63" fmla="*/ 45 h 131"/>
                <a:gd name="T64" fmla="*/ 126 w 126"/>
                <a:gd name="T65" fmla="*/ 45 h 131"/>
                <a:gd name="T66" fmla="*/ 126 w 126"/>
                <a:gd name="T67" fmla="*/ 28 h 131"/>
                <a:gd name="T68" fmla="*/ 95 w 126"/>
                <a:gd name="T69" fmla="*/ 29 h 131"/>
                <a:gd name="T70" fmla="*/ 94 w 126"/>
                <a:gd name="T71" fmla="*/ 29 h 131"/>
                <a:gd name="T72" fmla="*/ 91 w 126"/>
                <a:gd name="T73" fmla="*/ 24 h 131"/>
                <a:gd name="T74" fmla="*/ 81 w 126"/>
                <a:gd name="T75" fmla="*/ 12 h 131"/>
                <a:gd name="T76" fmla="*/ 75 w 126"/>
                <a:gd name="T77" fmla="*/ 9 h 131"/>
                <a:gd name="T78" fmla="*/ 74 w 126"/>
                <a:gd name="T79" fmla="*/ 8 h 131"/>
                <a:gd name="T80" fmla="*/ 76 w 126"/>
                <a:gd name="T81" fmla="*/ 14 h 131"/>
                <a:gd name="T82" fmla="*/ 71 w 126"/>
                <a:gd name="T83" fmla="*/ 16 h 131"/>
                <a:gd name="T84" fmla="*/ 71 w 126"/>
                <a:gd name="T85" fmla="*/ 21 h 131"/>
                <a:gd name="T86" fmla="*/ 61 w 126"/>
                <a:gd name="T87" fmla="*/ 37 h 131"/>
                <a:gd name="T88" fmla="*/ 68 w 126"/>
                <a:gd name="T89" fmla="*/ 12 h 131"/>
                <a:gd name="T90" fmla="*/ 69 w 126"/>
                <a:gd name="T91" fmla="*/ 11 h 131"/>
                <a:gd name="T92" fmla="*/ 70 w 126"/>
                <a:gd name="T93" fmla="*/ 6 h 131"/>
                <a:gd name="T94" fmla="*/ 68 w 126"/>
                <a:gd name="T95" fmla="*/ 5 h 131"/>
                <a:gd name="T96" fmla="*/ 65 w 126"/>
                <a:gd name="T97" fmla="*/ 10 h 131"/>
                <a:gd name="T98" fmla="*/ 65 w 126"/>
                <a:gd name="T99" fmla="*/ 11 h 131"/>
                <a:gd name="T100" fmla="*/ 57 w 126"/>
                <a:gd name="T101" fmla="*/ 35 h 131"/>
                <a:gd name="T102" fmla="*/ 58 w 126"/>
                <a:gd name="T103" fmla="*/ 17 h 131"/>
                <a:gd name="T104" fmla="*/ 61 w 126"/>
                <a:gd name="T105" fmla="*/ 12 h 131"/>
                <a:gd name="T106" fmla="*/ 59 w 126"/>
                <a:gd name="T107" fmla="*/ 8 h 131"/>
                <a:gd name="T108" fmla="*/ 63 w 126"/>
                <a:gd name="T109" fmla="*/ 4 h 131"/>
                <a:gd name="T110" fmla="*/ 53 w 126"/>
                <a:gd name="T111" fmla="*/ 1 h 131"/>
                <a:gd name="T112" fmla="*/ 44 w 126"/>
                <a:gd name="T113" fmla="*/ 1 h 131"/>
                <a:gd name="T114" fmla="*/ 18 w 126"/>
                <a:gd name="T115" fmla="*/ 19 h 131"/>
                <a:gd name="T116" fmla="*/ 0 w 126"/>
                <a:gd name="T117" fmla="*/ 49 h 131"/>
                <a:gd name="T118" fmla="*/ 15 w 126"/>
                <a:gd name="T119" fmla="*/ 57 h 131"/>
                <a:gd name="T120" fmla="*/ 27 w 126"/>
                <a:gd name="T121" fmla="*/ 3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31">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36" name="Freeform 917"/>
            <p:cNvSpPr>
              <a:spLocks noEditPoints="1"/>
            </p:cNvSpPr>
            <p:nvPr/>
          </p:nvSpPr>
          <p:spPr bwMode="auto">
            <a:xfrm>
              <a:off x="5753100" y="5135563"/>
              <a:ext cx="168275" cy="153988"/>
            </a:xfrm>
            <a:custGeom>
              <a:avLst/>
              <a:gdLst>
                <a:gd name="T0" fmla="*/ 5 w 45"/>
                <a:gd name="T1" fmla="*/ 33 h 41"/>
                <a:gd name="T2" fmla="*/ 7 w 45"/>
                <a:gd name="T3" fmla="*/ 32 h 41"/>
                <a:gd name="T4" fmla="*/ 7 w 45"/>
                <a:gd name="T5" fmla="*/ 32 h 41"/>
                <a:gd name="T6" fmla="*/ 29 w 45"/>
                <a:gd name="T7" fmla="*/ 39 h 41"/>
                <a:gd name="T8" fmla="*/ 29 w 45"/>
                <a:gd name="T9" fmla="*/ 39 h 41"/>
                <a:gd name="T10" fmla="*/ 30 w 45"/>
                <a:gd name="T11" fmla="*/ 41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1 h 41"/>
                <a:gd name="T28" fmla="*/ 32 w 45"/>
                <a:gd name="T29" fmla="*/ 4 h 41"/>
                <a:gd name="T30" fmla="*/ 25 w 45"/>
                <a:gd name="T31" fmla="*/ 1 h 41"/>
                <a:gd name="T32" fmla="*/ 17 w 45"/>
                <a:gd name="T33" fmla="*/ 5 h 41"/>
                <a:gd name="T34" fmla="*/ 17 w 45"/>
                <a:gd name="T35" fmla="*/ 6 h 41"/>
                <a:gd name="T36" fmla="*/ 12 w 45"/>
                <a:gd name="T37" fmla="*/ 4 h 41"/>
                <a:gd name="T38" fmla="*/ 7 w 45"/>
                <a:gd name="T39" fmla="*/ 7 h 41"/>
                <a:gd name="T40" fmla="*/ 1 w 45"/>
                <a:gd name="T41" fmla="*/ 25 h 41"/>
                <a:gd name="T42" fmla="*/ 3 w 45"/>
                <a:gd name="T43" fmla="*/ 30 h 41"/>
                <a:gd name="T44" fmla="*/ 3 w 45"/>
                <a:gd name="T45" fmla="*/ 31 h 41"/>
                <a:gd name="T46" fmla="*/ 3 w 45"/>
                <a:gd name="T47" fmla="*/ 32 h 41"/>
                <a:gd name="T48" fmla="*/ 5 w 45"/>
                <a:gd name="T49" fmla="*/ 33 h 41"/>
                <a:gd name="T50" fmla="*/ 20 w 45"/>
                <a:gd name="T51" fmla="*/ 6 h 41"/>
                <a:gd name="T52" fmla="*/ 24 w 45"/>
                <a:gd name="T53" fmla="*/ 4 h 41"/>
                <a:gd name="T54" fmla="*/ 31 w 45"/>
                <a:gd name="T55" fmla="*/ 7 h 41"/>
                <a:gd name="T56" fmla="*/ 33 w 45"/>
                <a:gd name="T57" fmla="*/ 10 h 41"/>
                <a:gd name="T58" fmla="*/ 33 w 45"/>
                <a:gd name="T59" fmla="*/ 10 h 41"/>
                <a:gd name="T60" fmla="*/ 20 w 45"/>
                <a:gd name="T6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1">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37" name="Freeform 918"/>
            <p:cNvSpPr/>
            <p:nvPr/>
          </p:nvSpPr>
          <p:spPr bwMode="auto">
            <a:xfrm>
              <a:off x="5764213" y="5105400"/>
              <a:ext cx="749300" cy="457200"/>
            </a:xfrm>
            <a:custGeom>
              <a:avLst/>
              <a:gdLst>
                <a:gd name="T0" fmla="*/ 472 w 472"/>
                <a:gd name="T1" fmla="*/ 0 h 288"/>
                <a:gd name="T2" fmla="*/ 389 w 472"/>
                <a:gd name="T3" fmla="*/ 33 h 288"/>
                <a:gd name="T4" fmla="*/ 406 w 472"/>
                <a:gd name="T5" fmla="*/ 45 h 288"/>
                <a:gd name="T6" fmla="*/ 302 w 472"/>
                <a:gd name="T7" fmla="*/ 156 h 288"/>
                <a:gd name="T8" fmla="*/ 210 w 472"/>
                <a:gd name="T9" fmla="*/ 147 h 288"/>
                <a:gd name="T10" fmla="*/ 137 w 472"/>
                <a:gd name="T11" fmla="*/ 222 h 288"/>
                <a:gd name="T12" fmla="*/ 61 w 472"/>
                <a:gd name="T13" fmla="*/ 184 h 288"/>
                <a:gd name="T14" fmla="*/ 0 w 472"/>
                <a:gd name="T15" fmla="*/ 262 h 288"/>
                <a:gd name="T16" fmla="*/ 33 w 472"/>
                <a:gd name="T17" fmla="*/ 288 h 288"/>
                <a:gd name="T18" fmla="*/ 73 w 472"/>
                <a:gd name="T19" fmla="*/ 239 h 288"/>
                <a:gd name="T20" fmla="*/ 146 w 472"/>
                <a:gd name="T21" fmla="*/ 274 h 288"/>
                <a:gd name="T22" fmla="*/ 226 w 472"/>
                <a:gd name="T23" fmla="*/ 191 h 288"/>
                <a:gd name="T24" fmla="*/ 318 w 472"/>
                <a:gd name="T25" fmla="*/ 201 h 288"/>
                <a:gd name="T26" fmla="*/ 441 w 472"/>
                <a:gd name="T27" fmla="*/ 71 h 288"/>
                <a:gd name="T28" fmla="*/ 465 w 472"/>
                <a:gd name="T29" fmla="*/ 88 h 288"/>
                <a:gd name="T30" fmla="*/ 472 w 472"/>
                <a:gd name="T31"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2" h="288">
                  <a:moveTo>
                    <a:pt x="472" y="0"/>
                  </a:moveTo>
                  <a:lnTo>
                    <a:pt x="389" y="33"/>
                  </a:lnTo>
                  <a:lnTo>
                    <a:pt x="406" y="45"/>
                  </a:lnTo>
                  <a:lnTo>
                    <a:pt x="302" y="156"/>
                  </a:lnTo>
                  <a:lnTo>
                    <a:pt x="210" y="147"/>
                  </a:lnTo>
                  <a:lnTo>
                    <a:pt x="137" y="222"/>
                  </a:lnTo>
                  <a:lnTo>
                    <a:pt x="61" y="184"/>
                  </a:lnTo>
                  <a:lnTo>
                    <a:pt x="0" y="262"/>
                  </a:lnTo>
                  <a:lnTo>
                    <a:pt x="33" y="288"/>
                  </a:lnTo>
                  <a:lnTo>
                    <a:pt x="73" y="239"/>
                  </a:lnTo>
                  <a:lnTo>
                    <a:pt x="146" y="274"/>
                  </a:lnTo>
                  <a:lnTo>
                    <a:pt x="226" y="191"/>
                  </a:lnTo>
                  <a:lnTo>
                    <a:pt x="318" y="201"/>
                  </a:lnTo>
                  <a:lnTo>
                    <a:pt x="441" y="71"/>
                  </a:lnTo>
                  <a:lnTo>
                    <a:pt x="465" y="88"/>
                  </a:lnTo>
                  <a:lnTo>
                    <a:pt x="47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grpSp>
      <p:sp>
        <p:nvSpPr>
          <p:cNvPr id="38" name="Freeform 954"/>
          <p:cNvSpPr>
            <a:spLocks noEditPoints="1"/>
          </p:cNvSpPr>
          <p:nvPr/>
        </p:nvSpPr>
        <p:spPr bwMode="auto">
          <a:xfrm>
            <a:off x="6379118" y="2406166"/>
            <a:ext cx="389147" cy="436402"/>
          </a:xfrm>
          <a:custGeom>
            <a:avLst/>
            <a:gdLst>
              <a:gd name="T0" fmla="*/ 141 w 697"/>
              <a:gd name="T1" fmla="*/ 217 h 782"/>
              <a:gd name="T2" fmla="*/ 141 w 697"/>
              <a:gd name="T3" fmla="*/ 314 h 782"/>
              <a:gd name="T4" fmla="*/ 121 w 697"/>
              <a:gd name="T5" fmla="*/ 288 h 782"/>
              <a:gd name="T6" fmla="*/ 138 w 697"/>
              <a:gd name="T7" fmla="*/ 282 h 782"/>
              <a:gd name="T8" fmla="*/ 137 w 697"/>
              <a:gd name="T9" fmla="*/ 269 h 782"/>
              <a:gd name="T10" fmla="*/ 136 w 697"/>
              <a:gd name="T11" fmla="*/ 238 h 782"/>
              <a:gd name="T12" fmla="*/ 145 w 697"/>
              <a:gd name="T13" fmla="*/ 230 h 782"/>
              <a:gd name="T14" fmla="*/ 157 w 697"/>
              <a:gd name="T15" fmla="*/ 241 h 782"/>
              <a:gd name="T16" fmla="*/ 142 w 697"/>
              <a:gd name="T17" fmla="*/ 247 h 782"/>
              <a:gd name="T18" fmla="*/ 145 w 697"/>
              <a:gd name="T19" fmla="*/ 259 h 782"/>
              <a:gd name="T20" fmla="*/ 144 w 697"/>
              <a:gd name="T21" fmla="*/ 291 h 782"/>
              <a:gd name="T22" fmla="*/ 136 w 697"/>
              <a:gd name="T23" fmla="*/ 300 h 782"/>
              <a:gd name="T24" fmla="*/ 121 w 697"/>
              <a:gd name="T25" fmla="*/ 288 h 782"/>
              <a:gd name="T26" fmla="*/ 248 w 697"/>
              <a:gd name="T27" fmla="*/ 233 h 782"/>
              <a:gd name="T28" fmla="*/ 456 w 697"/>
              <a:gd name="T29" fmla="*/ 233 h 782"/>
              <a:gd name="T30" fmla="*/ 359 w 697"/>
              <a:gd name="T31" fmla="*/ 289 h 782"/>
              <a:gd name="T32" fmla="*/ 340 w 697"/>
              <a:gd name="T33" fmla="*/ 308 h 782"/>
              <a:gd name="T34" fmla="*/ 309 w 697"/>
              <a:gd name="T35" fmla="*/ 283 h 782"/>
              <a:gd name="T36" fmla="*/ 345 w 697"/>
              <a:gd name="T37" fmla="*/ 269 h 782"/>
              <a:gd name="T38" fmla="*/ 343 w 697"/>
              <a:gd name="T39" fmla="*/ 242 h 782"/>
              <a:gd name="T40" fmla="*/ 341 w 697"/>
              <a:gd name="T41" fmla="*/ 175 h 782"/>
              <a:gd name="T42" fmla="*/ 359 w 697"/>
              <a:gd name="T43" fmla="*/ 158 h 782"/>
              <a:gd name="T44" fmla="*/ 386 w 697"/>
              <a:gd name="T45" fmla="*/ 180 h 782"/>
              <a:gd name="T46" fmla="*/ 354 w 697"/>
              <a:gd name="T47" fmla="*/ 194 h 782"/>
              <a:gd name="T48" fmla="*/ 361 w 697"/>
              <a:gd name="T49" fmla="*/ 221 h 782"/>
              <a:gd name="T50" fmla="*/ 359 w 697"/>
              <a:gd name="T51" fmla="*/ 289 h 782"/>
              <a:gd name="T52" fmla="*/ 122 w 697"/>
              <a:gd name="T53" fmla="*/ 426 h 782"/>
              <a:gd name="T54" fmla="*/ 255 w 697"/>
              <a:gd name="T55" fmla="*/ 426 h 782"/>
              <a:gd name="T56" fmla="*/ 193 w 697"/>
              <a:gd name="T57" fmla="*/ 462 h 782"/>
              <a:gd name="T58" fmla="*/ 181 w 697"/>
              <a:gd name="T59" fmla="*/ 474 h 782"/>
              <a:gd name="T60" fmla="*/ 161 w 697"/>
              <a:gd name="T61" fmla="*/ 458 h 782"/>
              <a:gd name="T62" fmla="*/ 184 w 697"/>
              <a:gd name="T63" fmla="*/ 449 h 782"/>
              <a:gd name="T64" fmla="*/ 183 w 697"/>
              <a:gd name="T65" fmla="*/ 431 h 782"/>
              <a:gd name="T66" fmla="*/ 182 w 697"/>
              <a:gd name="T67" fmla="*/ 389 h 782"/>
              <a:gd name="T68" fmla="*/ 194 w 697"/>
              <a:gd name="T69" fmla="*/ 378 h 782"/>
              <a:gd name="T70" fmla="*/ 211 w 697"/>
              <a:gd name="T71" fmla="*/ 392 h 782"/>
              <a:gd name="T72" fmla="*/ 190 w 697"/>
              <a:gd name="T73" fmla="*/ 401 h 782"/>
              <a:gd name="T74" fmla="*/ 194 w 697"/>
              <a:gd name="T75" fmla="*/ 418 h 782"/>
              <a:gd name="T76" fmla="*/ 193 w 697"/>
              <a:gd name="T77" fmla="*/ 462 h 782"/>
              <a:gd name="T78" fmla="*/ 601 w 697"/>
              <a:gd name="T79" fmla="*/ 366 h 782"/>
              <a:gd name="T80" fmla="*/ 585 w 697"/>
              <a:gd name="T81" fmla="*/ 182 h 782"/>
              <a:gd name="T82" fmla="*/ 298 w 697"/>
              <a:gd name="T83" fmla="*/ 0 h 782"/>
              <a:gd name="T84" fmla="*/ 2 w 697"/>
              <a:gd name="T85" fmla="*/ 302 h 782"/>
              <a:gd name="T86" fmla="*/ 0 w 697"/>
              <a:gd name="T87" fmla="*/ 781 h 782"/>
              <a:gd name="T88" fmla="*/ 433 w 697"/>
              <a:gd name="T89" fmla="*/ 674 h 782"/>
              <a:gd name="T90" fmla="*/ 563 w 697"/>
              <a:gd name="T91" fmla="*/ 673 h 782"/>
              <a:gd name="T92" fmla="*/ 564 w 697"/>
              <a:gd name="T93" fmla="*/ 673 h 782"/>
              <a:gd name="T94" fmla="*/ 595 w 697"/>
              <a:gd name="T95" fmla="*/ 577 h 782"/>
              <a:gd name="T96" fmla="*/ 561 w 697"/>
              <a:gd name="T97" fmla="*/ 554 h 782"/>
              <a:gd name="T98" fmla="*/ 598 w 697"/>
              <a:gd name="T99" fmla="*/ 536 h 782"/>
              <a:gd name="T100" fmla="*/ 595 w 697"/>
              <a:gd name="T101" fmla="*/ 527 h 782"/>
              <a:gd name="T102" fmla="*/ 652 w 697"/>
              <a:gd name="T103" fmla="*/ 426 h 782"/>
              <a:gd name="T104" fmla="*/ 141 w 697"/>
              <a:gd name="T105" fmla="*/ 201 h 782"/>
              <a:gd name="T106" fmla="*/ 141 w 697"/>
              <a:gd name="T107" fmla="*/ 329 h 782"/>
              <a:gd name="T108" fmla="*/ 189 w 697"/>
              <a:gd name="T109" fmla="*/ 514 h 782"/>
              <a:gd name="T110" fmla="*/ 189 w 697"/>
              <a:gd name="T111" fmla="*/ 337 h 782"/>
              <a:gd name="T112" fmla="*/ 189 w 697"/>
              <a:gd name="T113" fmla="*/ 514 h 782"/>
              <a:gd name="T114" fmla="*/ 215 w 697"/>
              <a:gd name="T115" fmla="*/ 233 h 782"/>
              <a:gd name="T116" fmla="*/ 489 w 697"/>
              <a:gd name="T117" fmla="*/ 233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7" h="782">
                <a:moveTo>
                  <a:pt x="189" y="265"/>
                </a:moveTo>
                <a:cubicBezTo>
                  <a:pt x="189" y="238"/>
                  <a:pt x="168" y="217"/>
                  <a:pt x="141" y="217"/>
                </a:cubicBezTo>
                <a:cubicBezTo>
                  <a:pt x="115" y="217"/>
                  <a:pt x="93" y="238"/>
                  <a:pt x="93" y="265"/>
                </a:cubicBezTo>
                <a:cubicBezTo>
                  <a:pt x="93" y="292"/>
                  <a:pt x="115" y="314"/>
                  <a:pt x="141" y="314"/>
                </a:cubicBezTo>
                <a:cubicBezTo>
                  <a:pt x="168" y="314"/>
                  <a:pt x="189" y="292"/>
                  <a:pt x="189" y="265"/>
                </a:cubicBezTo>
                <a:moveTo>
                  <a:pt x="121" y="288"/>
                </a:moveTo>
                <a:cubicBezTo>
                  <a:pt x="124" y="278"/>
                  <a:pt x="124" y="278"/>
                  <a:pt x="124" y="278"/>
                </a:cubicBezTo>
                <a:cubicBezTo>
                  <a:pt x="127" y="280"/>
                  <a:pt x="132" y="282"/>
                  <a:pt x="138" y="282"/>
                </a:cubicBezTo>
                <a:cubicBezTo>
                  <a:pt x="143" y="282"/>
                  <a:pt x="146" y="280"/>
                  <a:pt x="146" y="277"/>
                </a:cubicBezTo>
                <a:cubicBezTo>
                  <a:pt x="146" y="273"/>
                  <a:pt x="144" y="271"/>
                  <a:pt x="137" y="269"/>
                </a:cubicBezTo>
                <a:cubicBezTo>
                  <a:pt x="128" y="266"/>
                  <a:pt x="122" y="262"/>
                  <a:pt x="122" y="254"/>
                </a:cubicBezTo>
                <a:cubicBezTo>
                  <a:pt x="122" y="246"/>
                  <a:pt x="127" y="240"/>
                  <a:pt x="136" y="238"/>
                </a:cubicBezTo>
                <a:cubicBezTo>
                  <a:pt x="136" y="230"/>
                  <a:pt x="136" y="230"/>
                  <a:pt x="136" y="230"/>
                </a:cubicBezTo>
                <a:cubicBezTo>
                  <a:pt x="145" y="230"/>
                  <a:pt x="145" y="230"/>
                  <a:pt x="145" y="230"/>
                </a:cubicBezTo>
                <a:cubicBezTo>
                  <a:pt x="145" y="238"/>
                  <a:pt x="145" y="238"/>
                  <a:pt x="145" y="238"/>
                </a:cubicBezTo>
                <a:cubicBezTo>
                  <a:pt x="150" y="238"/>
                  <a:pt x="154" y="239"/>
                  <a:pt x="157" y="241"/>
                </a:cubicBezTo>
                <a:cubicBezTo>
                  <a:pt x="155" y="250"/>
                  <a:pt x="155" y="250"/>
                  <a:pt x="155" y="250"/>
                </a:cubicBezTo>
                <a:cubicBezTo>
                  <a:pt x="152" y="249"/>
                  <a:pt x="148" y="247"/>
                  <a:pt x="142" y="247"/>
                </a:cubicBezTo>
                <a:cubicBezTo>
                  <a:pt x="137" y="247"/>
                  <a:pt x="135" y="250"/>
                  <a:pt x="135" y="252"/>
                </a:cubicBezTo>
                <a:cubicBezTo>
                  <a:pt x="135" y="255"/>
                  <a:pt x="138" y="257"/>
                  <a:pt x="145" y="259"/>
                </a:cubicBezTo>
                <a:cubicBezTo>
                  <a:pt x="155" y="263"/>
                  <a:pt x="159" y="268"/>
                  <a:pt x="159" y="275"/>
                </a:cubicBezTo>
                <a:cubicBezTo>
                  <a:pt x="159" y="283"/>
                  <a:pt x="154" y="290"/>
                  <a:pt x="144" y="291"/>
                </a:cubicBezTo>
                <a:cubicBezTo>
                  <a:pt x="144" y="300"/>
                  <a:pt x="144" y="300"/>
                  <a:pt x="144" y="300"/>
                </a:cubicBezTo>
                <a:cubicBezTo>
                  <a:pt x="136" y="300"/>
                  <a:pt x="136" y="300"/>
                  <a:pt x="136" y="300"/>
                </a:cubicBezTo>
                <a:cubicBezTo>
                  <a:pt x="136" y="292"/>
                  <a:pt x="136" y="292"/>
                  <a:pt x="136" y="292"/>
                </a:cubicBezTo>
                <a:cubicBezTo>
                  <a:pt x="130" y="292"/>
                  <a:pt x="125" y="290"/>
                  <a:pt x="121" y="288"/>
                </a:cubicBezTo>
                <a:moveTo>
                  <a:pt x="352" y="128"/>
                </a:moveTo>
                <a:cubicBezTo>
                  <a:pt x="295" y="128"/>
                  <a:pt x="248" y="175"/>
                  <a:pt x="248" y="233"/>
                </a:cubicBezTo>
                <a:cubicBezTo>
                  <a:pt x="248" y="291"/>
                  <a:pt x="295" y="338"/>
                  <a:pt x="352" y="338"/>
                </a:cubicBezTo>
                <a:cubicBezTo>
                  <a:pt x="410" y="338"/>
                  <a:pt x="456" y="291"/>
                  <a:pt x="456" y="233"/>
                </a:cubicBezTo>
                <a:cubicBezTo>
                  <a:pt x="456" y="175"/>
                  <a:pt x="410" y="128"/>
                  <a:pt x="352" y="128"/>
                </a:cubicBezTo>
                <a:moveTo>
                  <a:pt x="359" y="289"/>
                </a:moveTo>
                <a:cubicBezTo>
                  <a:pt x="359" y="308"/>
                  <a:pt x="359" y="308"/>
                  <a:pt x="359" y="308"/>
                </a:cubicBezTo>
                <a:cubicBezTo>
                  <a:pt x="340" y="308"/>
                  <a:pt x="340" y="308"/>
                  <a:pt x="340" y="308"/>
                </a:cubicBezTo>
                <a:cubicBezTo>
                  <a:pt x="340" y="291"/>
                  <a:pt x="340" y="291"/>
                  <a:pt x="340" y="291"/>
                </a:cubicBezTo>
                <a:cubicBezTo>
                  <a:pt x="328" y="290"/>
                  <a:pt x="316" y="287"/>
                  <a:pt x="309" y="283"/>
                </a:cubicBezTo>
                <a:cubicBezTo>
                  <a:pt x="314" y="261"/>
                  <a:pt x="314" y="261"/>
                  <a:pt x="314" y="261"/>
                </a:cubicBezTo>
                <a:cubicBezTo>
                  <a:pt x="322" y="266"/>
                  <a:pt x="333" y="269"/>
                  <a:pt x="345" y="269"/>
                </a:cubicBezTo>
                <a:cubicBezTo>
                  <a:pt x="356" y="269"/>
                  <a:pt x="363" y="265"/>
                  <a:pt x="363" y="258"/>
                </a:cubicBezTo>
                <a:cubicBezTo>
                  <a:pt x="363" y="251"/>
                  <a:pt x="357" y="246"/>
                  <a:pt x="343" y="242"/>
                </a:cubicBezTo>
                <a:cubicBezTo>
                  <a:pt x="324" y="235"/>
                  <a:pt x="310" y="226"/>
                  <a:pt x="310" y="208"/>
                </a:cubicBezTo>
                <a:cubicBezTo>
                  <a:pt x="310" y="192"/>
                  <a:pt x="322" y="179"/>
                  <a:pt x="341" y="175"/>
                </a:cubicBezTo>
                <a:cubicBezTo>
                  <a:pt x="341" y="158"/>
                  <a:pt x="341" y="158"/>
                  <a:pt x="341" y="158"/>
                </a:cubicBezTo>
                <a:cubicBezTo>
                  <a:pt x="359" y="158"/>
                  <a:pt x="359" y="158"/>
                  <a:pt x="359" y="158"/>
                </a:cubicBezTo>
                <a:cubicBezTo>
                  <a:pt x="359" y="174"/>
                  <a:pt x="359" y="174"/>
                  <a:pt x="359" y="174"/>
                </a:cubicBezTo>
                <a:cubicBezTo>
                  <a:pt x="372" y="174"/>
                  <a:pt x="380" y="177"/>
                  <a:pt x="386" y="180"/>
                </a:cubicBezTo>
                <a:cubicBezTo>
                  <a:pt x="381" y="201"/>
                  <a:pt x="381" y="201"/>
                  <a:pt x="381" y="201"/>
                </a:cubicBezTo>
                <a:cubicBezTo>
                  <a:pt x="376" y="199"/>
                  <a:pt x="368" y="194"/>
                  <a:pt x="354" y="194"/>
                </a:cubicBezTo>
                <a:cubicBezTo>
                  <a:pt x="342" y="194"/>
                  <a:pt x="338" y="200"/>
                  <a:pt x="338" y="205"/>
                </a:cubicBezTo>
                <a:cubicBezTo>
                  <a:pt x="338" y="211"/>
                  <a:pt x="345" y="215"/>
                  <a:pt x="361" y="221"/>
                </a:cubicBezTo>
                <a:cubicBezTo>
                  <a:pt x="383" y="228"/>
                  <a:pt x="391" y="239"/>
                  <a:pt x="391" y="255"/>
                </a:cubicBezTo>
                <a:cubicBezTo>
                  <a:pt x="391" y="272"/>
                  <a:pt x="380" y="286"/>
                  <a:pt x="359" y="289"/>
                </a:cubicBezTo>
                <a:moveTo>
                  <a:pt x="189" y="358"/>
                </a:moveTo>
                <a:cubicBezTo>
                  <a:pt x="152" y="358"/>
                  <a:pt x="122" y="389"/>
                  <a:pt x="122" y="426"/>
                </a:cubicBezTo>
                <a:cubicBezTo>
                  <a:pt x="122" y="463"/>
                  <a:pt x="152" y="493"/>
                  <a:pt x="189" y="493"/>
                </a:cubicBezTo>
                <a:cubicBezTo>
                  <a:pt x="226" y="493"/>
                  <a:pt x="255" y="463"/>
                  <a:pt x="255" y="426"/>
                </a:cubicBezTo>
                <a:cubicBezTo>
                  <a:pt x="255" y="389"/>
                  <a:pt x="226" y="358"/>
                  <a:pt x="189" y="358"/>
                </a:cubicBezTo>
                <a:moveTo>
                  <a:pt x="193" y="462"/>
                </a:moveTo>
                <a:cubicBezTo>
                  <a:pt x="193" y="474"/>
                  <a:pt x="193" y="474"/>
                  <a:pt x="193" y="474"/>
                </a:cubicBezTo>
                <a:cubicBezTo>
                  <a:pt x="181" y="474"/>
                  <a:pt x="181" y="474"/>
                  <a:pt x="181" y="474"/>
                </a:cubicBezTo>
                <a:cubicBezTo>
                  <a:pt x="181" y="463"/>
                  <a:pt x="181" y="463"/>
                  <a:pt x="181" y="463"/>
                </a:cubicBezTo>
                <a:cubicBezTo>
                  <a:pt x="173" y="462"/>
                  <a:pt x="166" y="460"/>
                  <a:pt x="161" y="458"/>
                </a:cubicBezTo>
                <a:cubicBezTo>
                  <a:pt x="165" y="444"/>
                  <a:pt x="165" y="444"/>
                  <a:pt x="165" y="444"/>
                </a:cubicBezTo>
                <a:cubicBezTo>
                  <a:pt x="170" y="446"/>
                  <a:pt x="177" y="449"/>
                  <a:pt x="184" y="449"/>
                </a:cubicBezTo>
                <a:cubicBezTo>
                  <a:pt x="191" y="449"/>
                  <a:pt x="196" y="446"/>
                  <a:pt x="196" y="442"/>
                </a:cubicBezTo>
                <a:cubicBezTo>
                  <a:pt x="196" y="437"/>
                  <a:pt x="192" y="434"/>
                  <a:pt x="183" y="431"/>
                </a:cubicBezTo>
                <a:cubicBezTo>
                  <a:pt x="171" y="427"/>
                  <a:pt x="162" y="421"/>
                  <a:pt x="162" y="410"/>
                </a:cubicBezTo>
                <a:cubicBezTo>
                  <a:pt x="162" y="399"/>
                  <a:pt x="169" y="391"/>
                  <a:pt x="182" y="389"/>
                </a:cubicBezTo>
                <a:cubicBezTo>
                  <a:pt x="182" y="378"/>
                  <a:pt x="182" y="378"/>
                  <a:pt x="182" y="378"/>
                </a:cubicBezTo>
                <a:cubicBezTo>
                  <a:pt x="194" y="378"/>
                  <a:pt x="194" y="378"/>
                  <a:pt x="194" y="378"/>
                </a:cubicBezTo>
                <a:cubicBezTo>
                  <a:pt x="194" y="388"/>
                  <a:pt x="194" y="388"/>
                  <a:pt x="194" y="388"/>
                </a:cubicBezTo>
                <a:cubicBezTo>
                  <a:pt x="201" y="388"/>
                  <a:pt x="207" y="390"/>
                  <a:pt x="211" y="392"/>
                </a:cubicBezTo>
                <a:cubicBezTo>
                  <a:pt x="207" y="405"/>
                  <a:pt x="207" y="405"/>
                  <a:pt x="207" y="405"/>
                </a:cubicBezTo>
                <a:cubicBezTo>
                  <a:pt x="204" y="404"/>
                  <a:pt x="199" y="401"/>
                  <a:pt x="190" y="401"/>
                </a:cubicBezTo>
                <a:cubicBezTo>
                  <a:pt x="183" y="401"/>
                  <a:pt x="180" y="404"/>
                  <a:pt x="180" y="408"/>
                </a:cubicBezTo>
                <a:cubicBezTo>
                  <a:pt x="180" y="412"/>
                  <a:pt x="184" y="414"/>
                  <a:pt x="194" y="418"/>
                </a:cubicBezTo>
                <a:cubicBezTo>
                  <a:pt x="208" y="423"/>
                  <a:pt x="214" y="429"/>
                  <a:pt x="214" y="440"/>
                </a:cubicBezTo>
                <a:cubicBezTo>
                  <a:pt x="214" y="451"/>
                  <a:pt x="207" y="459"/>
                  <a:pt x="193" y="462"/>
                </a:cubicBezTo>
                <a:moveTo>
                  <a:pt x="652" y="426"/>
                </a:moveTo>
                <a:cubicBezTo>
                  <a:pt x="636" y="408"/>
                  <a:pt x="611" y="388"/>
                  <a:pt x="601" y="366"/>
                </a:cubicBezTo>
                <a:cubicBezTo>
                  <a:pt x="587" y="333"/>
                  <a:pt x="603" y="301"/>
                  <a:pt x="603" y="267"/>
                </a:cubicBezTo>
                <a:cubicBezTo>
                  <a:pt x="602" y="240"/>
                  <a:pt x="594" y="207"/>
                  <a:pt x="585" y="182"/>
                </a:cubicBezTo>
                <a:cubicBezTo>
                  <a:pt x="570" y="141"/>
                  <a:pt x="543" y="107"/>
                  <a:pt x="509" y="80"/>
                </a:cubicBezTo>
                <a:cubicBezTo>
                  <a:pt x="456" y="31"/>
                  <a:pt x="381" y="0"/>
                  <a:pt x="298" y="0"/>
                </a:cubicBezTo>
                <a:cubicBezTo>
                  <a:pt x="133" y="0"/>
                  <a:pt x="0" y="122"/>
                  <a:pt x="0" y="273"/>
                </a:cubicBezTo>
                <a:cubicBezTo>
                  <a:pt x="0" y="283"/>
                  <a:pt x="1" y="293"/>
                  <a:pt x="2" y="302"/>
                </a:cubicBezTo>
                <a:cubicBezTo>
                  <a:pt x="3" y="368"/>
                  <a:pt x="23" y="446"/>
                  <a:pt x="82" y="533"/>
                </a:cubicBezTo>
                <a:cubicBezTo>
                  <a:pt x="82" y="533"/>
                  <a:pt x="164" y="697"/>
                  <a:pt x="0" y="781"/>
                </a:cubicBezTo>
                <a:cubicBezTo>
                  <a:pt x="362" y="782"/>
                  <a:pt x="362" y="782"/>
                  <a:pt x="362" y="782"/>
                </a:cubicBezTo>
                <a:cubicBezTo>
                  <a:pt x="362" y="782"/>
                  <a:pt x="389" y="674"/>
                  <a:pt x="433" y="674"/>
                </a:cubicBezTo>
                <a:cubicBezTo>
                  <a:pt x="470" y="674"/>
                  <a:pt x="508" y="677"/>
                  <a:pt x="545" y="675"/>
                </a:cubicBezTo>
                <a:cubicBezTo>
                  <a:pt x="553" y="676"/>
                  <a:pt x="558" y="675"/>
                  <a:pt x="563" y="673"/>
                </a:cubicBezTo>
                <a:cubicBezTo>
                  <a:pt x="563" y="673"/>
                  <a:pt x="563" y="673"/>
                  <a:pt x="564" y="673"/>
                </a:cubicBezTo>
                <a:cubicBezTo>
                  <a:pt x="564" y="673"/>
                  <a:pt x="564" y="673"/>
                  <a:pt x="564" y="673"/>
                </a:cubicBezTo>
                <a:cubicBezTo>
                  <a:pt x="589" y="660"/>
                  <a:pt x="571" y="601"/>
                  <a:pt x="571" y="601"/>
                </a:cubicBezTo>
                <a:cubicBezTo>
                  <a:pt x="586" y="595"/>
                  <a:pt x="595" y="585"/>
                  <a:pt x="595" y="577"/>
                </a:cubicBezTo>
                <a:cubicBezTo>
                  <a:pt x="595" y="575"/>
                  <a:pt x="595" y="575"/>
                  <a:pt x="595" y="575"/>
                </a:cubicBezTo>
                <a:cubicBezTo>
                  <a:pt x="595" y="565"/>
                  <a:pt x="581" y="557"/>
                  <a:pt x="561" y="554"/>
                </a:cubicBezTo>
                <a:cubicBezTo>
                  <a:pt x="570" y="554"/>
                  <a:pt x="570" y="554"/>
                  <a:pt x="570" y="554"/>
                </a:cubicBezTo>
                <a:cubicBezTo>
                  <a:pt x="585" y="554"/>
                  <a:pt x="598" y="546"/>
                  <a:pt x="598" y="536"/>
                </a:cubicBezTo>
                <a:cubicBezTo>
                  <a:pt x="598" y="535"/>
                  <a:pt x="598" y="535"/>
                  <a:pt x="598" y="535"/>
                </a:cubicBezTo>
                <a:cubicBezTo>
                  <a:pt x="598" y="532"/>
                  <a:pt x="597" y="529"/>
                  <a:pt x="595" y="527"/>
                </a:cubicBezTo>
                <a:cubicBezTo>
                  <a:pt x="598" y="514"/>
                  <a:pt x="609" y="461"/>
                  <a:pt x="611" y="461"/>
                </a:cubicBezTo>
                <a:cubicBezTo>
                  <a:pt x="697" y="457"/>
                  <a:pt x="652" y="426"/>
                  <a:pt x="652" y="426"/>
                </a:cubicBezTo>
                <a:moveTo>
                  <a:pt x="78" y="265"/>
                </a:moveTo>
                <a:cubicBezTo>
                  <a:pt x="78" y="230"/>
                  <a:pt x="106" y="201"/>
                  <a:pt x="141" y="201"/>
                </a:cubicBezTo>
                <a:cubicBezTo>
                  <a:pt x="176" y="201"/>
                  <a:pt x="205" y="230"/>
                  <a:pt x="205" y="265"/>
                </a:cubicBezTo>
                <a:cubicBezTo>
                  <a:pt x="205" y="300"/>
                  <a:pt x="176" y="329"/>
                  <a:pt x="141" y="329"/>
                </a:cubicBezTo>
                <a:cubicBezTo>
                  <a:pt x="106" y="329"/>
                  <a:pt x="78" y="300"/>
                  <a:pt x="78" y="265"/>
                </a:cubicBezTo>
                <a:moveTo>
                  <a:pt x="189" y="514"/>
                </a:moveTo>
                <a:cubicBezTo>
                  <a:pt x="141" y="514"/>
                  <a:pt x="101" y="474"/>
                  <a:pt x="101" y="426"/>
                </a:cubicBezTo>
                <a:cubicBezTo>
                  <a:pt x="101" y="377"/>
                  <a:pt x="141" y="337"/>
                  <a:pt x="189" y="337"/>
                </a:cubicBezTo>
                <a:cubicBezTo>
                  <a:pt x="237" y="337"/>
                  <a:pt x="276" y="377"/>
                  <a:pt x="276" y="426"/>
                </a:cubicBezTo>
                <a:cubicBezTo>
                  <a:pt x="276" y="474"/>
                  <a:pt x="237" y="514"/>
                  <a:pt x="189" y="514"/>
                </a:cubicBezTo>
                <a:moveTo>
                  <a:pt x="352" y="371"/>
                </a:moveTo>
                <a:cubicBezTo>
                  <a:pt x="276" y="371"/>
                  <a:pt x="215" y="309"/>
                  <a:pt x="215" y="233"/>
                </a:cubicBezTo>
                <a:cubicBezTo>
                  <a:pt x="215" y="157"/>
                  <a:pt x="276" y="95"/>
                  <a:pt x="352" y="95"/>
                </a:cubicBezTo>
                <a:cubicBezTo>
                  <a:pt x="428" y="95"/>
                  <a:pt x="489" y="157"/>
                  <a:pt x="489" y="233"/>
                </a:cubicBezTo>
                <a:cubicBezTo>
                  <a:pt x="489" y="309"/>
                  <a:pt x="428" y="371"/>
                  <a:pt x="352" y="371"/>
                </a:cubicBezTo>
              </a:path>
            </a:pathLst>
          </a:custGeom>
          <a:solidFill>
            <a:srgbClr val="FEFEFE"/>
          </a:solidFill>
          <a:ln>
            <a:noFill/>
          </a:ln>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39" name="TextBox 37"/>
          <p:cNvSpPr txBox="1"/>
          <p:nvPr/>
        </p:nvSpPr>
        <p:spPr>
          <a:xfrm>
            <a:off x="7077233" y="2224650"/>
            <a:ext cx="5211683" cy="284693"/>
          </a:xfrm>
          <a:prstGeom prst="rect">
            <a:avLst/>
          </a:prstGeom>
          <a:noFill/>
        </p:spPr>
        <p:txBody>
          <a:bodyPr wrap="none" tIns="0" bIns="0" rtlCol="0" anchor="t">
            <a:spAutoFit/>
          </a:bodyPr>
          <a:lstStyle/>
          <a:p>
            <a:pPr>
              <a:lnSpc>
                <a:spcPct val="150000"/>
              </a:lnSpc>
            </a:pPr>
            <a:r>
              <a:rPr lang="zh-CN" altLang="en-US" sz="1400" dirty="0">
                <a:solidFill>
                  <a:srgbClr val="124062"/>
                </a:solidFill>
                <a:latin typeface="Bebas" pitchFamily="2" charset="0"/>
                <a:ea typeface="微软雅黑" panose="020B0503020204020204" charset="-122"/>
                <a:cs typeface="华文黑体" pitchFamily="2" charset="-122"/>
                <a:sym typeface="Bebas" pitchFamily="2" charset="0"/>
              </a:rPr>
              <a:t>尽量避免与无独立法人资格的内部职能部门、办事部门签署合同</a:t>
            </a:r>
          </a:p>
        </p:txBody>
      </p:sp>
      <p:sp>
        <p:nvSpPr>
          <p:cNvPr id="40" name="TextBox 38"/>
          <p:cNvSpPr txBox="1"/>
          <p:nvPr/>
        </p:nvSpPr>
        <p:spPr>
          <a:xfrm>
            <a:off x="7077233" y="2520081"/>
            <a:ext cx="3743482" cy="491490"/>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Bebas" pitchFamily="2" charset="0"/>
                <a:ea typeface="微软雅黑" panose="020B0503020204020204" charset="-122"/>
                <a:sym typeface="Bebas" pitchFamily="2" charset="0"/>
              </a:rPr>
              <a:t>以免合同无效或被撤销。若必须与内部职能部门、办事部门签约时，应要求其提供所在单位的书面授权文件。</a:t>
            </a:r>
          </a:p>
        </p:txBody>
      </p:sp>
      <p:sp>
        <p:nvSpPr>
          <p:cNvPr id="41" name="TextBox 39"/>
          <p:cNvSpPr txBox="1"/>
          <p:nvPr/>
        </p:nvSpPr>
        <p:spPr>
          <a:xfrm>
            <a:off x="7077233" y="3780054"/>
            <a:ext cx="1800493" cy="284693"/>
          </a:xfrm>
          <a:prstGeom prst="rect">
            <a:avLst/>
          </a:prstGeom>
          <a:noFill/>
        </p:spPr>
        <p:txBody>
          <a:bodyPr wrap="none" tIns="0" bIns="0" rtlCol="0" anchor="t">
            <a:spAutoFit/>
          </a:bodyPr>
          <a:lstStyle/>
          <a:p>
            <a:pPr>
              <a:lnSpc>
                <a:spcPct val="150000"/>
              </a:lnSpc>
            </a:pPr>
            <a:r>
              <a:rPr lang="zh-CN" altLang="en-US" sz="1400" dirty="0">
                <a:solidFill>
                  <a:srgbClr val="124062"/>
                </a:solidFill>
                <a:latin typeface="Bebas" pitchFamily="2" charset="0"/>
                <a:ea typeface="微软雅黑" panose="020B0503020204020204" charset="-122"/>
                <a:cs typeface="华文黑体" pitchFamily="2" charset="-122"/>
                <a:sym typeface="Bebas" pitchFamily="2" charset="0"/>
              </a:rPr>
              <a:t>与受托人签署合同的</a:t>
            </a:r>
          </a:p>
        </p:txBody>
      </p:sp>
      <p:sp>
        <p:nvSpPr>
          <p:cNvPr id="42" name="TextBox 40"/>
          <p:cNvSpPr txBox="1"/>
          <p:nvPr/>
        </p:nvSpPr>
        <p:spPr>
          <a:xfrm>
            <a:off x="7077233" y="4075485"/>
            <a:ext cx="3743482" cy="67268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Bebas" pitchFamily="2" charset="0"/>
                <a:ea typeface="微软雅黑" panose="020B0503020204020204" charset="-122"/>
                <a:sym typeface="Bebas" pitchFamily="2" charset="0"/>
              </a:rPr>
              <a:t>应审查签约人授权情况，明确授权范围。法定代表人以外人员签约时，要求对方提供授权委托书，并务必在授权范围内与受托人协商、签约。</a:t>
            </a:r>
          </a:p>
        </p:txBody>
      </p:sp>
      <p:sp>
        <p:nvSpPr>
          <p:cNvPr id="43" name="TextBox 41"/>
          <p:cNvSpPr txBox="1"/>
          <p:nvPr/>
        </p:nvSpPr>
        <p:spPr>
          <a:xfrm>
            <a:off x="7077233" y="5310534"/>
            <a:ext cx="1620957" cy="284693"/>
          </a:xfrm>
          <a:prstGeom prst="rect">
            <a:avLst/>
          </a:prstGeom>
          <a:noFill/>
        </p:spPr>
        <p:txBody>
          <a:bodyPr wrap="none" tIns="0" bIns="0" rtlCol="0" anchor="t">
            <a:spAutoFit/>
          </a:bodyPr>
          <a:lstStyle/>
          <a:p>
            <a:pPr>
              <a:lnSpc>
                <a:spcPct val="150000"/>
              </a:lnSpc>
            </a:pPr>
            <a:r>
              <a:rPr lang="zh-CN" altLang="en-US" sz="1400" dirty="0">
                <a:solidFill>
                  <a:srgbClr val="124062"/>
                </a:solidFill>
                <a:latin typeface="Bebas" pitchFamily="2" charset="0"/>
                <a:ea typeface="微软雅黑" panose="020B0503020204020204" charset="-122"/>
                <a:cs typeface="华文黑体" pitchFamily="2" charset="-122"/>
                <a:sym typeface="Bebas" pitchFamily="2" charset="0"/>
              </a:rPr>
              <a:t>与股东签署合同的</a:t>
            </a:r>
          </a:p>
        </p:txBody>
      </p:sp>
      <p:sp>
        <p:nvSpPr>
          <p:cNvPr id="44" name="TextBox 42"/>
          <p:cNvSpPr txBox="1"/>
          <p:nvPr/>
        </p:nvSpPr>
        <p:spPr>
          <a:xfrm>
            <a:off x="7077233" y="5605965"/>
            <a:ext cx="3743482" cy="872739"/>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Bebas" pitchFamily="2" charset="0"/>
                <a:ea typeface="微软雅黑" panose="020B0503020204020204" charset="-122"/>
                <a:sym typeface="Bebas" pitchFamily="2" charset="0"/>
              </a:rPr>
              <a:t>对方公司正处于筹备期尚未成立的，建议在核实股东身份后与股东签订合同，且在合同中对这种状况加以记载，公司成立后还应及时与公司补签合同确认债权债务之间的承继关系，或要求公司盖章确认股东所签合同，或要求其他股东在合同中签字确认。</a:t>
            </a:r>
          </a:p>
        </p:txBody>
      </p:sp>
      <p:sp>
        <p:nvSpPr>
          <p:cNvPr id="45" name="TextBox 43"/>
          <p:cNvSpPr txBox="1"/>
          <p:nvPr/>
        </p:nvSpPr>
        <p:spPr>
          <a:xfrm>
            <a:off x="851217" y="2224650"/>
            <a:ext cx="3595856" cy="284693"/>
          </a:xfrm>
          <a:prstGeom prst="rect">
            <a:avLst/>
          </a:prstGeom>
          <a:noFill/>
        </p:spPr>
        <p:txBody>
          <a:bodyPr wrap="none" tIns="0" bIns="0" rtlCol="0" anchor="t">
            <a:spAutoFit/>
          </a:bodyPr>
          <a:lstStyle/>
          <a:p>
            <a:pPr algn="r">
              <a:lnSpc>
                <a:spcPct val="150000"/>
              </a:lnSpc>
            </a:pPr>
            <a:r>
              <a:rPr lang="zh-CN" altLang="en-US" sz="1400" dirty="0">
                <a:solidFill>
                  <a:srgbClr val="124062"/>
                </a:solidFill>
                <a:latin typeface="Bebas" pitchFamily="2" charset="0"/>
                <a:ea typeface="微软雅黑" panose="020B0503020204020204" charset="-122"/>
                <a:cs typeface="华文黑体" pitchFamily="2" charset="-122"/>
                <a:sym typeface="Bebas" pitchFamily="2" charset="0"/>
              </a:rPr>
              <a:t>与对方公司法定代表人以外的人签署合同的</a:t>
            </a:r>
          </a:p>
        </p:txBody>
      </p:sp>
      <p:sp>
        <p:nvSpPr>
          <p:cNvPr id="46" name="TextBox 44"/>
          <p:cNvSpPr txBox="1"/>
          <p:nvPr/>
        </p:nvSpPr>
        <p:spPr>
          <a:xfrm>
            <a:off x="703591" y="2520081"/>
            <a:ext cx="3743482" cy="692497"/>
          </a:xfrm>
          <a:prstGeom prst="rect">
            <a:avLst/>
          </a:prstGeom>
          <a:noFill/>
        </p:spPr>
        <p:txBody>
          <a:bodyPr wrap="square" rtlCol="0">
            <a:spAutoFit/>
          </a:bodyPr>
          <a:lstStyle/>
          <a:p>
            <a:pPr algn="r">
              <a:lnSpc>
                <a:spcPct val="130000"/>
              </a:lnSpc>
            </a:pPr>
            <a:r>
              <a:rPr lang="zh-CN" altLang="en-US" sz="1000" dirty="0">
                <a:solidFill>
                  <a:schemeClr val="tx1">
                    <a:lumMod val="50000"/>
                    <a:lumOff val="50000"/>
                  </a:schemeClr>
                </a:solidFill>
                <a:latin typeface="Bebas" pitchFamily="2" charset="0"/>
                <a:ea typeface="微软雅黑" panose="020B0503020204020204" charset="-122"/>
                <a:sym typeface="Bebas" pitchFamily="2" charset="0"/>
              </a:rPr>
              <a:t>向对方索取授权文件，以保证合同的有效性。需要注意的是，通常情况下签署合同的人是项目负责人，有可能参与合同的履行过程，合同履行中由此人签收的文件也是具有法律效力的。</a:t>
            </a:r>
          </a:p>
        </p:txBody>
      </p:sp>
      <p:sp>
        <p:nvSpPr>
          <p:cNvPr id="47" name="TextBox 45"/>
          <p:cNvSpPr txBox="1"/>
          <p:nvPr/>
        </p:nvSpPr>
        <p:spPr>
          <a:xfrm>
            <a:off x="1030753" y="3780054"/>
            <a:ext cx="3416320" cy="284693"/>
          </a:xfrm>
          <a:prstGeom prst="rect">
            <a:avLst/>
          </a:prstGeom>
          <a:noFill/>
        </p:spPr>
        <p:txBody>
          <a:bodyPr wrap="none" tIns="0" bIns="0" rtlCol="0" anchor="t">
            <a:spAutoFit/>
          </a:bodyPr>
          <a:lstStyle/>
          <a:p>
            <a:pPr algn="r">
              <a:lnSpc>
                <a:spcPct val="150000"/>
              </a:lnSpc>
            </a:pPr>
            <a:r>
              <a:rPr lang="zh-CN" altLang="en-US" sz="1400" dirty="0">
                <a:solidFill>
                  <a:srgbClr val="124062"/>
                </a:solidFill>
                <a:latin typeface="Bebas" pitchFamily="2" charset="0"/>
                <a:ea typeface="微软雅黑" panose="020B0503020204020204" charset="-122"/>
                <a:cs typeface="华文黑体" pitchFamily="2" charset="-122"/>
                <a:sym typeface="Bebas" pitchFamily="2" charset="0"/>
              </a:rPr>
              <a:t>与经工商登记的公司分支机构签署合同的</a:t>
            </a:r>
          </a:p>
        </p:txBody>
      </p:sp>
      <p:sp>
        <p:nvSpPr>
          <p:cNvPr id="48" name="TextBox 46"/>
          <p:cNvSpPr txBox="1"/>
          <p:nvPr/>
        </p:nvSpPr>
        <p:spPr>
          <a:xfrm>
            <a:off x="703591" y="4075485"/>
            <a:ext cx="3743482" cy="872739"/>
          </a:xfrm>
          <a:prstGeom prst="rect">
            <a:avLst/>
          </a:prstGeom>
          <a:noFill/>
        </p:spPr>
        <p:txBody>
          <a:bodyPr wrap="square" rtlCol="0">
            <a:spAutoFit/>
          </a:bodyPr>
          <a:lstStyle/>
          <a:p>
            <a:pPr algn="r">
              <a:lnSpc>
                <a:spcPct val="130000"/>
              </a:lnSpc>
            </a:pPr>
            <a:r>
              <a:rPr lang="zh-CN" altLang="en-US" sz="1000" dirty="0">
                <a:solidFill>
                  <a:schemeClr val="tx1">
                    <a:lumMod val="50000"/>
                    <a:lumOff val="50000"/>
                  </a:schemeClr>
                </a:solidFill>
                <a:latin typeface="Bebas" pitchFamily="2" charset="0"/>
                <a:ea typeface="微软雅黑" panose="020B0503020204020204" charset="-122"/>
                <a:sym typeface="Bebas" pitchFamily="2" charset="0"/>
              </a:rPr>
              <a:t>需要分公司工商登记的负责人一并在合同上签字。与分公司签署合同的，应在分公司经营范围内签署合同，若超过经营范围，需获得总公司授权（例如，与分公司签订担保合同的，必须要求其提供总公司的授权文件，否则担保无效）。</a:t>
            </a:r>
          </a:p>
        </p:txBody>
      </p:sp>
      <p:sp>
        <p:nvSpPr>
          <p:cNvPr id="49" name="TextBox 47"/>
          <p:cNvSpPr txBox="1"/>
          <p:nvPr/>
        </p:nvSpPr>
        <p:spPr>
          <a:xfrm>
            <a:off x="1389826" y="5310534"/>
            <a:ext cx="3057247" cy="284693"/>
          </a:xfrm>
          <a:prstGeom prst="rect">
            <a:avLst/>
          </a:prstGeom>
          <a:noFill/>
        </p:spPr>
        <p:txBody>
          <a:bodyPr wrap="none" tIns="0" bIns="0" rtlCol="0" anchor="t">
            <a:spAutoFit/>
          </a:bodyPr>
          <a:lstStyle/>
          <a:p>
            <a:pPr algn="r">
              <a:lnSpc>
                <a:spcPct val="150000"/>
              </a:lnSpc>
            </a:pPr>
            <a:r>
              <a:rPr lang="zh-CN" altLang="en-US" sz="1400" dirty="0">
                <a:solidFill>
                  <a:srgbClr val="124062"/>
                </a:solidFill>
                <a:latin typeface="Bebas" pitchFamily="2" charset="0"/>
                <a:ea typeface="微软雅黑" panose="020B0503020204020204" charset="-122"/>
                <a:cs typeface="华文黑体" pitchFamily="2" charset="-122"/>
                <a:sym typeface="Bebas" pitchFamily="2" charset="0"/>
              </a:rPr>
              <a:t>与外国法人的常驻代表机构签署合同</a:t>
            </a:r>
          </a:p>
        </p:txBody>
      </p:sp>
      <p:sp>
        <p:nvSpPr>
          <p:cNvPr id="50" name="TextBox 48"/>
          <p:cNvSpPr txBox="1"/>
          <p:nvPr/>
        </p:nvSpPr>
        <p:spPr>
          <a:xfrm>
            <a:off x="703591" y="5605965"/>
            <a:ext cx="3743482" cy="1072794"/>
          </a:xfrm>
          <a:prstGeom prst="rect">
            <a:avLst/>
          </a:prstGeom>
          <a:noFill/>
        </p:spPr>
        <p:txBody>
          <a:bodyPr wrap="square" rtlCol="0">
            <a:spAutoFit/>
          </a:bodyPr>
          <a:lstStyle/>
          <a:p>
            <a:pPr algn="r">
              <a:lnSpc>
                <a:spcPct val="130000"/>
              </a:lnSpc>
            </a:pPr>
            <a:r>
              <a:rPr lang="zh-CN" altLang="en-US" sz="1000" dirty="0">
                <a:solidFill>
                  <a:schemeClr val="tx1">
                    <a:lumMod val="50000"/>
                    <a:lumOff val="50000"/>
                  </a:schemeClr>
                </a:solidFill>
                <a:latin typeface="Bebas" pitchFamily="2" charset="0"/>
                <a:ea typeface="微软雅黑" panose="020B0503020204020204" charset="-122"/>
                <a:sym typeface="Bebas" pitchFamily="2" charset="0"/>
              </a:rPr>
              <a:t>这类主体尽管经过登记，但我们倾向于认为其不具备签署经营合同的主体资格，因为这类主体的成立目的主要是为了公司的联络和接洽工作，并不包括经营。同时，根据实务，目前我国各地已取消国内法人单位的办事处工商登记制度，办事处已不存在合法资质。</a:t>
            </a:r>
            <a:r>
              <a:rPr lang="en-US" altLang="zh-CN" sz="1000" dirty="0">
                <a:solidFill>
                  <a:schemeClr val="tx1">
                    <a:lumMod val="50000"/>
                    <a:lumOff val="50000"/>
                  </a:schemeClr>
                </a:solidFill>
                <a:latin typeface="Bebas" pitchFamily="2" charset="0"/>
                <a:ea typeface="微软雅黑" panose="020B0503020204020204" charset="-122"/>
                <a:sym typeface="Bebas" pitchFamily="2" charset="0"/>
              </a:rPr>
              <a:t>.</a:t>
            </a:r>
          </a:p>
        </p:txBody>
      </p:sp>
      <p:cxnSp>
        <p:nvCxnSpPr>
          <p:cNvPr id="51" name="直接连接符 50"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圆角矩形 51"/>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圆角矩形 52"/>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圆角矩形 53"/>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1205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二</a:t>
            </a:r>
          </a:p>
        </p:txBody>
      </p:sp>
      <p:cxnSp>
        <p:nvCxnSpPr>
          <p:cNvPr id="56" name="直接连接符 55"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圆角矩形 58"/>
          <p:cNvSpPr/>
          <p:nvPr/>
        </p:nvSpPr>
        <p:spPr>
          <a:xfrm>
            <a:off x="338824" y="1595934"/>
            <a:ext cx="600075" cy="392517"/>
          </a:xfrm>
          <a:prstGeom prst="roundRect">
            <a:avLst/>
          </a:prstGeom>
          <a:solidFill>
            <a:srgbClr val="1240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rPr>
              <a:t>1.5</a:t>
            </a:r>
            <a:endParaRPr lang="zh-CN" altLang="en-US" b="1" dirty="0">
              <a:solidFill>
                <a:schemeClr val="bg1"/>
              </a:solidFill>
            </a:endParaRPr>
          </a:p>
        </p:txBody>
      </p:sp>
      <p:sp>
        <p:nvSpPr>
          <p:cNvPr id="60" name="TextBox 59"/>
          <p:cNvSpPr txBox="1"/>
          <p:nvPr/>
        </p:nvSpPr>
        <p:spPr>
          <a:xfrm>
            <a:off x="938899" y="1638798"/>
            <a:ext cx="2262159" cy="369332"/>
          </a:xfrm>
          <a:prstGeom prst="rect">
            <a:avLst/>
          </a:prstGeom>
          <a:noFill/>
        </p:spPr>
        <p:txBody>
          <a:bodyPr wrap="non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rPr>
              <a:t>审查对方的缔约能力</a:t>
            </a:r>
          </a:p>
        </p:txBody>
      </p:sp>
      <p:sp>
        <p:nvSpPr>
          <p:cNvPr id="61" name="矩形 60">
            <a:extLst>
              <a:ext uri="{FF2B5EF4-FFF2-40B4-BE49-F238E27FC236}">
                <a16:creationId xmlns:a16="http://schemas.microsoft.com/office/drawing/2014/main" id="{9F3FCF9D-5DB8-8E42-A596-31876559FE92}"/>
              </a:ext>
            </a:extLst>
          </p:cNvPr>
          <p:cNvSpPr/>
          <p:nvPr/>
        </p:nvSpPr>
        <p:spPr>
          <a:xfrm>
            <a:off x="2276758" y="317593"/>
            <a:ext cx="2954655" cy="461665"/>
          </a:xfrm>
          <a:prstGeom prst="rect">
            <a:avLst/>
          </a:prstGeom>
        </p:spPr>
        <p:txBody>
          <a:bodyPr wrap="none">
            <a:spAutoFit/>
          </a:bodyPr>
          <a:lstStyle/>
          <a:p>
            <a:r>
              <a:rPr lang="zh-CN" altLang="en-US" sz="2400" b="1" dirty="0">
                <a:solidFill>
                  <a:srgbClr val="124062"/>
                </a:solidFill>
                <a:latin typeface="Arial Black" panose="020B0A04020102020204" pitchFamily="34" charset="0"/>
                <a:ea typeface="创艺简细圆" pitchFamily="2" charset="-122"/>
                <a:cs typeface="Kartika" panose="02020503030404060203" pitchFamily="18" charset="0"/>
              </a:rPr>
              <a:t>合同管理流程及要点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35" presetClass="path" presetSubtype="0" decel="40000" fill="hold" grpId="1" nodeType="withEffect">
                                  <p:stCondLst>
                                    <p:cond delay="0"/>
                                  </p:stCondLst>
                                  <p:childTnLst>
                                    <p:animMotion origin="layout" path="M 0.08919 4.81481E-6 L -0.0306 4.81481E-6 " pathEditMode="relative" rAng="0" ptsTypes="AA">
                                      <p:cBhvr>
                                        <p:cTn id="9" dur="1000" fill="hold"/>
                                        <p:tgtEl>
                                          <p:spTgt spid="9"/>
                                        </p:tgtEl>
                                        <p:attrNameLst>
                                          <p:attrName>ppt_x</p:attrName>
                                          <p:attrName>ppt_y</p:attrName>
                                        </p:attrNameLst>
                                      </p:cBhvr>
                                      <p:rCtr x="-5990" y="0"/>
                                    </p:animMotion>
                                  </p:childTnLst>
                                </p:cTn>
                              </p:par>
                              <p:par>
                                <p:cTn id="10" presetID="35" presetClass="path" presetSubtype="0" accel="40000" decel="40000" fill="hold" grpId="2" nodeType="withEffect">
                                  <p:stCondLst>
                                    <p:cond delay="1000"/>
                                  </p:stCondLst>
                                  <p:childTnLst>
                                    <p:animMotion origin="layout" path="M 1.45833E-6 4.81481E-6 L -0.03073 4.81481E-6 " pathEditMode="relative" rAng="0" ptsTypes="AA">
                                      <p:cBhvr>
                                        <p:cTn id="11" dur="1000" spd="-100000" fill="hold"/>
                                        <p:tgtEl>
                                          <p:spTgt spid="9"/>
                                        </p:tgtEl>
                                        <p:attrNameLst>
                                          <p:attrName>ppt_x</p:attrName>
                                          <p:attrName>ppt_y</p:attrName>
                                        </p:attrNameLst>
                                      </p:cBhvr>
                                      <p:rCtr x="-1536" y="0"/>
                                    </p:animMotion>
                                  </p:childTnLst>
                                </p:cTn>
                              </p:par>
                              <p:par>
                                <p:cTn id="12" presetID="10" presetClass="entr" presetSubtype="0" fill="hold" grpId="0" nodeType="withEffect">
                                  <p:stCondLst>
                                    <p:cond delay="100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500"/>
                                        <p:tgtEl>
                                          <p:spTgt spid="38"/>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35" presetClass="path" presetSubtype="0" decel="40000" fill="hold" grpId="1" nodeType="withEffect">
                                  <p:stCondLst>
                                    <p:cond delay="1000"/>
                                  </p:stCondLst>
                                  <p:childTnLst>
                                    <p:animMotion origin="layout" path="M 0.03073 -1.48148E-6 L -0.08906 -1.48148E-6 " pathEditMode="relative" rAng="0" ptsTypes="AA">
                                      <p:cBhvr>
                                        <p:cTn id="19" dur="1000" spd="-100000" fill="hold"/>
                                        <p:tgtEl>
                                          <p:spTgt spid="10"/>
                                        </p:tgtEl>
                                        <p:attrNameLst>
                                          <p:attrName>ppt_x</p:attrName>
                                          <p:attrName>ppt_y</p:attrName>
                                        </p:attrNameLst>
                                      </p:cBhvr>
                                      <p:rCtr x="-5990" y="0"/>
                                    </p:animMotion>
                                  </p:childTnLst>
                                </p:cTn>
                              </p:par>
                              <p:par>
                                <p:cTn id="20" presetID="35" presetClass="path" presetSubtype="0" accel="40000" decel="40000" fill="hold" grpId="2" nodeType="withEffect">
                                  <p:stCondLst>
                                    <p:cond delay="2000"/>
                                  </p:stCondLst>
                                  <p:childTnLst>
                                    <p:animMotion origin="layout" path="M 0.03073 -1.48148E-6 L -4.58333E-6 -1.48148E-6 " pathEditMode="relative" rAng="0" ptsTypes="AA">
                                      <p:cBhvr>
                                        <p:cTn id="21" dur="1000" fill="hold"/>
                                        <p:tgtEl>
                                          <p:spTgt spid="10"/>
                                        </p:tgtEl>
                                        <p:attrNameLst>
                                          <p:attrName>ppt_x</p:attrName>
                                          <p:attrName>ppt_y</p:attrName>
                                        </p:attrNameLst>
                                      </p:cBhvr>
                                      <p:rCtr x="-1536" y="0"/>
                                    </p:animMotion>
                                  </p:childTnLst>
                                </p:cTn>
                              </p:par>
                              <p:par>
                                <p:cTn id="22" presetID="10" presetClass="entr" presetSubtype="0" fill="hold" nodeType="withEffect">
                                  <p:stCondLst>
                                    <p:cond delay="200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childTnLst>
                          </p:cTn>
                        </p:par>
                        <p:par>
                          <p:cTn id="29" fill="hold">
                            <p:stCondLst>
                              <p:cond delay="1000"/>
                            </p:stCondLst>
                            <p:childTnLst>
                              <p:par>
                                <p:cTn id="30" presetID="22" presetClass="entr" presetSubtype="1"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000"/>
                                        <p:tgtEl>
                                          <p:spTgt spid="46"/>
                                        </p:tgtEl>
                                      </p:cBhvr>
                                    </p:animEffect>
                                    <p:anim calcmode="lin" valueType="num">
                                      <p:cBhvr>
                                        <p:cTn id="36" dur="1000" fill="hold"/>
                                        <p:tgtEl>
                                          <p:spTgt spid="46"/>
                                        </p:tgtEl>
                                        <p:attrNameLst>
                                          <p:attrName>ppt_x</p:attrName>
                                        </p:attrNameLst>
                                      </p:cBhvr>
                                      <p:tavLst>
                                        <p:tav tm="0">
                                          <p:val>
                                            <p:strVal val="#ppt_x"/>
                                          </p:val>
                                        </p:tav>
                                        <p:tav tm="100000">
                                          <p:val>
                                            <p:strVal val="#ppt_x"/>
                                          </p:val>
                                        </p:tav>
                                      </p:tavLst>
                                    </p:anim>
                                    <p:anim calcmode="lin" valueType="num">
                                      <p:cBhvr>
                                        <p:cTn id="37" dur="100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1500"/>
                            </p:stCondLst>
                            <p:childTnLst>
                              <p:par>
                                <p:cTn id="39" presetID="22" presetClass="entr" presetSubtype="1"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up)">
                                      <p:cBhvr>
                                        <p:cTn id="41" dur="500"/>
                                        <p:tgtEl>
                                          <p:spTgt spid="39"/>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1000"/>
                                        <p:tgtEl>
                                          <p:spTgt spid="40"/>
                                        </p:tgtEl>
                                      </p:cBhvr>
                                    </p:animEffect>
                                    <p:anim calcmode="lin" valueType="num">
                                      <p:cBhvr>
                                        <p:cTn id="45" dur="1000" fill="hold"/>
                                        <p:tgtEl>
                                          <p:spTgt spid="40"/>
                                        </p:tgtEl>
                                        <p:attrNameLst>
                                          <p:attrName>ppt_x</p:attrName>
                                        </p:attrNameLst>
                                      </p:cBhvr>
                                      <p:tavLst>
                                        <p:tav tm="0">
                                          <p:val>
                                            <p:strVal val="#ppt_x"/>
                                          </p:val>
                                        </p:tav>
                                        <p:tav tm="100000">
                                          <p:val>
                                            <p:strVal val="#ppt_x"/>
                                          </p:val>
                                        </p:tav>
                                      </p:tavLst>
                                    </p:anim>
                                    <p:anim calcmode="lin" valueType="num">
                                      <p:cBhvr>
                                        <p:cTn id="46" dur="1000" fill="hold"/>
                                        <p:tgtEl>
                                          <p:spTgt spid="40"/>
                                        </p:tgtEl>
                                        <p:attrNameLst>
                                          <p:attrName>ppt_y</p:attrName>
                                        </p:attrNameLst>
                                      </p:cBhvr>
                                      <p:tavLst>
                                        <p:tav tm="0">
                                          <p:val>
                                            <p:strVal val="#ppt_y+.1"/>
                                          </p:val>
                                        </p:tav>
                                        <p:tav tm="100000">
                                          <p:val>
                                            <p:strVal val="#ppt_y"/>
                                          </p:val>
                                        </p:tav>
                                      </p:tavLst>
                                    </p:anim>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par>
                                <p:cTn id="51" presetID="35" presetClass="path" presetSubtype="0" decel="40000" fill="hold" grpId="1" nodeType="withEffect">
                                  <p:stCondLst>
                                    <p:cond delay="0"/>
                                  </p:stCondLst>
                                  <p:childTnLst>
                                    <p:animMotion origin="layout" path="M 0.03073 -1.48148E-6 L -0.08906 -1.48148E-6 " pathEditMode="relative" rAng="0" ptsTypes="AA">
                                      <p:cBhvr>
                                        <p:cTn id="52" dur="1000" spd="-100000" fill="hold"/>
                                        <p:tgtEl>
                                          <p:spTgt spid="8"/>
                                        </p:tgtEl>
                                        <p:attrNameLst>
                                          <p:attrName>ppt_x</p:attrName>
                                          <p:attrName>ppt_y</p:attrName>
                                        </p:attrNameLst>
                                      </p:cBhvr>
                                      <p:rCtr x="-5990" y="0"/>
                                    </p:animMotion>
                                  </p:childTnLst>
                                </p:cTn>
                              </p:par>
                              <p:par>
                                <p:cTn id="53" presetID="35" presetClass="path" presetSubtype="0" accel="40000" decel="40000" fill="hold" grpId="2" nodeType="withEffect">
                                  <p:stCondLst>
                                    <p:cond delay="1000"/>
                                  </p:stCondLst>
                                  <p:childTnLst>
                                    <p:animMotion origin="layout" path="M 0.03073 -1.48148E-6 L -4.58333E-6 -1.48148E-6 " pathEditMode="relative" rAng="0" ptsTypes="AA">
                                      <p:cBhvr>
                                        <p:cTn id="54" dur="1000" fill="hold"/>
                                        <p:tgtEl>
                                          <p:spTgt spid="8"/>
                                        </p:tgtEl>
                                        <p:attrNameLst>
                                          <p:attrName>ppt_x</p:attrName>
                                          <p:attrName>ppt_y</p:attrName>
                                        </p:attrNameLst>
                                      </p:cBhvr>
                                      <p:rCtr x="-1536" y="0"/>
                                    </p:animMotion>
                                  </p:childTnLst>
                                </p:cTn>
                              </p:par>
                              <p:par>
                                <p:cTn id="55" presetID="10" presetClass="entr" presetSubtype="0" fill="hold" nodeType="withEffect">
                                  <p:stCondLst>
                                    <p:cond delay="100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par>
                                <p:cTn id="58" presetID="10" presetClass="entr" presetSubtype="0" fill="hold" grpId="0" nodeType="withEffect">
                                  <p:stCondLst>
                                    <p:cond delay="100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par>
                                <p:cTn id="61" presetID="35" presetClass="path" presetSubtype="0" decel="40000" fill="hold" grpId="1" nodeType="withEffect">
                                  <p:stCondLst>
                                    <p:cond delay="1000"/>
                                  </p:stCondLst>
                                  <p:childTnLst>
                                    <p:animMotion origin="layout" path="M 0.08919 4.81481E-6 L -0.0306 4.81481E-6 " pathEditMode="relative" rAng="0" ptsTypes="AA">
                                      <p:cBhvr>
                                        <p:cTn id="62" dur="1000" fill="hold"/>
                                        <p:tgtEl>
                                          <p:spTgt spid="7"/>
                                        </p:tgtEl>
                                        <p:attrNameLst>
                                          <p:attrName>ppt_x</p:attrName>
                                          <p:attrName>ppt_y</p:attrName>
                                        </p:attrNameLst>
                                      </p:cBhvr>
                                      <p:rCtr x="-5990" y="0"/>
                                    </p:animMotion>
                                  </p:childTnLst>
                                </p:cTn>
                              </p:par>
                              <p:par>
                                <p:cTn id="63" presetID="35" presetClass="path" presetSubtype="0" accel="40000" decel="40000" fill="hold" grpId="2" nodeType="withEffect">
                                  <p:stCondLst>
                                    <p:cond delay="2000"/>
                                  </p:stCondLst>
                                  <p:childTnLst>
                                    <p:animMotion origin="layout" path="M 1.45833E-6 4.81481E-6 L -0.03073 4.81481E-6 " pathEditMode="relative" rAng="0" ptsTypes="AA">
                                      <p:cBhvr>
                                        <p:cTn id="64" dur="1000" spd="-100000" fill="hold"/>
                                        <p:tgtEl>
                                          <p:spTgt spid="7"/>
                                        </p:tgtEl>
                                        <p:attrNameLst>
                                          <p:attrName>ppt_x</p:attrName>
                                          <p:attrName>ppt_y</p:attrName>
                                        </p:attrNameLst>
                                      </p:cBhvr>
                                      <p:rCtr x="-1536" y="0"/>
                                    </p:animMotion>
                                  </p:childTnLst>
                                </p:cTn>
                              </p:par>
                              <p:par>
                                <p:cTn id="65" presetID="10" presetClass="entr" presetSubtype="0" fill="hold" nodeType="withEffect">
                                  <p:stCondLst>
                                    <p:cond delay="200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par>
                          <p:cTn id="68" fill="hold">
                            <p:stCondLst>
                              <p:cond delay="2500"/>
                            </p:stCondLst>
                            <p:childTnLst>
                              <p:par>
                                <p:cTn id="69" presetID="22" presetClass="entr" presetSubtype="8"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wipe(left)">
                                      <p:cBhvr>
                                        <p:cTn id="71" dur="500"/>
                                        <p:tgtEl>
                                          <p:spTgt spid="4"/>
                                        </p:tgtEl>
                                      </p:cBhvr>
                                    </p:animEffect>
                                  </p:childTnLst>
                                </p:cTn>
                              </p:par>
                            </p:childTnLst>
                          </p:cTn>
                        </p:par>
                        <p:par>
                          <p:cTn id="72" fill="hold">
                            <p:stCondLst>
                              <p:cond delay="3000"/>
                            </p:stCondLst>
                            <p:childTnLst>
                              <p:par>
                                <p:cTn id="73" presetID="22" presetClass="entr" presetSubtype="1"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up)">
                                      <p:cBhvr>
                                        <p:cTn id="75" dur="500"/>
                                        <p:tgtEl>
                                          <p:spTgt spid="47"/>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3500"/>
                            </p:stCondLst>
                            <p:childTnLst>
                              <p:par>
                                <p:cTn id="82" presetID="22" presetClass="entr" presetSubtype="1" fill="hold" grpId="0" nodeType="after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wipe(up)">
                                      <p:cBhvr>
                                        <p:cTn id="84" dur="500"/>
                                        <p:tgtEl>
                                          <p:spTgt spid="41"/>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fade">
                                      <p:cBhvr>
                                        <p:cTn id="87" dur="1000"/>
                                        <p:tgtEl>
                                          <p:spTgt spid="42"/>
                                        </p:tgtEl>
                                      </p:cBhvr>
                                    </p:animEffect>
                                    <p:anim calcmode="lin" valueType="num">
                                      <p:cBhvr>
                                        <p:cTn id="88" dur="1000" fill="hold"/>
                                        <p:tgtEl>
                                          <p:spTgt spid="42"/>
                                        </p:tgtEl>
                                        <p:attrNameLst>
                                          <p:attrName>ppt_x</p:attrName>
                                        </p:attrNameLst>
                                      </p:cBhvr>
                                      <p:tavLst>
                                        <p:tav tm="0">
                                          <p:val>
                                            <p:strVal val="#ppt_x"/>
                                          </p:val>
                                        </p:tav>
                                        <p:tav tm="100000">
                                          <p:val>
                                            <p:strVal val="#ppt_x"/>
                                          </p:val>
                                        </p:tav>
                                      </p:tavLst>
                                    </p:anim>
                                    <p:anim calcmode="lin" valueType="num">
                                      <p:cBhvr>
                                        <p:cTn id="89" dur="1000" fill="hold"/>
                                        <p:tgtEl>
                                          <p:spTgt spid="42"/>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10" presetClass="entr" presetSubtype="0" fill="hold" grpId="0" nodeType="afterEffect">
                                  <p:stCondLst>
                                    <p:cond delay="0"/>
                                  </p:stCondLst>
                                  <p:childTnLst>
                                    <p:set>
                                      <p:cBhvr>
                                        <p:cTn id="92" dur="1" fill="hold">
                                          <p:stCondLst>
                                            <p:cond delay="0"/>
                                          </p:stCondLst>
                                        </p:cTn>
                                        <p:tgtEl>
                                          <p:spTgt spid="5"/>
                                        </p:tgtEl>
                                        <p:attrNameLst>
                                          <p:attrName>style.visibility</p:attrName>
                                        </p:attrNameLst>
                                      </p:cBhvr>
                                      <p:to>
                                        <p:strVal val="visible"/>
                                      </p:to>
                                    </p:set>
                                    <p:animEffect transition="in" filter="fade">
                                      <p:cBhvr>
                                        <p:cTn id="93" dur="500"/>
                                        <p:tgtEl>
                                          <p:spTgt spid="5"/>
                                        </p:tgtEl>
                                      </p:cBhvr>
                                    </p:animEffect>
                                  </p:childTnLst>
                                </p:cTn>
                              </p:par>
                              <p:par>
                                <p:cTn id="94" presetID="35" presetClass="path" presetSubtype="0" decel="40000" fill="hold" grpId="1" nodeType="withEffect">
                                  <p:stCondLst>
                                    <p:cond delay="0"/>
                                  </p:stCondLst>
                                  <p:childTnLst>
                                    <p:animMotion origin="layout" path="M 0.08919 4.81481E-6 L -0.0306 4.81481E-6 " pathEditMode="relative" rAng="0" ptsTypes="AA">
                                      <p:cBhvr>
                                        <p:cTn id="95" dur="1000" fill="hold"/>
                                        <p:tgtEl>
                                          <p:spTgt spid="5"/>
                                        </p:tgtEl>
                                        <p:attrNameLst>
                                          <p:attrName>ppt_x</p:attrName>
                                          <p:attrName>ppt_y</p:attrName>
                                        </p:attrNameLst>
                                      </p:cBhvr>
                                      <p:rCtr x="-5990" y="0"/>
                                    </p:animMotion>
                                  </p:childTnLst>
                                </p:cTn>
                              </p:par>
                              <p:par>
                                <p:cTn id="96" presetID="35" presetClass="path" presetSubtype="0" accel="40000" decel="40000" fill="hold" grpId="2" nodeType="withEffect">
                                  <p:stCondLst>
                                    <p:cond delay="1000"/>
                                  </p:stCondLst>
                                  <p:childTnLst>
                                    <p:animMotion origin="layout" path="M 1.45833E-6 4.81481E-6 L -0.03073 4.81481E-6 " pathEditMode="relative" rAng="0" ptsTypes="AA">
                                      <p:cBhvr>
                                        <p:cTn id="97" dur="1000" spd="-100000" fill="hold"/>
                                        <p:tgtEl>
                                          <p:spTgt spid="5"/>
                                        </p:tgtEl>
                                        <p:attrNameLst>
                                          <p:attrName>ppt_x</p:attrName>
                                          <p:attrName>ppt_y</p:attrName>
                                        </p:attrNameLst>
                                      </p:cBhvr>
                                      <p:rCtr x="-1536" y="0"/>
                                    </p:animMotion>
                                  </p:childTnLst>
                                </p:cTn>
                              </p:par>
                              <p:par>
                                <p:cTn id="98" presetID="10" presetClass="entr" presetSubtype="0" fill="hold" nodeType="withEffect">
                                  <p:stCondLst>
                                    <p:cond delay="100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500"/>
                                        <p:tgtEl>
                                          <p:spTgt spid="21"/>
                                        </p:tgtEl>
                                      </p:cBhvr>
                                    </p:animEffect>
                                  </p:childTnLst>
                                </p:cTn>
                              </p:par>
                              <p:par>
                                <p:cTn id="101" presetID="10" presetClass="entr" presetSubtype="0" fill="hold" grpId="0" nodeType="withEffect">
                                  <p:stCondLst>
                                    <p:cond delay="1000"/>
                                  </p:stCondLst>
                                  <p:childTnLst>
                                    <p:set>
                                      <p:cBhvr>
                                        <p:cTn id="102" dur="1" fill="hold">
                                          <p:stCondLst>
                                            <p:cond delay="0"/>
                                          </p:stCondLst>
                                        </p:cTn>
                                        <p:tgtEl>
                                          <p:spTgt spid="6"/>
                                        </p:tgtEl>
                                        <p:attrNameLst>
                                          <p:attrName>style.visibility</p:attrName>
                                        </p:attrNameLst>
                                      </p:cBhvr>
                                      <p:to>
                                        <p:strVal val="visible"/>
                                      </p:to>
                                    </p:set>
                                    <p:animEffect transition="in" filter="fade">
                                      <p:cBhvr>
                                        <p:cTn id="103" dur="500"/>
                                        <p:tgtEl>
                                          <p:spTgt spid="6"/>
                                        </p:tgtEl>
                                      </p:cBhvr>
                                    </p:animEffect>
                                  </p:childTnLst>
                                </p:cTn>
                              </p:par>
                              <p:par>
                                <p:cTn id="104" presetID="35" presetClass="path" presetSubtype="0" decel="40000" fill="hold" grpId="1" nodeType="withEffect">
                                  <p:stCondLst>
                                    <p:cond delay="1000"/>
                                  </p:stCondLst>
                                  <p:childTnLst>
                                    <p:animMotion origin="layout" path="M 0.03073 -1.48148E-6 L -0.08906 -1.48148E-6 " pathEditMode="relative" rAng="0" ptsTypes="AA">
                                      <p:cBhvr>
                                        <p:cTn id="105" dur="1000" spd="-100000" fill="hold"/>
                                        <p:tgtEl>
                                          <p:spTgt spid="6"/>
                                        </p:tgtEl>
                                        <p:attrNameLst>
                                          <p:attrName>ppt_x</p:attrName>
                                          <p:attrName>ppt_y</p:attrName>
                                        </p:attrNameLst>
                                      </p:cBhvr>
                                      <p:rCtr x="-5990" y="0"/>
                                    </p:animMotion>
                                  </p:childTnLst>
                                </p:cTn>
                              </p:par>
                              <p:par>
                                <p:cTn id="106" presetID="35" presetClass="path" presetSubtype="0" accel="40000" decel="40000" fill="hold" grpId="2" nodeType="withEffect">
                                  <p:stCondLst>
                                    <p:cond delay="2000"/>
                                  </p:stCondLst>
                                  <p:childTnLst>
                                    <p:animMotion origin="layout" path="M 0.03073 -1.48148E-6 L -4.58333E-6 -1.48148E-6 " pathEditMode="relative" rAng="0" ptsTypes="AA">
                                      <p:cBhvr>
                                        <p:cTn id="107" dur="1000" fill="hold"/>
                                        <p:tgtEl>
                                          <p:spTgt spid="6"/>
                                        </p:tgtEl>
                                        <p:attrNameLst>
                                          <p:attrName>ppt_x</p:attrName>
                                          <p:attrName>ppt_y</p:attrName>
                                        </p:attrNameLst>
                                      </p:cBhvr>
                                      <p:rCtr x="-1536" y="0"/>
                                    </p:animMotion>
                                  </p:childTnLst>
                                </p:cTn>
                              </p:par>
                              <p:par>
                                <p:cTn id="108" presetID="10" presetClass="entr" presetSubtype="0" fill="hold" nodeType="withEffect">
                                  <p:stCondLst>
                                    <p:cond delay="2000"/>
                                  </p:stCondLst>
                                  <p:childTnLst>
                                    <p:set>
                                      <p:cBhvr>
                                        <p:cTn id="109" dur="1" fill="hold">
                                          <p:stCondLst>
                                            <p:cond delay="0"/>
                                          </p:stCondLst>
                                        </p:cTn>
                                        <p:tgtEl>
                                          <p:spTgt spid="33"/>
                                        </p:tgtEl>
                                        <p:attrNameLst>
                                          <p:attrName>style.visibility</p:attrName>
                                        </p:attrNameLst>
                                      </p:cBhvr>
                                      <p:to>
                                        <p:strVal val="visible"/>
                                      </p:to>
                                    </p:set>
                                    <p:animEffect transition="in" filter="fade">
                                      <p:cBhvr>
                                        <p:cTn id="110" dur="500"/>
                                        <p:tgtEl>
                                          <p:spTgt spid="33"/>
                                        </p:tgtEl>
                                      </p:cBhvr>
                                    </p:animEffect>
                                  </p:childTnLst>
                                </p:cTn>
                              </p:par>
                            </p:childTnLst>
                          </p:cTn>
                        </p:par>
                        <p:par>
                          <p:cTn id="111" fill="hold">
                            <p:stCondLst>
                              <p:cond delay="4500"/>
                            </p:stCondLst>
                            <p:childTnLst>
                              <p:par>
                                <p:cTn id="112" presetID="22" presetClass="entr" presetSubtype="8" fill="hold" nodeType="afterEffect">
                                  <p:stCondLst>
                                    <p:cond delay="0"/>
                                  </p:stCondLst>
                                  <p:childTnLst>
                                    <p:set>
                                      <p:cBhvr>
                                        <p:cTn id="113" dur="1" fill="hold">
                                          <p:stCondLst>
                                            <p:cond delay="0"/>
                                          </p:stCondLst>
                                        </p:cTn>
                                        <p:tgtEl>
                                          <p:spTgt spid="3"/>
                                        </p:tgtEl>
                                        <p:attrNameLst>
                                          <p:attrName>style.visibility</p:attrName>
                                        </p:attrNameLst>
                                      </p:cBhvr>
                                      <p:to>
                                        <p:strVal val="visible"/>
                                      </p:to>
                                    </p:set>
                                    <p:animEffect transition="in" filter="wipe(left)">
                                      <p:cBhvr>
                                        <p:cTn id="114" dur="500"/>
                                        <p:tgtEl>
                                          <p:spTgt spid="3"/>
                                        </p:tgtEl>
                                      </p:cBhvr>
                                    </p:animEffect>
                                  </p:childTnLst>
                                </p:cTn>
                              </p:par>
                            </p:childTnLst>
                          </p:cTn>
                        </p:par>
                        <p:par>
                          <p:cTn id="115" fill="hold">
                            <p:stCondLst>
                              <p:cond delay="5000"/>
                            </p:stCondLst>
                            <p:childTnLst>
                              <p:par>
                                <p:cTn id="116" presetID="22" presetClass="entr" presetSubtype="1" fill="hold" grpId="0" nodeType="after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wipe(up)">
                                      <p:cBhvr>
                                        <p:cTn id="118" dur="500"/>
                                        <p:tgtEl>
                                          <p:spTgt spid="49"/>
                                        </p:tgtEl>
                                      </p:cBhvr>
                                    </p:animEffect>
                                  </p:childTnLst>
                                </p:cTn>
                              </p:par>
                              <p:par>
                                <p:cTn id="119" presetID="42" presetClass="entr" presetSubtype="0" fill="hold" grpId="0" nodeType="withEffect">
                                  <p:stCondLst>
                                    <p:cond delay="0"/>
                                  </p:stCondLst>
                                  <p:childTnLst>
                                    <p:set>
                                      <p:cBhvr>
                                        <p:cTn id="120" dur="1" fill="hold">
                                          <p:stCondLst>
                                            <p:cond delay="0"/>
                                          </p:stCondLst>
                                        </p:cTn>
                                        <p:tgtEl>
                                          <p:spTgt spid="50"/>
                                        </p:tgtEl>
                                        <p:attrNameLst>
                                          <p:attrName>style.visibility</p:attrName>
                                        </p:attrNameLst>
                                      </p:cBhvr>
                                      <p:to>
                                        <p:strVal val="visible"/>
                                      </p:to>
                                    </p:set>
                                    <p:animEffect transition="in" filter="fade">
                                      <p:cBhvr>
                                        <p:cTn id="121" dur="1000"/>
                                        <p:tgtEl>
                                          <p:spTgt spid="50"/>
                                        </p:tgtEl>
                                      </p:cBhvr>
                                    </p:animEffect>
                                    <p:anim calcmode="lin" valueType="num">
                                      <p:cBhvr>
                                        <p:cTn id="122" dur="1000" fill="hold"/>
                                        <p:tgtEl>
                                          <p:spTgt spid="50"/>
                                        </p:tgtEl>
                                        <p:attrNameLst>
                                          <p:attrName>ppt_x</p:attrName>
                                        </p:attrNameLst>
                                      </p:cBhvr>
                                      <p:tavLst>
                                        <p:tav tm="0">
                                          <p:val>
                                            <p:strVal val="#ppt_x"/>
                                          </p:val>
                                        </p:tav>
                                        <p:tav tm="100000">
                                          <p:val>
                                            <p:strVal val="#ppt_x"/>
                                          </p:val>
                                        </p:tav>
                                      </p:tavLst>
                                    </p:anim>
                                    <p:anim calcmode="lin" valueType="num">
                                      <p:cBhvr>
                                        <p:cTn id="123" dur="1000" fill="hold"/>
                                        <p:tgtEl>
                                          <p:spTgt spid="50"/>
                                        </p:tgtEl>
                                        <p:attrNameLst>
                                          <p:attrName>ppt_y</p:attrName>
                                        </p:attrNameLst>
                                      </p:cBhvr>
                                      <p:tavLst>
                                        <p:tav tm="0">
                                          <p:val>
                                            <p:strVal val="#ppt_y+.1"/>
                                          </p:val>
                                        </p:tav>
                                        <p:tav tm="100000">
                                          <p:val>
                                            <p:strVal val="#ppt_y"/>
                                          </p:val>
                                        </p:tav>
                                      </p:tavLst>
                                    </p:anim>
                                  </p:childTnLst>
                                </p:cTn>
                              </p:par>
                            </p:childTnLst>
                          </p:cTn>
                        </p:par>
                        <p:par>
                          <p:cTn id="124" fill="hold">
                            <p:stCondLst>
                              <p:cond delay="5500"/>
                            </p:stCondLst>
                            <p:childTnLst>
                              <p:par>
                                <p:cTn id="125" presetID="22" presetClass="entr" presetSubtype="1" fill="hold" grpId="0" nodeType="afterEffect">
                                  <p:stCondLst>
                                    <p:cond delay="0"/>
                                  </p:stCondLst>
                                  <p:childTnLst>
                                    <p:set>
                                      <p:cBhvr>
                                        <p:cTn id="126" dur="1" fill="hold">
                                          <p:stCondLst>
                                            <p:cond delay="0"/>
                                          </p:stCondLst>
                                        </p:cTn>
                                        <p:tgtEl>
                                          <p:spTgt spid="43"/>
                                        </p:tgtEl>
                                        <p:attrNameLst>
                                          <p:attrName>style.visibility</p:attrName>
                                        </p:attrNameLst>
                                      </p:cBhvr>
                                      <p:to>
                                        <p:strVal val="visible"/>
                                      </p:to>
                                    </p:set>
                                    <p:animEffect transition="in" filter="wipe(up)">
                                      <p:cBhvr>
                                        <p:cTn id="127" dur="500"/>
                                        <p:tgtEl>
                                          <p:spTgt spid="43"/>
                                        </p:tgtEl>
                                      </p:cBhvr>
                                    </p:animEffect>
                                  </p:childTnLst>
                                </p:cTn>
                              </p:par>
                              <p:par>
                                <p:cTn id="128" presetID="42" presetClass="entr" presetSubtype="0" fill="hold" grpId="0" nodeType="with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1000"/>
                                        <p:tgtEl>
                                          <p:spTgt spid="44"/>
                                        </p:tgtEl>
                                      </p:cBhvr>
                                    </p:animEffect>
                                    <p:anim calcmode="lin" valueType="num">
                                      <p:cBhvr>
                                        <p:cTn id="131" dur="1000" fill="hold"/>
                                        <p:tgtEl>
                                          <p:spTgt spid="44"/>
                                        </p:tgtEl>
                                        <p:attrNameLst>
                                          <p:attrName>ppt_x</p:attrName>
                                        </p:attrNameLst>
                                      </p:cBhvr>
                                      <p:tavLst>
                                        <p:tav tm="0">
                                          <p:val>
                                            <p:strVal val="#ppt_x"/>
                                          </p:val>
                                        </p:tav>
                                        <p:tav tm="100000">
                                          <p:val>
                                            <p:strVal val="#ppt_x"/>
                                          </p:val>
                                        </p:tav>
                                      </p:tavLst>
                                    </p:anim>
                                    <p:anim calcmode="lin" valueType="num">
                                      <p:cBhvr>
                                        <p:cTn id="132"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0" grpId="2" animBg="1"/>
      <p:bldP spid="38" grpId="0" animBg="1"/>
      <p:bldP spid="39" grpId="0"/>
      <p:bldP spid="40" grpId="0"/>
      <p:bldP spid="41" grpId="0"/>
      <p:bldP spid="42" grpId="0"/>
      <p:bldP spid="43" grpId="0"/>
      <p:bldP spid="44" grpId="0"/>
      <p:bldP spid="45" grpId="0"/>
      <p:bldP spid="46" grpId="0"/>
      <p:bldP spid="47" grpId="0"/>
      <p:bldP spid="48" grpId="0"/>
      <p:bldP spid="49" grpId="0"/>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1954996" y="2627560"/>
            <a:ext cx="5715" cy="3642360"/>
          </a:xfrm>
          <a:prstGeom prst="line">
            <a:avLst/>
          </a:prstGeom>
          <a:ln w="22225">
            <a:solidFill>
              <a:schemeClr val="tx1">
                <a:lumMod val="85000"/>
                <a:lumOff val="1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3620915" y="2640035"/>
            <a:ext cx="5715" cy="3642360"/>
          </a:xfrm>
          <a:prstGeom prst="line">
            <a:avLst/>
          </a:prstGeom>
          <a:ln w="22225">
            <a:solidFill>
              <a:schemeClr val="tx1">
                <a:lumMod val="85000"/>
                <a:lumOff val="1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6452343" y="2255450"/>
            <a:ext cx="2426014" cy="1237615"/>
            <a:chOff x="1580" y="2398"/>
            <a:chExt cx="2420" cy="2420"/>
          </a:xfrm>
        </p:grpSpPr>
        <p:sp>
          <p:nvSpPr>
            <p:cNvPr id="12" name="菱形 11"/>
            <p:cNvSpPr/>
            <p:nvPr/>
          </p:nvSpPr>
          <p:spPr>
            <a:xfrm>
              <a:off x="1580" y="2398"/>
              <a:ext cx="2420" cy="2420"/>
            </a:xfrm>
            <a:prstGeom prst="diamond">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21"/>
            <p:cNvSpPr txBox="1"/>
            <p:nvPr/>
          </p:nvSpPr>
          <p:spPr>
            <a:xfrm>
              <a:off x="1838" y="3189"/>
              <a:ext cx="1954" cy="1018"/>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rPr>
                <a:t>起草合同文本的注意事项</a:t>
              </a:r>
            </a:p>
          </p:txBody>
        </p:sp>
      </p:grpSp>
      <p:sp>
        <p:nvSpPr>
          <p:cNvPr id="17" name="文本框 25"/>
          <p:cNvSpPr txBox="1"/>
          <p:nvPr/>
        </p:nvSpPr>
        <p:spPr>
          <a:xfrm>
            <a:off x="242897" y="3638973"/>
            <a:ext cx="3341831" cy="1444691"/>
          </a:xfrm>
          <a:prstGeom prst="rect">
            <a:avLst/>
          </a:prstGeom>
          <a:noFill/>
        </p:spPr>
        <p:txBody>
          <a:bodyPr wrap="square" rtlCol="0">
            <a:spAutoFit/>
          </a:bodyPr>
          <a:lstStyle/>
          <a:p>
            <a:pPr fontAlgn="base">
              <a:lnSpc>
                <a:spcPct val="150000"/>
              </a:lnSpc>
              <a:spcBef>
                <a:spcPts val="600"/>
              </a:spcBef>
              <a:buFont typeface="Arial" panose="020B0604020202020204" pitchFamily="34" charset="0"/>
            </a:pPr>
            <a:r>
              <a:rPr lang="zh-CN" altLang="en-US" sz="1200" spc="140" dirty="0">
                <a:solidFill>
                  <a:schemeClr val="tx1">
                    <a:lumMod val="65000"/>
                    <a:lumOff val="35000"/>
                  </a:schemeClr>
                </a:solidFill>
                <a:latin typeface="微软雅黑" panose="020B0503020204020204" charset="-122"/>
                <a:ea typeface="微软雅黑" panose="020B0503020204020204" charset="-122"/>
                <a:cs typeface="+mn-ea"/>
                <a:sym typeface="+mn-lt"/>
              </a:rPr>
              <a:t>审查合同标的，以明确对方的合同义务是否包含在其营业执照载明的“经营范围”之内，避免与超越经营范围的对方签订合同，避免因违反国家限制经营、特许经营及禁止经营的规定而订立无效合同。 </a:t>
            </a:r>
          </a:p>
        </p:txBody>
      </p:sp>
      <p:sp>
        <p:nvSpPr>
          <p:cNvPr id="18" name="文本框 26"/>
          <p:cNvSpPr txBox="1"/>
          <p:nvPr/>
        </p:nvSpPr>
        <p:spPr>
          <a:xfrm>
            <a:off x="3800475" y="3470587"/>
            <a:ext cx="8154522" cy="2451953"/>
          </a:xfrm>
          <a:prstGeom prst="rect">
            <a:avLst/>
          </a:prstGeom>
          <a:noFill/>
        </p:spPr>
        <p:txBody>
          <a:bodyPr wrap="square" rtlCol="0">
            <a:spAutoFit/>
          </a:bodyPr>
          <a:lstStyle/>
          <a:p>
            <a:pPr fontAlgn="base">
              <a:spcBef>
                <a:spcPts val="1000"/>
              </a:spcBef>
              <a:buFont typeface="Arial" panose="020B0604020202020204" pitchFamily="34" charset="0"/>
            </a:pPr>
            <a:r>
              <a:rPr lang="zh-CN" altLang="en-US" sz="1200" spc="150" dirty="0">
                <a:solidFill>
                  <a:schemeClr val="tx1">
                    <a:lumMod val="65000"/>
                    <a:lumOff val="35000"/>
                  </a:schemeClr>
                </a:solidFill>
                <a:latin typeface="微软雅黑" panose="020B0503020204020204" charset="-122"/>
                <a:ea typeface="微软雅黑" panose="020B0503020204020204" charset="-122"/>
                <a:cs typeface="+mn-ea"/>
                <a:sym typeface="+mn-lt"/>
              </a:rPr>
              <a:t>◆ 尽量争取我方起草合同文本。</a:t>
            </a:r>
          </a:p>
          <a:p>
            <a:pPr fontAlgn="base">
              <a:spcBef>
                <a:spcPts val="1000"/>
              </a:spcBef>
              <a:buFont typeface="Arial" panose="020B0604020202020204" pitchFamily="34" charset="0"/>
            </a:pPr>
            <a:r>
              <a:rPr lang="zh-CN" altLang="en-US" sz="1200" spc="150" dirty="0">
                <a:solidFill>
                  <a:schemeClr val="tx1">
                    <a:lumMod val="65000"/>
                    <a:lumOff val="35000"/>
                  </a:schemeClr>
                </a:solidFill>
                <a:latin typeface="微软雅黑" panose="020B0503020204020204" charset="-122"/>
                <a:ea typeface="微软雅黑" panose="020B0503020204020204" charset="-122"/>
                <a:cs typeface="+mn-ea"/>
                <a:sym typeface="+mn-lt"/>
              </a:rPr>
              <a:t>◆ 优先使用我方的格式合同。但应避免在格式合同中违法制定免除己方责任、加重对方责任、排除对方主要权利的条款，以免不被法院、仲裁机构支持而承担不利风险。</a:t>
            </a:r>
          </a:p>
          <a:p>
            <a:pPr fontAlgn="base">
              <a:spcBef>
                <a:spcPts val="1000"/>
              </a:spcBef>
              <a:buFont typeface="Arial" panose="020B0604020202020204" pitchFamily="34" charset="0"/>
            </a:pPr>
            <a:r>
              <a:rPr lang="zh-CN" altLang="en-US" sz="1200" spc="150" dirty="0">
                <a:solidFill>
                  <a:schemeClr val="tx1">
                    <a:lumMod val="65000"/>
                    <a:lumOff val="35000"/>
                  </a:schemeClr>
                </a:solidFill>
                <a:latin typeface="微软雅黑" panose="020B0503020204020204" charset="-122"/>
                <a:ea typeface="微软雅黑" panose="020B0503020204020204" charset="-122"/>
                <a:cs typeface="+mn-ea"/>
                <a:sym typeface="+mn-lt"/>
              </a:rPr>
              <a:t>◆ 对于专业性较强的合同，应由相关专业人员、法务人员及决策人员共同组成合同谈判、起草团队，在项目前期对所涉专业要求及后续调整作出详细判断，并体现在合同中。</a:t>
            </a:r>
          </a:p>
          <a:p>
            <a:pPr fontAlgn="base">
              <a:spcBef>
                <a:spcPts val="1000"/>
              </a:spcBef>
              <a:buFont typeface="Arial" panose="020B0604020202020204" pitchFamily="34" charset="0"/>
            </a:pPr>
            <a:r>
              <a:rPr lang="zh-CN" altLang="en-US" sz="1200" spc="150" dirty="0">
                <a:solidFill>
                  <a:schemeClr val="tx1">
                    <a:lumMod val="65000"/>
                    <a:lumOff val="35000"/>
                  </a:schemeClr>
                </a:solidFill>
                <a:latin typeface="微软雅黑" panose="020B0503020204020204" charset="-122"/>
                <a:ea typeface="微软雅黑" panose="020B0503020204020204" charset="-122"/>
                <a:cs typeface="+mn-ea"/>
                <a:sym typeface="+mn-lt"/>
              </a:rPr>
              <a:t>◆ 注意合同用词准确、严谨。例如“定金”与“订金”</a:t>
            </a:r>
            <a:r>
              <a:rPr lang="en-US" altLang="zh-CN" sz="1200" spc="150" dirty="0">
                <a:solidFill>
                  <a:schemeClr val="tx1">
                    <a:lumMod val="65000"/>
                    <a:lumOff val="35000"/>
                  </a:schemeClr>
                </a:solidFill>
                <a:latin typeface="微软雅黑" panose="020B0503020204020204" charset="-122"/>
                <a:ea typeface="微软雅黑" panose="020B0503020204020204" charset="-122"/>
                <a:cs typeface="+mn-ea"/>
                <a:sym typeface="+mn-lt"/>
              </a:rPr>
              <a:t>,</a:t>
            </a:r>
            <a:r>
              <a:rPr lang="zh-CN" altLang="en-US" sz="1200" spc="150" dirty="0">
                <a:solidFill>
                  <a:schemeClr val="tx1">
                    <a:lumMod val="65000"/>
                    <a:lumOff val="35000"/>
                  </a:schemeClr>
                </a:solidFill>
                <a:latin typeface="微软雅黑" panose="020B0503020204020204" charset="-122"/>
                <a:ea typeface="微软雅黑" panose="020B0503020204020204" charset="-122"/>
                <a:cs typeface="+mn-ea"/>
                <a:sym typeface="+mn-lt"/>
              </a:rPr>
              <a:t> 定金是债的担保方式之一，给付定金的一方不履行债务的，无权要求返还定金；收受定金的一方不履行债务的，应当双倍返还定金，而订金并无此意。另外，“预付款”不具有定金的性质，收受预付款一方违约，只需返还所收款项，而无需双倍返还。</a:t>
            </a:r>
            <a:endParaRPr lang="en-US" altLang="zh-CN" sz="1200" spc="150" dirty="0">
              <a:solidFill>
                <a:schemeClr val="tx1">
                  <a:lumMod val="65000"/>
                  <a:lumOff val="35000"/>
                </a:schemeClr>
              </a:solidFill>
              <a:latin typeface="微软雅黑" panose="020B0503020204020204" charset="-122"/>
              <a:ea typeface="微软雅黑" panose="020B0503020204020204" charset="-122"/>
              <a:cs typeface="+mn-ea"/>
              <a:sym typeface="+mn-lt"/>
            </a:endParaRPr>
          </a:p>
          <a:p>
            <a:pPr fontAlgn="base">
              <a:spcBef>
                <a:spcPts val="1000"/>
              </a:spcBef>
              <a:buFont typeface="Arial" panose="020B0604020202020204" pitchFamily="34" charset="0"/>
            </a:pPr>
            <a:r>
              <a:rPr lang="zh-CN" altLang="en-US" sz="1200" spc="150" dirty="0">
                <a:solidFill>
                  <a:schemeClr val="tx1">
                    <a:lumMod val="65000"/>
                    <a:lumOff val="35000"/>
                  </a:schemeClr>
                </a:solidFill>
                <a:latin typeface="微软雅黑" panose="020B0503020204020204" charset="-122"/>
                <a:ea typeface="微软雅黑" panose="020B0503020204020204" charset="-122"/>
                <a:cs typeface="+mn-ea"/>
                <a:sym typeface="+mn-lt"/>
              </a:rPr>
              <a:t>◆ 关注合同的逻辑性。例如，前面写合同期限至</a:t>
            </a:r>
            <a:r>
              <a:rPr lang="en-US" altLang="zh-CN" sz="1200" spc="150" dirty="0">
                <a:solidFill>
                  <a:schemeClr val="tx1">
                    <a:lumMod val="65000"/>
                    <a:lumOff val="35000"/>
                  </a:schemeClr>
                </a:solidFill>
                <a:latin typeface="微软雅黑" panose="020B0503020204020204" charset="-122"/>
                <a:ea typeface="微软雅黑" panose="020B0503020204020204" charset="-122"/>
                <a:cs typeface="+mn-ea"/>
                <a:sym typeface="+mn-lt"/>
              </a:rPr>
              <a:t>X</a:t>
            </a:r>
            <a:r>
              <a:rPr lang="zh-CN" altLang="en-US" sz="1200" spc="150" dirty="0">
                <a:solidFill>
                  <a:schemeClr val="tx1">
                    <a:lumMod val="65000"/>
                    <a:lumOff val="35000"/>
                  </a:schemeClr>
                </a:solidFill>
                <a:latin typeface="微软雅黑" panose="020B0503020204020204" charset="-122"/>
                <a:ea typeface="微软雅黑" panose="020B0503020204020204" charset="-122"/>
                <a:cs typeface="+mn-ea"/>
                <a:sym typeface="+mn-lt"/>
              </a:rPr>
              <a:t>年</a:t>
            </a:r>
            <a:r>
              <a:rPr lang="en-US" altLang="zh-CN" sz="1200" spc="150" dirty="0">
                <a:solidFill>
                  <a:schemeClr val="tx1">
                    <a:lumMod val="65000"/>
                    <a:lumOff val="35000"/>
                  </a:schemeClr>
                </a:solidFill>
                <a:latin typeface="微软雅黑" panose="020B0503020204020204" charset="-122"/>
                <a:ea typeface="微软雅黑" panose="020B0503020204020204" charset="-122"/>
                <a:cs typeface="+mn-ea"/>
                <a:sym typeface="+mn-lt"/>
              </a:rPr>
              <a:t>X</a:t>
            </a:r>
            <a:r>
              <a:rPr lang="zh-CN" altLang="en-US" sz="1200" spc="150" dirty="0">
                <a:solidFill>
                  <a:schemeClr val="tx1">
                    <a:lumMod val="65000"/>
                    <a:lumOff val="35000"/>
                  </a:schemeClr>
                </a:solidFill>
                <a:latin typeface="微软雅黑" panose="020B0503020204020204" charset="-122"/>
                <a:ea typeface="微软雅黑" panose="020B0503020204020204" charset="-122"/>
                <a:cs typeface="+mn-ea"/>
                <a:sym typeface="+mn-lt"/>
              </a:rPr>
              <a:t>月</a:t>
            </a:r>
            <a:r>
              <a:rPr lang="en-US" altLang="zh-CN" sz="1200" spc="150" dirty="0">
                <a:solidFill>
                  <a:schemeClr val="tx1">
                    <a:lumMod val="65000"/>
                    <a:lumOff val="35000"/>
                  </a:schemeClr>
                </a:solidFill>
                <a:latin typeface="微软雅黑" panose="020B0503020204020204" charset="-122"/>
                <a:ea typeface="微软雅黑" panose="020B0503020204020204" charset="-122"/>
                <a:cs typeface="+mn-ea"/>
                <a:sym typeface="+mn-lt"/>
              </a:rPr>
              <a:t>X</a:t>
            </a:r>
            <a:r>
              <a:rPr lang="zh-CN" altLang="en-US" sz="1200" spc="150" dirty="0">
                <a:solidFill>
                  <a:schemeClr val="tx1">
                    <a:lumMod val="65000"/>
                    <a:lumOff val="35000"/>
                  </a:schemeClr>
                </a:solidFill>
                <a:latin typeface="微软雅黑" panose="020B0503020204020204" charset="-122"/>
                <a:ea typeface="微软雅黑" panose="020B0503020204020204" charset="-122"/>
                <a:cs typeface="+mn-ea"/>
                <a:sym typeface="+mn-lt"/>
              </a:rPr>
              <a:t>止，法律意义上是附终止期限的合同，到期后合同终止；后面违约责任称合同到期后某方有权解除合同，也有权主张继续履行，易导致合同效力争议。</a:t>
            </a:r>
          </a:p>
        </p:txBody>
      </p:sp>
      <p:sp>
        <p:nvSpPr>
          <p:cNvPr id="32" name="圆角矩形 31"/>
          <p:cNvSpPr/>
          <p:nvPr/>
        </p:nvSpPr>
        <p:spPr>
          <a:xfrm>
            <a:off x="7356424" y="2084994"/>
            <a:ext cx="600075" cy="392517"/>
          </a:xfrm>
          <a:prstGeom prst="roundRect">
            <a:avLst/>
          </a:prstGeom>
          <a:solidFill>
            <a:srgbClr val="1240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rPr>
              <a:t>1.7</a:t>
            </a:r>
            <a:endParaRPr lang="zh-CN" altLang="en-US" b="1" dirty="0">
              <a:solidFill>
                <a:schemeClr val="bg1"/>
              </a:solidFill>
            </a:endParaRPr>
          </a:p>
        </p:txBody>
      </p:sp>
      <p:grpSp>
        <p:nvGrpSpPr>
          <p:cNvPr id="38" name="组合 37"/>
          <p:cNvGrpSpPr/>
          <p:nvPr/>
        </p:nvGrpSpPr>
        <p:grpSpPr>
          <a:xfrm>
            <a:off x="501466" y="2233935"/>
            <a:ext cx="2426014" cy="1259130"/>
            <a:chOff x="1580" y="2398"/>
            <a:chExt cx="2420" cy="2420"/>
          </a:xfrm>
        </p:grpSpPr>
        <p:sp>
          <p:nvSpPr>
            <p:cNvPr id="39" name="菱形 38"/>
            <p:cNvSpPr/>
            <p:nvPr/>
          </p:nvSpPr>
          <p:spPr>
            <a:xfrm>
              <a:off x="1580" y="2398"/>
              <a:ext cx="2420" cy="2420"/>
            </a:xfrm>
            <a:prstGeom prst="diamond">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21"/>
            <p:cNvSpPr txBox="1"/>
            <p:nvPr/>
          </p:nvSpPr>
          <p:spPr>
            <a:xfrm>
              <a:off x="1824" y="3329"/>
              <a:ext cx="1954" cy="582"/>
            </a:xfrm>
            <a:prstGeom prst="rect">
              <a:avLst/>
            </a:prstGeom>
            <a:noFill/>
          </p:spPr>
          <p:txBody>
            <a:bodyPr wrap="square" rtlCol="0">
              <a:spAutoFit/>
            </a:bodyPr>
            <a:lstStyle/>
            <a:p>
              <a:pPr lvl="0" algn="ctr"/>
              <a:r>
                <a:rPr lang="zh-CN" altLang="en-US" b="1" dirty="0">
                  <a:solidFill>
                    <a:prstClr val="black">
                      <a:lumMod val="65000"/>
                      <a:lumOff val="35000"/>
                    </a:prstClr>
                  </a:solidFill>
                  <a:latin typeface="微软雅黑" panose="020B0503020204020204" charset="-122"/>
                  <a:ea typeface="微软雅黑" panose="020B0503020204020204" charset="-122"/>
                </a:rPr>
                <a:t>审查合同标的</a:t>
              </a:r>
            </a:p>
          </p:txBody>
        </p:sp>
      </p:grpSp>
      <p:sp>
        <p:nvSpPr>
          <p:cNvPr id="31" name="矩形 30"/>
          <p:cNvSpPr/>
          <p:nvPr/>
        </p:nvSpPr>
        <p:spPr>
          <a:xfrm>
            <a:off x="-970670" y="2363372"/>
            <a:ext cx="647114" cy="956603"/>
          </a:xfrm>
          <a:prstGeom prst="rect">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970670" y="1406769"/>
            <a:ext cx="647114" cy="956603"/>
          </a:xfrm>
          <a:prstGeom prst="rect">
            <a:avLst/>
          </a:pr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直接连接符 3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圆角矩形 34"/>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35"/>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36"/>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1205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二</a:t>
            </a:r>
          </a:p>
        </p:txBody>
      </p:sp>
      <p:cxnSp>
        <p:nvCxnSpPr>
          <p:cNvPr id="42" name="直接连接符 41"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圆角矩形 29"/>
          <p:cNvSpPr/>
          <p:nvPr/>
        </p:nvSpPr>
        <p:spPr>
          <a:xfrm>
            <a:off x="1414436" y="2128853"/>
            <a:ext cx="600075" cy="392517"/>
          </a:xfrm>
          <a:prstGeom prst="roundRect">
            <a:avLst/>
          </a:prstGeom>
          <a:solidFill>
            <a:srgbClr val="1240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rPr>
              <a:t>1.6</a:t>
            </a:r>
            <a:endParaRPr lang="zh-CN" altLang="en-US" b="1" dirty="0">
              <a:solidFill>
                <a:schemeClr val="bg1"/>
              </a:solidFill>
            </a:endParaRPr>
          </a:p>
        </p:txBody>
      </p:sp>
      <p:sp>
        <p:nvSpPr>
          <p:cNvPr id="23" name="矩形 22">
            <a:extLst>
              <a:ext uri="{FF2B5EF4-FFF2-40B4-BE49-F238E27FC236}">
                <a16:creationId xmlns:a16="http://schemas.microsoft.com/office/drawing/2014/main" id="{12E3CA11-EAEB-A444-B11C-2E9F179EF321}"/>
              </a:ext>
            </a:extLst>
          </p:cNvPr>
          <p:cNvSpPr/>
          <p:nvPr/>
        </p:nvSpPr>
        <p:spPr>
          <a:xfrm>
            <a:off x="2276758" y="317593"/>
            <a:ext cx="2954655" cy="461665"/>
          </a:xfrm>
          <a:prstGeom prst="rect">
            <a:avLst/>
          </a:prstGeom>
        </p:spPr>
        <p:txBody>
          <a:bodyPr wrap="none">
            <a:spAutoFit/>
          </a:bodyPr>
          <a:lstStyle/>
          <a:p>
            <a:r>
              <a:rPr lang="zh-CN" altLang="en-US" sz="2400" b="1" dirty="0">
                <a:solidFill>
                  <a:srgbClr val="124062"/>
                </a:solidFill>
                <a:latin typeface="Arial Black" panose="020B0A04020102020204" pitchFamily="34" charset="0"/>
                <a:ea typeface="创艺简细圆" pitchFamily="2" charset="-122"/>
                <a:cs typeface="Kartika" panose="02020503030404060203" pitchFamily="18" charset="0"/>
              </a:rPr>
              <a:t>合同管理流程及要点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ppt_y</p:attrName>
                                        </p:attrNameLst>
                                      </p:cBhvr>
                                      <p:tavLst>
                                        <p:tav tm="0">
                                          <p:val>
                                            <p:strVal val="#ppt_y+#ppt_h*1.125000"/>
                                          </p:val>
                                        </p:tav>
                                        <p:tav tm="100000">
                                          <p:val>
                                            <p:strVal val="#ppt_y"/>
                                          </p:val>
                                        </p:tav>
                                      </p:tavLst>
                                    </p:anim>
                                    <p:animEffect transition="in" filter="wipe(up)">
                                      <p:cBhvr>
                                        <p:cTn id="8" dur="500"/>
                                        <p:tgtEl>
                                          <p:spTgt spid="17"/>
                                        </p:tgtEl>
                                      </p:cBhvr>
                                    </p:animEffect>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p:tgtEl>
                                          <p:spTgt spid="18"/>
                                        </p:tgtEl>
                                        <p:attrNameLst>
                                          <p:attrName>ppt_y</p:attrName>
                                        </p:attrNameLst>
                                      </p:cBhvr>
                                      <p:tavLst>
                                        <p:tav tm="0">
                                          <p:val>
                                            <p:strVal val="#ppt_y+#ppt_h*1.125000"/>
                                          </p:val>
                                        </p:tav>
                                        <p:tav tm="100000">
                                          <p:val>
                                            <p:strVal val="#ppt_y"/>
                                          </p:val>
                                        </p:tav>
                                      </p:tavLst>
                                    </p:anim>
                                    <p:animEffect transition="in" filter="wipe(up)">
                                      <p:cBhvr>
                                        <p:cTn id="17" dur="500"/>
                                        <p:tgtEl>
                                          <p:spTgt spid="18"/>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par>
                          <p:cTn id="22" fill="hold">
                            <p:stCondLst>
                              <p:cond delay="2000"/>
                            </p:stCondLst>
                            <p:childTnLst>
                              <p:par>
                                <p:cTn id="23" presetID="35"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style.rotation</p:attrName>
                                        </p:attrNameLst>
                                      </p:cBhvr>
                                      <p:tavLst>
                                        <p:tav tm="0">
                                          <p:val>
                                            <p:fltVal val="720"/>
                                          </p:val>
                                        </p:tav>
                                        <p:tav tm="100000">
                                          <p:val>
                                            <p:fltVal val="0"/>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 calcmode="lin" valueType="num">
                                      <p:cBhvr>
                                        <p:cTn id="28" dur="500" fill="hold"/>
                                        <p:tgtEl>
                                          <p:spTgt spid="11"/>
                                        </p:tgtEl>
                                        <p:attrNameLst>
                                          <p:attrName>ppt_w</p:attrName>
                                        </p:attrNameLst>
                                      </p:cBhvr>
                                      <p:tavLst>
                                        <p:tav tm="0">
                                          <p:val>
                                            <p:fltVal val="0"/>
                                          </p:val>
                                        </p:tav>
                                        <p:tav tm="100000">
                                          <p:val>
                                            <p:strVal val="#ppt_w"/>
                                          </p:val>
                                        </p:tav>
                                      </p:tavLst>
                                    </p:anim>
                                  </p:childTnLst>
                                </p:cTn>
                              </p:par>
                            </p:childTnLst>
                          </p:cTn>
                        </p:par>
                        <p:par>
                          <p:cTn id="29" fill="hold">
                            <p:stCondLst>
                              <p:cond delay="2500"/>
                            </p:stCondLst>
                            <p:childTnLst>
                              <p:par>
                                <p:cTn id="30" presetID="35" presetClass="entr" presetSubtype="0" fill="hold" nodeType="after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anim calcmode="lin" valueType="num">
                                      <p:cBhvr>
                                        <p:cTn id="33" dur="500" fill="hold"/>
                                        <p:tgtEl>
                                          <p:spTgt spid="38"/>
                                        </p:tgtEl>
                                        <p:attrNameLst>
                                          <p:attrName>style.rotation</p:attrName>
                                        </p:attrNameLst>
                                      </p:cBhvr>
                                      <p:tavLst>
                                        <p:tav tm="0">
                                          <p:val>
                                            <p:fltVal val="720"/>
                                          </p:val>
                                        </p:tav>
                                        <p:tav tm="100000">
                                          <p:val>
                                            <p:fltVal val="0"/>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 calcmode="lin" valueType="num">
                                      <p:cBhvr>
                                        <p:cTn id="35" dur="500" fill="hold"/>
                                        <p:tgtEl>
                                          <p:spTgt spid="3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圆角矩形 4"/>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1205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二</a:t>
            </a:r>
          </a:p>
        </p:txBody>
      </p:sp>
      <p:cxnSp>
        <p:nvCxnSpPr>
          <p:cNvPr id="9" name="直接连接符 8"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82278" y="3432579"/>
            <a:ext cx="2044149" cy="646331"/>
          </a:xfrm>
          <a:prstGeom prst="rect">
            <a:avLst/>
          </a:prstGeom>
          <a:noFill/>
        </p:spPr>
        <p:txBody>
          <a:bodyPr wrap="none" rtlCol="0">
            <a:spAutoFit/>
          </a:bodyPr>
          <a:lstStyle/>
          <a:p>
            <a:pPr lvl="0"/>
            <a:r>
              <a:rPr lang="zh-CN" altLang="en-US" b="1" dirty="0">
                <a:latin typeface="宋体" panose="02010600030101010101" pitchFamily="2" charset="-122"/>
              </a:rPr>
              <a:t>二、合同签署过程</a:t>
            </a:r>
            <a:endParaRPr lang="en-US" altLang="zh-CN" b="1" dirty="0">
              <a:latin typeface="宋体" panose="02010600030101010101" pitchFamily="2" charset="-122"/>
            </a:endParaRPr>
          </a:p>
          <a:p>
            <a:pPr lvl="0"/>
            <a:r>
              <a:rPr lang="en-US" altLang="zh-CN" b="1" dirty="0">
                <a:latin typeface="宋体" panose="02010600030101010101" pitchFamily="2" charset="-122"/>
              </a:rPr>
              <a:t>    </a:t>
            </a:r>
            <a:r>
              <a:rPr lang="zh-CN" altLang="en-US" b="1" dirty="0">
                <a:latin typeface="宋体" panose="02010600030101010101" pitchFamily="2" charset="-122"/>
              </a:rPr>
              <a:t>中的注意事项</a:t>
            </a:r>
          </a:p>
        </p:txBody>
      </p:sp>
      <p:grpSp>
        <p:nvGrpSpPr>
          <p:cNvPr id="14" name="Group 13"/>
          <p:cNvGrpSpPr/>
          <p:nvPr/>
        </p:nvGrpSpPr>
        <p:grpSpPr bwMode="auto">
          <a:xfrm>
            <a:off x="2884015" y="1661616"/>
            <a:ext cx="278215" cy="5054490"/>
            <a:chOff x="4515" y="71"/>
            <a:chExt cx="222" cy="3612"/>
          </a:xfrm>
        </p:grpSpPr>
        <p:sp>
          <p:nvSpPr>
            <p:cNvPr id="15" name="Freeform 14"/>
            <p:cNvSpPr/>
            <p:nvPr/>
          </p:nvSpPr>
          <p:spPr bwMode="auto">
            <a:xfrm>
              <a:off x="4515" y="71"/>
              <a:ext cx="222" cy="3612"/>
            </a:xfrm>
            <a:custGeom>
              <a:avLst/>
              <a:gdLst>
                <a:gd name="T0" fmla="+- 0 4737 4515"/>
                <a:gd name="T1" fmla="*/ T0 w 222"/>
                <a:gd name="T2" fmla="+- 0 3683 71"/>
                <a:gd name="T3" fmla="*/ 3683 h 3612"/>
                <a:gd name="T4" fmla="+- 0 4717 4515"/>
                <a:gd name="T5" fmla="*/ T4 w 222"/>
                <a:gd name="T6" fmla="+- 0 3683 71"/>
                <a:gd name="T7" fmla="*/ 3683 h 3612"/>
                <a:gd name="T8" fmla="+- 0 4693 4515"/>
                <a:gd name="T9" fmla="*/ T8 w 222"/>
                <a:gd name="T10" fmla="+- 0 3681 71"/>
                <a:gd name="T11" fmla="*/ 3681 h 3612"/>
                <a:gd name="T12" fmla="+- 0 4637 4515"/>
                <a:gd name="T13" fmla="*/ T12 w 222"/>
                <a:gd name="T14" fmla="+- 0 3647 71"/>
                <a:gd name="T15" fmla="*/ 3647 h 3612"/>
                <a:gd name="T16" fmla="+- 0 4616 4515"/>
                <a:gd name="T17" fmla="*/ T16 w 222"/>
                <a:gd name="T18" fmla="+- 0 3591 71"/>
                <a:gd name="T19" fmla="*/ 3591 h 3612"/>
                <a:gd name="T20" fmla="+- 0 4616 4515"/>
                <a:gd name="T21" fmla="*/ T20 w 222"/>
                <a:gd name="T22" fmla="+- 0 1840 71"/>
                <a:gd name="T23" fmla="*/ 1840 h 3612"/>
                <a:gd name="T24" fmla="+- 0 4613 4515"/>
                <a:gd name="T25" fmla="*/ T24 w 222"/>
                <a:gd name="T26" fmla="+- 0 1819 71"/>
                <a:gd name="T27" fmla="*/ 1819 h 3612"/>
                <a:gd name="T28" fmla="+- 0 4576 4515"/>
                <a:gd name="T29" fmla="*/ T28 w 222"/>
                <a:gd name="T30" fmla="+- 0 1767 71"/>
                <a:gd name="T31" fmla="*/ 1767 h 3612"/>
                <a:gd name="T32" fmla="+- 0 4515 4515"/>
                <a:gd name="T33" fmla="*/ T32 w 222"/>
                <a:gd name="T34" fmla="+- 0 1748 71"/>
                <a:gd name="T35" fmla="*/ 1748 h 3612"/>
                <a:gd name="T36" fmla="+- 0 4538 4515"/>
                <a:gd name="T37" fmla="*/ T36 w 222"/>
                <a:gd name="T38" fmla="+- 0 1745 71"/>
                <a:gd name="T39" fmla="*/ 1745 h 3612"/>
                <a:gd name="T40" fmla="+- 0 4560 4515"/>
                <a:gd name="T41" fmla="*/ T40 w 222"/>
                <a:gd name="T42" fmla="+- 0 1738 71"/>
                <a:gd name="T43" fmla="*/ 1738 h 3612"/>
                <a:gd name="T44" fmla="+- 0 4606 4515"/>
                <a:gd name="T45" fmla="*/ T44 w 222"/>
                <a:gd name="T46" fmla="+- 0 1694 71"/>
                <a:gd name="T47" fmla="*/ 1694 h 3612"/>
                <a:gd name="T48" fmla="+- 0 4616 4515"/>
                <a:gd name="T49" fmla="*/ T48 w 222"/>
                <a:gd name="T50" fmla="+- 0 1655 71"/>
                <a:gd name="T51" fmla="*/ 1655 h 3612"/>
                <a:gd name="T52" fmla="+- 0 4616 4515"/>
                <a:gd name="T53" fmla="*/ T52 w 222"/>
                <a:gd name="T54" fmla="+- 0 164 71"/>
                <a:gd name="T55" fmla="*/ 164 h 3612"/>
                <a:gd name="T56" fmla="+- 0 4618 4515"/>
                <a:gd name="T57" fmla="*/ T56 w 222"/>
                <a:gd name="T58" fmla="+- 0 142 71"/>
                <a:gd name="T59" fmla="*/ 142 h 3612"/>
                <a:gd name="T60" fmla="+- 0 4655 4515"/>
                <a:gd name="T61" fmla="*/ T60 w 222"/>
                <a:gd name="T62" fmla="+- 0 91 71"/>
                <a:gd name="T63" fmla="*/ 91 h 3612"/>
                <a:gd name="T64" fmla="+- 0 4717 4515"/>
                <a:gd name="T65" fmla="*/ T64 w 222"/>
                <a:gd name="T66" fmla="+- 0 71 71"/>
                <a:gd name="T67" fmla="*/ 71 h 3612"/>
                <a:gd name="T68" fmla="+- 0 4737 4515"/>
                <a:gd name="T69" fmla="*/ T68 w 222"/>
                <a:gd name="T70" fmla="+- 0 71 71"/>
                <a:gd name="T71" fmla="*/ 71 h 36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222" h="3612">
                  <a:moveTo>
                    <a:pt x="222" y="3612"/>
                  </a:moveTo>
                  <a:lnTo>
                    <a:pt x="202" y="3612"/>
                  </a:lnTo>
                  <a:lnTo>
                    <a:pt x="178" y="3610"/>
                  </a:lnTo>
                  <a:lnTo>
                    <a:pt x="122" y="3576"/>
                  </a:lnTo>
                  <a:lnTo>
                    <a:pt x="101" y="3520"/>
                  </a:lnTo>
                  <a:lnTo>
                    <a:pt x="101" y="1769"/>
                  </a:lnTo>
                  <a:lnTo>
                    <a:pt x="98" y="1748"/>
                  </a:lnTo>
                  <a:lnTo>
                    <a:pt x="61" y="1696"/>
                  </a:lnTo>
                  <a:lnTo>
                    <a:pt x="0" y="1677"/>
                  </a:lnTo>
                  <a:lnTo>
                    <a:pt x="23" y="1674"/>
                  </a:lnTo>
                  <a:lnTo>
                    <a:pt x="45" y="1667"/>
                  </a:lnTo>
                  <a:lnTo>
                    <a:pt x="91" y="1623"/>
                  </a:lnTo>
                  <a:lnTo>
                    <a:pt x="101" y="1584"/>
                  </a:lnTo>
                  <a:lnTo>
                    <a:pt x="101" y="93"/>
                  </a:lnTo>
                  <a:lnTo>
                    <a:pt x="103" y="71"/>
                  </a:lnTo>
                  <a:lnTo>
                    <a:pt x="140" y="20"/>
                  </a:lnTo>
                  <a:lnTo>
                    <a:pt x="202" y="0"/>
                  </a:lnTo>
                  <a:lnTo>
                    <a:pt x="222" y="0"/>
                  </a:lnTo>
                </a:path>
              </a:pathLst>
            </a:custGeom>
            <a:noFill/>
            <a:ln w="6787">
              <a:solidFill>
                <a:srgbClr val="000000"/>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3" name="组合 2"/>
          <p:cNvGrpSpPr/>
          <p:nvPr/>
        </p:nvGrpSpPr>
        <p:grpSpPr>
          <a:xfrm>
            <a:off x="3449320" y="1133475"/>
            <a:ext cx="3458210" cy="5245100"/>
            <a:chOff x="5432" y="2360"/>
            <a:chExt cx="5446" cy="8260"/>
          </a:xfrm>
        </p:grpSpPr>
        <p:sp>
          <p:nvSpPr>
            <p:cNvPr id="12" name="Rectangle 18"/>
            <p:cNvSpPr>
              <a:spLocks noChangeArrowheads="1"/>
            </p:cNvSpPr>
            <p:nvPr/>
          </p:nvSpPr>
          <p:spPr bwMode="auto">
            <a:xfrm>
              <a:off x="5432" y="3617"/>
              <a:ext cx="3988"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000" tIns="0" rIns="1066464" bIns="0" numCol="1" anchor="ctr" anchorCtr="0" compatLnSpc="1">
              <a:spAutoFit/>
            </a:bodyPr>
            <a:lstStyle>
              <a:lvl1pPr indent="6350"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l" defTabSz="914400" rtl="0" eaLnBrk="0" fontAlgn="base" latinLnBrk="0" hangingPunct="0">
                <a:lnSpc>
                  <a:spcPct val="15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2. </a:t>
              </a:r>
              <a:r>
                <a:rPr kumimoji="0" lang="zh-CN" altLang="en-US"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合同基本格式</a:t>
              </a:r>
              <a:endParaRPr kumimoji="0" lang="zh-CN" altLang="en-US" sz="1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p:txBody>
        </p:sp>
        <p:sp>
          <p:nvSpPr>
            <p:cNvPr id="16" name="TextBox 15"/>
            <p:cNvSpPr txBox="1"/>
            <p:nvPr/>
          </p:nvSpPr>
          <p:spPr>
            <a:xfrm>
              <a:off x="5484" y="2617"/>
              <a:ext cx="1846" cy="485"/>
            </a:xfrm>
            <a:prstGeom prst="rect">
              <a:avLst/>
            </a:prstGeom>
            <a:noFill/>
          </p:spPr>
          <p:txBody>
            <a:bodyPr wrap="none" rtlCol="0">
              <a:spAutoFit/>
            </a:bodyPr>
            <a:lstStyle/>
            <a:p>
              <a:r>
                <a:rPr lang="en-US" altLang="zh-CN" sz="1400" dirty="0">
                  <a:latin typeface="黑体" panose="02010609060101010101" pitchFamily="49" charset="-122"/>
                  <a:ea typeface="黑体" panose="02010609060101010101" pitchFamily="49" charset="-122"/>
                </a:rPr>
                <a:t>1. </a:t>
              </a:r>
              <a:r>
                <a:rPr lang="zh-CN" altLang="zh-CN" sz="1400" dirty="0">
                  <a:latin typeface="黑体" panose="02010609060101010101" pitchFamily="49" charset="-122"/>
                  <a:ea typeface="黑体" panose="02010609060101010101" pitchFamily="49" charset="-122"/>
                </a:rPr>
                <a:t>合同形式</a:t>
              </a:r>
              <a:endParaRPr lang="zh-CN" altLang="en-US" sz="1400" dirty="0">
                <a:latin typeface="黑体" panose="02010609060101010101" pitchFamily="49" charset="-122"/>
                <a:ea typeface="黑体" panose="02010609060101010101" pitchFamily="49" charset="-122"/>
              </a:endParaRPr>
            </a:p>
          </p:txBody>
        </p:sp>
        <p:grpSp>
          <p:nvGrpSpPr>
            <p:cNvPr id="19" name="Group 13"/>
            <p:cNvGrpSpPr/>
            <p:nvPr/>
          </p:nvGrpSpPr>
          <p:grpSpPr bwMode="auto">
            <a:xfrm>
              <a:off x="7221" y="2409"/>
              <a:ext cx="219" cy="901"/>
              <a:chOff x="4515" y="71"/>
              <a:chExt cx="222" cy="3612"/>
            </a:xfrm>
          </p:grpSpPr>
          <p:sp>
            <p:nvSpPr>
              <p:cNvPr id="20" name="Freeform 14"/>
              <p:cNvSpPr/>
              <p:nvPr/>
            </p:nvSpPr>
            <p:spPr bwMode="auto">
              <a:xfrm>
                <a:off x="4515" y="71"/>
                <a:ext cx="222" cy="3612"/>
              </a:xfrm>
              <a:custGeom>
                <a:avLst/>
                <a:gdLst>
                  <a:gd name="T0" fmla="+- 0 4737 4515"/>
                  <a:gd name="T1" fmla="*/ T0 w 222"/>
                  <a:gd name="T2" fmla="+- 0 3683 71"/>
                  <a:gd name="T3" fmla="*/ 3683 h 3612"/>
                  <a:gd name="T4" fmla="+- 0 4717 4515"/>
                  <a:gd name="T5" fmla="*/ T4 w 222"/>
                  <a:gd name="T6" fmla="+- 0 3683 71"/>
                  <a:gd name="T7" fmla="*/ 3683 h 3612"/>
                  <a:gd name="T8" fmla="+- 0 4693 4515"/>
                  <a:gd name="T9" fmla="*/ T8 w 222"/>
                  <a:gd name="T10" fmla="+- 0 3681 71"/>
                  <a:gd name="T11" fmla="*/ 3681 h 3612"/>
                  <a:gd name="T12" fmla="+- 0 4637 4515"/>
                  <a:gd name="T13" fmla="*/ T12 w 222"/>
                  <a:gd name="T14" fmla="+- 0 3647 71"/>
                  <a:gd name="T15" fmla="*/ 3647 h 3612"/>
                  <a:gd name="T16" fmla="+- 0 4616 4515"/>
                  <a:gd name="T17" fmla="*/ T16 w 222"/>
                  <a:gd name="T18" fmla="+- 0 3591 71"/>
                  <a:gd name="T19" fmla="*/ 3591 h 3612"/>
                  <a:gd name="T20" fmla="+- 0 4616 4515"/>
                  <a:gd name="T21" fmla="*/ T20 w 222"/>
                  <a:gd name="T22" fmla="+- 0 1840 71"/>
                  <a:gd name="T23" fmla="*/ 1840 h 3612"/>
                  <a:gd name="T24" fmla="+- 0 4613 4515"/>
                  <a:gd name="T25" fmla="*/ T24 w 222"/>
                  <a:gd name="T26" fmla="+- 0 1819 71"/>
                  <a:gd name="T27" fmla="*/ 1819 h 3612"/>
                  <a:gd name="T28" fmla="+- 0 4576 4515"/>
                  <a:gd name="T29" fmla="*/ T28 w 222"/>
                  <a:gd name="T30" fmla="+- 0 1767 71"/>
                  <a:gd name="T31" fmla="*/ 1767 h 3612"/>
                  <a:gd name="T32" fmla="+- 0 4515 4515"/>
                  <a:gd name="T33" fmla="*/ T32 w 222"/>
                  <a:gd name="T34" fmla="+- 0 1748 71"/>
                  <a:gd name="T35" fmla="*/ 1748 h 3612"/>
                  <a:gd name="T36" fmla="+- 0 4538 4515"/>
                  <a:gd name="T37" fmla="*/ T36 w 222"/>
                  <a:gd name="T38" fmla="+- 0 1745 71"/>
                  <a:gd name="T39" fmla="*/ 1745 h 3612"/>
                  <a:gd name="T40" fmla="+- 0 4560 4515"/>
                  <a:gd name="T41" fmla="*/ T40 w 222"/>
                  <a:gd name="T42" fmla="+- 0 1738 71"/>
                  <a:gd name="T43" fmla="*/ 1738 h 3612"/>
                  <a:gd name="T44" fmla="+- 0 4606 4515"/>
                  <a:gd name="T45" fmla="*/ T44 w 222"/>
                  <a:gd name="T46" fmla="+- 0 1694 71"/>
                  <a:gd name="T47" fmla="*/ 1694 h 3612"/>
                  <a:gd name="T48" fmla="+- 0 4616 4515"/>
                  <a:gd name="T49" fmla="*/ T48 w 222"/>
                  <a:gd name="T50" fmla="+- 0 1655 71"/>
                  <a:gd name="T51" fmla="*/ 1655 h 3612"/>
                  <a:gd name="T52" fmla="+- 0 4616 4515"/>
                  <a:gd name="T53" fmla="*/ T52 w 222"/>
                  <a:gd name="T54" fmla="+- 0 164 71"/>
                  <a:gd name="T55" fmla="*/ 164 h 3612"/>
                  <a:gd name="T56" fmla="+- 0 4618 4515"/>
                  <a:gd name="T57" fmla="*/ T56 w 222"/>
                  <a:gd name="T58" fmla="+- 0 142 71"/>
                  <a:gd name="T59" fmla="*/ 142 h 3612"/>
                  <a:gd name="T60" fmla="+- 0 4655 4515"/>
                  <a:gd name="T61" fmla="*/ T60 w 222"/>
                  <a:gd name="T62" fmla="+- 0 91 71"/>
                  <a:gd name="T63" fmla="*/ 91 h 3612"/>
                  <a:gd name="T64" fmla="+- 0 4717 4515"/>
                  <a:gd name="T65" fmla="*/ T64 w 222"/>
                  <a:gd name="T66" fmla="+- 0 71 71"/>
                  <a:gd name="T67" fmla="*/ 71 h 3612"/>
                  <a:gd name="T68" fmla="+- 0 4737 4515"/>
                  <a:gd name="T69" fmla="*/ T68 w 222"/>
                  <a:gd name="T70" fmla="+- 0 71 71"/>
                  <a:gd name="T71" fmla="*/ 71 h 36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222" h="3612">
                    <a:moveTo>
                      <a:pt x="222" y="3612"/>
                    </a:moveTo>
                    <a:lnTo>
                      <a:pt x="202" y="3612"/>
                    </a:lnTo>
                    <a:lnTo>
                      <a:pt x="178" y="3610"/>
                    </a:lnTo>
                    <a:lnTo>
                      <a:pt x="122" y="3576"/>
                    </a:lnTo>
                    <a:lnTo>
                      <a:pt x="101" y="3520"/>
                    </a:lnTo>
                    <a:lnTo>
                      <a:pt x="101" y="1769"/>
                    </a:lnTo>
                    <a:lnTo>
                      <a:pt x="98" y="1748"/>
                    </a:lnTo>
                    <a:lnTo>
                      <a:pt x="61" y="1696"/>
                    </a:lnTo>
                    <a:lnTo>
                      <a:pt x="0" y="1677"/>
                    </a:lnTo>
                    <a:lnTo>
                      <a:pt x="23" y="1674"/>
                    </a:lnTo>
                    <a:lnTo>
                      <a:pt x="45" y="1667"/>
                    </a:lnTo>
                    <a:lnTo>
                      <a:pt x="91" y="1623"/>
                    </a:lnTo>
                    <a:lnTo>
                      <a:pt x="101" y="1584"/>
                    </a:lnTo>
                    <a:lnTo>
                      <a:pt x="101" y="93"/>
                    </a:lnTo>
                    <a:lnTo>
                      <a:pt x="103" y="71"/>
                    </a:lnTo>
                    <a:lnTo>
                      <a:pt x="140" y="20"/>
                    </a:lnTo>
                    <a:lnTo>
                      <a:pt x="202" y="0"/>
                    </a:lnTo>
                    <a:lnTo>
                      <a:pt x="222" y="0"/>
                    </a:lnTo>
                  </a:path>
                </a:pathLst>
              </a:custGeom>
              <a:noFill/>
              <a:ln w="6787">
                <a:solidFill>
                  <a:srgbClr val="000000"/>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21" name="Rectangle 16"/>
            <p:cNvSpPr>
              <a:spLocks noChangeArrowheads="1"/>
            </p:cNvSpPr>
            <p:nvPr/>
          </p:nvSpPr>
          <p:spPr bwMode="auto">
            <a:xfrm>
              <a:off x="7425" y="2360"/>
              <a:ext cx="1270" cy="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indent="6350"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6350" algn="l" defTabSz="914400" rtl="0" eaLnBrk="1" fontAlgn="base" latinLnBrk="0" hangingPunct="1">
                <a:lnSpc>
                  <a:spcPct val="150000"/>
                </a:lnSpc>
                <a:spcBef>
                  <a:spcPct val="0"/>
                </a:spcBef>
                <a:spcAft>
                  <a:spcPct val="0"/>
                </a:spcAft>
                <a:buClrTx/>
                <a:buSzTx/>
                <a:buFontTx/>
                <a:buNone/>
              </a:pPr>
              <a:r>
                <a:rPr kumimoji="0" lang="zh-CN" altLang="en-US" sz="12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口头形式</a:t>
              </a:r>
              <a:endParaRPr kumimoji="0" lang="en-US" altLang="zh-CN" sz="12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a:lnSpc>
                  <a:spcPct val="150000"/>
                </a:lnSpc>
              </a:pPr>
              <a:r>
                <a:rPr lang="zh-CN" altLang="zh-CN" sz="1200" dirty="0">
                  <a:latin typeface="黑体" panose="02010609060101010101" pitchFamily="49" charset="-122"/>
                  <a:ea typeface="黑体" panose="02010609060101010101" pitchFamily="49" charset="-122"/>
                  <a:cs typeface="Times New Roman" panose="02020603050405020304" pitchFamily="18" charset="0"/>
                </a:rPr>
                <a:t>书面形式</a:t>
              </a:r>
              <a:endParaRPr lang="zh-CN" altLang="zh-CN" sz="1200" dirty="0">
                <a:latin typeface="黑体" panose="02010609060101010101" pitchFamily="49" charset="-122"/>
                <a:ea typeface="黑体" panose="02010609060101010101" pitchFamily="49" charset="-122"/>
              </a:endParaRPr>
            </a:p>
          </p:txBody>
        </p:sp>
        <p:grpSp>
          <p:nvGrpSpPr>
            <p:cNvPr id="23" name="Group 13"/>
            <p:cNvGrpSpPr/>
            <p:nvPr/>
          </p:nvGrpSpPr>
          <p:grpSpPr bwMode="auto">
            <a:xfrm>
              <a:off x="7856" y="3452"/>
              <a:ext cx="219" cy="901"/>
              <a:chOff x="4515" y="71"/>
              <a:chExt cx="222" cy="3612"/>
            </a:xfrm>
          </p:grpSpPr>
          <p:sp>
            <p:nvSpPr>
              <p:cNvPr id="24" name="Freeform 14"/>
              <p:cNvSpPr/>
              <p:nvPr/>
            </p:nvSpPr>
            <p:spPr bwMode="auto">
              <a:xfrm>
                <a:off x="4515" y="71"/>
                <a:ext cx="222" cy="3612"/>
              </a:xfrm>
              <a:custGeom>
                <a:avLst/>
                <a:gdLst>
                  <a:gd name="T0" fmla="+- 0 4737 4515"/>
                  <a:gd name="T1" fmla="*/ T0 w 222"/>
                  <a:gd name="T2" fmla="+- 0 3683 71"/>
                  <a:gd name="T3" fmla="*/ 3683 h 3612"/>
                  <a:gd name="T4" fmla="+- 0 4717 4515"/>
                  <a:gd name="T5" fmla="*/ T4 w 222"/>
                  <a:gd name="T6" fmla="+- 0 3683 71"/>
                  <a:gd name="T7" fmla="*/ 3683 h 3612"/>
                  <a:gd name="T8" fmla="+- 0 4693 4515"/>
                  <a:gd name="T9" fmla="*/ T8 w 222"/>
                  <a:gd name="T10" fmla="+- 0 3681 71"/>
                  <a:gd name="T11" fmla="*/ 3681 h 3612"/>
                  <a:gd name="T12" fmla="+- 0 4637 4515"/>
                  <a:gd name="T13" fmla="*/ T12 w 222"/>
                  <a:gd name="T14" fmla="+- 0 3647 71"/>
                  <a:gd name="T15" fmla="*/ 3647 h 3612"/>
                  <a:gd name="T16" fmla="+- 0 4616 4515"/>
                  <a:gd name="T17" fmla="*/ T16 w 222"/>
                  <a:gd name="T18" fmla="+- 0 3591 71"/>
                  <a:gd name="T19" fmla="*/ 3591 h 3612"/>
                  <a:gd name="T20" fmla="+- 0 4616 4515"/>
                  <a:gd name="T21" fmla="*/ T20 w 222"/>
                  <a:gd name="T22" fmla="+- 0 1840 71"/>
                  <a:gd name="T23" fmla="*/ 1840 h 3612"/>
                  <a:gd name="T24" fmla="+- 0 4613 4515"/>
                  <a:gd name="T25" fmla="*/ T24 w 222"/>
                  <a:gd name="T26" fmla="+- 0 1819 71"/>
                  <a:gd name="T27" fmla="*/ 1819 h 3612"/>
                  <a:gd name="T28" fmla="+- 0 4576 4515"/>
                  <a:gd name="T29" fmla="*/ T28 w 222"/>
                  <a:gd name="T30" fmla="+- 0 1767 71"/>
                  <a:gd name="T31" fmla="*/ 1767 h 3612"/>
                  <a:gd name="T32" fmla="+- 0 4515 4515"/>
                  <a:gd name="T33" fmla="*/ T32 w 222"/>
                  <a:gd name="T34" fmla="+- 0 1748 71"/>
                  <a:gd name="T35" fmla="*/ 1748 h 3612"/>
                  <a:gd name="T36" fmla="+- 0 4538 4515"/>
                  <a:gd name="T37" fmla="*/ T36 w 222"/>
                  <a:gd name="T38" fmla="+- 0 1745 71"/>
                  <a:gd name="T39" fmla="*/ 1745 h 3612"/>
                  <a:gd name="T40" fmla="+- 0 4560 4515"/>
                  <a:gd name="T41" fmla="*/ T40 w 222"/>
                  <a:gd name="T42" fmla="+- 0 1738 71"/>
                  <a:gd name="T43" fmla="*/ 1738 h 3612"/>
                  <a:gd name="T44" fmla="+- 0 4606 4515"/>
                  <a:gd name="T45" fmla="*/ T44 w 222"/>
                  <a:gd name="T46" fmla="+- 0 1694 71"/>
                  <a:gd name="T47" fmla="*/ 1694 h 3612"/>
                  <a:gd name="T48" fmla="+- 0 4616 4515"/>
                  <a:gd name="T49" fmla="*/ T48 w 222"/>
                  <a:gd name="T50" fmla="+- 0 1655 71"/>
                  <a:gd name="T51" fmla="*/ 1655 h 3612"/>
                  <a:gd name="T52" fmla="+- 0 4616 4515"/>
                  <a:gd name="T53" fmla="*/ T52 w 222"/>
                  <a:gd name="T54" fmla="+- 0 164 71"/>
                  <a:gd name="T55" fmla="*/ 164 h 3612"/>
                  <a:gd name="T56" fmla="+- 0 4618 4515"/>
                  <a:gd name="T57" fmla="*/ T56 w 222"/>
                  <a:gd name="T58" fmla="+- 0 142 71"/>
                  <a:gd name="T59" fmla="*/ 142 h 3612"/>
                  <a:gd name="T60" fmla="+- 0 4655 4515"/>
                  <a:gd name="T61" fmla="*/ T60 w 222"/>
                  <a:gd name="T62" fmla="+- 0 91 71"/>
                  <a:gd name="T63" fmla="*/ 91 h 3612"/>
                  <a:gd name="T64" fmla="+- 0 4717 4515"/>
                  <a:gd name="T65" fmla="*/ T64 w 222"/>
                  <a:gd name="T66" fmla="+- 0 71 71"/>
                  <a:gd name="T67" fmla="*/ 71 h 3612"/>
                  <a:gd name="T68" fmla="+- 0 4737 4515"/>
                  <a:gd name="T69" fmla="*/ T68 w 222"/>
                  <a:gd name="T70" fmla="+- 0 71 71"/>
                  <a:gd name="T71" fmla="*/ 71 h 36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222" h="3612">
                    <a:moveTo>
                      <a:pt x="222" y="3612"/>
                    </a:moveTo>
                    <a:lnTo>
                      <a:pt x="202" y="3612"/>
                    </a:lnTo>
                    <a:lnTo>
                      <a:pt x="178" y="3610"/>
                    </a:lnTo>
                    <a:lnTo>
                      <a:pt x="122" y="3576"/>
                    </a:lnTo>
                    <a:lnTo>
                      <a:pt x="101" y="3520"/>
                    </a:lnTo>
                    <a:lnTo>
                      <a:pt x="101" y="1769"/>
                    </a:lnTo>
                    <a:lnTo>
                      <a:pt x="98" y="1748"/>
                    </a:lnTo>
                    <a:lnTo>
                      <a:pt x="61" y="1696"/>
                    </a:lnTo>
                    <a:lnTo>
                      <a:pt x="0" y="1677"/>
                    </a:lnTo>
                    <a:lnTo>
                      <a:pt x="23" y="1674"/>
                    </a:lnTo>
                    <a:lnTo>
                      <a:pt x="45" y="1667"/>
                    </a:lnTo>
                    <a:lnTo>
                      <a:pt x="91" y="1623"/>
                    </a:lnTo>
                    <a:lnTo>
                      <a:pt x="101" y="1584"/>
                    </a:lnTo>
                    <a:lnTo>
                      <a:pt x="101" y="93"/>
                    </a:lnTo>
                    <a:lnTo>
                      <a:pt x="103" y="71"/>
                    </a:lnTo>
                    <a:lnTo>
                      <a:pt x="140" y="20"/>
                    </a:lnTo>
                    <a:lnTo>
                      <a:pt x="202" y="0"/>
                    </a:lnTo>
                    <a:lnTo>
                      <a:pt x="222" y="0"/>
                    </a:lnTo>
                  </a:path>
                </a:pathLst>
              </a:custGeom>
              <a:noFill/>
              <a:ln w="6787">
                <a:solidFill>
                  <a:srgbClr val="000000"/>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25" name="TextBox 24"/>
            <p:cNvSpPr txBox="1"/>
            <p:nvPr/>
          </p:nvSpPr>
          <p:spPr>
            <a:xfrm>
              <a:off x="8097" y="3178"/>
              <a:ext cx="786" cy="1386"/>
            </a:xfrm>
            <a:prstGeom prst="rect">
              <a:avLst/>
            </a:prstGeom>
            <a:noFill/>
          </p:spPr>
          <p:txBody>
            <a:bodyPr wrap="none" rtlCol="0">
              <a:spAutoFit/>
            </a:bodyPr>
            <a:lstStyle/>
            <a:p>
              <a:pPr lvl="0" indent="6350" fontAlgn="base">
                <a:lnSpc>
                  <a:spcPct val="150000"/>
                </a:lnSpc>
                <a:spcBef>
                  <a:spcPct val="0"/>
                </a:spcBef>
                <a:spcAft>
                  <a:spcPct val="0"/>
                </a:spcAft>
              </a:pPr>
              <a:r>
                <a:rPr lang="zh-CN" altLang="zh-CN" sz="1200" dirty="0">
                  <a:latin typeface="黑体" panose="02010609060101010101" pitchFamily="49" charset="-122"/>
                  <a:ea typeface="黑体" panose="02010609060101010101" pitchFamily="49" charset="-122"/>
                </a:rPr>
                <a:t>首部</a:t>
              </a:r>
            </a:p>
            <a:p>
              <a:pPr lvl="0" indent="6350" eaLnBrk="0" fontAlgn="base" hangingPunct="0">
                <a:lnSpc>
                  <a:spcPct val="150000"/>
                </a:lnSpc>
                <a:spcBef>
                  <a:spcPct val="0"/>
                </a:spcBef>
                <a:spcAft>
                  <a:spcPct val="0"/>
                </a:spcAft>
              </a:pPr>
              <a:r>
                <a:rPr lang="zh-CN" altLang="en-US" sz="1200" dirty="0">
                  <a:latin typeface="黑体" panose="02010609060101010101" pitchFamily="49" charset="-122"/>
                  <a:ea typeface="黑体" panose="02010609060101010101" pitchFamily="49" charset="-122"/>
                  <a:cs typeface="Times New Roman" panose="02020603050405020304" pitchFamily="18" charset="0"/>
                </a:rPr>
                <a:t>正文</a:t>
              </a:r>
              <a:endParaRPr lang="zh-CN" altLang="en-US" sz="1200" dirty="0">
                <a:latin typeface="黑体" panose="02010609060101010101" pitchFamily="49" charset="-122"/>
                <a:ea typeface="黑体" panose="02010609060101010101" pitchFamily="49" charset="-122"/>
              </a:endParaRPr>
            </a:p>
            <a:p>
              <a:pPr lvl="0" indent="6350" eaLnBrk="0" fontAlgn="base" hangingPunct="0">
                <a:lnSpc>
                  <a:spcPct val="150000"/>
                </a:lnSpc>
                <a:spcBef>
                  <a:spcPct val="0"/>
                </a:spcBef>
                <a:spcAft>
                  <a:spcPct val="0"/>
                </a:spcAft>
              </a:pPr>
              <a:r>
                <a:rPr lang="zh-CN" altLang="en-US" sz="1200" dirty="0">
                  <a:latin typeface="黑体" panose="02010609060101010101" pitchFamily="49" charset="-122"/>
                  <a:ea typeface="黑体" panose="02010609060101010101" pitchFamily="49" charset="-122"/>
                  <a:cs typeface="Times New Roman" panose="02020603050405020304" pitchFamily="18" charset="0"/>
                </a:rPr>
                <a:t>尾部</a:t>
              </a:r>
              <a:endParaRPr lang="zh-CN" altLang="en-US" sz="1200" dirty="0">
                <a:latin typeface="黑体" panose="02010609060101010101" pitchFamily="49" charset="-122"/>
                <a:ea typeface="黑体" panose="02010609060101010101" pitchFamily="49" charset="-122"/>
                <a:cs typeface="Calibri" panose="020F0502020204030204" pitchFamily="34" charset="0"/>
              </a:endParaRPr>
            </a:p>
          </p:txBody>
        </p:sp>
        <p:sp>
          <p:nvSpPr>
            <p:cNvPr id="26" name="TextBox 25"/>
            <p:cNvSpPr txBox="1"/>
            <p:nvPr/>
          </p:nvSpPr>
          <p:spPr>
            <a:xfrm>
              <a:off x="5601" y="7884"/>
              <a:ext cx="1846" cy="1672"/>
            </a:xfrm>
            <a:prstGeom prst="rect">
              <a:avLst/>
            </a:prstGeom>
            <a:noFill/>
          </p:spPr>
          <p:txBody>
            <a:bodyPr wrap="none" rtlCol="0">
              <a:spAutoFit/>
            </a:bodyPr>
            <a:lstStyle/>
            <a:p>
              <a:pPr lvl="0" eaLnBrk="0" fontAlgn="base" hangingPunct="0">
                <a:lnSpc>
                  <a:spcPct val="150000"/>
                </a:lnSpc>
                <a:spcBef>
                  <a:spcPct val="0"/>
                </a:spcBef>
                <a:spcAft>
                  <a:spcPct val="0"/>
                </a:spcAft>
              </a:pPr>
              <a:r>
                <a:rPr lang="en-US" altLang="zh-CN" sz="1400" dirty="0">
                  <a:latin typeface="黑体" panose="02010609060101010101" pitchFamily="49" charset="-122"/>
                  <a:ea typeface="黑体" panose="02010609060101010101" pitchFamily="49" charset="-122"/>
                  <a:cs typeface="Times New Roman" panose="02020603050405020304" pitchFamily="18" charset="0"/>
                </a:rPr>
                <a:t>4. </a:t>
              </a:r>
              <a:r>
                <a:rPr lang="zh-CN" altLang="en-US" sz="1400" dirty="0">
                  <a:latin typeface="黑体" panose="02010609060101010101" pitchFamily="49" charset="-122"/>
                  <a:ea typeface="黑体" panose="02010609060101010101" pitchFamily="49" charset="-122"/>
                  <a:cs typeface="Times New Roman" panose="02020603050405020304" pitchFamily="18" charset="0"/>
                </a:rPr>
                <a:t>争议解决</a:t>
              </a:r>
              <a:endParaRPr lang="zh-CN" altLang="en-US" sz="1400" dirty="0">
                <a:latin typeface="黑体" panose="02010609060101010101" pitchFamily="49" charset="-122"/>
                <a:ea typeface="黑体" panose="02010609060101010101" pitchFamily="49" charset="-122"/>
              </a:endParaRPr>
            </a:p>
            <a:p>
              <a:pPr lvl="0" eaLnBrk="0" fontAlgn="base" hangingPunct="0">
                <a:lnSpc>
                  <a:spcPct val="150000"/>
                </a:lnSpc>
                <a:spcBef>
                  <a:spcPct val="0"/>
                </a:spcBef>
                <a:spcAft>
                  <a:spcPct val="0"/>
                </a:spcAft>
              </a:pPr>
              <a:endParaRPr lang="en-US" altLang="zh-CN" sz="1400" dirty="0">
                <a:latin typeface="黑体" panose="02010609060101010101" pitchFamily="49" charset="-122"/>
                <a:ea typeface="黑体" panose="02010609060101010101" pitchFamily="49" charset="-122"/>
                <a:cs typeface="Times New Roman" panose="02020603050405020304" pitchFamily="18" charset="0"/>
              </a:endParaRPr>
            </a:p>
            <a:p>
              <a:pPr lvl="0" eaLnBrk="0" fontAlgn="base" hangingPunct="0">
                <a:lnSpc>
                  <a:spcPct val="150000"/>
                </a:lnSpc>
                <a:spcBef>
                  <a:spcPct val="0"/>
                </a:spcBef>
                <a:spcAft>
                  <a:spcPct val="0"/>
                </a:spcAft>
              </a:pPr>
              <a:r>
                <a:rPr lang="en-US" altLang="zh-CN" sz="1400" dirty="0">
                  <a:latin typeface="黑体" panose="02010609060101010101" pitchFamily="49" charset="-122"/>
                  <a:ea typeface="黑体" panose="02010609060101010101" pitchFamily="49" charset="-122"/>
                  <a:cs typeface="Times New Roman" panose="02020603050405020304" pitchFamily="18" charset="0"/>
                </a:rPr>
                <a:t>5. </a:t>
              </a:r>
              <a:r>
                <a:rPr lang="zh-CN" altLang="en-US" sz="1400" dirty="0">
                  <a:latin typeface="黑体" panose="02010609060101010101" pitchFamily="49" charset="-122"/>
                  <a:ea typeface="黑体" panose="02010609060101010101" pitchFamily="49" charset="-122"/>
                  <a:cs typeface="Times New Roman" panose="02020603050405020304" pitchFamily="18" charset="0"/>
                </a:rPr>
                <a:t>签字盖章</a:t>
              </a:r>
            </a:p>
          </p:txBody>
        </p:sp>
        <p:sp>
          <p:nvSpPr>
            <p:cNvPr id="27" name="TextBox 26"/>
            <p:cNvSpPr txBox="1"/>
            <p:nvPr/>
          </p:nvSpPr>
          <p:spPr>
            <a:xfrm>
              <a:off x="5480" y="5632"/>
              <a:ext cx="1846" cy="485"/>
            </a:xfrm>
            <a:prstGeom prst="rect">
              <a:avLst/>
            </a:prstGeom>
            <a:noFill/>
          </p:spPr>
          <p:txBody>
            <a:bodyPr wrap="none" rtlCol="0">
              <a:spAutoFit/>
            </a:bodyPr>
            <a:lstStyle/>
            <a:p>
              <a:pPr lvl="0"/>
              <a:r>
                <a:rPr lang="en-US" altLang="zh-CN" sz="1400" dirty="0">
                  <a:latin typeface="黑体" panose="02010609060101010101" pitchFamily="49" charset="-122"/>
                  <a:ea typeface="黑体" panose="02010609060101010101" pitchFamily="49" charset="-122"/>
                  <a:cs typeface="Times New Roman" panose="02020603050405020304" pitchFamily="18" charset="0"/>
                </a:rPr>
                <a:t>3. </a:t>
              </a:r>
              <a:r>
                <a:rPr lang="zh-CN" altLang="en-US" sz="1400" dirty="0">
                  <a:latin typeface="黑体" panose="02010609060101010101" pitchFamily="49" charset="-122"/>
                  <a:ea typeface="黑体" panose="02010609060101010101" pitchFamily="49" charset="-122"/>
                  <a:cs typeface="Times New Roman" panose="02020603050405020304" pitchFamily="18" charset="0"/>
                </a:rPr>
                <a:t>合同内容</a:t>
              </a:r>
              <a:endParaRPr lang="zh-CN" altLang="en-US" sz="1400" dirty="0">
                <a:latin typeface="黑体" panose="02010609060101010101" pitchFamily="49" charset="-122"/>
                <a:ea typeface="黑体" panose="02010609060101010101" pitchFamily="49" charset="-122"/>
              </a:endParaRPr>
            </a:p>
          </p:txBody>
        </p:sp>
        <p:grpSp>
          <p:nvGrpSpPr>
            <p:cNvPr id="28" name="Group 7"/>
            <p:cNvGrpSpPr/>
            <p:nvPr/>
          </p:nvGrpSpPr>
          <p:grpSpPr bwMode="auto">
            <a:xfrm>
              <a:off x="7408" y="4671"/>
              <a:ext cx="243" cy="2802"/>
              <a:chOff x="5411" y="-320"/>
              <a:chExt cx="155" cy="1510"/>
            </a:xfrm>
          </p:grpSpPr>
          <p:sp>
            <p:nvSpPr>
              <p:cNvPr id="29" name="Freeform 8"/>
              <p:cNvSpPr/>
              <p:nvPr/>
            </p:nvSpPr>
            <p:spPr bwMode="auto">
              <a:xfrm>
                <a:off x="5411" y="-320"/>
                <a:ext cx="155" cy="1510"/>
              </a:xfrm>
              <a:custGeom>
                <a:avLst/>
                <a:gdLst>
                  <a:gd name="T0" fmla="+- 0 5566 5411"/>
                  <a:gd name="T1" fmla="*/ T0 w 155"/>
                  <a:gd name="T2" fmla="+- 0 1190 -320"/>
                  <a:gd name="T3" fmla="*/ 1190 h 1510"/>
                  <a:gd name="T4" fmla="+- 0 5506 5411"/>
                  <a:gd name="T5" fmla="*/ T4 w 155"/>
                  <a:gd name="T6" fmla="+- 0 1163 -320"/>
                  <a:gd name="T7" fmla="*/ 1163 h 1510"/>
                  <a:gd name="T8" fmla="+- 0 5489 5411"/>
                  <a:gd name="T9" fmla="*/ T8 w 155"/>
                  <a:gd name="T10" fmla="+- 0 1119 -320"/>
                  <a:gd name="T11" fmla="*/ 1119 h 1510"/>
                  <a:gd name="T12" fmla="+- 0 5489 5411"/>
                  <a:gd name="T13" fmla="*/ T12 w 155"/>
                  <a:gd name="T14" fmla="+- 0 414 -320"/>
                  <a:gd name="T15" fmla="*/ 414 h 1510"/>
                  <a:gd name="T16" fmla="+- 0 5485 5411"/>
                  <a:gd name="T17" fmla="*/ T16 w 155"/>
                  <a:gd name="T18" fmla="+- 0 392 -320"/>
                  <a:gd name="T19" fmla="*/ 392 h 1510"/>
                  <a:gd name="T20" fmla="+- 0 5440 5411"/>
                  <a:gd name="T21" fmla="*/ T20 w 155"/>
                  <a:gd name="T22" fmla="+- 0 348 -320"/>
                  <a:gd name="T23" fmla="*/ 348 h 1510"/>
                  <a:gd name="T24" fmla="+- 0 5411 5411"/>
                  <a:gd name="T25" fmla="*/ T24 w 155"/>
                  <a:gd name="T26" fmla="+- 0 342 -320"/>
                  <a:gd name="T27" fmla="*/ 342 h 1510"/>
                  <a:gd name="T28" fmla="+- 0 5435 5411"/>
                  <a:gd name="T29" fmla="*/ T28 w 155"/>
                  <a:gd name="T30" fmla="+- 0 339 -320"/>
                  <a:gd name="T31" fmla="*/ 339 h 1510"/>
                  <a:gd name="T32" fmla="+- 0 5455 5411"/>
                  <a:gd name="T33" fmla="*/ T32 w 155"/>
                  <a:gd name="T34" fmla="+- 0 330 -320"/>
                  <a:gd name="T35" fmla="*/ 330 h 1510"/>
                  <a:gd name="T36" fmla="+- 0 5472 5411"/>
                  <a:gd name="T37" fmla="*/ T36 w 155"/>
                  <a:gd name="T38" fmla="+- 0 316 -320"/>
                  <a:gd name="T39" fmla="*/ 316 h 1510"/>
                  <a:gd name="T40" fmla="+- 0 5483 5411"/>
                  <a:gd name="T41" fmla="*/ T40 w 155"/>
                  <a:gd name="T42" fmla="+- 0 298 -320"/>
                  <a:gd name="T43" fmla="*/ 298 h 1510"/>
                  <a:gd name="T44" fmla="+- 0 5488 5411"/>
                  <a:gd name="T45" fmla="*/ T44 w 155"/>
                  <a:gd name="T46" fmla="+- 0 277 -320"/>
                  <a:gd name="T47" fmla="*/ 277 h 1510"/>
                  <a:gd name="T48" fmla="+- 0 5489 5411"/>
                  <a:gd name="T49" fmla="*/ T48 w 155"/>
                  <a:gd name="T50" fmla="+- 0 271 -320"/>
                  <a:gd name="T51" fmla="*/ 271 h 1510"/>
                  <a:gd name="T52" fmla="+- 0 5489 5411"/>
                  <a:gd name="T53" fmla="*/ T52 w 155"/>
                  <a:gd name="T54" fmla="+- 0 -249 -320"/>
                  <a:gd name="T55" fmla="*/ -249 h 1510"/>
                  <a:gd name="T56" fmla="+- 0 5492 5411"/>
                  <a:gd name="T57" fmla="*/ T56 w 155"/>
                  <a:gd name="T58" fmla="+- 0 -270 -320"/>
                  <a:gd name="T59" fmla="*/ -270 h 1510"/>
                  <a:gd name="T60" fmla="+- 0 5537 5411"/>
                  <a:gd name="T61" fmla="*/ T60 w 155"/>
                  <a:gd name="T62" fmla="+- 0 -315 -320"/>
                  <a:gd name="T63" fmla="*/ -315 h 1510"/>
                  <a:gd name="T64" fmla="+- 0 5566 5411"/>
                  <a:gd name="T65" fmla="*/ T64 w 155"/>
                  <a:gd name="T66" fmla="+- 0 -320 -320"/>
                  <a:gd name="T67" fmla="*/ -320 h 151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55" h="1510">
                    <a:moveTo>
                      <a:pt x="155" y="1510"/>
                    </a:moveTo>
                    <a:lnTo>
                      <a:pt x="95" y="1483"/>
                    </a:lnTo>
                    <a:lnTo>
                      <a:pt x="78" y="1439"/>
                    </a:lnTo>
                    <a:lnTo>
                      <a:pt x="78" y="734"/>
                    </a:lnTo>
                    <a:lnTo>
                      <a:pt x="74" y="712"/>
                    </a:lnTo>
                    <a:lnTo>
                      <a:pt x="29" y="668"/>
                    </a:lnTo>
                    <a:lnTo>
                      <a:pt x="0" y="662"/>
                    </a:lnTo>
                    <a:lnTo>
                      <a:pt x="24" y="659"/>
                    </a:lnTo>
                    <a:lnTo>
                      <a:pt x="44" y="650"/>
                    </a:lnTo>
                    <a:lnTo>
                      <a:pt x="61" y="636"/>
                    </a:lnTo>
                    <a:lnTo>
                      <a:pt x="72" y="618"/>
                    </a:lnTo>
                    <a:lnTo>
                      <a:pt x="77" y="597"/>
                    </a:lnTo>
                    <a:lnTo>
                      <a:pt x="78" y="591"/>
                    </a:lnTo>
                    <a:lnTo>
                      <a:pt x="78" y="71"/>
                    </a:lnTo>
                    <a:lnTo>
                      <a:pt x="81" y="50"/>
                    </a:lnTo>
                    <a:lnTo>
                      <a:pt x="126" y="5"/>
                    </a:lnTo>
                    <a:lnTo>
                      <a:pt x="155" y="0"/>
                    </a:lnTo>
                  </a:path>
                </a:pathLst>
              </a:custGeom>
              <a:noFill/>
              <a:ln w="6783">
                <a:solidFill>
                  <a:srgbClr val="000000"/>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30" name="Rectangle 19"/>
            <p:cNvSpPr>
              <a:spLocks noChangeArrowheads="1"/>
            </p:cNvSpPr>
            <p:nvPr/>
          </p:nvSpPr>
          <p:spPr bwMode="auto">
            <a:xfrm>
              <a:off x="7669" y="4471"/>
              <a:ext cx="3209" cy="3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6350" algn="l" defTabSz="914400" rtl="0" eaLnBrk="1" fontAlgn="base" latinLnBrk="0" hangingPunct="1">
                <a:lnSpc>
                  <a:spcPct val="120000"/>
                </a:lnSpc>
                <a:spcBef>
                  <a:spcPct val="0"/>
                </a:spcBef>
                <a:spcAft>
                  <a:spcPct val="0"/>
                </a:spcAft>
                <a:buClrTx/>
                <a:buSzTx/>
                <a:buFontTx/>
                <a:buNone/>
              </a:pPr>
              <a:r>
                <a:rPr kumimoji="0" lang="zh-CN" altLang="en-US" sz="12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当事人的名称或姓名与住所</a:t>
              </a:r>
              <a:endParaRPr kumimoji="0" lang="en-US" altLang="zh-CN" sz="12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marL="0" marR="0" lvl="0" indent="6350" algn="l" defTabSz="914400" rtl="0" eaLnBrk="1" fontAlgn="base" latinLnBrk="0" hangingPunct="1">
                <a:lnSpc>
                  <a:spcPct val="120000"/>
                </a:lnSpc>
                <a:spcBef>
                  <a:spcPct val="0"/>
                </a:spcBef>
                <a:spcAft>
                  <a:spcPct val="0"/>
                </a:spcAft>
                <a:buClrTx/>
                <a:buSzTx/>
                <a:buFontTx/>
                <a:buNone/>
              </a:pPr>
              <a:r>
                <a:rPr kumimoji="0" lang="zh-CN" altLang="en-US" sz="12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鉴于条款</a:t>
              </a:r>
              <a:endParaRPr kumimoji="0" lang="en-US" altLang="zh-CN" sz="12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marL="0" marR="0" lvl="0" indent="6350" algn="l" defTabSz="914400" rtl="0" eaLnBrk="1" fontAlgn="base" latinLnBrk="0" hangingPunct="1">
                <a:lnSpc>
                  <a:spcPct val="120000"/>
                </a:lnSpc>
                <a:spcBef>
                  <a:spcPct val="0"/>
                </a:spcBef>
                <a:spcAft>
                  <a:spcPct val="0"/>
                </a:spcAft>
                <a:buClrTx/>
                <a:buSzTx/>
                <a:buFontTx/>
                <a:buNone/>
              </a:pPr>
              <a:r>
                <a:rPr kumimoji="0" lang="zh-CN" altLang="zh-CN" sz="12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标的 </a:t>
              </a:r>
              <a:endParaRPr kumimoji="0" lang="en-US" altLang="zh-CN" sz="12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marL="0" marR="0" lvl="0" indent="6350" algn="l" defTabSz="914400" rtl="0" eaLnBrk="1" fontAlgn="base" latinLnBrk="0" hangingPunct="1">
                <a:lnSpc>
                  <a:spcPct val="120000"/>
                </a:lnSpc>
                <a:spcBef>
                  <a:spcPct val="0"/>
                </a:spcBef>
                <a:spcAft>
                  <a:spcPct val="0"/>
                </a:spcAft>
                <a:buClrTx/>
                <a:buSzTx/>
                <a:buFontTx/>
                <a:buNone/>
              </a:pPr>
              <a:r>
                <a:rPr kumimoji="0" lang="zh-CN" altLang="zh-CN" sz="12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数量 </a:t>
              </a:r>
              <a:endParaRPr kumimoji="0" lang="en-US" altLang="zh-CN" sz="12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marL="0" marR="0" lvl="0" indent="6350" algn="l" defTabSz="914400" rtl="0" eaLnBrk="1" fontAlgn="base" latinLnBrk="0" hangingPunct="1">
                <a:lnSpc>
                  <a:spcPct val="120000"/>
                </a:lnSpc>
                <a:spcBef>
                  <a:spcPct val="0"/>
                </a:spcBef>
                <a:spcAft>
                  <a:spcPct val="0"/>
                </a:spcAft>
                <a:buClrTx/>
                <a:buSzTx/>
                <a:buFontTx/>
                <a:buNone/>
              </a:pPr>
              <a:r>
                <a:rPr kumimoji="0" lang="zh-CN" altLang="zh-CN" sz="12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质量</a:t>
              </a:r>
            </a:p>
            <a:p>
              <a:pPr marL="0" marR="0" lvl="0" indent="6350" algn="l" defTabSz="914400" rtl="0" eaLnBrk="0" fontAlgn="base" latinLnBrk="0" hangingPunct="0">
                <a:lnSpc>
                  <a:spcPct val="120000"/>
                </a:lnSpc>
                <a:spcBef>
                  <a:spcPct val="0"/>
                </a:spcBef>
                <a:spcAft>
                  <a:spcPct val="0"/>
                </a:spcAft>
                <a:buClrTx/>
                <a:buSzTx/>
                <a:buFontTx/>
                <a:buNone/>
              </a:pPr>
              <a:r>
                <a:rPr kumimoji="0" lang="zh-CN" altLang="zh-CN" sz="12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价款或报酬 </a:t>
              </a:r>
              <a:endParaRPr kumimoji="0" lang="en-US" altLang="zh-CN" sz="12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6350" algn="l" defTabSz="914400" rtl="0" eaLnBrk="0" fontAlgn="base" latinLnBrk="0" hangingPunct="0">
                <a:lnSpc>
                  <a:spcPct val="120000"/>
                </a:lnSpc>
                <a:spcBef>
                  <a:spcPct val="0"/>
                </a:spcBef>
                <a:spcAft>
                  <a:spcPct val="0"/>
                </a:spcAft>
                <a:buClrTx/>
                <a:buSzTx/>
                <a:buFontTx/>
                <a:buNone/>
              </a:pPr>
              <a:r>
                <a:rPr kumimoji="0" lang="zh-CN" altLang="zh-CN" sz="12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履行期限、地点和方式 </a:t>
              </a:r>
              <a:endParaRPr kumimoji="0" lang="en-US" altLang="zh-CN" sz="12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6350" algn="l" defTabSz="914400" rtl="0" eaLnBrk="0" fontAlgn="base" latinLnBrk="0" hangingPunct="0">
                <a:lnSpc>
                  <a:spcPct val="120000"/>
                </a:lnSpc>
                <a:spcBef>
                  <a:spcPct val="0"/>
                </a:spcBef>
                <a:spcAft>
                  <a:spcPct val="0"/>
                </a:spcAft>
                <a:buClrTx/>
                <a:buSzTx/>
                <a:buFontTx/>
                <a:buNone/>
              </a:pPr>
              <a:r>
                <a:rPr kumimoji="0" lang="zh-CN" altLang="zh-CN" sz="12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违约责任</a:t>
              </a:r>
              <a:endParaRPr kumimoji="0" lang="zh-CN" altLang="zh-CN" sz="12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0" fontAlgn="base" latinLnBrk="0" hangingPunct="0">
                <a:lnSpc>
                  <a:spcPct val="120000"/>
                </a:lnSpc>
                <a:spcBef>
                  <a:spcPct val="0"/>
                </a:spcBef>
                <a:spcAft>
                  <a:spcPct val="0"/>
                </a:spcAft>
                <a:buClrTx/>
                <a:buSzTx/>
                <a:buFontTx/>
                <a:buNone/>
              </a:pPr>
              <a:r>
                <a:rPr kumimoji="0" lang="zh-CN" altLang="zh-CN" sz="12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送达条款</a:t>
              </a:r>
              <a:endParaRPr kumimoji="0" lang="zh-CN" altLang="zh-CN" sz="12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p:txBody>
        </p:sp>
        <p:grpSp>
          <p:nvGrpSpPr>
            <p:cNvPr id="31" name="Group 13"/>
            <p:cNvGrpSpPr/>
            <p:nvPr/>
          </p:nvGrpSpPr>
          <p:grpSpPr bwMode="auto">
            <a:xfrm>
              <a:off x="7336" y="7636"/>
              <a:ext cx="395" cy="1264"/>
              <a:chOff x="4515" y="71"/>
              <a:chExt cx="222" cy="3612"/>
            </a:xfrm>
          </p:grpSpPr>
          <p:sp>
            <p:nvSpPr>
              <p:cNvPr id="32" name="Freeform 14"/>
              <p:cNvSpPr/>
              <p:nvPr/>
            </p:nvSpPr>
            <p:spPr bwMode="auto">
              <a:xfrm>
                <a:off x="4515" y="71"/>
                <a:ext cx="222" cy="3612"/>
              </a:xfrm>
              <a:custGeom>
                <a:avLst/>
                <a:gdLst>
                  <a:gd name="T0" fmla="+- 0 4737 4515"/>
                  <a:gd name="T1" fmla="*/ T0 w 222"/>
                  <a:gd name="T2" fmla="+- 0 3683 71"/>
                  <a:gd name="T3" fmla="*/ 3683 h 3612"/>
                  <a:gd name="T4" fmla="+- 0 4717 4515"/>
                  <a:gd name="T5" fmla="*/ T4 w 222"/>
                  <a:gd name="T6" fmla="+- 0 3683 71"/>
                  <a:gd name="T7" fmla="*/ 3683 h 3612"/>
                  <a:gd name="T8" fmla="+- 0 4693 4515"/>
                  <a:gd name="T9" fmla="*/ T8 w 222"/>
                  <a:gd name="T10" fmla="+- 0 3681 71"/>
                  <a:gd name="T11" fmla="*/ 3681 h 3612"/>
                  <a:gd name="T12" fmla="+- 0 4637 4515"/>
                  <a:gd name="T13" fmla="*/ T12 w 222"/>
                  <a:gd name="T14" fmla="+- 0 3647 71"/>
                  <a:gd name="T15" fmla="*/ 3647 h 3612"/>
                  <a:gd name="T16" fmla="+- 0 4616 4515"/>
                  <a:gd name="T17" fmla="*/ T16 w 222"/>
                  <a:gd name="T18" fmla="+- 0 3591 71"/>
                  <a:gd name="T19" fmla="*/ 3591 h 3612"/>
                  <a:gd name="T20" fmla="+- 0 4616 4515"/>
                  <a:gd name="T21" fmla="*/ T20 w 222"/>
                  <a:gd name="T22" fmla="+- 0 1840 71"/>
                  <a:gd name="T23" fmla="*/ 1840 h 3612"/>
                  <a:gd name="T24" fmla="+- 0 4613 4515"/>
                  <a:gd name="T25" fmla="*/ T24 w 222"/>
                  <a:gd name="T26" fmla="+- 0 1819 71"/>
                  <a:gd name="T27" fmla="*/ 1819 h 3612"/>
                  <a:gd name="T28" fmla="+- 0 4576 4515"/>
                  <a:gd name="T29" fmla="*/ T28 w 222"/>
                  <a:gd name="T30" fmla="+- 0 1767 71"/>
                  <a:gd name="T31" fmla="*/ 1767 h 3612"/>
                  <a:gd name="T32" fmla="+- 0 4515 4515"/>
                  <a:gd name="T33" fmla="*/ T32 w 222"/>
                  <a:gd name="T34" fmla="+- 0 1748 71"/>
                  <a:gd name="T35" fmla="*/ 1748 h 3612"/>
                  <a:gd name="T36" fmla="+- 0 4538 4515"/>
                  <a:gd name="T37" fmla="*/ T36 w 222"/>
                  <a:gd name="T38" fmla="+- 0 1745 71"/>
                  <a:gd name="T39" fmla="*/ 1745 h 3612"/>
                  <a:gd name="T40" fmla="+- 0 4560 4515"/>
                  <a:gd name="T41" fmla="*/ T40 w 222"/>
                  <a:gd name="T42" fmla="+- 0 1738 71"/>
                  <a:gd name="T43" fmla="*/ 1738 h 3612"/>
                  <a:gd name="T44" fmla="+- 0 4606 4515"/>
                  <a:gd name="T45" fmla="*/ T44 w 222"/>
                  <a:gd name="T46" fmla="+- 0 1694 71"/>
                  <a:gd name="T47" fmla="*/ 1694 h 3612"/>
                  <a:gd name="T48" fmla="+- 0 4616 4515"/>
                  <a:gd name="T49" fmla="*/ T48 w 222"/>
                  <a:gd name="T50" fmla="+- 0 1655 71"/>
                  <a:gd name="T51" fmla="*/ 1655 h 3612"/>
                  <a:gd name="T52" fmla="+- 0 4616 4515"/>
                  <a:gd name="T53" fmla="*/ T52 w 222"/>
                  <a:gd name="T54" fmla="+- 0 164 71"/>
                  <a:gd name="T55" fmla="*/ 164 h 3612"/>
                  <a:gd name="T56" fmla="+- 0 4618 4515"/>
                  <a:gd name="T57" fmla="*/ T56 w 222"/>
                  <a:gd name="T58" fmla="+- 0 142 71"/>
                  <a:gd name="T59" fmla="*/ 142 h 3612"/>
                  <a:gd name="T60" fmla="+- 0 4655 4515"/>
                  <a:gd name="T61" fmla="*/ T60 w 222"/>
                  <a:gd name="T62" fmla="+- 0 91 71"/>
                  <a:gd name="T63" fmla="*/ 91 h 3612"/>
                  <a:gd name="T64" fmla="+- 0 4717 4515"/>
                  <a:gd name="T65" fmla="*/ T64 w 222"/>
                  <a:gd name="T66" fmla="+- 0 71 71"/>
                  <a:gd name="T67" fmla="*/ 71 h 3612"/>
                  <a:gd name="T68" fmla="+- 0 4737 4515"/>
                  <a:gd name="T69" fmla="*/ T68 w 222"/>
                  <a:gd name="T70" fmla="+- 0 71 71"/>
                  <a:gd name="T71" fmla="*/ 71 h 36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222" h="3612">
                    <a:moveTo>
                      <a:pt x="222" y="3612"/>
                    </a:moveTo>
                    <a:lnTo>
                      <a:pt x="202" y="3612"/>
                    </a:lnTo>
                    <a:lnTo>
                      <a:pt x="178" y="3610"/>
                    </a:lnTo>
                    <a:lnTo>
                      <a:pt x="122" y="3576"/>
                    </a:lnTo>
                    <a:lnTo>
                      <a:pt x="101" y="3520"/>
                    </a:lnTo>
                    <a:lnTo>
                      <a:pt x="101" y="1769"/>
                    </a:lnTo>
                    <a:lnTo>
                      <a:pt x="98" y="1748"/>
                    </a:lnTo>
                    <a:lnTo>
                      <a:pt x="61" y="1696"/>
                    </a:lnTo>
                    <a:lnTo>
                      <a:pt x="0" y="1677"/>
                    </a:lnTo>
                    <a:lnTo>
                      <a:pt x="23" y="1674"/>
                    </a:lnTo>
                    <a:lnTo>
                      <a:pt x="45" y="1667"/>
                    </a:lnTo>
                    <a:lnTo>
                      <a:pt x="91" y="1623"/>
                    </a:lnTo>
                    <a:lnTo>
                      <a:pt x="101" y="1584"/>
                    </a:lnTo>
                    <a:lnTo>
                      <a:pt x="101" y="93"/>
                    </a:lnTo>
                    <a:lnTo>
                      <a:pt x="103" y="71"/>
                    </a:lnTo>
                    <a:lnTo>
                      <a:pt x="140" y="20"/>
                    </a:lnTo>
                    <a:lnTo>
                      <a:pt x="202" y="0"/>
                    </a:lnTo>
                    <a:lnTo>
                      <a:pt x="222" y="0"/>
                    </a:lnTo>
                  </a:path>
                </a:pathLst>
              </a:custGeom>
              <a:noFill/>
              <a:ln w="6787">
                <a:solidFill>
                  <a:srgbClr val="000000"/>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33" name="TextBox 32"/>
            <p:cNvSpPr txBox="1"/>
            <p:nvPr/>
          </p:nvSpPr>
          <p:spPr>
            <a:xfrm>
              <a:off x="7675" y="7551"/>
              <a:ext cx="897" cy="1495"/>
            </a:xfrm>
            <a:prstGeom prst="rect">
              <a:avLst/>
            </a:prstGeom>
            <a:noFill/>
          </p:spPr>
          <p:txBody>
            <a:bodyPr wrap="none" rtlCol="0">
              <a:spAutoFit/>
            </a:bodyPr>
            <a:lstStyle/>
            <a:p>
              <a:pPr lvl="0">
                <a:lnSpc>
                  <a:spcPct val="120000"/>
                </a:lnSpc>
              </a:pPr>
              <a:r>
                <a:rPr lang="zh-CN" altLang="zh-CN" sz="1200" dirty="0">
                  <a:latin typeface="黑体" panose="02010609060101010101" pitchFamily="49" charset="-122"/>
                  <a:ea typeface="黑体" panose="02010609060101010101" pitchFamily="49" charset="-122"/>
                  <a:cs typeface="宋体" panose="02010600030101010101" pitchFamily="2" charset="-122"/>
                </a:rPr>
                <a:t>协商 </a:t>
              </a:r>
              <a:endParaRPr lang="en-US" altLang="zh-CN" sz="1200" dirty="0">
                <a:latin typeface="黑体" panose="02010609060101010101" pitchFamily="49" charset="-122"/>
                <a:ea typeface="黑体" panose="02010609060101010101" pitchFamily="49" charset="-122"/>
                <a:cs typeface="宋体" panose="02010600030101010101" pitchFamily="2" charset="-122"/>
              </a:endParaRPr>
            </a:p>
            <a:p>
              <a:pPr lvl="0">
                <a:lnSpc>
                  <a:spcPct val="120000"/>
                </a:lnSpc>
              </a:pPr>
              <a:r>
                <a:rPr lang="zh-CN" altLang="zh-CN" sz="1200" dirty="0">
                  <a:latin typeface="黑体" panose="02010609060101010101" pitchFamily="49" charset="-122"/>
                  <a:ea typeface="黑体" panose="02010609060101010101" pitchFamily="49" charset="-122"/>
                  <a:cs typeface="宋体" panose="02010600030101010101" pitchFamily="2" charset="-122"/>
                </a:rPr>
                <a:t>调解 </a:t>
              </a:r>
              <a:endParaRPr lang="en-US" altLang="zh-CN" sz="1200" dirty="0">
                <a:latin typeface="黑体" panose="02010609060101010101" pitchFamily="49" charset="-122"/>
                <a:ea typeface="黑体" panose="02010609060101010101" pitchFamily="49" charset="-122"/>
                <a:cs typeface="宋体" panose="02010600030101010101" pitchFamily="2" charset="-122"/>
              </a:endParaRPr>
            </a:p>
            <a:p>
              <a:pPr lvl="0">
                <a:lnSpc>
                  <a:spcPct val="120000"/>
                </a:lnSpc>
              </a:pPr>
              <a:r>
                <a:rPr lang="zh-CN" altLang="zh-CN" sz="1200" dirty="0">
                  <a:latin typeface="黑体" panose="02010609060101010101" pitchFamily="49" charset="-122"/>
                  <a:ea typeface="黑体" panose="02010609060101010101" pitchFamily="49" charset="-122"/>
                  <a:cs typeface="宋体" panose="02010600030101010101" pitchFamily="2" charset="-122"/>
                </a:rPr>
                <a:t>仲裁 </a:t>
              </a:r>
              <a:endParaRPr lang="en-US" altLang="zh-CN" sz="1200" dirty="0">
                <a:latin typeface="黑体" panose="02010609060101010101" pitchFamily="49" charset="-122"/>
                <a:ea typeface="黑体" panose="02010609060101010101" pitchFamily="49" charset="-122"/>
                <a:cs typeface="宋体" panose="02010600030101010101" pitchFamily="2" charset="-122"/>
              </a:endParaRPr>
            </a:p>
            <a:p>
              <a:pPr lvl="0">
                <a:lnSpc>
                  <a:spcPct val="120000"/>
                </a:lnSpc>
              </a:pPr>
              <a:r>
                <a:rPr lang="zh-CN" altLang="zh-CN" sz="1200" dirty="0">
                  <a:latin typeface="黑体" panose="02010609060101010101" pitchFamily="49" charset="-122"/>
                  <a:ea typeface="黑体" panose="02010609060101010101" pitchFamily="49" charset="-122"/>
                  <a:cs typeface="宋体" panose="02010600030101010101" pitchFamily="2" charset="-122"/>
                </a:rPr>
                <a:t>诉讼</a:t>
              </a:r>
              <a:endParaRPr lang="zh-CN" altLang="en-US" sz="1200" dirty="0">
                <a:latin typeface="黑体" panose="02010609060101010101" pitchFamily="49" charset="-122"/>
                <a:ea typeface="黑体" panose="02010609060101010101" pitchFamily="49" charset="-122"/>
                <a:cs typeface="宋体" panose="02010600030101010101" pitchFamily="2" charset="-122"/>
              </a:endParaRPr>
            </a:p>
          </p:txBody>
        </p:sp>
        <p:grpSp>
          <p:nvGrpSpPr>
            <p:cNvPr id="34" name="Group 13"/>
            <p:cNvGrpSpPr/>
            <p:nvPr/>
          </p:nvGrpSpPr>
          <p:grpSpPr bwMode="auto">
            <a:xfrm>
              <a:off x="8057" y="9205"/>
              <a:ext cx="210" cy="828"/>
              <a:chOff x="4515" y="71"/>
              <a:chExt cx="222" cy="3612"/>
            </a:xfrm>
          </p:grpSpPr>
          <p:sp>
            <p:nvSpPr>
              <p:cNvPr id="35" name="Freeform 14"/>
              <p:cNvSpPr/>
              <p:nvPr/>
            </p:nvSpPr>
            <p:spPr bwMode="auto">
              <a:xfrm>
                <a:off x="4515" y="71"/>
                <a:ext cx="222" cy="3612"/>
              </a:xfrm>
              <a:custGeom>
                <a:avLst/>
                <a:gdLst>
                  <a:gd name="T0" fmla="+- 0 4737 4515"/>
                  <a:gd name="T1" fmla="*/ T0 w 222"/>
                  <a:gd name="T2" fmla="+- 0 3683 71"/>
                  <a:gd name="T3" fmla="*/ 3683 h 3612"/>
                  <a:gd name="T4" fmla="+- 0 4717 4515"/>
                  <a:gd name="T5" fmla="*/ T4 w 222"/>
                  <a:gd name="T6" fmla="+- 0 3683 71"/>
                  <a:gd name="T7" fmla="*/ 3683 h 3612"/>
                  <a:gd name="T8" fmla="+- 0 4693 4515"/>
                  <a:gd name="T9" fmla="*/ T8 w 222"/>
                  <a:gd name="T10" fmla="+- 0 3681 71"/>
                  <a:gd name="T11" fmla="*/ 3681 h 3612"/>
                  <a:gd name="T12" fmla="+- 0 4637 4515"/>
                  <a:gd name="T13" fmla="*/ T12 w 222"/>
                  <a:gd name="T14" fmla="+- 0 3647 71"/>
                  <a:gd name="T15" fmla="*/ 3647 h 3612"/>
                  <a:gd name="T16" fmla="+- 0 4616 4515"/>
                  <a:gd name="T17" fmla="*/ T16 w 222"/>
                  <a:gd name="T18" fmla="+- 0 3591 71"/>
                  <a:gd name="T19" fmla="*/ 3591 h 3612"/>
                  <a:gd name="T20" fmla="+- 0 4616 4515"/>
                  <a:gd name="T21" fmla="*/ T20 w 222"/>
                  <a:gd name="T22" fmla="+- 0 1840 71"/>
                  <a:gd name="T23" fmla="*/ 1840 h 3612"/>
                  <a:gd name="T24" fmla="+- 0 4613 4515"/>
                  <a:gd name="T25" fmla="*/ T24 w 222"/>
                  <a:gd name="T26" fmla="+- 0 1819 71"/>
                  <a:gd name="T27" fmla="*/ 1819 h 3612"/>
                  <a:gd name="T28" fmla="+- 0 4576 4515"/>
                  <a:gd name="T29" fmla="*/ T28 w 222"/>
                  <a:gd name="T30" fmla="+- 0 1767 71"/>
                  <a:gd name="T31" fmla="*/ 1767 h 3612"/>
                  <a:gd name="T32" fmla="+- 0 4515 4515"/>
                  <a:gd name="T33" fmla="*/ T32 w 222"/>
                  <a:gd name="T34" fmla="+- 0 1748 71"/>
                  <a:gd name="T35" fmla="*/ 1748 h 3612"/>
                  <a:gd name="T36" fmla="+- 0 4538 4515"/>
                  <a:gd name="T37" fmla="*/ T36 w 222"/>
                  <a:gd name="T38" fmla="+- 0 1745 71"/>
                  <a:gd name="T39" fmla="*/ 1745 h 3612"/>
                  <a:gd name="T40" fmla="+- 0 4560 4515"/>
                  <a:gd name="T41" fmla="*/ T40 w 222"/>
                  <a:gd name="T42" fmla="+- 0 1738 71"/>
                  <a:gd name="T43" fmla="*/ 1738 h 3612"/>
                  <a:gd name="T44" fmla="+- 0 4606 4515"/>
                  <a:gd name="T45" fmla="*/ T44 w 222"/>
                  <a:gd name="T46" fmla="+- 0 1694 71"/>
                  <a:gd name="T47" fmla="*/ 1694 h 3612"/>
                  <a:gd name="T48" fmla="+- 0 4616 4515"/>
                  <a:gd name="T49" fmla="*/ T48 w 222"/>
                  <a:gd name="T50" fmla="+- 0 1655 71"/>
                  <a:gd name="T51" fmla="*/ 1655 h 3612"/>
                  <a:gd name="T52" fmla="+- 0 4616 4515"/>
                  <a:gd name="T53" fmla="*/ T52 w 222"/>
                  <a:gd name="T54" fmla="+- 0 164 71"/>
                  <a:gd name="T55" fmla="*/ 164 h 3612"/>
                  <a:gd name="T56" fmla="+- 0 4618 4515"/>
                  <a:gd name="T57" fmla="*/ T56 w 222"/>
                  <a:gd name="T58" fmla="+- 0 142 71"/>
                  <a:gd name="T59" fmla="*/ 142 h 3612"/>
                  <a:gd name="T60" fmla="+- 0 4655 4515"/>
                  <a:gd name="T61" fmla="*/ T60 w 222"/>
                  <a:gd name="T62" fmla="+- 0 91 71"/>
                  <a:gd name="T63" fmla="*/ 91 h 3612"/>
                  <a:gd name="T64" fmla="+- 0 4717 4515"/>
                  <a:gd name="T65" fmla="*/ T64 w 222"/>
                  <a:gd name="T66" fmla="+- 0 71 71"/>
                  <a:gd name="T67" fmla="*/ 71 h 3612"/>
                  <a:gd name="T68" fmla="+- 0 4737 4515"/>
                  <a:gd name="T69" fmla="*/ T68 w 222"/>
                  <a:gd name="T70" fmla="+- 0 71 71"/>
                  <a:gd name="T71" fmla="*/ 71 h 36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222" h="3612">
                    <a:moveTo>
                      <a:pt x="222" y="3612"/>
                    </a:moveTo>
                    <a:lnTo>
                      <a:pt x="202" y="3612"/>
                    </a:lnTo>
                    <a:lnTo>
                      <a:pt x="178" y="3610"/>
                    </a:lnTo>
                    <a:lnTo>
                      <a:pt x="122" y="3576"/>
                    </a:lnTo>
                    <a:lnTo>
                      <a:pt x="101" y="3520"/>
                    </a:lnTo>
                    <a:lnTo>
                      <a:pt x="101" y="1769"/>
                    </a:lnTo>
                    <a:lnTo>
                      <a:pt x="98" y="1748"/>
                    </a:lnTo>
                    <a:lnTo>
                      <a:pt x="61" y="1696"/>
                    </a:lnTo>
                    <a:lnTo>
                      <a:pt x="0" y="1677"/>
                    </a:lnTo>
                    <a:lnTo>
                      <a:pt x="23" y="1674"/>
                    </a:lnTo>
                    <a:lnTo>
                      <a:pt x="45" y="1667"/>
                    </a:lnTo>
                    <a:lnTo>
                      <a:pt x="91" y="1623"/>
                    </a:lnTo>
                    <a:lnTo>
                      <a:pt x="101" y="1584"/>
                    </a:lnTo>
                    <a:lnTo>
                      <a:pt x="101" y="93"/>
                    </a:lnTo>
                    <a:lnTo>
                      <a:pt x="103" y="71"/>
                    </a:lnTo>
                    <a:lnTo>
                      <a:pt x="140" y="20"/>
                    </a:lnTo>
                    <a:lnTo>
                      <a:pt x="202" y="0"/>
                    </a:lnTo>
                    <a:lnTo>
                      <a:pt x="222" y="0"/>
                    </a:lnTo>
                  </a:path>
                </a:pathLst>
              </a:custGeom>
              <a:noFill/>
              <a:ln w="6787">
                <a:solidFill>
                  <a:srgbClr val="000000"/>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36" name="TextBox 35"/>
            <p:cNvSpPr txBox="1"/>
            <p:nvPr/>
          </p:nvSpPr>
          <p:spPr>
            <a:xfrm>
              <a:off x="5599" y="9556"/>
              <a:ext cx="2668" cy="483"/>
            </a:xfrm>
            <a:prstGeom prst="rect">
              <a:avLst/>
            </a:prstGeom>
            <a:noFill/>
          </p:spPr>
          <p:txBody>
            <a:bodyPr wrap="none" rtlCol="0">
              <a:spAutoFit/>
            </a:bodyPr>
            <a:lstStyle/>
            <a:p>
              <a:r>
                <a:rPr lang="en-US" altLang="zh-CN" sz="1400" dirty="0">
                  <a:latin typeface="黑体" panose="02010609060101010101" pitchFamily="49" charset="-122"/>
                  <a:ea typeface="黑体" panose="02010609060101010101" pitchFamily="49" charset="-122"/>
                </a:rPr>
                <a:t>6. </a:t>
              </a:r>
              <a:r>
                <a:rPr lang="zh-CN" altLang="en-US" sz="1400" dirty="0">
                  <a:latin typeface="黑体" panose="02010609060101010101" pitchFamily="49" charset="-122"/>
                  <a:ea typeface="黑体" panose="02010609060101010101" pitchFamily="49" charset="-122"/>
                </a:rPr>
                <a:t>合同成立与生效</a:t>
              </a:r>
            </a:p>
          </p:txBody>
        </p:sp>
        <p:sp>
          <p:nvSpPr>
            <p:cNvPr id="37" name="TextBox 36"/>
            <p:cNvSpPr txBox="1"/>
            <p:nvPr/>
          </p:nvSpPr>
          <p:spPr>
            <a:xfrm>
              <a:off x="8217" y="9040"/>
              <a:ext cx="1987" cy="1018"/>
            </a:xfrm>
            <a:prstGeom prst="rect">
              <a:avLst/>
            </a:prstGeom>
            <a:noFill/>
          </p:spPr>
          <p:txBody>
            <a:bodyPr wrap="none" rtlCol="0">
              <a:spAutoFit/>
            </a:bodyPr>
            <a:lstStyle/>
            <a:p>
              <a:pPr>
                <a:lnSpc>
                  <a:spcPct val="150000"/>
                </a:lnSpc>
              </a:pPr>
              <a:r>
                <a:rPr lang="zh-CN" altLang="zh-CN" sz="1200" dirty="0">
                  <a:latin typeface="黑体" panose="02010609060101010101" pitchFamily="49" charset="-122"/>
                  <a:ea typeface="黑体" panose="02010609060101010101" pitchFamily="49" charset="-122"/>
                </a:rPr>
                <a:t>特殊的成立要件</a:t>
              </a:r>
            </a:p>
            <a:p>
              <a:pPr>
                <a:lnSpc>
                  <a:spcPct val="150000"/>
                </a:lnSpc>
              </a:pPr>
              <a:r>
                <a:rPr lang="zh-CN" altLang="zh-CN" sz="1200" dirty="0">
                  <a:latin typeface="黑体" panose="02010609060101010101" pitchFamily="49" charset="-122"/>
                  <a:ea typeface="黑体" panose="02010609060101010101" pitchFamily="49" charset="-122"/>
                </a:rPr>
                <a:t>特殊的生效要件</a:t>
              </a:r>
            </a:p>
          </p:txBody>
        </p:sp>
        <p:sp>
          <p:nvSpPr>
            <p:cNvPr id="38" name="TextBox 37"/>
            <p:cNvSpPr txBox="1"/>
            <p:nvPr/>
          </p:nvSpPr>
          <p:spPr>
            <a:xfrm>
              <a:off x="5586" y="10137"/>
              <a:ext cx="1828" cy="483"/>
            </a:xfrm>
            <a:prstGeom prst="rect">
              <a:avLst/>
            </a:prstGeom>
            <a:noFill/>
          </p:spPr>
          <p:txBody>
            <a:bodyPr wrap="none" rtlCol="0">
              <a:spAutoFit/>
            </a:bodyPr>
            <a:lstStyle/>
            <a:p>
              <a:r>
                <a:rPr lang="en-US" altLang="zh-CN" sz="1400" dirty="0">
                  <a:latin typeface="黑体" panose="02010609060101010101" pitchFamily="49" charset="-122"/>
                  <a:ea typeface="黑体" panose="02010609060101010101" pitchFamily="49" charset="-122"/>
                </a:rPr>
                <a:t>7. </a:t>
              </a:r>
              <a:r>
                <a:rPr lang="zh-CN" altLang="en-US" sz="1400" dirty="0">
                  <a:latin typeface="黑体" panose="02010609060101010101" pitchFamily="49" charset="-122"/>
                  <a:ea typeface="黑体" panose="02010609060101010101" pitchFamily="49" charset="-122"/>
                </a:rPr>
                <a:t>倒签合同</a:t>
              </a:r>
            </a:p>
          </p:txBody>
        </p:sp>
      </p:grpSp>
      <p:sp>
        <p:nvSpPr>
          <p:cNvPr id="17" name="TextBox 37"/>
          <p:cNvSpPr txBox="1"/>
          <p:nvPr/>
        </p:nvSpPr>
        <p:spPr>
          <a:xfrm>
            <a:off x="3556763" y="6408269"/>
            <a:ext cx="1160780" cy="306705"/>
          </a:xfrm>
          <a:prstGeom prst="rect">
            <a:avLst/>
          </a:prstGeom>
          <a:noFill/>
        </p:spPr>
        <p:txBody>
          <a:bodyPr wrap="none" rtlCol="0">
            <a:spAutoFit/>
          </a:bodyPr>
          <a:lstStyle/>
          <a:p>
            <a:r>
              <a:rPr lang="en-US" altLang="zh-CN" sz="1400" dirty="0">
                <a:latin typeface="黑体" panose="02010609060101010101" pitchFamily="49" charset="-122"/>
                <a:ea typeface="黑体" panose="02010609060101010101" pitchFamily="49" charset="-122"/>
              </a:rPr>
              <a:t>8. </a:t>
            </a:r>
            <a:r>
              <a:rPr lang="zh-CN" altLang="en-US" sz="1400" dirty="0">
                <a:latin typeface="黑体" panose="02010609060101010101" pitchFamily="49" charset="-122"/>
                <a:ea typeface="黑体" panose="02010609060101010101" pitchFamily="49" charset="-122"/>
              </a:rPr>
              <a:t>合同登记</a:t>
            </a:r>
          </a:p>
        </p:txBody>
      </p:sp>
      <p:sp>
        <p:nvSpPr>
          <p:cNvPr id="39" name="矩形 38">
            <a:extLst>
              <a:ext uri="{FF2B5EF4-FFF2-40B4-BE49-F238E27FC236}">
                <a16:creationId xmlns:a16="http://schemas.microsoft.com/office/drawing/2014/main" id="{115D3D8D-9164-0847-B8B0-4D106C818FF9}"/>
              </a:ext>
            </a:extLst>
          </p:cNvPr>
          <p:cNvSpPr/>
          <p:nvPr/>
        </p:nvSpPr>
        <p:spPr>
          <a:xfrm>
            <a:off x="2276758" y="317593"/>
            <a:ext cx="2954655" cy="461665"/>
          </a:xfrm>
          <a:prstGeom prst="rect">
            <a:avLst/>
          </a:prstGeom>
        </p:spPr>
        <p:txBody>
          <a:bodyPr wrap="none">
            <a:spAutoFit/>
          </a:bodyPr>
          <a:lstStyle/>
          <a:p>
            <a:r>
              <a:rPr lang="zh-CN" altLang="en-US" sz="2400" b="1" dirty="0">
                <a:solidFill>
                  <a:srgbClr val="124062"/>
                </a:solidFill>
                <a:latin typeface="Arial Black" panose="020B0A04020102020204" pitchFamily="34" charset="0"/>
                <a:ea typeface="创艺简细圆" pitchFamily="2" charset="-122"/>
                <a:cs typeface="Kartika" panose="02020503030404060203" pitchFamily="18" charset="0"/>
              </a:rPr>
              <a:t>合同管理流程及要点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5245" y="6615606"/>
            <a:ext cx="575931" cy="57613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 name="矩形 2"/>
          <p:cNvSpPr/>
          <p:nvPr/>
        </p:nvSpPr>
        <p:spPr>
          <a:xfrm rot="2700000">
            <a:off x="10200029" y="6618280"/>
            <a:ext cx="575931" cy="576139"/>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4" name="矩形 3"/>
          <p:cNvSpPr/>
          <p:nvPr/>
        </p:nvSpPr>
        <p:spPr>
          <a:xfrm rot="2700000">
            <a:off x="11014811" y="6620425"/>
            <a:ext cx="575931" cy="576139"/>
          </a:xfrm>
          <a:prstGeom prst="rect">
            <a:avLst/>
          </a:prstGeom>
          <a:solidFill>
            <a:schemeClr val="accent1">
              <a:lumMod val="7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5" name="矩形 4"/>
          <p:cNvSpPr/>
          <p:nvPr/>
        </p:nvSpPr>
        <p:spPr>
          <a:xfrm rot="2700000">
            <a:off x="10607420" y="6213181"/>
            <a:ext cx="575931" cy="576139"/>
          </a:xfrm>
          <a:prstGeom prst="rect">
            <a:avLst/>
          </a:prstGeom>
          <a:solidFill>
            <a:schemeClr val="accent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6" name="矩形 5"/>
          <p:cNvSpPr/>
          <p:nvPr/>
        </p:nvSpPr>
        <p:spPr>
          <a:xfrm rot="2700000">
            <a:off x="11422202" y="6213182"/>
            <a:ext cx="575931" cy="576139"/>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 name="矩形 6"/>
          <p:cNvSpPr/>
          <p:nvPr/>
        </p:nvSpPr>
        <p:spPr>
          <a:xfrm rot="18900000" flipH="1">
            <a:off x="2211824" y="-289479"/>
            <a:ext cx="576139" cy="57593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矩形 7"/>
          <p:cNvSpPr/>
          <p:nvPr/>
        </p:nvSpPr>
        <p:spPr>
          <a:xfrm rot="18900000" flipH="1">
            <a:off x="1397040" y="-292154"/>
            <a:ext cx="576139" cy="575931"/>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9" name="矩形 8"/>
          <p:cNvSpPr/>
          <p:nvPr/>
        </p:nvSpPr>
        <p:spPr>
          <a:xfrm rot="18900000" flipH="1">
            <a:off x="582258" y="-294298"/>
            <a:ext cx="576139" cy="575931"/>
          </a:xfrm>
          <a:prstGeom prst="rect">
            <a:avLst/>
          </a:prstGeom>
          <a:solidFill>
            <a:schemeClr val="accent1">
              <a:lumMod val="7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0" name="矩形 9"/>
          <p:cNvSpPr/>
          <p:nvPr/>
        </p:nvSpPr>
        <p:spPr>
          <a:xfrm rot="18900000" flipH="1">
            <a:off x="989649" y="112946"/>
            <a:ext cx="576139" cy="575931"/>
          </a:xfrm>
          <a:prstGeom prst="rect">
            <a:avLst/>
          </a:prstGeom>
          <a:solidFill>
            <a:schemeClr val="accent1">
              <a:lumMod val="75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1" name="矩形 10"/>
          <p:cNvSpPr/>
          <p:nvPr/>
        </p:nvSpPr>
        <p:spPr>
          <a:xfrm rot="18900000" flipH="1">
            <a:off x="174867" y="112945"/>
            <a:ext cx="576139" cy="575931"/>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nvGrpSpPr>
          <p:cNvPr id="25" name="组合 24"/>
          <p:cNvGrpSpPr/>
          <p:nvPr/>
        </p:nvGrpSpPr>
        <p:grpSpPr>
          <a:xfrm>
            <a:off x="3630558" y="1536998"/>
            <a:ext cx="1447734" cy="1148890"/>
            <a:chOff x="3419345" y="385660"/>
            <a:chExt cx="1447546" cy="1149156"/>
          </a:xfrm>
          <a:effectLst/>
        </p:grpSpPr>
        <p:sp>
          <p:nvSpPr>
            <p:cNvPr id="26" name="椭圆 25"/>
            <p:cNvSpPr/>
            <p:nvPr/>
          </p:nvSpPr>
          <p:spPr>
            <a:xfrm flipV="1">
              <a:off x="3419345" y="946280"/>
              <a:ext cx="588536" cy="588536"/>
            </a:xfrm>
            <a:prstGeom prst="ellipse">
              <a:avLst/>
            </a:prstGeom>
            <a:solidFill>
              <a:schemeClr val="accent1">
                <a:lumMod val="75000"/>
              </a:schemeClr>
            </a:solidFill>
            <a:ln w="44450" cap="flat" cmpd="sng" algn="ctr">
              <a:noFill/>
              <a:prstDash val="solid"/>
            </a:ln>
            <a:effectLst/>
          </p:spPr>
          <p:txBody>
            <a:bodyPr rtlCol="0" anchor="ctr"/>
            <a:lstStyle/>
            <a:p>
              <a:pPr algn="ctr" defTabSz="1219200">
                <a:defRPr/>
              </a:pPr>
              <a:endParaRPr lang="zh-CN" altLang="en-US" sz="1575" kern="0">
                <a:solidFill>
                  <a:prstClr val="white"/>
                </a:solidFill>
              </a:endParaRPr>
            </a:p>
          </p:txBody>
        </p:sp>
        <p:sp>
          <p:nvSpPr>
            <p:cNvPr id="27" name="椭圆 26"/>
            <p:cNvSpPr/>
            <p:nvPr/>
          </p:nvSpPr>
          <p:spPr>
            <a:xfrm flipV="1">
              <a:off x="4274117" y="1163083"/>
              <a:ext cx="299650" cy="299650"/>
            </a:xfrm>
            <a:prstGeom prst="ellipse">
              <a:avLst/>
            </a:prstGeom>
            <a:solidFill>
              <a:schemeClr val="bg1">
                <a:lumMod val="50000"/>
              </a:schemeClr>
            </a:solidFill>
            <a:ln w="44450" cap="flat" cmpd="sng" algn="ctr">
              <a:noFill/>
              <a:prstDash val="solid"/>
            </a:ln>
            <a:effectLst/>
          </p:spPr>
          <p:txBody>
            <a:bodyPr rtlCol="0" anchor="ctr"/>
            <a:lstStyle/>
            <a:p>
              <a:pPr algn="ctr" defTabSz="1219200">
                <a:defRPr/>
              </a:pPr>
              <a:endParaRPr lang="zh-CN" altLang="en-US" sz="1575" kern="0">
                <a:solidFill>
                  <a:prstClr val="white"/>
                </a:solidFill>
              </a:endParaRPr>
            </a:p>
          </p:txBody>
        </p:sp>
        <p:sp>
          <p:nvSpPr>
            <p:cNvPr id="28" name="椭圆 27"/>
            <p:cNvSpPr/>
            <p:nvPr/>
          </p:nvSpPr>
          <p:spPr>
            <a:xfrm flipV="1">
              <a:off x="4650079" y="385660"/>
              <a:ext cx="216812" cy="216812"/>
            </a:xfrm>
            <a:prstGeom prst="ellipse">
              <a:avLst/>
            </a:prstGeom>
            <a:solidFill>
              <a:schemeClr val="accent1">
                <a:lumMod val="75000"/>
              </a:schemeClr>
            </a:solidFill>
            <a:ln w="44450" cap="flat" cmpd="sng" algn="ctr">
              <a:noFill/>
              <a:prstDash val="solid"/>
            </a:ln>
            <a:effectLst/>
          </p:spPr>
          <p:txBody>
            <a:bodyPr rtlCol="0" anchor="ctr"/>
            <a:lstStyle/>
            <a:p>
              <a:pPr algn="ctr" defTabSz="1219200">
                <a:defRPr/>
              </a:pPr>
              <a:endParaRPr lang="zh-CN" altLang="en-US" sz="1575" kern="0">
                <a:solidFill>
                  <a:prstClr val="white"/>
                </a:solidFill>
              </a:endParaRPr>
            </a:p>
          </p:txBody>
        </p:sp>
        <p:sp>
          <p:nvSpPr>
            <p:cNvPr id="29" name="椭圆 28"/>
            <p:cNvSpPr/>
            <p:nvPr/>
          </p:nvSpPr>
          <p:spPr>
            <a:xfrm flipV="1">
              <a:off x="4007881" y="550314"/>
              <a:ext cx="424390" cy="424390"/>
            </a:xfrm>
            <a:prstGeom prst="ellipse">
              <a:avLst/>
            </a:prstGeom>
            <a:solidFill>
              <a:schemeClr val="bg1">
                <a:lumMod val="50000"/>
              </a:schemeClr>
            </a:solidFill>
            <a:ln w="44450" cap="flat" cmpd="sng" algn="ctr">
              <a:noFill/>
              <a:prstDash val="solid"/>
            </a:ln>
            <a:effectLst/>
          </p:spPr>
          <p:txBody>
            <a:bodyPr rtlCol="0" anchor="ctr"/>
            <a:lstStyle/>
            <a:p>
              <a:pPr algn="ctr" defTabSz="1219200">
                <a:defRPr/>
              </a:pPr>
              <a:endParaRPr lang="zh-CN" altLang="en-US" sz="1575" kern="0">
                <a:solidFill>
                  <a:prstClr val="white"/>
                </a:solidFill>
              </a:endParaRPr>
            </a:p>
          </p:txBody>
        </p:sp>
      </p:grpSp>
      <p:grpSp>
        <p:nvGrpSpPr>
          <p:cNvPr id="30" name="组合 29"/>
          <p:cNvGrpSpPr/>
          <p:nvPr/>
        </p:nvGrpSpPr>
        <p:grpSpPr>
          <a:xfrm flipH="1" flipV="1">
            <a:off x="7110544" y="1979357"/>
            <a:ext cx="1447734" cy="1148890"/>
            <a:chOff x="3419345" y="385660"/>
            <a:chExt cx="1447546" cy="1149156"/>
          </a:xfrm>
          <a:effectLst/>
        </p:grpSpPr>
        <p:sp>
          <p:nvSpPr>
            <p:cNvPr id="31" name="椭圆 30"/>
            <p:cNvSpPr/>
            <p:nvPr/>
          </p:nvSpPr>
          <p:spPr>
            <a:xfrm flipV="1">
              <a:off x="3419345" y="946280"/>
              <a:ext cx="588536" cy="588536"/>
            </a:xfrm>
            <a:prstGeom prst="ellipse">
              <a:avLst/>
            </a:prstGeom>
            <a:solidFill>
              <a:schemeClr val="accent1">
                <a:lumMod val="75000"/>
              </a:schemeClr>
            </a:solidFill>
            <a:ln w="44450" cap="flat" cmpd="sng" algn="ctr">
              <a:noFill/>
              <a:prstDash val="solid"/>
            </a:ln>
            <a:effectLst/>
          </p:spPr>
          <p:txBody>
            <a:bodyPr rtlCol="0" anchor="ctr"/>
            <a:lstStyle/>
            <a:p>
              <a:pPr algn="ctr" defTabSz="1219200">
                <a:defRPr/>
              </a:pPr>
              <a:endParaRPr lang="zh-CN" altLang="en-US" sz="1575" kern="0">
                <a:solidFill>
                  <a:prstClr val="white"/>
                </a:solidFill>
              </a:endParaRPr>
            </a:p>
          </p:txBody>
        </p:sp>
        <p:sp>
          <p:nvSpPr>
            <p:cNvPr id="32" name="椭圆 31"/>
            <p:cNvSpPr/>
            <p:nvPr/>
          </p:nvSpPr>
          <p:spPr>
            <a:xfrm flipV="1">
              <a:off x="4274117" y="1163083"/>
              <a:ext cx="299650" cy="299650"/>
            </a:xfrm>
            <a:prstGeom prst="ellipse">
              <a:avLst/>
            </a:prstGeom>
            <a:solidFill>
              <a:schemeClr val="bg1">
                <a:lumMod val="50000"/>
              </a:schemeClr>
            </a:solidFill>
            <a:ln w="44450" cap="flat" cmpd="sng" algn="ctr">
              <a:noFill/>
              <a:prstDash val="solid"/>
            </a:ln>
            <a:effectLst/>
          </p:spPr>
          <p:txBody>
            <a:bodyPr rtlCol="0" anchor="ctr"/>
            <a:lstStyle/>
            <a:p>
              <a:pPr algn="ctr" defTabSz="1219200">
                <a:defRPr/>
              </a:pPr>
              <a:endParaRPr lang="zh-CN" altLang="en-US" sz="1575" kern="0">
                <a:solidFill>
                  <a:prstClr val="white"/>
                </a:solidFill>
              </a:endParaRPr>
            </a:p>
          </p:txBody>
        </p:sp>
        <p:sp>
          <p:nvSpPr>
            <p:cNvPr id="33" name="椭圆 32"/>
            <p:cNvSpPr/>
            <p:nvPr/>
          </p:nvSpPr>
          <p:spPr>
            <a:xfrm flipV="1">
              <a:off x="4650079" y="385660"/>
              <a:ext cx="216812" cy="216812"/>
            </a:xfrm>
            <a:prstGeom prst="ellipse">
              <a:avLst/>
            </a:prstGeom>
            <a:solidFill>
              <a:schemeClr val="accent1">
                <a:lumMod val="75000"/>
              </a:schemeClr>
            </a:solidFill>
            <a:ln w="44450" cap="flat" cmpd="sng" algn="ctr">
              <a:noFill/>
              <a:prstDash val="solid"/>
            </a:ln>
            <a:effectLst/>
          </p:spPr>
          <p:txBody>
            <a:bodyPr rtlCol="0" anchor="ctr"/>
            <a:lstStyle/>
            <a:p>
              <a:pPr algn="ctr" defTabSz="1219200">
                <a:defRPr/>
              </a:pPr>
              <a:endParaRPr lang="zh-CN" altLang="en-US" sz="1575" kern="0">
                <a:solidFill>
                  <a:prstClr val="white"/>
                </a:solidFill>
              </a:endParaRPr>
            </a:p>
          </p:txBody>
        </p:sp>
        <p:sp>
          <p:nvSpPr>
            <p:cNvPr id="34" name="椭圆 33"/>
            <p:cNvSpPr/>
            <p:nvPr/>
          </p:nvSpPr>
          <p:spPr>
            <a:xfrm flipV="1">
              <a:off x="4007881" y="550314"/>
              <a:ext cx="424390" cy="424390"/>
            </a:xfrm>
            <a:prstGeom prst="ellipse">
              <a:avLst/>
            </a:prstGeom>
            <a:solidFill>
              <a:schemeClr val="bg1">
                <a:lumMod val="50000"/>
              </a:schemeClr>
            </a:solidFill>
            <a:ln w="44450" cap="flat" cmpd="sng" algn="ctr">
              <a:noFill/>
              <a:prstDash val="solid"/>
            </a:ln>
            <a:effectLst/>
          </p:spPr>
          <p:txBody>
            <a:bodyPr rtlCol="0" anchor="ctr"/>
            <a:lstStyle/>
            <a:p>
              <a:pPr algn="ctr" defTabSz="1219200">
                <a:defRPr/>
              </a:pPr>
              <a:endParaRPr lang="zh-CN" altLang="en-US" sz="1575" kern="0">
                <a:solidFill>
                  <a:prstClr val="white"/>
                </a:solidFill>
              </a:endParaRPr>
            </a:p>
          </p:txBody>
        </p:sp>
      </p:grpSp>
      <p:grpSp>
        <p:nvGrpSpPr>
          <p:cNvPr id="35" name="组合 34"/>
          <p:cNvGrpSpPr/>
          <p:nvPr/>
        </p:nvGrpSpPr>
        <p:grpSpPr>
          <a:xfrm>
            <a:off x="5088120" y="1370776"/>
            <a:ext cx="1996836" cy="1996112"/>
            <a:chOff x="3606461" y="1664340"/>
            <a:chExt cx="1040024" cy="1040024"/>
          </a:xfrm>
          <a:effectLst/>
        </p:grpSpPr>
        <p:sp>
          <p:nvSpPr>
            <p:cNvPr id="36" name="椭圆 35"/>
            <p:cNvSpPr/>
            <p:nvPr/>
          </p:nvSpPr>
          <p:spPr>
            <a:xfrm>
              <a:off x="3606461" y="1664340"/>
              <a:ext cx="1040024" cy="1040024"/>
            </a:xfrm>
            <a:prstGeom prst="ellipse">
              <a:avLst/>
            </a:prstGeom>
            <a:solidFill>
              <a:schemeClr val="accent1">
                <a:lumMod val="50000"/>
              </a:schemeClr>
            </a:solidFill>
            <a:ln w="44450" cap="flat" cmpd="sng" algn="ctr">
              <a:solidFill>
                <a:schemeClr val="accent1">
                  <a:lumMod val="60000"/>
                  <a:lumOff val="40000"/>
                </a:schemeClr>
              </a:solidFill>
              <a:prstDash val="solid"/>
            </a:ln>
            <a:effectLst/>
          </p:spPr>
          <p:txBody>
            <a:bodyPr rtlCol="0" anchor="ctr"/>
            <a:lstStyle/>
            <a:p>
              <a:pPr algn="ctr" defTabSz="1219200">
                <a:defRPr/>
              </a:pPr>
              <a:endParaRPr lang="zh-CN" altLang="en-US" sz="1575" kern="0">
                <a:solidFill>
                  <a:prstClr val="white"/>
                </a:solidFill>
              </a:endParaRPr>
            </a:p>
          </p:txBody>
        </p:sp>
        <p:sp>
          <p:nvSpPr>
            <p:cNvPr id="37" name="文本框 1"/>
            <p:cNvSpPr txBox="1"/>
            <p:nvPr/>
          </p:nvSpPr>
          <p:spPr>
            <a:xfrm>
              <a:off x="3797383" y="1957389"/>
              <a:ext cx="630518" cy="368826"/>
            </a:xfrm>
            <a:prstGeom prst="rect">
              <a:avLst/>
            </a:prstGeom>
            <a:noFill/>
            <a:ln>
              <a:noFill/>
            </a:ln>
            <a:effectLst/>
          </p:spPr>
          <p:txBody>
            <a:bodyPr wrap="none" rtlCol="0">
              <a:spAutoFit/>
            </a:bodyPr>
            <a:lstStyle/>
            <a:p>
              <a:pPr algn="ctr"/>
              <a:r>
                <a:rPr lang="zh-CN" altLang="en-US" sz="4000" b="1" dirty="0">
                  <a:solidFill>
                    <a:srgbClr val="FFFFFF"/>
                  </a:solidFill>
                  <a:latin typeface="微软雅黑" panose="020B0503020204020204" charset="-122"/>
                  <a:ea typeface="微软雅黑" panose="020B0503020204020204" charset="-122"/>
                </a:rPr>
                <a:t>主题</a:t>
              </a:r>
            </a:p>
          </p:txBody>
        </p:sp>
      </p:grpSp>
      <p:sp>
        <p:nvSpPr>
          <p:cNvPr id="38" name="矩形 69"/>
          <p:cNvSpPr>
            <a:spLocks noChangeArrowheads="1"/>
          </p:cNvSpPr>
          <p:nvPr/>
        </p:nvSpPr>
        <p:spPr bwMode="auto">
          <a:xfrm>
            <a:off x="1277718" y="3809458"/>
            <a:ext cx="10025058"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800" b="1" dirty="0">
                <a:solidFill>
                  <a:srgbClr val="124062"/>
                </a:solidFill>
                <a:latin typeface="微软雅黑" panose="020B0503020204020204" charset="-122"/>
                <a:ea typeface="微软雅黑" panose="020B0503020204020204" charset="-122"/>
                <a:sym typeface="微软雅黑" panose="020B0503020204020204" charset="-122"/>
              </a:rPr>
              <a:t>合同合规管理实务</a:t>
            </a:r>
            <a:endParaRPr lang="zh-CN" altLang="en-US" sz="4000" b="1" dirty="0">
              <a:solidFill>
                <a:srgbClr val="124062"/>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750"/>
                                        <p:tgtEl>
                                          <p:spTgt spid="7"/>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750"/>
                                        <p:tgtEl>
                                          <p:spTgt spid="8"/>
                                        </p:tgtEl>
                                      </p:cBhvr>
                                    </p:animEffect>
                                  </p:childTnLst>
                                </p:cTn>
                              </p:par>
                              <p:par>
                                <p:cTn id="26" presetID="10" presetClass="entr" presetSubtype="0" fill="hold" grpId="0" nodeType="withEffect">
                                  <p:stCondLst>
                                    <p:cond delay="1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750"/>
                                        <p:tgtEl>
                                          <p:spTgt spid="9"/>
                                        </p:tgtEl>
                                      </p:cBhvr>
                                    </p:animEffect>
                                  </p:childTnLst>
                                </p:cTn>
                              </p:par>
                              <p:par>
                                <p:cTn id="29" presetID="10" presetClass="entr" presetSubtype="0" fill="hold" grpId="0" nodeType="withEffect">
                                  <p:stCondLst>
                                    <p:cond delay="1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750"/>
                                        <p:tgtEl>
                                          <p:spTgt spid="10"/>
                                        </p:tgtEl>
                                      </p:cBhvr>
                                    </p:animEffect>
                                  </p:childTnLst>
                                </p:cTn>
                              </p:par>
                              <p:par>
                                <p:cTn id="32" presetID="10" presetClass="entr" presetSubtype="0" fill="hold" grpId="0" nodeType="withEffect">
                                  <p:stCondLst>
                                    <p:cond delay="2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750"/>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par>
                                <p:cTn id="40" presetID="53" presetClass="entr" presetSubtype="16"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par>
                                <p:cTn id="45" presetID="52"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animScale>
                                      <p:cBhvr>
                                        <p:cTn id="47"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35"/>
                                        </p:tgtEl>
                                        <p:attrNameLst>
                                          <p:attrName>ppt_x</p:attrName>
                                          <p:attrName>ppt_y</p:attrName>
                                        </p:attrNameLst>
                                      </p:cBhvr>
                                    </p:animMotion>
                                    <p:animEffect transition="in" filter="fade">
                                      <p:cBhvr>
                                        <p:cTn id="49" dur="1000"/>
                                        <p:tgtEl>
                                          <p:spTgt spid="3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70670" y="1406769"/>
            <a:ext cx="647114" cy="956603"/>
          </a:xfrm>
          <a:prstGeom prst="rect">
            <a:avLst/>
          </a:pr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70670" y="2363372"/>
            <a:ext cx="647114" cy="956603"/>
          </a:xfrm>
          <a:prstGeom prst="rect">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圆角矩形 26"/>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1205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二</a:t>
            </a:r>
          </a:p>
        </p:txBody>
      </p:sp>
      <p:cxnSp>
        <p:nvCxnSpPr>
          <p:cNvPr id="24" name="直接连接符 2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Freeform 8"/>
          <p:cNvSpPr/>
          <p:nvPr/>
        </p:nvSpPr>
        <p:spPr bwMode="auto">
          <a:xfrm>
            <a:off x="572827" y="2139761"/>
            <a:ext cx="3365997" cy="3985978"/>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rgbClr val="537285"/>
          </a:solidFill>
          <a:ln>
            <a:noFill/>
          </a:ln>
        </p:spPr>
        <p:txBody>
          <a:bodyPr vert="horz" wrap="square" lIns="91440" tIns="45720" rIns="91440" bIns="45720" numCol="1" anchor="t" anchorCtr="0" compatLnSpc="1"/>
          <a:lstStyle/>
          <a:p>
            <a:endParaRPr lang="zh-CN" altLang="en-US"/>
          </a:p>
        </p:txBody>
      </p:sp>
      <p:sp>
        <p:nvSpPr>
          <p:cNvPr id="39" name="Freeform 9"/>
          <p:cNvSpPr/>
          <p:nvPr/>
        </p:nvSpPr>
        <p:spPr bwMode="auto">
          <a:xfrm>
            <a:off x="1440912" y="2140045"/>
            <a:ext cx="2302977" cy="1439764"/>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rgbClr val="537285"/>
          </a:solidFill>
          <a:ln>
            <a:noFill/>
          </a:ln>
        </p:spPr>
        <p:txBody>
          <a:bodyPr vert="horz" wrap="square" lIns="91440" tIns="45720" rIns="91440" bIns="45720" numCol="1" anchor="t" anchorCtr="0" compatLnSpc="1"/>
          <a:lstStyle/>
          <a:p>
            <a:endParaRPr lang="zh-CN" altLang="en-US"/>
          </a:p>
        </p:txBody>
      </p:sp>
      <p:sp>
        <p:nvSpPr>
          <p:cNvPr id="40" name="Freeform 10"/>
          <p:cNvSpPr/>
          <p:nvPr/>
        </p:nvSpPr>
        <p:spPr bwMode="auto">
          <a:xfrm>
            <a:off x="2649322" y="2945655"/>
            <a:ext cx="1296635" cy="2080122"/>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rgbClr val="124062"/>
          </a:solidFill>
          <a:ln>
            <a:noFill/>
          </a:ln>
        </p:spPr>
        <p:txBody>
          <a:bodyPr vert="horz" wrap="square" lIns="91440" tIns="45720" rIns="91440" bIns="45720" numCol="1" anchor="t" anchorCtr="0" compatLnSpc="1"/>
          <a:lstStyle/>
          <a:p>
            <a:endParaRPr lang="zh-CN" altLang="en-US"/>
          </a:p>
        </p:txBody>
      </p:sp>
      <p:sp>
        <p:nvSpPr>
          <p:cNvPr id="41" name="Freeform 11"/>
          <p:cNvSpPr/>
          <p:nvPr/>
        </p:nvSpPr>
        <p:spPr bwMode="auto">
          <a:xfrm>
            <a:off x="568073" y="2360772"/>
            <a:ext cx="1422428" cy="2121613"/>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grpSp>
        <p:nvGrpSpPr>
          <p:cNvPr id="42" name="组合 41"/>
          <p:cNvGrpSpPr/>
          <p:nvPr/>
        </p:nvGrpSpPr>
        <p:grpSpPr>
          <a:xfrm>
            <a:off x="549344" y="2545724"/>
            <a:ext cx="1327222" cy="1479423"/>
            <a:chOff x="1489255" y="944224"/>
            <a:chExt cx="1524202" cy="1698112"/>
          </a:xfrm>
        </p:grpSpPr>
        <p:sp>
          <p:nvSpPr>
            <p:cNvPr id="45" name="TextBox 44"/>
            <p:cNvSpPr txBox="1"/>
            <p:nvPr/>
          </p:nvSpPr>
          <p:spPr>
            <a:xfrm>
              <a:off x="2042548" y="944224"/>
              <a:ext cx="500457" cy="707885"/>
            </a:xfrm>
            <a:prstGeom prst="rect">
              <a:avLst/>
            </a:prstGeom>
            <a:noFill/>
          </p:spPr>
          <p:txBody>
            <a:bodyPr wrap="none" rtlCol="0">
              <a:spAutoFit/>
            </a:bodyPr>
            <a:lstStyle/>
            <a:p>
              <a:r>
                <a:rPr lang="en-US" altLang="zh-CN" sz="4000" b="1" dirty="0">
                  <a:solidFill>
                    <a:srgbClr val="F8F8F8"/>
                  </a:solidFill>
                  <a:latin typeface="+mj-ea"/>
                  <a:ea typeface="+mj-ea"/>
                </a:rPr>
                <a:t>1</a:t>
              </a:r>
              <a:endParaRPr lang="zh-CN" altLang="en-US" sz="4000" b="1" dirty="0">
                <a:solidFill>
                  <a:srgbClr val="F8F8F8"/>
                </a:solidFill>
                <a:latin typeface="+mj-ea"/>
                <a:ea typeface="+mj-ea"/>
              </a:endParaRPr>
            </a:p>
          </p:txBody>
        </p:sp>
        <p:sp>
          <p:nvSpPr>
            <p:cNvPr id="46" name="TextBox 45"/>
            <p:cNvSpPr txBox="1"/>
            <p:nvPr/>
          </p:nvSpPr>
          <p:spPr>
            <a:xfrm>
              <a:off x="1489255" y="1773430"/>
              <a:ext cx="1524202" cy="868906"/>
            </a:xfrm>
            <a:prstGeom prst="rect">
              <a:avLst/>
            </a:prstGeom>
            <a:noFill/>
          </p:spPr>
          <p:txBody>
            <a:bodyPr wrap="square" rtlCol="0">
              <a:spAutoFit/>
            </a:bodyPr>
            <a:lstStyle/>
            <a:p>
              <a:pPr algn="ctr"/>
              <a:r>
                <a:rPr lang="zh-CN" altLang="en-US" b="1" dirty="0">
                  <a:solidFill>
                    <a:srgbClr val="F8F8F8"/>
                  </a:solidFill>
                  <a:latin typeface="+mn-ea"/>
                </a:rPr>
                <a:t>口头</a:t>
              </a:r>
              <a:endParaRPr lang="en-US" altLang="zh-CN" b="1" dirty="0">
                <a:solidFill>
                  <a:srgbClr val="F8F8F8"/>
                </a:solidFill>
                <a:latin typeface="+mn-ea"/>
              </a:endParaRPr>
            </a:p>
            <a:p>
              <a:pPr algn="ctr"/>
              <a:r>
                <a:rPr lang="zh-CN" altLang="en-US" b="1" dirty="0">
                  <a:solidFill>
                    <a:srgbClr val="F8F8F8"/>
                  </a:solidFill>
                  <a:latin typeface="+mn-ea"/>
                </a:rPr>
                <a:t>形式</a:t>
              </a:r>
            </a:p>
          </p:txBody>
        </p:sp>
      </p:grpSp>
      <p:grpSp>
        <p:nvGrpSpPr>
          <p:cNvPr id="47" name="组合 46"/>
          <p:cNvGrpSpPr/>
          <p:nvPr/>
        </p:nvGrpSpPr>
        <p:grpSpPr>
          <a:xfrm>
            <a:off x="1743241" y="2133469"/>
            <a:ext cx="1397054" cy="1081845"/>
            <a:chOff x="2493812" y="653479"/>
            <a:chExt cx="1604399" cy="1241758"/>
          </a:xfrm>
        </p:grpSpPr>
        <p:sp>
          <p:nvSpPr>
            <p:cNvPr id="48" name="TextBox 47"/>
            <p:cNvSpPr txBox="1"/>
            <p:nvPr/>
          </p:nvSpPr>
          <p:spPr>
            <a:xfrm>
              <a:off x="3071687" y="653479"/>
              <a:ext cx="561028" cy="868903"/>
            </a:xfrm>
            <a:prstGeom prst="rect">
              <a:avLst/>
            </a:prstGeom>
            <a:noFill/>
          </p:spPr>
          <p:txBody>
            <a:bodyPr wrap="none" rtlCol="0">
              <a:spAutoFit/>
            </a:bodyPr>
            <a:lstStyle/>
            <a:p>
              <a:r>
                <a:rPr lang="en-US" altLang="zh-CN" sz="3600" b="1" dirty="0">
                  <a:solidFill>
                    <a:srgbClr val="F8F8F8"/>
                  </a:solidFill>
                  <a:latin typeface="+mj-ea"/>
                  <a:ea typeface="+mj-ea"/>
                </a:rPr>
                <a:t>2</a:t>
              </a:r>
              <a:endParaRPr lang="zh-CN" altLang="en-US" sz="3600" b="1" dirty="0">
                <a:solidFill>
                  <a:srgbClr val="F8F8F8"/>
                </a:solidFill>
                <a:latin typeface="+mj-ea"/>
                <a:ea typeface="+mj-ea"/>
              </a:endParaRPr>
            </a:p>
          </p:txBody>
        </p:sp>
        <p:sp>
          <p:nvSpPr>
            <p:cNvPr id="49" name="TextBox 48"/>
            <p:cNvSpPr txBox="1"/>
            <p:nvPr/>
          </p:nvSpPr>
          <p:spPr>
            <a:xfrm>
              <a:off x="2493812" y="1398722"/>
              <a:ext cx="1604399" cy="496515"/>
            </a:xfrm>
            <a:prstGeom prst="rect">
              <a:avLst/>
            </a:prstGeom>
            <a:noFill/>
          </p:spPr>
          <p:txBody>
            <a:bodyPr wrap="square" rtlCol="0">
              <a:spAutoFit/>
            </a:bodyPr>
            <a:lstStyle/>
            <a:p>
              <a:pPr algn="ctr"/>
              <a:r>
                <a:rPr lang="zh-CN" altLang="en-US" b="1" dirty="0">
                  <a:solidFill>
                    <a:srgbClr val="F8F8F8"/>
                  </a:solidFill>
                  <a:latin typeface="+mn-ea"/>
                </a:rPr>
                <a:t>书面形式</a:t>
              </a:r>
            </a:p>
          </p:txBody>
        </p:sp>
      </p:grpSp>
      <p:grpSp>
        <p:nvGrpSpPr>
          <p:cNvPr id="50" name="组合 49"/>
          <p:cNvGrpSpPr/>
          <p:nvPr/>
        </p:nvGrpSpPr>
        <p:grpSpPr>
          <a:xfrm>
            <a:off x="2813357" y="2956312"/>
            <a:ext cx="1130572" cy="1544368"/>
            <a:chOff x="3553299" y="1302665"/>
            <a:chExt cx="1298362" cy="1772659"/>
          </a:xfrm>
        </p:grpSpPr>
        <p:sp>
          <p:nvSpPr>
            <p:cNvPr id="57" name="TextBox 56"/>
            <p:cNvSpPr txBox="1"/>
            <p:nvPr/>
          </p:nvSpPr>
          <p:spPr>
            <a:xfrm>
              <a:off x="4161609" y="1302665"/>
              <a:ext cx="561026" cy="868901"/>
            </a:xfrm>
            <a:prstGeom prst="rect">
              <a:avLst/>
            </a:prstGeom>
            <a:noFill/>
          </p:spPr>
          <p:txBody>
            <a:bodyPr wrap="none" rtlCol="0">
              <a:spAutoFit/>
            </a:bodyPr>
            <a:lstStyle/>
            <a:p>
              <a:r>
                <a:rPr lang="en-US" altLang="zh-CN" sz="3600" b="1" dirty="0">
                  <a:solidFill>
                    <a:srgbClr val="F8F8F8"/>
                  </a:solidFill>
                  <a:latin typeface="+mj-ea"/>
                  <a:ea typeface="+mj-ea"/>
                </a:rPr>
                <a:t>3</a:t>
              </a:r>
              <a:endParaRPr lang="zh-CN" altLang="en-US" sz="3600" b="1" dirty="0">
                <a:solidFill>
                  <a:srgbClr val="F8F8F8"/>
                </a:solidFill>
                <a:latin typeface="+mj-ea"/>
                <a:ea typeface="+mj-ea"/>
              </a:endParaRPr>
            </a:p>
          </p:txBody>
        </p:sp>
        <p:sp>
          <p:nvSpPr>
            <p:cNvPr id="64" name="TextBox 63"/>
            <p:cNvSpPr txBox="1"/>
            <p:nvPr/>
          </p:nvSpPr>
          <p:spPr>
            <a:xfrm>
              <a:off x="3553299" y="1838870"/>
              <a:ext cx="1298362" cy="1236454"/>
            </a:xfrm>
            <a:prstGeom prst="rect">
              <a:avLst/>
            </a:prstGeom>
            <a:noFill/>
          </p:spPr>
          <p:txBody>
            <a:bodyPr wrap="square" rtlCol="0">
              <a:spAutoFit/>
            </a:bodyPr>
            <a:lstStyle/>
            <a:p>
              <a:pPr algn="ctr"/>
              <a:r>
                <a:rPr lang="zh-CN" altLang="en-US" sz="1600" b="1" dirty="0">
                  <a:solidFill>
                    <a:srgbClr val="F8F8F8"/>
                  </a:solidFill>
                  <a:latin typeface="+mn-ea"/>
                </a:rPr>
                <a:t>法律、行政法规规定或者当事人约定</a:t>
              </a:r>
            </a:p>
          </p:txBody>
        </p:sp>
      </p:grpSp>
      <p:grpSp>
        <p:nvGrpSpPr>
          <p:cNvPr id="65" name="组合 64"/>
          <p:cNvGrpSpPr/>
          <p:nvPr/>
        </p:nvGrpSpPr>
        <p:grpSpPr>
          <a:xfrm>
            <a:off x="1703470" y="4341318"/>
            <a:ext cx="1351272" cy="1042172"/>
            <a:chOff x="2608765" y="2630671"/>
            <a:chExt cx="1551823" cy="1196224"/>
          </a:xfrm>
        </p:grpSpPr>
        <p:sp>
          <p:nvSpPr>
            <p:cNvPr id="71" name="TextBox 70"/>
            <p:cNvSpPr txBox="1"/>
            <p:nvPr/>
          </p:nvSpPr>
          <p:spPr>
            <a:xfrm>
              <a:off x="3252071" y="2630671"/>
              <a:ext cx="500458" cy="707885"/>
            </a:xfrm>
            <a:prstGeom prst="rect">
              <a:avLst/>
            </a:prstGeom>
            <a:noFill/>
          </p:spPr>
          <p:txBody>
            <a:bodyPr wrap="none" rtlCol="0">
              <a:spAutoFit/>
            </a:bodyPr>
            <a:lstStyle/>
            <a:p>
              <a:r>
                <a:rPr lang="en-US" altLang="zh-CN" sz="4000" b="1" dirty="0">
                  <a:solidFill>
                    <a:srgbClr val="F8F8F8"/>
                  </a:solidFill>
                  <a:latin typeface="+mj-ea"/>
                  <a:ea typeface="+mj-ea"/>
                </a:rPr>
                <a:t>4</a:t>
              </a:r>
              <a:endParaRPr lang="zh-CN" altLang="en-US" sz="4000" b="1" dirty="0">
                <a:solidFill>
                  <a:srgbClr val="F8F8F8"/>
                </a:solidFill>
                <a:latin typeface="+mj-ea"/>
                <a:ea typeface="+mj-ea"/>
              </a:endParaRPr>
            </a:p>
          </p:txBody>
        </p:sp>
        <p:sp>
          <p:nvSpPr>
            <p:cNvPr id="76" name="TextBox 75"/>
            <p:cNvSpPr txBox="1"/>
            <p:nvPr/>
          </p:nvSpPr>
          <p:spPr>
            <a:xfrm>
              <a:off x="2608765" y="3402969"/>
              <a:ext cx="1551823" cy="423926"/>
            </a:xfrm>
            <a:prstGeom prst="rect">
              <a:avLst/>
            </a:prstGeom>
            <a:noFill/>
          </p:spPr>
          <p:txBody>
            <a:bodyPr wrap="square" rtlCol="0">
              <a:spAutoFit/>
            </a:bodyPr>
            <a:lstStyle/>
            <a:p>
              <a:pPr algn="ctr"/>
              <a:r>
                <a:rPr lang="zh-CN" altLang="en-US" b="1" dirty="0">
                  <a:solidFill>
                    <a:srgbClr val="F8F8F8"/>
                  </a:solidFill>
                  <a:latin typeface="+mn-ea"/>
                </a:rPr>
                <a:t>常用合同</a:t>
              </a:r>
            </a:p>
          </p:txBody>
        </p:sp>
      </p:grpSp>
      <p:sp>
        <p:nvSpPr>
          <p:cNvPr id="77" name="TextBox 76"/>
          <p:cNvSpPr txBox="1"/>
          <p:nvPr/>
        </p:nvSpPr>
        <p:spPr>
          <a:xfrm>
            <a:off x="1689184" y="6168984"/>
            <a:ext cx="1258893" cy="646331"/>
          </a:xfrm>
          <a:prstGeom prst="rect">
            <a:avLst/>
          </a:prstGeom>
          <a:solidFill>
            <a:srgbClr val="124062"/>
          </a:solidFill>
        </p:spPr>
        <p:txBody>
          <a:bodyPr wrap="square" rtlCol="0">
            <a:spAutoFit/>
          </a:bodyPr>
          <a:lstStyle/>
          <a:p>
            <a:pPr algn="ctr">
              <a:lnSpc>
                <a:spcPct val="200000"/>
              </a:lnSpc>
              <a:spcBef>
                <a:spcPts val="1200"/>
              </a:spcBef>
              <a:spcAft>
                <a:spcPts val="1200"/>
              </a:spcAft>
            </a:pPr>
            <a:r>
              <a:rPr lang="zh-CN" altLang="en-US" b="1" dirty="0">
                <a:solidFill>
                  <a:srgbClr val="F8F8F8"/>
                </a:solidFill>
                <a:latin typeface="+mn-ea"/>
              </a:rPr>
              <a:t>合同形式</a:t>
            </a:r>
          </a:p>
        </p:txBody>
      </p:sp>
      <p:sp>
        <p:nvSpPr>
          <p:cNvPr id="78" name="TextBox 77"/>
          <p:cNvSpPr txBox="1"/>
          <p:nvPr/>
        </p:nvSpPr>
        <p:spPr>
          <a:xfrm>
            <a:off x="7175483" y="1668941"/>
            <a:ext cx="4030349" cy="1011367"/>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sym typeface="微软雅黑" panose="020B0503020204020204" charset="-122"/>
              </a:rPr>
              <a:t>◆ 口头形式：优点是订立便捷、迅速，缺点是容易引起误解，且争议发生时难以取证。不建议使用口头形式。</a:t>
            </a:r>
            <a:endParaRPr lang="zh-CN" altLang="en-US" sz="1400" dirty="0">
              <a:solidFill>
                <a:schemeClr val="tx1">
                  <a:lumMod val="65000"/>
                  <a:lumOff val="35000"/>
                </a:schemeClr>
              </a:solidFill>
              <a:latin typeface="+mn-ea"/>
            </a:endParaRPr>
          </a:p>
        </p:txBody>
      </p:sp>
      <p:grpSp>
        <p:nvGrpSpPr>
          <p:cNvPr id="79" name="组合 78"/>
          <p:cNvGrpSpPr/>
          <p:nvPr/>
        </p:nvGrpSpPr>
        <p:grpSpPr>
          <a:xfrm>
            <a:off x="5974986" y="1854686"/>
            <a:ext cx="961585" cy="962084"/>
            <a:chOff x="6409426" y="1173624"/>
            <a:chExt cx="962086" cy="962084"/>
          </a:xfrm>
        </p:grpSpPr>
        <p:sp>
          <p:nvSpPr>
            <p:cNvPr id="80" name="椭圆 79"/>
            <p:cNvSpPr/>
            <p:nvPr/>
          </p:nvSpPr>
          <p:spPr bwMode="auto">
            <a:xfrm>
              <a:off x="6409426" y="1173624"/>
              <a:ext cx="962086" cy="962084"/>
            </a:xfrm>
            <a:prstGeom prst="ellipse">
              <a:avLst/>
            </a:prstGeom>
            <a:solidFill>
              <a:schemeClr val="tx2"/>
            </a:solidFill>
            <a:ln>
              <a:noFill/>
            </a:ln>
          </p:spPr>
          <p:txBody>
            <a:bodyPr vert="horz" wrap="square" lIns="91440" tIns="45720" rIns="91440" bIns="45720" numCol="1" anchor="t" anchorCtr="0" compatLnSpc="1"/>
            <a:lstStyle/>
            <a:p>
              <a:endParaRPr lang="zh-CN" altLang="en-US"/>
            </a:p>
          </p:txBody>
        </p:sp>
        <p:sp>
          <p:nvSpPr>
            <p:cNvPr id="81" name="TextBox 80"/>
            <p:cNvSpPr txBox="1"/>
            <p:nvPr/>
          </p:nvSpPr>
          <p:spPr>
            <a:xfrm>
              <a:off x="6653353" y="1282181"/>
              <a:ext cx="500458" cy="707886"/>
            </a:xfrm>
            <a:prstGeom prst="rect">
              <a:avLst/>
            </a:prstGeom>
            <a:noFill/>
          </p:spPr>
          <p:txBody>
            <a:bodyPr wrap="none" rtlCol="0">
              <a:spAutoFit/>
            </a:bodyPr>
            <a:lstStyle/>
            <a:p>
              <a:r>
                <a:rPr lang="en-US" altLang="zh-CN" sz="4000" b="1" dirty="0">
                  <a:solidFill>
                    <a:srgbClr val="F8F8F8"/>
                  </a:solidFill>
                  <a:latin typeface="+mj-ea"/>
                  <a:ea typeface="+mj-ea"/>
                </a:rPr>
                <a:t>1</a:t>
              </a:r>
              <a:endParaRPr lang="zh-CN" altLang="en-US" sz="4000" b="1" dirty="0">
                <a:solidFill>
                  <a:srgbClr val="F8F8F8"/>
                </a:solidFill>
                <a:latin typeface="+mj-ea"/>
                <a:ea typeface="+mj-ea"/>
              </a:endParaRPr>
            </a:p>
          </p:txBody>
        </p:sp>
      </p:grpSp>
      <p:grpSp>
        <p:nvGrpSpPr>
          <p:cNvPr id="82" name="组合 81"/>
          <p:cNvGrpSpPr/>
          <p:nvPr/>
        </p:nvGrpSpPr>
        <p:grpSpPr>
          <a:xfrm>
            <a:off x="5974986" y="3075970"/>
            <a:ext cx="961585" cy="962084"/>
            <a:chOff x="6409426" y="2394908"/>
            <a:chExt cx="962086" cy="962084"/>
          </a:xfrm>
          <a:solidFill>
            <a:srgbClr val="7696AA"/>
          </a:solidFill>
        </p:grpSpPr>
        <p:sp>
          <p:nvSpPr>
            <p:cNvPr id="83" name="椭圆 82"/>
            <p:cNvSpPr/>
            <p:nvPr/>
          </p:nvSpPr>
          <p:spPr bwMode="auto">
            <a:xfrm>
              <a:off x="6409426" y="2394908"/>
              <a:ext cx="962086" cy="962084"/>
            </a:xfrm>
            <a:prstGeom prst="ellipse">
              <a:avLst/>
            </a:prstGeom>
            <a:grpFill/>
            <a:ln>
              <a:noFill/>
            </a:ln>
          </p:spPr>
          <p:txBody>
            <a:bodyPr vert="horz" wrap="square" lIns="91440" tIns="45720" rIns="91440" bIns="45720" numCol="1" anchor="t" anchorCtr="0" compatLnSpc="1"/>
            <a:lstStyle/>
            <a:p>
              <a:endParaRPr lang="zh-CN" altLang="en-US"/>
            </a:p>
          </p:txBody>
        </p:sp>
        <p:sp>
          <p:nvSpPr>
            <p:cNvPr id="84" name="TextBox 83"/>
            <p:cNvSpPr txBox="1"/>
            <p:nvPr/>
          </p:nvSpPr>
          <p:spPr>
            <a:xfrm>
              <a:off x="6651873" y="2523286"/>
              <a:ext cx="500458" cy="707886"/>
            </a:xfrm>
            <a:prstGeom prst="rect">
              <a:avLst/>
            </a:prstGeom>
            <a:grpFill/>
          </p:spPr>
          <p:txBody>
            <a:bodyPr wrap="none" rtlCol="0">
              <a:spAutoFit/>
            </a:bodyPr>
            <a:lstStyle/>
            <a:p>
              <a:r>
                <a:rPr lang="en-US" altLang="zh-CN" sz="4000" b="1" dirty="0">
                  <a:solidFill>
                    <a:srgbClr val="F8F8F8"/>
                  </a:solidFill>
                  <a:latin typeface="+mj-ea"/>
                  <a:ea typeface="+mj-ea"/>
                </a:rPr>
                <a:t>2</a:t>
              </a:r>
              <a:endParaRPr lang="zh-CN" altLang="en-US" sz="4000" b="1" dirty="0">
                <a:solidFill>
                  <a:srgbClr val="F8F8F8"/>
                </a:solidFill>
                <a:latin typeface="+mj-ea"/>
                <a:ea typeface="+mj-ea"/>
              </a:endParaRPr>
            </a:p>
          </p:txBody>
        </p:sp>
      </p:grpSp>
      <p:grpSp>
        <p:nvGrpSpPr>
          <p:cNvPr id="85" name="组合 84"/>
          <p:cNvGrpSpPr/>
          <p:nvPr/>
        </p:nvGrpSpPr>
        <p:grpSpPr>
          <a:xfrm>
            <a:off x="5974986" y="4434910"/>
            <a:ext cx="961585" cy="962084"/>
            <a:chOff x="6409426" y="3568104"/>
            <a:chExt cx="962086" cy="962084"/>
          </a:xfrm>
          <a:solidFill>
            <a:srgbClr val="124062"/>
          </a:solidFill>
        </p:grpSpPr>
        <p:sp>
          <p:nvSpPr>
            <p:cNvPr id="86" name="椭圆 85"/>
            <p:cNvSpPr/>
            <p:nvPr/>
          </p:nvSpPr>
          <p:spPr bwMode="auto">
            <a:xfrm>
              <a:off x="6409426" y="3568104"/>
              <a:ext cx="962086" cy="962084"/>
            </a:xfrm>
            <a:prstGeom prst="ellipse">
              <a:avLst/>
            </a:prstGeom>
            <a:grpFill/>
            <a:ln>
              <a:noFill/>
            </a:ln>
          </p:spPr>
          <p:txBody>
            <a:bodyPr vert="horz" wrap="square" lIns="91440" tIns="45720" rIns="91440" bIns="45720" numCol="1" anchor="t" anchorCtr="0" compatLnSpc="1"/>
            <a:lstStyle/>
            <a:p>
              <a:endParaRPr lang="zh-CN" altLang="en-US"/>
            </a:p>
          </p:txBody>
        </p:sp>
        <p:sp>
          <p:nvSpPr>
            <p:cNvPr id="87" name="TextBox 86"/>
            <p:cNvSpPr txBox="1"/>
            <p:nvPr/>
          </p:nvSpPr>
          <p:spPr>
            <a:xfrm>
              <a:off x="6667001" y="3710247"/>
              <a:ext cx="500458" cy="707886"/>
            </a:xfrm>
            <a:prstGeom prst="rect">
              <a:avLst/>
            </a:prstGeom>
            <a:grpFill/>
          </p:spPr>
          <p:txBody>
            <a:bodyPr wrap="none" rtlCol="0">
              <a:spAutoFit/>
            </a:bodyPr>
            <a:lstStyle/>
            <a:p>
              <a:r>
                <a:rPr lang="en-US" altLang="zh-CN" sz="4000" b="1" dirty="0">
                  <a:solidFill>
                    <a:srgbClr val="F8F8F8"/>
                  </a:solidFill>
                  <a:latin typeface="+mj-ea"/>
                  <a:ea typeface="+mj-ea"/>
                </a:rPr>
                <a:t>3</a:t>
              </a:r>
              <a:endParaRPr lang="zh-CN" altLang="en-US" sz="4000" b="1" dirty="0">
                <a:solidFill>
                  <a:srgbClr val="F8F8F8"/>
                </a:solidFill>
                <a:latin typeface="+mj-ea"/>
                <a:ea typeface="+mj-ea"/>
              </a:endParaRPr>
            </a:p>
          </p:txBody>
        </p:sp>
      </p:grpSp>
      <p:grpSp>
        <p:nvGrpSpPr>
          <p:cNvPr id="88" name="组合 87"/>
          <p:cNvGrpSpPr/>
          <p:nvPr/>
        </p:nvGrpSpPr>
        <p:grpSpPr>
          <a:xfrm>
            <a:off x="5974986" y="5735966"/>
            <a:ext cx="961585" cy="962084"/>
            <a:chOff x="6409426" y="4869160"/>
            <a:chExt cx="962086" cy="962084"/>
          </a:xfrm>
          <a:solidFill>
            <a:srgbClr val="8CA7BE"/>
          </a:solidFill>
        </p:grpSpPr>
        <p:sp>
          <p:nvSpPr>
            <p:cNvPr id="89" name="椭圆 88"/>
            <p:cNvSpPr/>
            <p:nvPr/>
          </p:nvSpPr>
          <p:spPr bwMode="auto">
            <a:xfrm>
              <a:off x="6409426" y="4869160"/>
              <a:ext cx="962086" cy="962084"/>
            </a:xfrm>
            <a:prstGeom prst="ellipse">
              <a:avLst/>
            </a:prstGeom>
            <a:grpFill/>
            <a:ln>
              <a:noFill/>
            </a:ln>
          </p:spPr>
          <p:txBody>
            <a:bodyPr vert="horz" wrap="square" lIns="91440" tIns="45720" rIns="91440" bIns="45720" numCol="1" anchor="t" anchorCtr="0" compatLnSpc="1"/>
            <a:lstStyle/>
            <a:p>
              <a:endParaRPr lang="zh-CN" altLang="en-US"/>
            </a:p>
          </p:txBody>
        </p:sp>
        <p:sp>
          <p:nvSpPr>
            <p:cNvPr id="90" name="TextBox 89"/>
            <p:cNvSpPr txBox="1"/>
            <p:nvPr/>
          </p:nvSpPr>
          <p:spPr>
            <a:xfrm>
              <a:off x="6660248" y="5005505"/>
              <a:ext cx="500458" cy="707886"/>
            </a:xfrm>
            <a:prstGeom prst="rect">
              <a:avLst/>
            </a:prstGeom>
            <a:grpFill/>
          </p:spPr>
          <p:txBody>
            <a:bodyPr wrap="none" rtlCol="0">
              <a:spAutoFit/>
            </a:bodyPr>
            <a:lstStyle/>
            <a:p>
              <a:r>
                <a:rPr lang="en-US" altLang="zh-CN" sz="4000" b="1" dirty="0">
                  <a:solidFill>
                    <a:srgbClr val="F8F8F8"/>
                  </a:solidFill>
                  <a:latin typeface="+mj-ea"/>
                  <a:ea typeface="+mj-ea"/>
                </a:rPr>
                <a:t>4</a:t>
              </a:r>
              <a:endParaRPr lang="zh-CN" altLang="en-US" sz="4000" b="1" dirty="0">
                <a:solidFill>
                  <a:srgbClr val="F8F8F8"/>
                </a:solidFill>
                <a:latin typeface="+mj-ea"/>
                <a:ea typeface="+mj-ea"/>
              </a:endParaRPr>
            </a:p>
          </p:txBody>
        </p:sp>
      </p:grpSp>
      <p:sp>
        <p:nvSpPr>
          <p:cNvPr id="91" name="TextBox 90"/>
          <p:cNvSpPr txBox="1"/>
          <p:nvPr/>
        </p:nvSpPr>
        <p:spPr>
          <a:xfrm>
            <a:off x="7175483" y="2870584"/>
            <a:ext cx="4030349" cy="1708160"/>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sym typeface="微软雅黑" panose="020B0503020204020204" charset="-122"/>
              </a:rPr>
              <a:t>◆ 书面形式：合同的订立、变更、解除、终止均建议采用书面形式。具体来说，合同不仅指带有“合同”两字的文件，合同书、协议、备忘录、意向书、确认书、附件、附表等均可认定为合同。</a:t>
            </a:r>
            <a:endParaRPr lang="en-US" altLang="zh-CN" sz="1400" dirty="0">
              <a:solidFill>
                <a:schemeClr val="tx1">
                  <a:lumMod val="65000"/>
                  <a:lumOff val="35000"/>
                </a:schemeClr>
              </a:solidFill>
              <a:sym typeface="微软雅黑" panose="020B0503020204020204" charset="-122"/>
            </a:endParaRPr>
          </a:p>
          <a:p>
            <a:pPr>
              <a:lnSpc>
                <a:spcPct val="150000"/>
              </a:lnSpc>
            </a:pPr>
            <a:r>
              <a:rPr lang="zh-CN" altLang="en-US" sz="1400" b="1" dirty="0">
                <a:solidFill>
                  <a:schemeClr val="tx1">
                    <a:lumMod val="65000"/>
                    <a:lumOff val="35000"/>
                  </a:schemeClr>
                </a:solidFill>
                <a:sym typeface="微软雅黑" panose="020B0503020204020204" charset="-122"/>
                <a:hlinkClick r:id="rId3" action="ppaction://hlinksldjump"/>
              </a:rPr>
              <a:t>合同的主要书面形式：</a:t>
            </a:r>
            <a:endParaRPr lang="zh-CN" altLang="en-US" sz="1400" b="1" dirty="0">
              <a:solidFill>
                <a:schemeClr val="tx1">
                  <a:lumMod val="65000"/>
                  <a:lumOff val="35000"/>
                </a:schemeClr>
              </a:solidFill>
              <a:sym typeface="微软雅黑" panose="020B0503020204020204" charset="-122"/>
            </a:endParaRPr>
          </a:p>
        </p:txBody>
      </p:sp>
      <p:sp>
        <p:nvSpPr>
          <p:cNvPr id="92" name="TextBox 91"/>
          <p:cNvSpPr txBox="1"/>
          <p:nvPr/>
        </p:nvSpPr>
        <p:spPr>
          <a:xfrm>
            <a:off x="7175483" y="4600883"/>
            <a:ext cx="4030349" cy="1384995"/>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sym typeface="微软雅黑" panose="020B0503020204020204" charset="-122"/>
              </a:rPr>
              <a:t>◆ 法律、行政法规规定或者当事人约定采用书面形式订立合同的，当事人未采用书面形式，但合同一方当事人已经履行了主要义务且对方接受的，合同视为成立（如劳动合同）。</a:t>
            </a:r>
            <a:endParaRPr lang="zh-CN" altLang="en-US" sz="1400" dirty="0">
              <a:solidFill>
                <a:schemeClr val="tx1">
                  <a:lumMod val="65000"/>
                  <a:lumOff val="35000"/>
                </a:schemeClr>
              </a:solidFill>
              <a:latin typeface="+mn-ea"/>
            </a:endParaRPr>
          </a:p>
        </p:txBody>
      </p:sp>
      <p:sp>
        <p:nvSpPr>
          <p:cNvPr id="93" name="TextBox 92"/>
          <p:cNvSpPr txBox="1"/>
          <p:nvPr/>
        </p:nvSpPr>
        <p:spPr>
          <a:xfrm>
            <a:off x="7175483" y="5953932"/>
            <a:ext cx="4030349" cy="738664"/>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sym typeface="微软雅黑" panose="020B0503020204020204" charset="-122"/>
              </a:rPr>
              <a:t>◆ 对于常用合同，企业内部有关部门应制定合同范本以指导具体部门的签约和合同履行。</a:t>
            </a:r>
            <a:endParaRPr lang="zh-CN" altLang="en-US" sz="1400" dirty="0">
              <a:solidFill>
                <a:schemeClr val="tx1">
                  <a:lumMod val="65000"/>
                  <a:lumOff val="35000"/>
                </a:schemeClr>
              </a:solidFill>
              <a:latin typeface="+mn-ea"/>
            </a:endParaRPr>
          </a:p>
        </p:txBody>
      </p:sp>
      <p:sp>
        <p:nvSpPr>
          <p:cNvPr id="4" name="TextBox 3"/>
          <p:cNvSpPr txBox="1"/>
          <p:nvPr/>
        </p:nvSpPr>
        <p:spPr>
          <a:xfrm>
            <a:off x="988316" y="1668941"/>
            <a:ext cx="1736373" cy="400110"/>
          </a:xfrm>
          <a:prstGeom prst="rect">
            <a:avLst/>
          </a:prstGeom>
          <a:noFill/>
        </p:spPr>
        <p:txBody>
          <a:bodyPr wrap="none" rtlCol="0">
            <a:spAutoFit/>
          </a:bodyPr>
          <a:lstStyle/>
          <a:p>
            <a:r>
              <a:rPr lang="en-US" altLang="zh-CN" sz="2000" b="1" dirty="0">
                <a:latin typeface="黑体" panose="02010609060101010101" pitchFamily="49" charset="-122"/>
                <a:ea typeface="黑体" panose="02010609060101010101" pitchFamily="49" charset="-122"/>
              </a:rPr>
              <a:t>2.1 </a:t>
            </a:r>
            <a:r>
              <a:rPr lang="zh-CN" altLang="en-US" sz="2000" b="1" dirty="0">
                <a:latin typeface="黑体" panose="02010609060101010101" pitchFamily="49" charset="-122"/>
                <a:ea typeface="黑体" panose="02010609060101010101" pitchFamily="49" charset="-122"/>
              </a:rPr>
              <a:t>合同形式</a:t>
            </a:r>
          </a:p>
        </p:txBody>
      </p:sp>
      <p:sp>
        <p:nvSpPr>
          <p:cNvPr id="51" name="矩形 50">
            <a:extLst>
              <a:ext uri="{FF2B5EF4-FFF2-40B4-BE49-F238E27FC236}">
                <a16:creationId xmlns:a16="http://schemas.microsoft.com/office/drawing/2014/main" id="{6CD0BA30-D8B7-B745-A790-C511DFB029A9}"/>
              </a:ext>
            </a:extLst>
          </p:cNvPr>
          <p:cNvSpPr/>
          <p:nvPr/>
        </p:nvSpPr>
        <p:spPr>
          <a:xfrm>
            <a:off x="2276758" y="317593"/>
            <a:ext cx="2954655" cy="461665"/>
          </a:xfrm>
          <a:prstGeom prst="rect">
            <a:avLst/>
          </a:prstGeom>
        </p:spPr>
        <p:txBody>
          <a:bodyPr wrap="none">
            <a:spAutoFit/>
          </a:bodyPr>
          <a:lstStyle/>
          <a:p>
            <a:r>
              <a:rPr lang="zh-CN" altLang="en-US" sz="2400" b="1" dirty="0">
                <a:solidFill>
                  <a:srgbClr val="124062"/>
                </a:solidFill>
                <a:latin typeface="Arial Black" panose="020B0A04020102020204" pitchFamily="34" charset="0"/>
                <a:ea typeface="创艺简细圆" pitchFamily="2" charset="-122"/>
                <a:cs typeface="Kartika" panose="02020503030404060203" pitchFamily="18" charset="0"/>
              </a:rPr>
              <a:t>合同管理流程及要点</a:t>
            </a: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300"/>
                                        <p:tgtEl>
                                          <p:spTgt spid="4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300"/>
                                        <p:tgtEl>
                                          <p:spTgt spid="3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up)">
                                      <p:cBhvr>
                                        <p:cTn id="15" dur="300"/>
                                        <p:tgtEl>
                                          <p:spTgt spid="40"/>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up)">
                                      <p:cBhvr>
                                        <p:cTn id="19" dur="300"/>
                                        <p:tgtEl>
                                          <p:spTgt spid="38"/>
                                        </p:tgtEl>
                                      </p:cBhvr>
                                    </p:animEffect>
                                  </p:childTnLst>
                                </p:cTn>
                              </p:par>
                            </p:childTnLst>
                          </p:cTn>
                        </p:par>
                        <p:par>
                          <p:cTn id="20" fill="hold">
                            <p:stCondLst>
                              <p:cond delay="2000"/>
                            </p:stCondLst>
                            <p:childTnLst>
                              <p:par>
                                <p:cTn id="21" presetID="31" presetClass="entr" presetSubtype="0"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anim calcmode="lin" valueType="num">
                                      <p:cBhvr>
                                        <p:cTn id="25" dur="500" fill="hold"/>
                                        <p:tgtEl>
                                          <p:spTgt spid="42"/>
                                        </p:tgtEl>
                                        <p:attrNameLst>
                                          <p:attrName>style.rotation</p:attrName>
                                        </p:attrNameLst>
                                      </p:cBhvr>
                                      <p:tavLst>
                                        <p:tav tm="0">
                                          <p:val>
                                            <p:fltVal val="90"/>
                                          </p:val>
                                        </p:tav>
                                        <p:tav tm="100000">
                                          <p:val>
                                            <p:fltVal val="0"/>
                                          </p:val>
                                        </p:tav>
                                      </p:tavLst>
                                    </p:anim>
                                    <p:animEffect transition="in" filter="fade">
                                      <p:cBhvr>
                                        <p:cTn id="26" dur="500"/>
                                        <p:tgtEl>
                                          <p:spTgt spid="42"/>
                                        </p:tgtEl>
                                      </p:cBhvr>
                                    </p:animEffect>
                                  </p:childTnLst>
                                </p:cTn>
                              </p:par>
                              <p:par>
                                <p:cTn id="27" presetID="31"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500" fill="hold"/>
                                        <p:tgtEl>
                                          <p:spTgt spid="47"/>
                                        </p:tgtEl>
                                        <p:attrNameLst>
                                          <p:attrName>ppt_w</p:attrName>
                                        </p:attrNameLst>
                                      </p:cBhvr>
                                      <p:tavLst>
                                        <p:tav tm="0">
                                          <p:val>
                                            <p:fltVal val="0"/>
                                          </p:val>
                                        </p:tav>
                                        <p:tav tm="100000">
                                          <p:val>
                                            <p:strVal val="#ppt_w"/>
                                          </p:val>
                                        </p:tav>
                                      </p:tavLst>
                                    </p:anim>
                                    <p:anim calcmode="lin" valueType="num">
                                      <p:cBhvr>
                                        <p:cTn id="30" dur="500" fill="hold"/>
                                        <p:tgtEl>
                                          <p:spTgt spid="47"/>
                                        </p:tgtEl>
                                        <p:attrNameLst>
                                          <p:attrName>ppt_h</p:attrName>
                                        </p:attrNameLst>
                                      </p:cBhvr>
                                      <p:tavLst>
                                        <p:tav tm="0">
                                          <p:val>
                                            <p:fltVal val="0"/>
                                          </p:val>
                                        </p:tav>
                                        <p:tav tm="100000">
                                          <p:val>
                                            <p:strVal val="#ppt_h"/>
                                          </p:val>
                                        </p:tav>
                                      </p:tavLst>
                                    </p:anim>
                                    <p:anim calcmode="lin" valueType="num">
                                      <p:cBhvr>
                                        <p:cTn id="31" dur="500" fill="hold"/>
                                        <p:tgtEl>
                                          <p:spTgt spid="47"/>
                                        </p:tgtEl>
                                        <p:attrNameLst>
                                          <p:attrName>style.rotation</p:attrName>
                                        </p:attrNameLst>
                                      </p:cBhvr>
                                      <p:tavLst>
                                        <p:tav tm="0">
                                          <p:val>
                                            <p:fltVal val="90"/>
                                          </p:val>
                                        </p:tav>
                                        <p:tav tm="100000">
                                          <p:val>
                                            <p:fltVal val="0"/>
                                          </p:val>
                                        </p:tav>
                                      </p:tavLst>
                                    </p:anim>
                                    <p:animEffect transition="in" filter="fade">
                                      <p:cBhvr>
                                        <p:cTn id="32" dur="500"/>
                                        <p:tgtEl>
                                          <p:spTgt spid="47"/>
                                        </p:tgtEl>
                                      </p:cBhvr>
                                    </p:animEffect>
                                  </p:childTnLst>
                                </p:cTn>
                              </p:par>
                              <p:par>
                                <p:cTn id="33" presetID="31" presetClass="entr" presetSubtype="0"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p:cTn id="35" dur="500" fill="hold"/>
                                        <p:tgtEl>
                                          <p:spTgt spid="50"/>
                                        </p:tgtEl>
                                        <p:attrNameLst>
                                          <p:attrName>ppt_w</p:attrName>
                                        </p:attrNameLst>
                                      </p:cBhvr>
                                      <p:tavLst>
                                        <p:tav tm="0">
                                          <p:val>
                                            <p:fltVal val="0"/>
                                          </p:val>
                                        </p:tav>
                                        <p:tav tm="100000">
                                          <p:val>
                                            <p:strVal val="#ppt_w"/>
                                          </p:val>
                                        </p:tav>
                                      </p:tavLst>
                                    </p:anim>
                                    <p:anim calcmode="lin" valueType="num">
                                      <p:cBhvr>
                                        <p:cTn id="36" dur="500" fill="hold"/>
                                        <p:tgtEl>
                                          <p:spTgt spid="50"/>
                                        </p:tgtEl>
                                        <p:attrNameLst>
                                          <p:attrName>ppt_h</p:attrName>
                                        </p:attrNameLst>
                                      </p:cBhvr>
                                      <p:tavLst>
                                        <p:tav tm="0">
                                          <p:val>
                                            <p:fltVal val="0"/>
                                          </p:val>
                                        </p:tav>
                                        <p:tav tm="100000">
                                          <p:val>
                                            <p:strVal val="#ppt_h"/>
                                          </p:val>
                                        </p:tav>
                                      </p:tavLst>
                                    </p:anim>
                                    <p:anim calcmode="lin" valueType="num">
                                      <p:cBhvr>
                                        <p:cTn id="37" dur="500" fill="hold"/>
                                        <p:tgtEl>
                                          <p:spTgt spid="50"/>
                                        </p:tgtEl>
                                        <p:attrNameLst>
                                          <p:attrName>style.rotation</p:attrName>
                                        </p:attrNameLst>
                                      </p:cBhvr>
                                      <p:tavLst>
                                        <p:tav tm="0">
                                          <p:val>
                                            <p:fltVal val="90"/>
                                          </p:val>
                                        </p:tav>
                                        <p:tav tm="100000">
                                          <p:val>
                                            <p:fltVal val="0"/>
                                          </p:val>
                                        </p:tav>
                                      </p:tavLst>
                                    </p:anim>
                                    <p:animEffect transition="in" filter="fade">
                                      <p:cBhvr>
                                        <p:cTn id="38" dur="500"/>
                                        <p:tgtEl>
                                          <p:spTgt spid="50"/>
                                        </p:tgtEl>
                                      </p:cBhvr>
                                    </p:animEffect>
                                  </p:childTnLst>
                                </p:cTn>
                              </p:par>
                              <p:par>
                                <p:cTn id="39" presetID="31" presetClass="entr" presetSubtype="0" fill="hold" nodeType="withEffect">
                                  <p:stCondLst>
                                    <p:cond delay="0"/>
                                  </p:stCondLst>
                                  <p:childTnLst>
                                    <p:set>
                                      <p:cBhvr>
                                        <p:cTn id="40" dur="1" fill="hold">
                                          <p:stCondLst>
                                            <p:cond delay="0"/>
                                          </p:stCondLst>
                                        </p:cTn>
                                        <p:tgtEl>
                                          <p:spTgt spid="65"/>
                                        </p:tgtEl>
                                        <p:attrNameLst>
                                          <p:attrName>style.visibility</p:attrName>
                                        </p:attrNameLst>
                                      </p:cBhvr>
                                      <p:to>
                                        <p:strVal val="visible"/>
                                      </p:to>
                                    </p:set>
                                    <p:anim calcmode="lin" valueType="num">
                                      <p:cBhvr>
                                        <p:cTn id="41" dur="500" fill="hold"/>
                                        <p:tgtEl>
                                          <p:spTgt spid="65"/>
                                        </p:tgtEl>
                                        <p:attrNameLst>
                                          <p:attrName>ppt_w</p:attrName>
                                        </p:attrNameLst>
                                      </p:cBhvr>
                                      <p:tavLst>
                                        <p:tav tm="0">
                                          <p:val>
                                            <p:fltVal val="0"/>
                                          </p:val>
                                        </p:tav>
                                        <p:tav tm="100000">
                                          <p:val>
                                            <p:strVal val="#ppt_w"/>
                                          </p:val>
                                        </p:tav>
                                      </p:tavLst>
                                    </p:anim>
                                    <p:anim calcmode="lin" valueType="num">
                                      <p:cBhvr>
                                        <p:cTn id="42" dur="500" fill="hold"/>
                                        <p:tgtEl>
                                          <p:spTgt spid="65"/>
                                        </p:tgtEl>
                                        <p:attrNameLst>
                                          <p:attrName>ppt_h</p:attrName>
                                        </p:attrNameLst>
                                      </p:cBhvr>
                                      <p:tavLst>
                                        <p:tav tm="0">
                                          <p:val>
                                            <p:fltVal val="0"/>
                                          </p:val>
                                        </p:tav>
                                        <p:tav tm="100000">
                                          <p:val>
                                            <p:strVal val="#ppt_h"/>
                                          </p:val>
                                        </p:tav>
                                      </p:tavLst>
                                    </p:anim>
                                    <p:anim calcmode="lin" valueType="num">
                                      <p:cBhvr>
                                        <p:cTn id="43" dur="500" fill="hold"/>
                                        <p:tgtEl>
                                          <p:spTgt spid="65"/>
                                        </p:tgtEl>
                                        <p:attrNameLst>
                                          <p:attrName>style.rotation</p:attrName>
                                        </p:attrNameLst>
                                      </p:cBhvr>
                                      <p:tavLst>
                                        <p:tav tm="0">
                                          <p:val>
                                            <p:fltVal val="90"/>
                                          </p:val>
                                        </p:tav>
                                        <p:tav tm="100000">
                                          <p:val>
                                            <p:fltVal val="0"/>
                                          </p:val>
                                        </p:tav>
                                      </p:tavLst>
                                    </p:anim>
                                    <p:animEffect transition="in" filter="fade">
                                      <p:cBhvr>
                                        <p:cTn id="44" dur="500"/>
                                        <p:tgtEl>
                                          <p:spTgt spid="65"/>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fade">
                                      <p:cBhvr>
                                        <p:cTn id="47" dur="1000"/>
                                        <p:tgtEl>
                                          <p:spTgt spid="77"/>
                                        </p:tgtEl>
                                      </p:cBhvr>
                                    </p:animEffect>
                                    <p:anim calcmode="lin" valueType="num">
                                      <p:cBhvr>
                                        <p:cTn id="48" dur="1000" fill="hold"/>
                                        <p:tgtEl>
                                          <p:spTgt spid="77"/>
                                        </p:tgtEl>
                                        <p:attrNameLst>
                                          <p:attrName>ppt_x</p:attrName>
                                        </p:attrNameLst>
                                      </p:cBhvr>
                                      <p:tavLst>
                                        <p:tav tm="0">
                                          <p:val>
                                            <p:strVal val="#ppt_x"/>
                                          </p:val>
                                        </p:tav>
                                        <p:tav tm="100000">
                                          <p:val>
                                            <p:strVal val="#ppt_x"/>
                                          </p:val>
                                        </p:tav>
                                      </p:tavLst>
                                    </p:anim>
                                    <p:anim calcmode="lin" valueType="num">
                                      <p:cBhvr>
                                        <p:cTn id="49" dur="1000" fill="hold"/>
                                        <p:tgtEl>
                                          <p:spTgt spid="77"/>
                                        </p:tgtEl>
                                        <p:attrNameLst>
                                          <p:attrName>ppt_y</p:attrName>
                                        </p:attrNameLst>
                                      </p:cBhvr>
                                      <p:tavLst>
                                        <p:tav tm="0">
                                          <p:val>
                                            <p:strVal val="#ppt_y+.1"/>
                                          </p:val>
                                        </p:tav>
                                        <p:tav tm="100000">
                                          <p:val>
                                            <p:strVal val="#ppt_y"/>
                                          </p:val>
                                        </p:tav>
                                      </p:tavLst>
                                    </p:anim>
                                  </p:childTnLst>
                                </p:cTn>
                              </p:par>
                            </p:childTnLst>
                          </p:cTn>
                        </p:par>
                        <p:par>
                          <p:cTn id="50" fill="hold">
                            <p:stCondLst>
                              <p:cond delay="2500"/>
                            </p:stCondLst>
                            <p:childTnLst>
                              <p:par>
                                <p:cTn id="51" presetID="21" presetClass="entr" presetSubtype="1" fill="hold" nodeType="afterEffect">
                                  <p:stCondLst>
                                    <p:cond delay="0"/>
                                  </p:stCondLst>
                                  <p:childTnLst>
                                    <p:set>
                                      <p:cBhvr>
                                        <p:cTn id="52" dur="1" fill="hold">
                                          <p:stCondLst>
                                            <p:cond delay="0"/>
                                          </p:stCondLst>
                                        </p:cTn>
                                        <p:tgtEl>
                                          <p:spTgt spid="79"/>
                                        </p:tgtEl>
                                        <p:attrNameLst>
                                          <p:attrName>style.visibility</p:attrName>
                                        </p:attrNameLst>
                                      </p:cBhvr>
                                      <p:to>
                                        <p:strVal val="visible"/>
                                      </p:to>
                                    </p:set>
                                    <p:animEffect transition="in" filter="wheel(1)">
                                      <p:cBhvr>
                                        <p:cTn id="53" dur="500"/>
                                        <p:tgtEl>
                                          <p:spTgt spid="79"/>
                                        </p:tgtEl>
                                      </p:cBhvr>
                                    </p:animEffect>
                                  </p:childTnLst>
                                </p:cTn>
                              </p:par>
                            </p:childTnLst>
                          </p:cTn>
                        </p:par>
                        <p:par>
                          <p:cTn id="54" fill="hold">
                            <p:stCondLst>
                              <p:cond delay="3000"/>
                            </p:stCondLst>
                            <p:childTnLst>
                              <p:par>
                                <p:cTn id="55" presetID="22" presetClass="entr" presetSubtype="8" fill="hold" grpId="0" nodeType="afterEffect">
                                  <p:stCondLst>
                                    <p:cond delay="0"/>
                                  </p:stCondLst>
                                  <p:childTnLst>
                                    <p:set>
                                      <p:cBhvr>
                                        <p:cTn id="56" dur="1" fill="hold">
                                          <p:stCondLst>
                                            <p:cond delay="0"/>
                                          </p:stCondLst>
                                        </p:cTn>
                                        <p:tgtEl>
                                          <p:spTgt spid="78"/>
                                        </p:tgtEl>
                                        <p:attrNameLst>
                                          <p:attrName>style.visibility</p:attrName>
                                        </p:attrNameLst>
                                      </p:cBhvr>
                                      <p:to>
                                        <p:strVal val="visible"/>
                                      </p:to>
                                    </p:set>
                                    <p:animEffect transition="in" filter="wipe(left)">
                                      <p:cBhvr>
                                        <p:cTn id="57" dur="500"/>
                                        <p:tgtEl>
                                          <p:spTgt spid="78"/>
                                        </p:tgtEl>
                                      </p:cBhvr>
                                    </p:animEffect>
                                  </p:childTnLst>
                                </p:cTn>
                              </p:par>
                            </p:childTnLst>
                          </p:cTn>
                        </p:par>
                        <p:par>
                          <p:cTn id="58" fill="hold">
                            <p:stCondLst>
                              <p:cond delay="3500"/>
                            </p:stCondLst>
                            <p:childTnLst>
                              <p:par>
                                <p:cTn id="59" presetID="21" presetClass="entr" presetSubtype="1" fill="hold" nodeType="afterEffect">
                                  <p:stCondLst>
                                    <p:cond delay="0"/>
                                  </p:stCondLst>
                                  <p:childTnLst>
                                    <p:set>
                                      <p:cBhvr>
                                        <p:cTn id="60" dur="1" fill="hold">
                                          <p:stCondLst>
                                            <p:cond delay="0"/>
                                          </p:stCondLst>
                                        </p:cTn>
                                        <p:tgtEl>
                                          <p:spTgt spid="82"/>
                                        </p:tgtEl>
                                        <p:attrNameLst>
                                          <p:attrName>style.visibility</p:attrName>
                                        </p:attrNameLst>
                                      </p:cBhvr>
                                      <p:to>
                                        <p:strVal val="visible"/>
                                      </p:to>
                                    </p:set>
                                    <p:animEffect transition="in" filter="wheel(1)">
                                      <p:cBhvr>
                                        <p:cTn id="61" dur="500"/>
                                        <p:tgtEl>
                                          <p:spTgt spid="82"/>
                                        </p:tgtEl>
                                      </p:cBhvr>
                                    </p:animEffect>
                                  </p:childTnLst>
                                </p:cTn>
                              </p:par>
                            </p:childTnLst>
                          </p:cTn>
                        </p:par>
                        <p:par>
                          <p:cTn id="62" fill="hold">
                            <p:stCondLst>
                              <p:cond delay="4000"/>
                            </p:stCondLst>
                            <p:childTnLst>
                              <p:par>
                                <p:cTn id="63" presetID="22" presetClass="entr" presetSubtype="8" fill="hold" grpId="0" nodeType="afterEffect">
                                  <p:stCondLst>
                                    <p:cond delay="0"/>
                                  </p:stCondLst>
                                  <p:childTnLst>
                                    <p:set>
                                      <p:cBhvr>
                                        <p:cTn id="64" dur="1" fill="hold">
                                          <p:stCondLst>
                                            <p:cond delay="0"/>
                                          </p:stCondLst>
                                        </p:cTn>
                                        <p:tgtEl>
                                          <p:spTgt spid="91"/>
                                        </p:tgtEl>
                                        <p:attrNameLst>
                                          <p:attrName>style.visibility</p:attrName>
                                        </p:attrNameLst>
                                      </p:cBhvr>
                                      <p:to>
                                        <p:strVal val="visible"/>
                                      </p:to>
                                    </p:set>
                                    <p:animEffect transition="in" filter="wipe(left)">
                                      <p:cBhvr>
                                        <p:cTn id="65" dur="500"/>
                                        <p:tgtEl>
                                          <p:spTgt spid="91"/>
                                        </p:tgtEl>
                                      </p:cBhvr>
                                    </p:animEffect>
                                  </p:childTnLst>
                                </p:cTn>
                              </p:par>
                            </p:childTnLst>
                          </p:cTn>
                        </p:par>
                        <p:par>
                          <p:cTn id="66" fill="hold">
                            <p:stCondLst>
                              <p:cond delay="4500"/>
                            </p:stCondLst>
                            <p:childTnLst>
                              <p:par>
                                <p:cTn id="67" presetID="21" presetClass="entr" presetSubtype="1" fill="hold" nodeType="afterEffect">
                                  <p:stCondLst>
                                    <p:cond delay="0"/>
                                  </p:stCondLst>
                                  <p:childTnLst>
                                    <p:set>
                                      <p:cBhvr>
                                        <p:cTn id="68" dur="1" fill="hold">
                                          <p:stCondLst>
                                            <p:cond delay="0"/>
                                          </p:stCondLst>
                                        </p:cTn>
                                        <p:tgtEl>
                                          <p:spTgt spid="85"/>
                                        </p:tgtEl>
                                        <p:attrNameLst>
                                          <p:attrName>style.visibility</p:attrName>
                                        </p:attrNameLst>
                                      </p:cBhvr>
                                      <p:to>
                                        <p:strVal val="visible"/>
                                      </p:to>
                                    </p:set>
                                    <p:animEffect transition="in" filter="wheel(1)">
                                      <p:cBhvr>
                                        <p:cTn id="69" dur="500"/>
                                        <p:tgtEl>
                                          <p:spTgt spid="85"/>
                                        </p:tgtEl>
                                      </p:cBhvr>
                                    </p:animEffect>
                                  </p:childTnLst>
                                </p:cTn>
                              </p:par>
                            </p:childTnLst>
                          </p:cTn>
                        </p:par>
                        <p:par>
                          <p:cTn id="70" fill="hold">
                            <p:stCondLst>
                              <p:cond delay="5000"/>
                            </p:stCondLst>
                            <p:childTnLst>
                              <p:par>
                                <p:cTn id="71" presetID="22" presetClass="entr" presetSubtype="8" fill="hold" grpId="0" nodeType="afterEffect">
                                  <p:stCondLst>
                                    <p:cond delay="0"/>
                                  </p:stCondLst>
                                  <p:childTnLst>
                                    <p:set>
                                      <p:cBhvr>
                                        <p:cTn id="72" dur="1" fill="hold">
                                          <p:stCondLst>
                                            <p:cond delay="0"/>
                                          </p:stCondLst>
                                        </p:cTn>
                                        <p:tgtEl>
                                          <p:spTgt spid="92"/>
                                        </p:tgtEl>
                                        <p:attrNameLst>
                                          <p:attrName>style.visibility</p:attrName>
                                        </p:attrNameLst>
                                      </p:cBhvr>
                                      <p:to>
                                        <p:strVal val="visible"/>
                                      </p:to>
                                    </p:set>
                                    <p:animEffect transition="in" filter="wipe(left)">
                                      <p:cBhvr>
                                        <p:cTn id="73" dur="500"/>
                                        <p:tgtEl>
                                          <p:spTgt spid="92"/>
                                        </p:tgtEl>
                                      </p:cBhvr>
                                    </p:animEffect>
                                  </p:childTnLst>
                                </p:cTn>
                              </p:par>
                            </p:childTnLst>
                          </p:cTn>
                        </p:par>
                        <p:par>
                          <p:cTn id="74" fill="hold">
                            <p:stCondLst>
                              <p:cond delay="5500"/>
                            </p:stCondLst>
                            <p:childTnLst>
                              <p:par>
                                <p:cTn id="75" presetID="21" presetClass="entr" presetSubtype="1" fill="hold" nodeType="afterEffect">
                                  <p:stCondLst>
                                    <p:cond delay="0"/>
                                  </p:stCondLst>
                                  <p:childTnLst>
                                    <p:set>
                                      <p:cBhvr>
                                        <p:cTn id="76" dur="1" fill="hold">
                                          <p:stCondLst>
                                            <p:cond delay="0"/>
                                          </p:stCondLst>
                                        </p:cTn>
                                        <p:tgtEl>
                                          <p:spTgt spid="88"/>
                                        </p:tgtEl>
                                        <p:attrNameLst>
                                          <p:attrName>style.visibility</p:attrName>
                                        </p:attrNameLst>
                                      </p:cBhvr>
                                      <p:to>
                                        <p:strVal val="visible"/>
                                      </p:to>
                                    </p:set>
                                    <p:animEffect transition="in" filter="wheel(1)">
                                      <p:cBhvr>
                                        <p:cTn id="77" dur="500"/>
                                        <p:tgtEl>
                                          <p:spTgt spid="88"/>
                                        </p:tgtEl>
                                      </p:cBhvr>
                                    </p:animEffect>
                                  </p:childTnLst>
                                </p:cTn>
                              </p:par>
                            </p:childTnLst>
                          </p:cTn>
                        </p:par>
                        <p:par>
                          <p:cTn id="78" fill="hold">
                            <p:stCondLst>
                              <p:cond delay="6000"/>
                            </p:stCondLst>
                            <p:childTnLst>
                              <p:par>
                                <p:cTn id="79" presetID="22" presetClass="entr" presetSubtype="8"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Effect transition="in" filter="wipe(left)">
                                      <p:cBhvr>
                                        <p:cTn id="81"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77" grpId="0" animBg="1"/>
      <p:bldP spid="78" grpId="0"/>
      <p:bldP spid="91" grpId="0"/>
      <p:bldP spid="92" grpId="0"/>
      <p:bldP spid="9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70670" y="1406769"/>
            <a:ext cx="647114" cy="956603"/>
          </a:xfrm>
          <a:prstGeom prst="rect">
            <a:avLst/>
          </a:pr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70670" y="2363372"/>
            <a:ext cx="647114" cy="956603"/>
          </a:xfrm>
          <a:prstGeom prst="rect">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Freeform 19"/>
          <p:cNvSpPr>
            <a:spLocks noEditPoints="1"/>
          </p:cNvSpPr>
          <p:nvPr/>
        </p:nvSpPr>
        <p:spPr bwMode="auto">
          <a:xfrm>
            <a:off x="5255649" y="2363373"/>
            <a:ext cx="4080646" cy="3670738"/>
          </a:xfrm>
          <a:custGeom>
            <a:avLst/>
            <a:gdLst>
              <a:gd name="T0" fmla="*/ 233 w 747"/>
              <a:gd name="T1" fmla="*/ 0 h 672"/>
              <a:gd name="T2" fmla="*/ 306 w 747"/>
              <a:gd name="T3" fmla="*/ 37 h 672"/>
              <a:gd name="T4" fmla="*/ 374 w 747"/>
              <a:gd name="T5" fmla="*/ 66 h 672"/>
              <a:gd name="T6" fmla="*/ 444 w 747"/>
              <a:gd name="T7" fmla="*/ 33 h 672"/>
              <a:gd name="T8" fmla="*/ 514 w 747"/>
              <a:gd name="T9" fmla="*/ 0 h 672"/>
              <a:gd name="T10" fmla="*/ 606 w 747"/>
              <a:gd name="T11" fmla="*/ 92 h 672"/>
              <a:gd name="T12" fmla="*/ 601 w 747"/>
              <a:gd name="T13" fmla="*/ 122 h 672"/>
              <a:gd name="T14" fmla="*/ 594 w 747"/>
              <a:gd name="T15" fmla="*/ 154 h 672"/>
              <a:gd name="T16" fmla="*/ 643 w 747"/>
              <a:gd name="T17" fmla="*/ 237 h 672"/>
              <a:gd name="T18" fmla="*/ 681 w 747"/>
              <a:gd name="T19" fmla="*/ 248 h 672"/>
              <a:gd name="T20" fmla="*/ 747 w 747"/>
              <a:gd name="T21" fmla="*/ 336 h 672"/>
              <a:gd name="T22" fmla="*/ 679 w 747"/>
              <a:gd name="T23" fmla="*/ 424 h 672"/>
              <a:gd name="T24" fmla="*/ 644 w 747"/>
              <a:gd name="T25" fmla="*/ 434 h 672"/>
              <a:gd name="T26" fmla="*/ 594 w 747"/>
              <a:gd name="T27" fmla="*/ 517 h 672"/>
              <a:gd name="T28" fmla="*/ 602 w 747"/>
              <a:gd name="T29" fmla="*/ 552 h 672"/>
              <a:gd name="T30" fmla="*/ 606 w 747"/>
              <a:gd name="T31" fmla="*/ 580 h 672"/>
              <a:gd name="T32" fmla="*/ 514 w 747"/>
              <a:gd name="T33" fmla="*/ 672 h 672"/>
              <a:gd name="T34" fmla="*/ 449 w 747"/>
              <a:gd name="T35" fmla="*/ 644 h 672"/>
              <a:gd name="T36" fmla="*/ 422 w 747"/>
              <a:gd name="T37" fmla="*/ 620 h 672"/>
              <a:gd name="T38" fmla="*/ 373 w 747"/>
              <a:gd name="T39" fmla="*/ 606 h 672"/>
              <a:gd name="T40" fmla="*/ 323 w 747"/>
              <a:gd name="T41" fmla="*/ 621 h 672"/>
              <a:gd name="T42" fmla="*/ 284 w 747"/>
              <a:gd name="T43" fmla="*/ 655 h 672"/>
              <a:gd name="T44" fmla="*/ 233 w 747"/>
              <a:gd name="T45" fmla="*/ 672 h 672"/>
              <a:gd name="T46" fmla="*/ 141 w 747"/>
              <a:gd name="T47" fmla="*/ 580 h 672"/>
              <a:gd name="T48" fmla="*/ 146 w 747"/>
              <a:gd name="T49" fmla="*/ 551 h 672"/>
              <a:gd name="T50" fmla="*/ 152 w 747"/>
              <a:gd name="T51" fmla="*/ 528 h 672"/>
              <a:gd name="T52" fmla="*/ 153 w 747"/>
              <a:gd name="T53" fmla="*/ 519 h 672"/>
              <a:gd name="T54" fmla="*/ 69 w 747"/>
              <a:gd name="T55" fmla="*/ 425 h 672"/>
              <a:gd name="T56" fmla="*/ 0 w 747"/>
              <a:gd name="T57" fmla="*/ 336 h 672"/>
              <a:gd name="T58" fmla="*/ 74 w 747"/>
              <a:gd name="T59" fmla="*/ 246 h 672"/>
              <a:gd name="T60" fmla="*/ 153 w 747"/>
              <a:gd name="T61" fmla="*/ 153 h 672"/>
              <a:gd name="T62" fmla="*/ 147 w 747"/>
              <a:gd name="T63" fmla="*/ 124 h 672"/>
              <a:gd name="T64" fmla="*/ 141 w 747"/>
              <a:gd name="T65" fmla="*/ 92 h 672"/>
              <a:gd name="T66" fmla="*/ 233 w 747"/>
              <a:gd name="T67" fmla="*/ 0 h 672"/>
              <a:gd name="T68" fmla="*/ 180 w 747"/>
              <a:gd name="T69" fmla="*/ 310 h 672"/>
              <a:gd name="T70" fmla="*/ 184 w 747"/>
              <a:gd name="T71" fmla="*/ 336 h 672"/>
              <a:gd name="T72" fmla="*/ 180 w 747"/>
              <a:gd name="T73" fmla="*/ 364 h 672"/>
              <a:gd name="T74" fmla="*/ 220 w 747"/>
              <a:gd name="T75" fmla="*/ 482 h 672"/>
              <a:gd name="T76" fmla="*/ 247 w 747"/>
              <a:gd name="T77" fmla="*/ 490 h 672"/>
              <a:gd name="T78" fmla="*/ 278 w 747"/>
              <a:gd name="T79" fmla="*/ 500 h 672"/>
              <a:gd name="T80" fmla="*/ 304 w 747"/>
              <a:gd name="T81" fmla="*/ 524 h 672"/>
              <a:gd name="T82" fmla="*/ 319 w 747"/>
              <a:gd name="T83" fmla="*/ 538 h 672"/>
              <a:gd name="T84" fmla="*/ 373 w 747"/>
              <a:gd name="T85" fmla="*/ 555 h 672"/>
              <a:gd name="T86" fmla="*/ 429 w 747"/>
              <a:gd name="T87" fmla="*/ 537 h 672"/>
              <a:gd name="T88" fmla="*/ 445 w 747"/>
              <a:gd name="T89" fmla="*/ 521 h 672"/>
              <a:gd name="T90" fmla="*/ 470 w 747"/>
              <a:gd name="T91" fmla="*/ 500 h 672"/>
              <a:gd name="T92" fmla="*/ 503 w 747"/>
              <a:gd name="T93" fmla="*/ 490 h 672"/>
              <a:gd name="T94" fmla="*/ 523 w 747"/>
              <a:gd name="T95" fmla="*/ 484 h 672"/>
              <a:gd name="T96" fmla="*/ 576 w 747"/>
              <a:gd name="T97" fmla="*/ 398 h 672"/>
              <a:gd name="T98" fmla="*/ 569 w 747"/>
              <a:gd name="T99" fmla="*/ 368 h 672"/>
              <a:gd name="T100" fmla="*/ 563 w 747"/>
              <a:gd name="T101" fmla="*/ 336 h 672"/>
              <a:gd name="T102" fmla="*/ 569 w 747"/>
              <a:gd name="T103" fmla="*/ 304 h 672"/>
              <a:gd name="T104" fmla="*/ 575 w 747"/>
              <a:gd name="T105" fmla="*/ 274 h 672"/>
              <a:gd name="T106" fmla="*/ 524 w 747"/>
              <a:gd name="T107" fmla="*/ 190 h 672"/>
              <a:gd name="T108" fmla="*/ 500 w 747"/>
              <a:gd name="T109" fmla="*/ 182 h 672"/>
              <a:gd name="T110" fmla="*/ 472 w 747"/>
              <a:gd name="T111" fmla="*/ 173 h 672"/>
              <a:gd name="T112" fmla="*/ 445 w 747"/>
              <a:gd name="T113" fmla="*/ 152 h 672"/>
              <a:gd name="T114" fmla="*/ 374 w 747"/>
              <a:gd name="T115" fmla="*/ 119 h 672"/>
              <a:gd name="T116" fmla="*/ 302 w 747"/>
              <a:gd name="T117" fmla="*/ 152 h 672"/>
              <a:gd name="T118" fmla="*/ 253 w 747"/>
              <a:gd name="T119" fmla="*/ 182 h 672"/>
              <a:gd name="T120" fmla="*/ 173 w 747"/>
              <a:gd name="T121" fmla="*/ 275 h 672"/>
              <a:gd name="T122" fmla="*/ 180 w 747"/>
              <a:gd name="T123" fmla="*/ 31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7" h="672">
                <a:moveTo>
                  <a:pt x="233" y="0"/>
                </a:moveTo>
                <a:cubicBezTo>
                  <a:pt x="262" y="0"/>
                  <a:pt x="289" y="14"/>
                  <a:pt x="306" y="37"/>
                </a:cubicBezTo>
                <a:cubicBezTo>
                  <a:pt x="321" y="57"/>
                  <a:pt x="349" y="66"/>
                  <a:pt x="374" y="66"/>
                </a:cubicBezTo>
                <a:cubicBezTo>
                  <a:pt x="402" y="66"/>
                  <a:pt x="426" y="55"/>
                  <a:pt x="444" y="33"/>
                </a:cubicBezTo>
                <a:cubicBezTo>
                  <a:pt x="461" y="12"/>
                  <a:pt x="487" y="0"/>
                  <a:pt x="514" y="0"/>
                </a:cubicBezTo>
                <a:cubicBezTo>
                  <a:pt x="565" y="0"/>
                  <a:pt x="606" y="41"/>
                  <a:pt x="606" y="92"/>
                </a:cubicBezTo>
                <a:cubicBezTo>
                  <a:pt x="606" y="103"/>
                  <a:pt x="604" y="112"/>
                  <a:pt x="601" y="122"/>
                </a:cubicBezTo>
                <a:cubicBezTo>
                  <a:pt x="598" y="133"/>
                  <a:pt x="594" y="143"/>
                  <a:pt x="594" y="154"/>
                </a:cubicBezTo>
                <a:cubicBezTo>
                  <a:pt x="594" y="189"/>
                  <a:pt x="613" y="220"/>
                  <a:pt x="643" y="237"/>
                </a:cubicBezTo>
                <a:cubicBezTo>
                  <a:pt x="655" y="244"/>
                  <a:pt x="669" y="244"/>
                  <a:pt x="681" y="248"/>
                </a:cubicBezTo>
                <a:cubicBezTo>
                  <a:pt x="720" y="259"/>
                  <a:pt x="747" y="295"/>
                  <a:pt x="747" y="336"/>
                </a:cubicBezTo>
                <a:cubicBezTo>
                  <a:pt x="747" y="377"/>
                  <a:pt x="719" y="414"/>
                  <a:pt x="679" y="424"/>
                </a:cubicBezTo>
                <a:cubicBezTo>
                  <a:pt x="667" y="428"/>
                  <a:pt x="655" y="428"/>
                  <a:pt x="644" y="434"/>
                </a:cubicBezTo>
                <a:cubicBezTo>
                  <a:pt x="613" y="450"/>
                  <a:pt x="594" y="482"/>
                  <a:pt x="594" y="517"/>
                </a:cubicBezTo>
                <a:cubicBezTo>
                  <a:pt x="594" y="529"/>
                  <a:pt x="598" y="541"/>
                  <a:pt x="602" y="552"/>
                </a:cubicBezTo>
                <a:cubicBezTo>
                  <a:pt x="604" y="561"/>
                  <a:pt x="606" y="570"/>
                  <a:pt x="606" y="580"/>
                </a:cubicBezTo>
                <a:cubicBezTo>
                  <a:pt x="606" y="631"/>
                  <a:pt x="565" y="672"/>
                  <a:pt x="514" y="672"/>
                </a:cubicBezTo>
                <a:cubicBezTo>
                  <a:pt x="490" y="672"/>
                  <a:pt x="466" y="662"/>
                  <a:pt x="449" y="644"/>
                </a:cubicBezTo>
                <a:cubicBezTo>
                  <a:pt x="440" y="635"/>
                  <a:pt x="433" y="626"/>
                  <a:pt x="422" y="620"/>
                </a:cubicBezTo>
                <a:cubicBezTo>
                  <a:pt x="407" y="611"/>
                  <a:pt x="390" y="606"/>
                  <a:pt x="373" y="606"/>
                </a:cubicBezTo>
                <a:cubicBezTo>
                  <a:pt x="355" y="606"/>
                  <a:pt x="338" y="611"/>
                  <a:pt x="323" y="621"/>
                </a:cubicBezTo>
                <a:cubicBezTo>
                  <a:pt x="308" y="630"/>
                  <a:pt x="297" y="644"/>
                  <a:pt x="284" y="655"/>
                </a:cubicBezTo>
                <a:cubicBezTo>
                  <a:pt x="268" y="667"/>
                  <a:pt x="253" y="672"/>
                  <a:pt x="233" y="672"/>
                </a:cubicBezTo>
                <a:cubicBezTo>
                  <a:pt x="182" y="672"/>
                  <a:pt x="141" y="631"/>
                  <a:pt x="141" y="580"/>
                </a:cubicBezTo>
                <a:cubicBezTo>
                  <a:pt x="141" y="570"/>
                  <a:pt x="144" y="561"/>
                  <a:pt x="146" y="551"/>
                </a:cubicBezTo>
                <a:cubicBezTo>
                  <a:pt x="149" y="543"/>
                  <a:pt x="151" y="536"/>
                  <a:pt x="152" y="528"/>
                </a:cubicBezTo>
                <a:cubicBezTo>
                  <a:pt x="152" y="525"/>
                  <a:pt x="153" y="522"/>
                  <a:pt x="153" y="519"/>
                </a:cubicBezTo>
                <a:cubicBezTo>
                  <a:pt x="153" y="466"/>
                  <a:pt x="117" y="437"/>
                  <a:pt x="69" y="425"/>
                </a:cubicBezTo>
                <a:cubicBezTo>
                  <a:pt x="29" y="414"/>
                  <a:pt x="0" y="378"/>
                  <a:pt x="0" y="336"/>
                </a:cubicBezTo>
                <a:cubicBezTo>
                  <a:pt x="0" y="292"/>
                  <a:pt x="31" y="254"/>
                  <a:pt x="74" y="246"/>
                </a:cubicBezTo>
                <a:cubicBezTo>
                  <a:pt x="120" y="236"/>
                  <a:pt x="153" y="201"/>
                  <a:pt x="153" y="153"/>
                </a:cubicBezTo>
                <a:cubicBezTo>
                  <a:pt x="153" y="142"/>
                  <a:pt x="150" y="134"/>
                  <a:pt x="147" y="124"/>
                </a:cubicBezTo>
                <a:cubicBezTo>
                  <a:pt x="143" y="113"/>
                  <a:pt x="141" y="103"/>
                  <a:pt x="141" y="92"/>
                </a:cubicBezTo>
                <a:cubicBezTo>
                  <a:pt x="141" y="41"/>
                  <a:pt x="182" y="0"/>
                  <a:pt x="233" y="0"/>
                </a:cubicBezTo>
                <a:close/>
                <a:moveTo>
                  <a:pt x="180" y="310"/>
                </a:moveTo>
                <a:cubicBezTo>
                  <a:pt x="183" y="318"/>
                  <a:pt x="184" y="327"/>
                  <a:pt x="184" y="336"/>
                </a:cubicBezTo>
                <a:cubicBezTo>
                  <a:pt x="184" y="345"/>
                  <a:pt x="183" y="355"/>
                  <a:pt x="180" y="364"/>
                </a:cubicBezTo>
                <a:cubicBezTo>
                  <a:pt x="165" y="409"/>
                  <a:pt x="176" y="458"/>
                  <a:pt x="220" y="482"/>
                </a:cubicBezTo>
                <a:cubicBezTo>
                  <a:pt x="228" y="486"/>
                  <a:pt x="238" y="488"/>
                  <a:pt x="247" y="490"/>
                </a:cubicBezTo>
                <a:cubicBezTo>
                  <a:pt x="258" y="492"/>
                  <a:pt x="268" y="495"/>
                  <a:pt x="278" y="500"/>
                </a:cubicBezTo>
                <a:cubicBezTo>
                  <a:pt x="289" y="506"/>
                  <a:pt x="296" y="514"/>
                  <a:pt x="304" y="524"/>
                </a:cubicBezTo>
                <a:cubicBezTo>
                  <a:pt x="309" y="529"/>
                  <a:pt x="313" y="534"/>
                  <a:pt x="319" y="538"/>
                </a:cubicBezTo>
                <a:cubicBezTo>
                  <a:pt x="335" y="549"/>
                  <a:pt x="354" y="555"/>
                  <a:pt x="373" y="555"/>
                </a:cubicBezTo>
                <a:cubicBezTo>
                  <a:pt x="393" y="555"/>
                  <a:pt x="412" y="549"/>
                  <a:pt x="429" y="537"/>
                </a:cubicBezTo>
                <a:cubicBezTo>
                  <a:pt x="435" y="533"/>
                  <a:pt x="440" y="527"/>
                  <a:pt x="445" y="521"/>
                </a:cubicBezTo>
                <a:cubicBezTo>
                  <a:pt x="453" y="513"/>
                  <a:pt x="460" y="506"/>
                  <a:pt x="470" y="500"/>
                </a:cubicBezTo>
                <a:cubicBezTo>
                  <a:pt x="480" y="494"/>
                  <a:pt x="491" y="492"/>
                  <a:pt x="503" y="490"/>
                </a:cubicBezTo>
                <a:cubicBezTo>
                  <a:pt x="509" y="489"/>
                  <a:pt x="516" y="487"/>
                  <a:pt x="523" y="484"/>
                </a:cubicBezTo>
                <a:cubicBezTo>
                  <a:pt x="555" y="468"/>
                  <a:pt x="576" y="435"/>
                  <a:pt x="576" y="398"/>
                </a:cubicBezTo>
                <a:cubicBezTo>
                  <a:pt x="576" y="388"/>
                  <a:pt x="573" y="378"/>
                  <a:pt x="569" y="368"/>
                </a:cubicBezTo>
                <a:cubicBezTo>
                  <a:pt x="566" y="357"/>
                  <a:pt x="563" y="347"/>
                  <a:pt x="563" y="336"/>
                </a:cubicBezTo>
                <a:cubicBezTo>
                  <a:pt x="563" y="325"/>
                  <a:pt x="566" y="315"/>
                  <a:pt x="569" y="304"/>
                </a:cubicBezTo>
                <a:cubicBezTo>
                  <a:pt x="572" y="295"/>
                  <a:pt x="575" y="285"/>
                  <a:pt x="575" y="274"/>
                </a:cubicBezTo>
                <a:cubicBezTo>
                  <a:pt x="575" y="239"/>
                  <a:pt x="555" y="206"/>
                  <a:pt x="524" y="190"/>
                </a:cubicBezTo>
                <a:cubicBezTo>
                  <a:pt x="516" y="186"/>
                  <a:pt x="508" y="184"/>
                  <a:pt x="500" y="182"/>
                </a:cubicBezTo>
                <a:cubicBezTo>
                  <a:pt x="490" y="180"/>
                  <a:pt x="481" y="178"/>
                  <a:pt x="472" y="173"/>
                </a:cubicBezTo>
                <a:cubicBezTo>
                  <a:pt x="462" y="168"/>
                  <a:pt x="453" y="161"/>
                  <a:pt x="445" y="152"/>
                </a:cubicBezTo>
                <a:cubicBezTo>
                  <a:pt x="426" y="130"/>
                  <a:pt x="402" y="119"/>
                  <a:pt x="374" y="119"/>
                </a:cubicBezTo>
                <a:cubicBezTo>
                  <a:pt x="345" y="119"/>
                  <a:pt x="321" y="131"/>
                  <a:pt x="302" y="152"/>
                </a:cubicBezTo>
                <a:cubicBezTo>
                  <a:pt x="289" y="167"/>
                  <a:pt x="272" y="177"/>
                  <a:pt x="253" y="182"/>
                </a:cubicBezTo>
                <a:cubicBezTo>
                  <a:pt x="206" y="192"/>
                  <a:pt x="173" y="225"/>
                  <a:pt x="173" y="275"/>
                </a:cubicBezTo>
                <a:cubicBezTo>
                  <a:pt x="173" y="288"/>
                  <a:pt x="177" y="298"/>
                  <a:pt x="180" y="310"/>
                </a:cubicBezTo>
                <a:close/>
              </a:path>
            </a:pathLst>
          </a:custGeom>
          <a:solidFill>
            <a:schemeClr val="bg1">
              <a:lumMod val="85000"/>
            </a:schemeClr>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algn="ctr"/>
            <a:endParaRPr lang="zh-CN" altLang="en-US">
              <a:solidFill>
                <a:srgbClr val="3F7EE5"/>
              </a:solidFill>
              <a:latin typeface="Bebas" pitchFamily="2" charset="0"/>
              <a:ea typeface="微软雅黑" panose="020B0503020204020204" charset="-122"/>
              <a:sym typeface="Bebas" pitchFamily="2" charset="0"/>
            </a:endParaRPr>
          </a:p>
        </p:txBody>
      </p:sp>
      <p:sp>
        <p:nvSpPr>
          <p:cNvPr id="49" name="Oval 6"/>
          <p:cNvSpPr>
            <a:spLocks noChangeArrowheads="1"/>
          </p:cNvSpPr>
          <p:nvPr/>
        </p:nvSpPr>
        <p:spPr bwMode="auto">
          <a:xfrm>
            <a:off x="6140464" y="2480472"/>
            <a:ext cx="768033" cy="765725"/>
          </a:xfrm>
          <a:prstGeom prst="ellipse">
            <a:avLst/>
          </a:prstGeom>
          <a:solidFill>
            <a:srgbClr val="537285"/>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dirty="0">
                <a:solidFill>
                  <a:srgbClr val="FEFABC"/>
                </a:solidFill>
                <a:latin typeface="Bebas" pitchFamily="2" charset="0"/>
                <a:ea typeface="微软雅黑" panose="020B0503020204020204" charset="-122"/>
                <a:sym typeface="Bebas" pitchFamily="2" charset="0"/>
              </a:rPr>
              <a:t>1</a:t>
            </a:r>
            <a:endParaRPr lang="zh-CN" altLang="en-US" sz="2400" dirty="0">
              <a:solidFill>
                <a:srgbClr val="FEFABC"/>
              </a:solidFill>
              <a:latin typeface="Bebas" pitchFamily="2" charset="0"/>
              <a:ea typeface="微软雅黑" panose="020B0503020204020204" charset="-122"/>
              <a:sym typeface="Bebas" pitchFamily="2" charset="0"/>
            </a:endParaRPr>
          </a:p>
        </p:txBody>
      </p:sp>
      <p:sp>
        <p:nvSpPr>
          <p:cNvPr id="50" name="Oval 7"/>
          <p:cNvSpPr>
            <a:spLocks noChangeArrowheads="1"/>
          </p:cNvSpPr>
          <p:nvPr/>
        </p:nvSpPr>
        <p:spPr bwMode="auto">
          <a:xfrm>
            <a:off x="7678836" y="2480472"/>
            <a:ext cx="770339" cy="765725"/>
          </a:xfrm>
          <a:prstGeom prst="ellipse">
            <a:avLst/>
          </a:prstGeom>
          <a:solidFill>
            <a:srgbClr val="124062"/>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dirty="0">
                <a:solidFill>
                  <a:srgbClr val="FEFABC"/>
                </a:solidFill>
                <a:latin typeface="Bebas" pitchFamily="2" charset="0"/>
                <a:ea typeface="微软雅黑" panose="020B0503020204020204" charset="-122"/>
                <a:sym typeface="Bebas" pitchFamily="2" charset="0"/>
              </a:rPr>
              <a:t>6</a:t>
            </a:r>
            <a:endParaRPr lang="zh-CN" altLang="en-US" sz="2400" dirty="0">
              <a:solidFill>
                <a:srgbClr val="FEFABC"/>
              </a:solidFill>
              <a:latin typeface="Bebas" pitchFamily="2" charset="0"/>
              <a:ea typeface="微软雅黑" panose="020B0503020204020204" charset="-122"/>
              <a:sym typeface="Bebas" pitchFamily="2" charset="0"/>
            </a:endParaRPr>
          </a:p>
        </p:txBody>
      </p:sp>
      <p:sp>
        <p:nvSpPr>
          <p:cNvPr id="51" name="Oval 8"/>
          <p:cNvSpPr>
            <a:spLocks noChangeArrowheads="1"/>
          </p:cNvSpPr>
          <p:nvPr/>
        </p:nvSpPr>
        <p:spPr bwMode="auto">
          <a:xfrm>
            <a:off x="8449174" y="3811266"/>
            <a:ext cx="772646" cy="770338"/>
          </a:xfrm>
          <a:prstGeom prst="ellipse">
            <a:avLst/>
          </a:prstGeom>
          <a:solidFill>
            <a:srgbClr val="537285"/>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dirty="0">
                <a:solidFill>
                  <a:srgbClr val="FEFABC"/>
                </a:solidFill>
                <a:latin typeface="Bebas" pitchFamily="2" charset="0"/>
                <a:ea typeface="微软雅黑" panose="020B0503020204020204" charset="-122"/>
                <a:sym typeface="Bebas" pitchFamily="2" charset="0"/>
              </a:rPr>
              <a:t>5</a:t>
            </a:r>
            <a:endParaRPr lang="zh-CN" altLang="en-US" sz="2400" dirty="0">
              <a:solidFill>
                <a:srgbClr val="FEFABC"/>
              </a:solidFill>
              <a:latin typeface="Bebas" pitchFamily="2" charset="0"/>
              <a:ea typeface="微软雅黑" panose="020B0503020204020204" charset="-122"/>
              <a:sym typeface="Bebas" pitchFamily="2" charset="0"/>
            </a:endParaRPr>
          </a:p>
        </p:txBody>
      </p:sp>
      <p:sp>
        <p:nvSpPr>
          <p:cNvPr id="52" name="Oval 9"/>
          <p:cNvSpPr>
            <a:spLocks noChangeArrowheads="1"/>
          </p:cNvSpPr>
          <p:nvPr/>
        </p:nvSpPr>
        <p:spPr bwMode="auto">
          <a:xfrm>
            <a:off x="5370126" y="3811266"/>
            <a:ext cx="770339" cy="770338"/>
          </a:xfrm>
          <a:prstGeom prst="ellipse">
            <a:avLst/>
          </a:prstGeom>
          <a:solidFill>
            <a:srgbClr val="124062"/>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dirty="0">
                <a:solidFill>
                  <a:srgbClr val="FEFABC"/>
                </a:solidFill>
                <a:latin typeface="Bebas" pitchFamily="2" charset="0"/>
                <a:ea typeface="微软雅黑" panose="020B0503020204020204" charset="-122"/>
                <a:sym typeface="Bebas" pitchFamily="2" charset="0"/>
              </a:rPr>
              <a:t>2</a:t>
            </a:r>
            <a:endParaRPr lang="zh-CN" altLang="en-US" sz="2400" dirty="0">
              <a:solidFill>
                <a:srgbClr val="FEFABC"/>
              </a:solidFill>
              <a:latin typeface="Bebas" pitchFamily="2" charset="0"/>
              <a:ea typeface="微软雅黑" panose="020B0503020204020204" charset="-122"/>
              <a:sym typeface="Bebas" pitchFamily="2" charset="0"/>
            </a:endParaRPr>
          </a:p>
        </p:txBody>
      </p:sp>
      <p:sp>
        <p:nvSpPr>
          <p:cNvPr id="53" name="Oval 10"/>
          <p:cNvSpPr>
            <a:spLocks noChangeArrowheads="1"/>
          </p:cNvSpPr>
          <p:nvPr/>
        </p:nvSpPr>
        <p:spPr bwMode="auto">
          <a:xfrm>
            <a:off x="6140464" y="5151285"/>
            <a:ext cx="768033" cy="770338"/>
          </a:xfrm>
          <a:prstGeom prst="ellipse">
            <a:avLst/>
          </a:prstGeom>
          <a:solidFill>
            <a:srgbClr val="537285"/>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dirty="0">
                <a:solidFill>
                  <a:srgbClr val="FEFABC"/>
                </a:solidFill>
                <a:latin typeface="Bebas" pitchFamily="2" charset="0"/>
                <a:ea typeface="微软雅黑" panose="020B0503020204020204" charset="-122"/>
                <a:sym typeface="Bebas" pitchFamily="2" charset="0"/>
              </a:rPr>
              <a:t>3</a:t>
            </a:r>
            <a:endParaRPr lang="zh-CN" altLang="en-US" sz="2400" dirty="0">
              <a:solidFill>
                <a:srgbClr val="FEFABC"/>
              </a:solidFill>
              <a:latin typeface="Bebas" pitchFamily="2" charset="0"/>
              <a:ea typeface="微软雅黑" panose="020B0503020204020204" charset="-122"/>
              <a:sym typeface="Bebas" pitchFamily="2" charset="0"/>
            </a:endParaRPr>
          </a:p>
        </p:txBody>
      </p:sp>
      <p:sp>
        <p:nvSpPr>
          <p:cNvPr id="54" name="Oval 11"/>
          <p:cNvSpPr>
            <a:spLocks noChangeArrowheads="1"/>
          </p:cNvSpPr>
          <p:nvPr/>
        </p:nvSpPr>
        <p:spPr bwMode="auto">
          <a:xfrm>
            <a:off x="7678836" y="5151285"/>
            <a:ext cx="770339" cy="770338"/>
          </a:xfrm>
          <a:prstGeom prst="ellipse">
            <a:avLst/>
          </a:prstGeom>
          <a:solidFill>
            <a:srgbClr val="124062"/>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dirty="0">
                <a:solidFill>
                  <a:srgbClr val="FEFABC"/>
                </a:solidFill>
                <a:latin typeface="Bebas" pitchFamily="2" charset="0"/>
                <a:ea typeface="微软雅黑" panose="020B0503020204020204" charset="-122"/>
                <a:sym typeface="Bebas" pitchFamily="2" charset="0"/>
              </a:rPr>
              <a:t>4</a:t>
            </a:r>
            <a:endParaRPr lang="zh-CN" altLang="en-US" sz="2400" dirty="0">
              <a:solidFill>
                <a:srgbClr val="FEFABC"/>
              </a:solidFill>
              <a:latin typeface="Bebas" pitchFamily="2" charset="0"/>
              <a:ea typeface="微软雅黑" panose="020B0503020204020204" charset="-122"/>
              <a:sym typeface="Bebas" pitchFamily="2" charset="0"/>
            </a:endParaRPr>
          </a:p>
        </p:txBody>
      </p:sp>
      <p:sp>
        <p:nvSpPr>
          <p:cNvPr id="55" name="TextBox 11"/>
          <p:cNvSpPr txBox="1"/>
          <p:nvPr/>
        </p:nvSpPr>
        <p:spPr>
          <a:xfrm>
            <a:off x="3322386" y="2363372"/>
            <a:ext cx="2500385" cy="380810"/>
          </a:xfrm>
          <a:prstGeom prst="rect">
            <a:avLst/>
          </a:prstGeom>
          <a:noFill/>
        </p:spPr>
        <p:txBody>
          <a:bodyPr wrap="square" rtlCol="0">
            <a:spAutoFit/>
          </a:bodyPr>
          <a:lstStyle/>
          <a:p>
            <a:pPr algn="r">
              <a:lnSpc>
                <a:spcPct val="130000"/>
              </a:lnSpc>
            </a:pPr>
            <a:r>
              <a:rPr lang="zh-CN" altLang="en-US" sz="1600" dirty="0">
                <a:solidFill>
                  <a:srgbClr val="124062"/>
                </a:solidFill>
                <a:latin typeface="Bebas" pitchFamily="2" charset="0"/>
                <a:ea typeface="微软雅黑" panose="020B0503020204020204" charset="-122"/>
                <a:sym typeface="Bebas" pitchFamily="2" charset="0"/>
              </a:rPr>
              <a:t>合同书或协议</a:t>
            </a:r>
          </a:p>
        </p:txBody>
      </p:sp>
      <p:sp>
        <p:nvSpPr>
          <p:cNvPr id="56" name="TextBox 11"/>
          <p:cNvSpPr txBox="1"/>
          <p:nvPr/>
        </p:nvSpPr>
        <p:spPr>
          <a:xfrm>
            <a:off x="8718373" y="2363372"/>
            <a:ext cx="2500385" cy="412421"/>
          </a:xfrm>
          <a:prstGeom prst="rect">
            <a:avLst/>
          </a:prstGeom>
          <a:noFill/>
        </p:spPr>
        <p:txBody>
          <a:bodyPr wrap="square" rtlCol="0">
            <a:spAutoFit/>
          </a:bodyPr>
          <a:lstStyle/>
          <a:p>
            <a:pPr>
              <a:lnSpc>
                <a:spcPct val="130000"/>
              </a:lnSpc>
            </a:pPr>
            <a:r>
              <a:rPr lang="zh-CN" altLang="en-US" sz="1600" dirty="0">
                <a:solidFill>
                  <a:srgbClr val="124062"/>
                </a:solidFill>
                <a:latin typeface="Bebas" pitchFamily="2" charset="0"/>
                <a:ea typeface="微软雅黑" panose="020B0503020204020204" charset="-122"/>
                <a:sym typeface="Bebas" pitchFamily="2" charset="0"/>
              </a:rPr>
              <a:t>电子邮件</a:t>
            </a:r>
          </a:p>
        </p:txBody>
      </p:sp>
      <p:sp>
        <p:nvSpPr>
          <p:cNvPr id="57" name="TextBox 11"/>
          <p:cNvSpPr txBox="1"/>
          <p:nvPr/>
        </p:nvSpPr>
        <p:spPr>
          <a:xfrm>
            <a:off x="2560386" y="3809248"/>
            <a:ext cx="2500385" cy="380810"/>
          </a:xfrm>
          <a:prstGeom prst="rect">
            <a:avLst/>
          </a:prstGeom>
          <a:noFill/>
        </p:spPr>
        <p:txBody>
          <a:bodyPr wrap="square" rtlCol="0">
            <a:spAutoFit/>
          </a:bodyPr>
          <a:lstStyle/>
          <a:p>
            <a:pPr algn="r">
              <a:lnSpc>
                <a:spcPct val="130000"/>
              </a:lnSpc>
            </a:pPr>
            <a:r>
              <a:rPr lang="zh-CN" altLang="en-US" sz="1600" dirty="0">
                <a:solidFill>
                  <a:srgbClr val="124062"/>
                </a:solidFill>
                <a:latin typeface="Bebas" pitchFamily="2" charset="0"/>
                <a:ea typeface="微软雅黑" panose="020B0503020204020204" charset="-122"/>
                <a:sym typeface="Bebas" pitchFamily="2" charset="0"/>
              </a:rPr>
              <a:t>信件</a:t>
            </a:r>
          </a:p>
        </p:txBody>
      </p:sp>
      <p:sp>
        <p:nvSpPr>
          <p:cNvPr id="58" name="TextBox 11"/>
          <p:cNvSpPr txBox="1"/>
          <p:nvPr/>
        </p:nvSpPr>
        <p:spPr>
          <a:xfrm>
            <a:off x="9531173" y="3809248"/>
            <a:ext cx="2500385" cy="412421"/>
          </a:xfrm>
          <a:prstGeom prst="rect">
            <a:avLst/>
          </a:prstGeom>
          <a:noFill/>
        </p:spPr>
        <p:txBody>
          <a:bodyPr wrap="square" rtlCol="0">
            <a:spAutoFit/>
          </a:bodyPr>
          <a:lstStyle/>
          <a:p>
            <a:pPr>
              <a:lnSpc>
                <a:spcPct val="130000"/>
              </a:lnSpc>
            </a:pPr>
            <a:r>
              <a:rPr lang="zh-CN" altLang="en-US" sz="1600" dirty="0">
                <a:solidFill>
                  <a:srgbClr val="124062"/>
                </a:solidFill>
                <a:latin typeface="Bebas" pitchFamily="2" charset="0"/>
                <a:ea typeface="微软雅黑" panose="020B0503020204020204" charset="-122"/>
                <a:sym typeface="Bebas" pitchFamily="2" charset="0"/>
              </a:rPr>
              <a:t>电子数据交换</a:t>
            </a:r>
          </a:p>
        </p:txBody>
      </p:sp>
      <p:sp>
        <p:nvSpPr>
          <p:cNvPr id="59" name="TextBox 11"/>
          <p:cNvSpPr txBox="1"/>
          <p:nvPr/>
        </p:nvSpPr>
        <p:spPr>
          <a:xfrm>
            <a:off x="3322386" y="5146673"/>
            <a:ext cx="2500385" cy="412421"/>
          </a:xfrm>
          <a:prstGeom prst="rect">
            <a:avLst/>
          </a:prstGeom>
          <a:noFill/>
        </p:spPr>
        <p:txBody>
          <a:bodyPr wrap="square" rtlCol="0">
            <a:spAutoFit/>
          </a:bodyPr>
          <a:lstStyle/>
          <a:p>
            <a:pPr algn="r">
              <a:lnSpc>
                <a:spcPct val="130000"/>
              </a:lnSpc>
            </a:pPr>
            <a:r>
              <a:rPr lang="zh-CN" altLang="en-US" sz="1600" dirty="0">
                <a:solidFill>
                  <a:srgbClr val="124062"/>
                </a:solidFill>
                <a:latin typeface="Bebas" pitchFamily="2" charset="0"/>
                <a:ea typeface="微软雅黑" panose="020B0503020204020204" charset="-122"/>
                <a:sym typeface="Bebas" pitchFamily="2" charset="0"/>
              </a:rPr>
              <a:t>电报、电传传真</a:t>
            </a:r>
          </a:p>
        </p:txBody>
      </p:sp>
      <p:sp>
        <p:nvSpPr>
          <p:cNvPr id="60" name="TextBox 11"/>
          <p:cNvSpPr txBox="1"/>
          <p:nvPr/>
        </p:nvSpPr>
        <p:spPr>
          <a:xfrm>
            <a:off x="8718373" y="5146673"/>
            <a:ext cx="2500385" cy="412421"/>
          </a:xfrm>
          <a:prstGeom prst="rect">
            <a:avLst/>
          </a:prstGeom>
          <a:noFill/>
        </p:spPr>
        <p:txBody>
          <a:bodyPr wrap="square" rtlCol="0">
            <a:spAutoFit/>
          </a:bodyPr>
          <a:lstStyle/>
          <a:p>
            <a:pPr>
              <a:lnSpc>
                <a:spcPct val="130000"/>
              </a:lnSpc>
            </a:pPr>
            <a:r>
              <a:rPr lang="zh-CN" altLang="en-US" sz="1600" dirty="0">
                <a:solidFill>
                  <a:srgbClr val="124062"/>
                </a:solidFill>
                <a:latin typeface="Bebas" pitchFamily="2" charset="0"/>
                <a:ea typeface="微软雅黑" panose="020B0503020204020204" charset="-122"/>
                <a:sym typeface="Bebas" pitchFamily="2" charset="0"/>
              </a:rPr>
              <a:t>数据电文</a:t>
            </a:r>
          </a:p>
        </p:txBody>
      </p:sp>
      <p:sp>
        <p:nvSpPr>
          <p:cNvPr id="2" name="TextBox 1"/>
          <p:cNvSpPr txBox="1"/>
          <p:nvPr/>
        </p:nvSpPr>
        <p:spPr>
          <a:xfrm>
            <a:off x="896056" y="1632941"/>
            <a:ext cx="3023585" cy="400110"/>
          </a:xfrm>
          <a:prstGeom prst="rect">
            <a:avLst/>
          </a:prstGeom>
          <a:noFill/>
        </p:spPr>
        <p:txBody>
          <a:bodyPr wrap="none" rtlCol="0">
            <a:spAutoFit/>
          </a:bodyPr>
          <a:lstStyle/>
          <a:p>
            <a:r>
              <a:rPr lang="zh-CN" altLang="en-US" sz="2000" b="1" dirty="0">
                <a:latin typeface="黑体" panose="02010609060101010101" pitchFamily="49" charset="-122"/>
                <a:ea typeface="黑体" panose="02010609060101010101" pitchFamily="49" charset="-122"/>
              </a:rPr>
              <a:t>合同的主要书面形式有：</a:t>
            </a:r>
          </a:p>
        </p:txBody>
      </p:sp>
      <p:sp>
        <p:nvSpPr>
          <p:cNvPr id="36" name="文本框 26"/>
          <p:cNvSpPr txBox="1"/>
          <p:nvPr/>
        </p:nvSpPr>
        <p:spPr>
          <a:xfrm>
            <a:off x="338824" y="2176322"/>
            <a:ext cx="3807886" cy="3544560"/>
          </a:xfrm>
          <a:prstGeom prst="rect">
            <a:avLst/>
          </a:prstGeom>
          <a:noFill/>
        </p:spPr>
        <p:txBody>
          <a:bodyPr wrap="square" rtlCol="0">
            <a:spAutoFit/>
          </a:bodyPr>
          <a:lstStyle/>
          <a:p>
            <a:pPr indent="457200" fontAlgn="base">
              <a:lnSpc>
                <a:spcPct val="150000"/>
              </a:lnSpc>
              <a:spcBef>
                <a:spcPts val="1000"/>
              </a:spcBef>
              <a:buFont typeface="Arial" panose="020B0604020202020204" pitchFamily="34" charset="0"/>
            </a:pPr>
            <a:r>
              <a:rPr lang="zh-CN" altLang="en-US" sz="1200" spc="150" dirty="0">
                <a:solidFill>
                  <a:schemeClr val="tx1">
                    <a:lumMod val="65000"/>
                    <a:lumOff val="35000"/>
                  </a:schemeClr>
                </a:solidFill>
                <a:latin typeface="微软雅黑" panose="020B0503020204020204" charset="-122"/>
                <a:ea typeface="微软雅黑" panose="020B0503020204020204" charset="-122"/>
                <a:cs typeface="+mn-ea"/>
                <a:sym typeface="+mn-lt"/>
              </a:rPr>
              <a:t>需要说明的是，电子商务（如数据电文、电子交换数据、电子邮件等）、传真、电报作为一种新兴的商务模式，虽具有便捷的效果，但因其从技术上看有进行伪造的可能性，故其作为证据的证明力存在不确定性，以此种方式确定合同关系的，须同时保管好其他业务文件，如发货单、对方的签收凭证等。</a:t>
            </a:r>
          </a:p>
          <a:p>
            <a:pPr indent="457200" fontAlgn="base">
              <a:lnSpc>
                <a:spcPct val="150000"/>
              </a:lnSpc>
              <a:spcBef>
                <a:spcPts val="1000"/>
              </a:spcBef>
              <a:buFont typeface="Arial" panose="020B0604020202020204" pitchFamily="34" charset="0"/>
            </a:pPr>
            <a:r>
              <a:rPr lang="zh-CN" altLang="en-US" sz="1200" spc="150" dirty="0">
                <a:solidFill>
                  <a:schemeClr val="tx1">
                    <a:lumMod val="65000"/>
                    <a:lumOff val="35000"/>
                  </a:schemeClr>
                </a:solidFill>
                <a:latin typeface="微软雅黑" panose="020B0503020204020204" charset="-122"/>
                <a:ea typeface="微软雅黑" panose="020B0503020204020204" charset="-122"/>
                <a:cs typeface="+mn-ea"/>
                <a:sym typeface="+mn-lt"/>
              </a:rPr>
              <a:t>对于合同当事人在异地或根据交易习惯、交易成本需要以传真、电子商务形式订立合同的，注意应当在合同中注明：“本合同可以用传真、电子邮件方式签订，具有与书面签署的同等法律效力。”</a:t>
            </a:r>
          </a:p>
        </p:txBody>
      </p:sp>
      <p:sp>
        <p:nvSpPr>
          <p:cNvPr id="27" name="Freeform 5"/>
          <p:cNvSpPr>
            <a:spLocks noEditPoints="1"/>
          </p:cNvSpPr>
          <p:nvPr/>
        </p:nvSpPr>
        <p:spPr bwMode="auto">
          <a:xfrm>
            <a:off x="6767492" y="3661732"/>
            <a:ext cx="1056959" cy="1056652"/>
          </a:xfrm>
          <a:custGeom>
            <a:avLst/>
            <a:gdLst>
              <a:gd name="T0" fmla="*/ 1243 w 1456"/>
              <a:gd name="T1" fmla="*/ 213 h 1456"/>
              <a:gd name="T2" fmla="*/ 1243 w 1456"/>
              <a:gd name="T3" fmla="*/ 1243 h 1456"/>
              <a:gd name="T4" fmla="*/ 213 w 1456"/>
              <a:gd name="T5" fmla="*/ 1243 h 1456"/>
              <a:gd name="T6" fmla="*/ 213 w 1456"/>
              <a:gd name="T7" fmla="*/ 213 h 1456"/>
              <a:gd name="T8" fmla="*/ 1200 w 1456"/>
              <a:gd name="T9" fmla="*/ 256 h 1456"/>
              <a:gd name="T10" fmla="*/ 1020 w 1456"/>
              <a:gd name="T11" fmla="*/ 220 h 1456"/>
              <a:gd name="T12" fmla="*/ 1318 w 1456"/>
              <a:gd name="T13" fmla="*/ 414 h 1456"/>
              <a:gd name="T14" fmla="*/ 1395 w 1456"/>
              <a:gd name="T15" fmla="*/ 698 h 1456"/>
              <a:gd name="T16" fmla="*/ 1109 w 1456"/>
              <a:gd name="T17" fmla="*/ 475 h 1456"/>
              <a:gd name="T18" fmla="*/ 1395 w 1456"/>
              <a:gd name="T19" fmla="*/ 698 h 1456"/>
              <a:gd name="T20" fmla="*/ 1319 w 1456"/>
              <a:gd name="T21" fmla="*/ 1039 h 1456"/>
              <a:gd name="T22" fmla="*/ 1020 w 1456"/>
              <a:gd name="T23" fmla="*/ 1236 h 1456"/>
              <a:gd name="T24" fmla="*/ 1200 w 1456"/>
              <a:gd name="T25" fmla="*/ 1200 h 1456"/>
              <a:gd name="T26" fmla="*/ 1395 w 1456"/>
              <a:gd name="T27" fmla="*/ 758 h 1456"/>
              <a:gd name="T28" fmla="*/ 1109 w 1456"/>
              <a:gd name="T29" fmla="*/ 979 h 1456"/>
              <a:gd name="T30" fmla="*/ 256 w 1456"/>
              <a:gd name="T31" fmla="*/ 1200 h 1456"/>
              <a:gd name="T32" fmla="*/ 436 w 1456"/>
              <a:gd name="T33" fmla="*/ 1236 h 1456"/>
              <a:gd name="T34" fmla="*/ 137 w 1456"/>
              <a:gd name="T35" fmla="*/ 1039 h 1456"/>
              <a:gd name="T36" fmla="*/ 61 w 1456"/>
              <a:gd name="T37" fmla="*/ 758 h 1456"/>
              <a:gd name="T38" fmla="*/ 347 w 1456"/>
              <a:gd name="T39" fmla="*/ 979 h 1456"/>
              <a:gd name="T40" fmla="*/ 61 w 1456"/>
              <a:gd name="T41" fmla="*/ 758 h 1456"/>
              <a:gd name="T42" fmla="*/ 138 w 1456"/>
              <a:gd name="T43" fmla="*/ 414 h 1456"/>
              <a:gd name="T44" fmla="*/ 436 w 1456"/>
              <a:gd name="T45" fmla="*/ 220 h 1456"/>
              <a:gd name="T46" fmla="*/ 256 w 1456"/>
              <a:gd name="T47" fmla="*/ 256 h 1456"/>
              <a:gd name="T48" fmla="*/ 61 w 1456"/>
              <a:gd name="T49" fmla="*/ 698 h 1456"/>
              <a:gd name="T50" fmla="*/ 347 w 1456"/>
              <a:gd name="T51" fmla="*/ 475 h 1456"/>
              <a:gd name="T52" fmla="*/ 383 w 1456"/>
              <a:gd name="T53" fmla="*/ 698 h 1456"/>
              <a:gd name="T54" fmla="*/ 698 w 1456"/>
              <a:gd name="T55" fmla="*/ 475 h 1456"/>
              <a:gd name="T56" fmla="*/ 383 w 1456"/>
              <a:gd name="T57" fmla="*/ 698 h 1456"/>
              <a:gd name="T58" fmla="*/ 1073 w 1456"/>
              <a:gd name="T59" fmla="*/ 698 h 1456"/>
              <a:gd name="T60" fmla="*/ 758 w 1456"/>
              <a:gd name="T61" fmla="*/ 475 h 1456"/>
              <a:gd name="T62" fmla="*/ 1073 w 1456"/>
              <a:gd name="T63" fmla="*/ 758 h 1456"/>
              <a:gd name="T64" fmla="*/ 758 w 1456"/>
              <a:gd name="T65" fmla="*/ 979 h 1456"/>
              <a:gd name="T66" fmla="*/ 1073 w 1456"/>
              <a:gd name="T67" fmla="*/ 758 h 1456"/>
              <a:gd name="T68" fmla="*/ 383 w 1456"/>
              <a:gd name="T69" fmla="*/ 758 h 1456"/>
              <a:gd name="T70" fmla="*/ 698 w 1456"/>
              <a:gd name="T71" fmla="*/ 979 h 1456"/>
              <a:gd name="T72" fmla="*/ 967 w 1456"/>
              <a:gd name="T73" fmla="*/ 249 h 1456"/>
              <a:gd name="T74" fmla="*/ 758 w 1456"/>
              <a:gd name="T75" fmla="*/ 414 h 1456"/>
              <a:gd name="T76" fmla="*/ 967 w 1456"/>
              <a:gd name="T77" fmla="*/ 249 h 1456"/>
              <a:gd name="T78" fmla="*/ 1033 w 1456"/>
              <a:gd name="T79" fmla="*/ 1039 h 1456"/>
              <a:gd name="T80" fmla="*/ 758 w 1456"/>
              <a:gd name="T81" fmla="*/ 1393 h 1456"/>
              <a:gd name="T82" fmla="*/ 489 w 1456"/>
              <a:gd name="T83" fmla="*/ 1207 h 1456"/>
              <a:gd name="T84" fmla="*/ 698 w 1456"/>
              <a:gd name="T85" fmla="*/ 1039 h 1456"/>
              <a:gd name="T86" fmla="*/ 489 w 1456"/>
              <a:gd name="T87" fmla="*/ 1207 h 1456"/>
              <a:gd name="T88" fmla="*/ 423 w 1456"/>
              <a:gd name="T89" fmla="*/ 414 h 1456"/>
              <a:gd name="T90" fmla="*/ 698 w 1456"/>
              <a:gd name="T91" fmla="*/ 63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56" h="1456">
                <a:moveTo>
                  <a:pt x="728" y="0"/>
                </a:moveTo>
                <a:cubicBezTo>
                  <a:pt x="929" y="0"/>
                  <a:pt x="1111" y="81"/>
                  <a:pt x="1243" y="213"/>
                </a:cubicBezTo>
                <a:cubicBezTo>
                  <a:pt x="1375" y="345"/>
                  <a:pt x="1456" y="527"/>
                  <a:pt x="1456" y="728"/>
                </a:cubicBezTo>
                <a:cubicBezTo>
                  <a:pt x="1456" y="929"/>
                  <a:pt x="1375" y="1111"/>
                  <a:pt x="1243" y="1243"/>
                </a:cubicBezTo>
                <a:cubicBezTo>
                  <a:pt x="1111" y="1375"/>
                  <a:pt x="929" y="1456"/>
                  <a:pt x="728" y="1456"/>
                </a:cubicBezTo>
                <a:cubicBezTo>
                  <a:pt x="527" y="1456"/>
                  <a:pt x="345" y="1375"/>
                  <a:pt x="213" y="1243"/>
                </a:cubicBezTo>
                <a:cubicBezTo>
                  <a:pt x="81" y="1111"/>
                  <a:pt x="0" y="929"/>
                  <a:pt x="0" y="728"/>
                </a:cubicBezTo>
                <a:cubicBezTo>
                  <a:pt x="0" y="527"/>
                  <a:pt x="81" y="345"/>
                  <a:pt x="213" y="213"/>
                </a:cubicBezTo>
                <a:cubicBezTo>
                  <a:pt x="345" y="81"/>
                  <a:pt x="527" y="0"/>
                  <a:pt x="728" y="0"/>
                </a:cubicBezTo>
                <a:close/>
                <a:moveTo>
                  <a:pt x="1200" y="256"/>
                </a:moveTo>
                <a:cubicBezTo>
                  <a:pt x="1124" y="180"/>
                  <a:pt x="1030" y="122"/>
                  <a:pt x="925" y="89"/>
                </a:cubicBezTo>
                <a:cubicBezTo>
                  <a:pt x="960" y="124"/>
                  <a:pt x="992" y="169"/>
                  <a:pt x="1020" y="220"/>
                </a:cubicBezTo>
                <a:cubicBezTo>
                  <a:pt x="1050" y="277"/>
                  <a:pt x="1076" y="342"/>
                  <a:pt x="1095" y="414"/>
                </a:cubicBezTo>
                <a:cubicBezTo>
                  <a:pt x="1318" y="414"/>
                  <a:pt x="1318" y="414"/>
                  <a:pt x="1318" y="414"/>
                </a:cubicBezTo>
                <a:cubicBezTo>
                  <a:pt x="1287" y="356"/>
                  <a:pt x="1247" y="302"/>
                  <a:pt x="1200" y="256"/>
                </a:cubicBezTo>
                <a:close/>
                <a:moveTo>
                  <a:pt x="1395" y="698"/>
                </a:moveTo>
                <a:cubicBezTo>
                  <a:pt x="1392" y="619"/>
                  <a:pt x="1375" y="544"/>
                  <a:pt x="1346" y="475"/>
                </a:cubicBezTo>
                <a:cubicBezTo>
                  <a:pt x="1109" y="475"/>
                  <a:pt x="1109" y="475"/>
                  <a:pt x="1109" y="475"/>
                </a:cubicBezTo>
                <a:cubicBezTo>
                  <a:pt x="1123" y="545"/>
                  <a:pt x="1131" y="620"/>
                  <a:pt x="1133" y="698"/>
                </a:cubicBezTo>
                <a:cubicBezTo>
                  <a:pt x="1395" y="698"/>
                  <a:pt x="1395" y="698"/>
                  <a:pt x="1395" y="698"/>
                </a:cubicBezTo>
                <a:close/>
                <a:moveTo>
                  <a:pt x="1200" y="1200"/>
                </a:moveTo>
                <a:cubicBezTo>
                  <a:pt x="1248" y="1153"/>
                  <a:pt x="1288" y="1099"/>
                  <a:pt x="1319" y="1039"/>
                </a:cubicBezTo>
                <a:cubicBezTo>
                  <a:pt x="1095" y="1039"/>
                  <a:pt x="1095" y="1039"/>
                  <a:pt x="1095" y="1039"/>
                </a:cubicBezTo>
                <a:cubicBezTo>
                  <a:pt x="1076" y="1112"/>
                  <a:pt x="1051" y="1179"/>
                  <a:pt x="1020" y="1236"/>
                </a:cubicBezTo>
                <a:cubicBezTo>
                  <a:pt x="992" y="1287"/>
                  <a:pt x="960" y="1332"/>
                  <a:pt x="925" y="1367"/>
                </a:cubicBezTo>
                <a:cubicBezTo>
                  <a:pt x="1030" y="1334"/>
                  <a:pt x="1124" y="1276"/>
                  <a:pt x="1200" y="1200"/>
                </a:cubicBezTo>
                <a:close/>
                <a:moveTo>
                  <a:pt x="1347" y="979"/>
                </a:moveTo>
                <a:cubicBezTo>
                  <a:pt x="1375" y="910"/>
                  <a:pt x="1392" y="836"/>
                  <a:pt x="1395" y="758"/>
                </a:cubicBezTo>
                <a:cubicBezTo>
                  <a:pt x="1133" y="758"/>
                  <a:pt x="1133" y="758"/>
                  <a:pt x="1133" y="758"/>
                </a:cubicBezTo>
                <a:cubicBezTo>
                  <a:pt x="1131" y="835"/>
                  <a:pt x="1123" y="909"/>
                  <a:pt x="1109" y="979"/>
                </a:cubicBezTo>
                <a:cubicBezTo>
                  <a:pt x="1347" y="979"/>
                  <a:pt x="1347" y="979"/>
                  <a:pt x="1347" y="979"/>
                </a:cubicBezTo>
                <a:close/>
                <a:moveTo>
                  <a:pt x="256" y="1200"/>
                </a:moveTo>
                <a:cubicBezTo>
                  <a:pt x="332" y="1276"/>
                  <a:pt x="426" y="1334"/>
                  <a:pt x="531" y="1367"/>
                </a:cubicBezTo>
                <a:cubicBezTo>
                  <a:pt x="496" y="1332"/>
                  <a:pt x="464" y="1287"/>
                  <a:pt x="436" y="1236"/>
                </a:cubicBezTo>
                <a:cubicBezTo>
                  <a:pt x="405" y="1179"/>
                  <a:pt x="380" y="1112"/>
                  <a:pt x="361" y="1039"/>
                </a:cubicBezTo>
                <a:cubicBezTo>
                  <a:pt x="137" y="1039"/>
                  <a:pt x="137" y="1039"/>
                  <a:pt x="137" y="1039"/>
                </a:cubicBezTo>
                <a:cubicBezTo>
                  <a:pt x="168" y="1099"/>
                  <a:pt x="208" y="1153"/>
                  <a:pt x="256" y="1200"/>
                </a:cubicBezTo>
                <a:close/>
                <a:moveTo>
                  <a:pt x="61" y="758"/>
                </a:moveTo>
                <a:cubicBezTo>
                  <a:pt x="64" y="836"/>
                  <a:pt x="81" y="910"/>
                  <a:pt x="109" y="979"/>
                </a:cubicBezTo>
                <a:cubicBezTo>
                  <a:pt x="347" y="979"/>
                  <a:pt x="347" y="979"/>
                  <a:pt x="347" y="979"/>
                </a:cubicBezTo>
                <a:cubicBezTo>
                  <a:pt x="333" y="909"/>
                  <a:pt x="324" y="835"/>
                  <a:pt x="323" y="758"/>
                </a:cubicBezTo>
                <a:cubicBezTo>
                  <a:pt x="61" y="758"/>
                  <a:pt x="61" y="758"/>
                  <a:pt x="61" y="758"/>
                </a:cubicBezTo>
                <a:close/>
                <a:moveTo>
                  <a:pt x="256" y="256"/>
                </a:moveTo>
                <a:cubicBezTo>
                  <a:pt x="209" y="302"/>
                  <a:pt x="169" y="356"/>
                  <a:pt x="138" y="414"/>
                </a:cubicBezTo>
                <a:cubicBezTo>
                  <a:pt x="361" y="414"/>
                  <a:pt x="361" y="414"/>
                  <a:pt x="361" y="414"/>
                </a:cubicBezTo>
                <a:cubicBezTo>
                  <a:pt x="380" y="342"/>
                  <a:pt x="406" y="277"/>
                  <a:pt x="436" y="220"/>
                </a:cubicBezTo>
                <a:cubicBezTo>
                  <a:pt x="464" y="169"/>
                  <a:pt x="496" y="124"/>
                  <a:pt x="531" y="89"/>
                </a:cubicBezTo>
                <a:cubicBezTo>
                  <a:pt x="426" y="122"/>
                  <a:pt x="332" y="180"/>
                  <a:pt x="256" y="256"/>
                </a:cubicBezTo>
                <a:close/>
                <a:moveTo>
                  <a:pt x="110" y="475"/>
                </a:moveTo>
                <a:cubicBezTo>
                  <a:pt x="81" y="544"/>
                  <a:pt x="64" y="619"/>
                  <a:pt x="61" y="698"/>
                </a:cubicBezTo>
                <a:cubicBezTo>
                  <a:pt x="323" y="698"/>
                  <a:pt x="323" y="698"/>
                  <a:pt x="323" y="698"/>
                </a:cubicBezTo>
                <a:cubicBezTo>
                  <a:pt x="324" y="620"/>
                  <a:pt x="333" y="545"/>
                  <a:pt x="347" y="475"/>
                </a:cubicBezTo>
                <a:cubicBezTo>
                  <a:pt x="110" y="475"/>
                  <a:pt x="110" y="475"/>
                  <a:pt x="110" y="475"/>
                </a:cubicBezTo>
                <a:close/>
                <a:moveTo>
                  <a:pt x="383" y="698"/>
                </a:moveTo>
                <a:cubicBezTo>
                  <a:pt x="698" y="698"/>
                  <a:pt x="698" y="698"/>
                  <a:pt x="698" y="698"/>
                </a:cubicBezTo>
                <a:cubicBezTo>
                  <a:pt x="698" y="475"/>
                  <a:pt x="698" y="475"/>
                  <a:pt x="698" y="475"/>
                </a:cubicBezTo>
                <a:cubicBezTo>
                  <a:pt x="409" y="475"/>
                  <a:pt x="409" y="475"/>
                  <a:pt x="409" y="475"/>
                </a:cubicBezTo>
                <a:cubicBezTo>
                  <a:pt x="394" y="544"/>
                  <a:pt x="385" y="619"/>
                  <a:pt x="383" y="698"/>
                </a:cubicBezTo>
                <a:close/>
                <a:moveTo>
                  <a:pt x="758" y="698"/>
                </a:moveTo>
                <a:cubicBezTo>
                  <a:pt x="1073" y="698"/>
                  <a:pt x="1073" y="698"/>
                  <a:pt x="1073" y="698"/>
                </a:cubicBezTo>
                <a:cubicBezTo>
                  <a:pt x="1071" y="619"/>
                  <a:pt x="1062" y="544"/>
                  <a:pt x="1047" y="475"/>
                </a:cubicBezTo>
                <a:cubicBezTo>
                  <a:pt x="758" y="475"/>
                  <a:pt x="758" y="475"/>
                  <a:pt x="758" y="475"/>
                </a:cubicBezTo>
                <a:cubicBezTo>
                  <a:pt x="758" y="698"/>
                  <a:pt x="758" y="698"/>
                  <a:pt x="758" y="698"/>
                </a:cubicBezTo>
                <a:close/>
                <a:moveTo>
                  <a:pt x="1073" y="758"/>
                </a:moveTo>
                <a:cubicBezTo>
                  <a:pt x="758" y="758"/>
                  <a:pt x="758" y="758"/>
                  <a:pt x="758" y="758"/>
                </a:cubicBezTo>
                <a:cubicBezTo>
                  <a:pt x="758" y="979"/>
                  <a:pt x="758" y="979"/>
                  <a:pt x="758" y="979"/>
                </a:cubicBezTo>
                <a:cubicBezTo>
                  <a:pt x="1048" y="979"/>
                  <a:pt x="1048" y="979"/>
                  <a:pt x="1048" y="979"/>
                </a:cubicBezTo>
                <a:cubicBezTo>
                  <a:pt x="1063" y="910"/>
                  <a:pt x="1071" y="836"/>
                  <a:pt x="1073" y="758"/>
                </a:cubicBezTo>
                <a:close/>
                <a:moveTo>
                  <a:pt x="698" y="758"/>
                </a:moveTo>
                <a:cubicBezTo>
                  <a:pt x="383" y="758"/>
                  <a:pt x="383" y="758"/>
                  <a:pt x="383" y="758"/>
                </a:cubicBezTo>
                <a:cubicBezTo>
                  <a:pt x="385" y="836"/>
                  <a:pt x="393" y="910"/>
                  <a:pt x="408" y="979"/>
                </a:cubicBezTo>
                <a:cubicBezTo>
                  <a:pt x="698" y="979"/>
                  <a:pt x="698" y="979"/>
                  <a:pt x="698" y="979"/>
                </a:cubicBezTo>
                <a:cubicBezTo>
                  <a:pt x="698" y="758"/>
                  <a:pt x="698" y="758"/>
                  <a:pt x="698" y="758"/>
                </a:cubicBezTo>
                <a:close/>
                <a:moveTo>
                  <a:pt x="967" y="249"/>
                </a:moveTo>
                <a:cubicBezTo>
                  <a:pt x="911" y="145"/>
                  <a:pt x="838" y="76"/>
                  <a:pt x="758" y="63"/>
                </a:cubicBezTo>
                <a:cubicBezTo>
                  <a:pt x="758" y="414"/>
                  <a:pt x="758" y="414"/>
                  <a:pt x="758" y="414"/>
                </a:cubicBezTo>
                <a:cubicBezTo>
                  <a:pt x="1032" y="414"/>
                  <a:pt x="1032" y="414"/>
                  <a:pt x="1032" y="414"/>
                </a:cubicBezTo>
                <a:cubicBezTo>
                  <a:pt x="1015" y="353"/>
                  <a:pt x="993" y="297"/>
                  <a:pt x="967" y="249"/>
                </a:cubicBezTo>
                <a:close/>
                <a:moveTo>
                  <a:pt x="967" y="1207"/>
                </a:moveTo>
                <a:cubicBezTo>
                  <a:pt x="994" y="1158"/>
                  <a:pt x="1016" y="1101"/>
                  <a:pt x="1033" y="1039"/>
                </a:cubicBezTo>
                <a:cubicBezTo>
                  <a:pt x="758" y="1039"/>
                  <a:pt x="758" y="1039"/>
                  <a:pt x="758" y="1039"/>
                </a:cubicBezTo>
                <a:cubicBezTo>
                  <a:pt x="758" y="1393"/>
                  <a:pt x="758" y="1393"/>
                  <a:pt x="758" y="1393"/>
                </a:cubicBezTo>
                <a:cubicBezTo>
                  <a:pt x="838" y="1380"/>
                  <a:pt x="911" y="1311"/>
                  <a:pt x="967" y="1207"/>
                </a:cubicBezTo>
                <a:close/>
                <a:moveTo>
                  <a:pt x="489" y="1207"/>
                </a:moveTo>
                <a:cubicBezTo>
                  <a:pt x="545" y="1311"/>
                  <a:pt x="618" y="1380"/>
                  <a:pt x="698" y="1393"/>
                </a:cubicBezTo>
                <a:cubicBezTo>
                  <a:pt x="698" y="1039"/>
                  <a:pt x="698" y="1039"/>
                  <a:pt x="698" y="1039"/>
                </a:cubicBezTo>
                <a:cubicBezTo>
                  <a:pt x="423" y="1039"/>
                  <a:pt x="423" y="1039"/>
                  <a:pt x="423" y="1039"/>
                </a:cubicBezTo>
                <a:cubicBezTo>
                  <a:pt x="440" y="1101"/>
                  <a:pt x="462" y="1158"/>
                  <a:pt x="489" y="1207"/>
                </a:cubicBezTo>
                <a:close/>
                <a:moveTo>
                  <a:pt x="489" y="249"/>
                </a:moveTo>
                <a:cubicBezTo>
                  <a:pt x="463" y="297"/>
                  <a:pt x="441" y="353"/>
                  <a:pt x="423" y="414"/>
                </a:cubicBezTo>
                <a:cubicBezTo>
                  <a:pt x="698" y="414"/>
                  <a:pt x="698" y="414"/>
                  <a:pt x="698" y="414"/>
                </a:cubicBezTo>
                <a:cubicBezTo>
                  <a:pt x="698" y="63"/>
                  <a:pt x="698" y="63"/>
                  <a:pt x="698" y="63"/>
                </a:cubicBezTo>
                <a:cubicBezTo>
                  <a:pt x="618" y="76"/>
                  <a:pt x="545" y="145"/>
                  <a:pt x="489" y="249"/>
                </a:cubicBezTo>
                <a:close/>
              </a:path>
            </a:pathLst>
          </a:custGeom>
          <a:solidFill>
            <a:srgbClr val="124062"/>
          </a:solidFill>
          <a:ln>
            <a:noFill/>
          </a:ln>
          <a:effectLst>
            <a:reflection blurRad="152400" stA="70000" endPos="54000" dist="88900" dir="5400000" sy="-100000" algn="bl" rotWithShape="0"/>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Bebas" pitchFamily="2" charset="0"/>
              <a:ea typeface="微软雅黑" panose="020B0503020204020204" charset="-122"/>
              <a:sym typeface="Bebas" pitchFamily="2" charset="0"/>
            </a:endParaRPr>
          </a:p>
        </p:txBody>
      </p:sp>
      <p:cxnSp>
        <p:nvCxnSpPr>
          <p:cNvPr id="28" name="直接连接符 27"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圆角矩形 28"/>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33"/>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34"/>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1205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二</a:t>
            </a:r>
          </a:p>
        </p:txBody>
      </p:sp>
      <p:cxnSp>
        <p:nvCxnSpPr>
          <p:cNvPr id="38" name="直接连接符 37"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矩形 29">
            <a:extLst>
              <a:ext uri="{FF2B5EF4-FFF2-40B4-BE49-F238E27FC236}">
                <a16:creationId xmlns:a16="http://schemas.microsoft.com/office/drawing/2014/main" id="{CD04AAA1-DC66-4547-AC2B-FD99F6C4939F}"/>
              </a:ext>
            </a:extLst>
          </p:cNvPr>
          <p:cNvSpPr/>
          <p:nvPr/>
        </p:nvSpPr>
        <p:spPr>
          <a:xfrm>
            <a:off x="2276758" y="317593"/>
            <a:ext cx="2954655" cy="461665"/>
          </a:xfrm>
          <a:prstGeom prst="rect">
            <a:avLst/>
          </a:prstGeom>
        </p:spPr>
        <p:txBody>
          <a:bodyPr wrap="none">
            <a:spAutoFit/>
          </a:bodyPr>
          <a:lstStyle/>
          <a:p>
            <a:r>
              <a:rPr lang="zh-CN" altLang="en-US" sz="2400" b="1" dirty="0">
                <a:solidFill>
                  <a:srgbClr val="124062"/>
                </a:solidFill>
                <a:latin typeface="Arial Black" panose="020B0A04020102020204" pitchFamily="34" charset="0"/>
                <a:ea typeface="创艺简细圆" pitchFamily="2" charset="-122"/>
                <a:cs typeface="Kartika" panose="02020503030404060203" pitchFamily="18" charset="0"/>
              </a:rPr>
              <a:t>合同管理流程及要点</a:t>
            </a: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1000" fill="hold"/>
                                        <p:tgtEl>
                                          <p:spTgt spid="49"/>
                                        </p:tgtEl>
                                        <p:attrNameLst>
                                          <p:attrName>ppt_w</p:attrName>
                                        </p:attrNameLst>
                                      </p:cBhvr>
                                      <p:tavLst>
                                        <p:tav tm="0">
                                          <p:val>
                                            <p:fltVal val="0"/>
                                          </p:val>
                                        </p:tav>
                                        <p:tav tm="100000">
                                          <p:val>
                                            <p:strVal val="#ppt_w"/>
                                          </p:val>
                                        </p:tav>
                                      </p:tavLst>
                                    </p:anim>
                                    <p:anim calcmode="lin" valueType="num">
                                      <p:cBhvr>
                                        <p:cTn id="8" dur="1000" fill="hold"/>
                                        <p:tgtEl>
                                          <p:spTgt spid="49"/>
                                        </p:tgtEl>
                                        <p:attrNameLst>
                                          <p:attrName>ppt_h</p:attrName>
                                        </p:attrNameLst>
                                      </p:cBhvr>
                                      <p:tavLst>
                                        <p:tav tm="0">
                                          <p:val>
                                            <p:fltVal val="0"/>
                                          </p:val>
                                        </p:tav>
                                        <p:tav tm="100000">
                                          <p:val>
                                            <p:strVal val="#ppt_h"/>
                                          </p:val>
                                        </p:tav>
                                      </p:tavLst>
                                    </p:anim>
                                    <p:anim calcmode="lin" valueType="num">
                                      <p:cBhvr>
                                        <p:cTn id="9" dur="1000" fill="hold"/>
                                        <p:tgtEl>
                                          <p:spTgt spid="49"/>
                                        </p:tgtEl>
                                        <p:attrNameLst>
                                          <p:attrName>ppt_x</p:attrName>
                                        </p:attrNameLst>
                                      </p:cBhvr>
                                      <p:tavLst>
                                        <p:tav tm="0">
                                          <p:val>
                                            <p:fltVal val="0.5"/>
                                          </p:val>
                                        </p:tav>
                                        <p:tav tm="100000">
                                          <p:val>
                                            <p:strVal val="#ppt_x"/>
                                          </p:val>
                                        </p:tav>
                                      </p:tavLst>
                                    </p:anim>
                                    <p:anim calcmode="lin" valueType="num">
                                      <p:cBhvr>
                                        <p:cTn id="10" dur="1000" fill="hold"/>
                                        <p:tgtEl>
                                          <p:spTgt spid="49"/>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100"/>
                                  </p:stCondLst>
                                  <p:childTnLst>
                                    <p:set>
                                      <p:cBhvr>
                                        <p:cTn id="12" dur="1" fill="hold">
                                          <p:stCondLst>
                                            <p:cond delay="0"/>
                                          </p:stCondLst>
                                        </p:cTn>
                                        <p:tgtEl>
                                          <p:spTgt spid="50"/>
                                        </p:tgtEl>
                                        <p:attrNameLst>
                                          <p:attrName>style.visibility</p:attrName>
                                        </p:attrNameLst>
                                      </p:cBhvr>
                                      <p:to>
                                        <p:strVal val="visible"/>
                                      </p:to>
                                    </p:set>
                                    <p:anim calcmode="lin" valueType="num">
                                      <p:cBhvr>
                                        <p:cTn id="13" dur="1000" fill="hold"/>
                                        <p:tgtEl>
                                          <p:spTgt spid="50"/>
                                        </p:tgtEl>
                                        <p:attrNameLst>
                                          <p:attrName>ppt_w</p:attrName>
                                        </p:attrNameLst>
                                      </p:cBhvr>
                                      <p:tavLst>
                                        <p:tav tm="0">
                                          <p:val>
                                            <p:fltVal val="0"/>
                                          </p:val>
                                        </p:tav>
                                        <p:tav tm="100000">
                                          <p:val>
                                            <p:strVal val="#ppt_w"/>
                                          </p:val>
                                        </p:tav>
                                      </p:tavLst>
                                    </p:anim>
                                    <p:anim calcmode="lin" valueType="num">
                                      <p:cBhvr>
                                        <p:cTn id="14" dur="1000" fill="hold"/>
                                        <p:tgtEl>
                                          <p:spTgt spid="50"/>
                                        </p:tgtEl>
                                        <p:attrNameLst>
                                          <p:attrName>ppt_h</p:attrName>
                                        </p:attrNameLst>
                                      </p:cBhvr>
                                      <p:tavLst>
                                        <p:tav tm="0">
                                          <p:val>
                                            <p:fltVal val="0"/>
                                          </p:val>
                                        </p:tav>
                                        <p:tav tm="100000">
                                          <p:val>
                                            <p:strVal val="#ppt_h"/>
                                          </p:val>
                                        </p:tav>
                                      </p:tavLst>
                                    </p:anim>
                                    <p:anim calcmode="lin" valueType="num">
                                      <p:cBhvr>
                                        <p:cTn id="15" dur="1000" fill="hold"/>
                                        <p:tgtEl>
                                          <p:spTgt spid="50"/>
                                        </p:tgtEl>
                                        <p:attrNameLst>
                                          <p:attrName>ppt_x</p:attrName>
                                        </p:attrNameLst>
                                      </p:cBhvr>
                                      <p:tavLst>
                                        <p:tav tm="0">
                                          <p:val>
                                            <p:fltVal val="0.5"/>
                                          </p:val>
                                        </p:tav>
                                        <p:tav tm="100000">
                                          <p:val>
                                            <p:strVal val="#ppt_x"/>
                                          </p:val>
                                        </p:tav>
                                      </p:tavLst>
                                    </p:anim>
                                    <p:anim calcmode="lin" valueType="num">
                                      <p:cBhvr>
                                        <p:cTn id="16" dur="1000" fill="hold"/>
                                        <p:tgtEl>
                                          <p:spTgt spid="50"/>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200"/>
                                  </p:stCondLst>
                                  <p:childTnLst>
                                    <p:set>
                                      <p:cBhvr>
                                        <p:cTn id="18" dur="1" fill="hold">
                                          <p:stCondLst>
                                            <p:cond delay="0"/>
                                          </p:stCondLst>
                                        </p:cTn>
                                        <p:tgtEl>
                                          <p:spTgt spid="51"/>
                                        </p:tgtEl>
                                        <p:attrNameLst>
                                          <p:attrName>style.visibility</p:attrName>
                                        </p:attrNameLst>
                                      </p:cBhvr>
                                      <p:to>
                                        <p:strVal val="visible"/>
                                      </p:to>
                                    </p:set>
                                    <p:anim calcmode="lin" valueType="num">
                                      <p:cBhvr>
                                        <p:cTn id="19" dur="1000" fill="hold"/>
                                        <p:tgtEl>
                                          <p:spTgt spid="51"/>
                                        </p:tgtEl>
                                        <p:attrNameLst>
                                          <p:attrName>ppt_w</p:attrName>
                                        </p:attrNameLst>
                                      </p:cBhvr>
                                      <p:tavLst>
                                        <p:tav tm="0">
                                          <p:val>
                                            <p:fltVal val="0"/>
                                          </p:val>
                                        </p:tav>
                                        <p:tav tm="100000">
                                          <p:val>
                                            <p:strVal val="#ppt_w"/>
                                          </p:val>
                                        </p:tav>
                                      </p:tavLst>
                                    </p:anim>
                                    <p:anim calcmode="lin" valueType="num">
                                      <p:cBhvr>
                                        <p:cTn id="20" dur="1000" fill="hold"/>
                                        <p:tgtEl>
                                          <p:spTgt spid="51"/>
                                        </p:tgtEl>
                                        <p:attrNameLst>
                                          <p:attrName>ppt_h</p:attrName>
                                        </p:attrNameLst>
                                      </p:cBhvr>
                                      <p:tavLst>
                                        <p:tav tm="0">
                                          <p:val>
                                            <p:fltVal val="0"/>
                                          </p:val>
                                        </p:tav>
                                        <p:tav tm="100000">
                                          <p:val>
                                            <p:strVal val="#ppt_h"/>
                                          </p:val>
                                        </p:tav>
                                      </p:tavLst>
                                    </p:anim>
                                    <p:anim calcmode="lin" valueType="num">
                                      <p:cBhvr>
                                        <p:cTn id="21" dur="1000" fill="hold"/>
                                        <p:tgtEl>
                                          <p:spTgt spid="51"/>
                                        </p:tgtEl>
                                        <p:attrNameLst>
                                          <p:attrName>ppt_x</p:attrName>
                                        </p:attrNameLst>
                                      </p:cBhvr>
                                      <p:tavLst>
                                        <p:tav tm="0">
                                          <p:val>
                                            <p:fltVal val="0.5"/>
                                          </p:val>
                                        </p:tav>
                                        <p:tav tm="100000">
                                          <p:val>
                                            <p:strVal val="#ppt_x"/>
                                          </p:val>
                                        </p:tav>
                                      </p:tavLst>
                                    </p:anim>
                                    <p:anim calcmode="lin" valueType="num">
                                      <p:cBhvr>
                                        <p:cTn id="22" dur="1000" fill="hold"/>
                                        <p:tgtEl>
                                          <p:spTgt spid="51"/>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300"/>
                                  </p:stCondLst>
                                  <p:childTnLst>
                                    <p:set>
                                      <p:cBhvr>
                                        <p:cTn id="24" dur="1" fill="hold">
                                          <p:stCondLst>
                                            <p:cond delay="0"/>
                                          </p:stCondLst>
                                        </p:cTn>
                                        <p:tgtEl>
                                          <p:spTgt spid="54"/>
                                        </p:tgtEl>
                                        <p:attrNameLst>
                                          <p:attrName>style.visibility</p:attrName>
                                        </p:attrNameLst>
                                      </p:cBhvr>
                                      <p:to>
                                        <p:strVal val="visible"/>
                                      </p:to>
                                    </p:set>
                                    <p:anim calcmode="lin" valueType="num">
                                      <p:cBhvr>
                                        <p:cTn id="25" dur="1000" fill="hold"/>
                                        <p:tgtEl>
                                          <p:spTgt spid="54"/>
                                        </p:tgtEl>
                                        <p:attrNameLst>
                                          <p:attrName>ppt_w</p:attrName>
                                        </p:attrNameLst>
                                      </p:cBhvr>
                                      <p:tavLst>
                                        <p:tav tm="0">
                                          <p:val>
                                            <p:fltVal val="0"/>
                                          </p:val>
                                        </p:tav>
                                        <p:tav tm="100000">
                                          <p:val>
                                            <p:strVal val="#ppt_w"/>
                                          </p:val>
                                        </p:tav>
                                      </p:tavLst>
                                    </p:anim>
                                    <p:anim calcmode="lin" valueType="num">
                                      <p:cBhvr>
                                        <p:cTn id="26" dur="1000" fill="hold"/>
                                        <p:tgtEl>
                                          <p:spTgt spid="54"/>
                                        </p:tgtEl>
                                        <p:attrNameLst>
                                          <p:attrName>ppt_h</p:attrName>
                                        </p:attrNameLst>
                                      </p:cBhvr>
                                      <p:tavLst>
                                        <p:tav tm="0">
                                          <p:val>
                                            <p:fltVal val="0"/>
                                          </p:val>
                                        </p:tav>
                                        <p:tav tm="100000">
                                          <p:val>
                                            <p:strVal val="#ppt_h"/>
                                          </p:val>
                                        </p:tav>
                                      </p:tavLst>
                                    </p:anim>
                                    <p:anim calcmode="lin" valueType="num">
                                      <p:cBhvr>
                                        <p:cTn id="27" dur="1000" fill="hold"/>
                                        <p:tgtEl>
                                          <p:spTgt spid="54"/>
                                        </p:tgtEl>
                                        <p:attrNameLst>
                                          <p:attrName>ppt_x</p:attrName>
                                        </p:attrNameLst>
                                      </p:cBhvr>
                                      <p:tavLst>
                                        <p:tav tm="0">
                                          <p:val>
                                            <p:fltVal val="0.5"/>
                                          </p:val>
                                        </p:tav>
                                        <p:tav tm="100000">
                                          <p:val>
                                            <p:strVal val="#ppt_x"/>
                                          </p:val>
                                        </p:tav>
                                      </p:tavLst>
                                    </p:anim>
                                    <p:anim calcmode="lin" valueType="num">
                                      <p:cBhvr>
                                        <p:cTn id="28" dur="1000" fill="hold"/>
                                        <p:tgtEl>
                                          <p:spTgt spid="54"/>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400"/>
                                  </p:stCondLst>
                                  <p:childTnLst>
                                    <p:set>
                                      <p:cBhvr>
                                        <p:cTn id="30" dur="1" fill="hold">
                                          <p:stCondLst>
                                            <p:cond delay="0"/>
                                          </p:stCondLst>
                                        </p:cTn>
                                        <p:tgtEl>
                                          <p:spTgt spid="53"/>
                                        </p:tgtEl>
                                        <p:attrNameLst>
                                          <p:attrName>style.visibility</p:attrName>
                                        </p:attrNameLst>
                                      </p:cBhvr>
                                      <p:to>
                                        <p:strVal val="visible"/>
                                      </p:to>
                                    </p:set>
                                    <p:anim calcmode="lin" valueType="num">
                                      <p:cBhvr>
                                        <p:cTn id="31" dur="1000" fill="hold"/>
                                        <p:tgtEl>
                                          <p:spTgt spid="53"/>
                                        </p:tgtEl>
                                        <p:attrNameLst>
                                          <p:attrName>ppt_w</p:attrName>
                                        </p:attrNameLst>
                                      </p:cBhvr>
                                      <p:tavLst>
                                        <p:tav tm="0">
                                          <p:val>
                                            <p:fltVal val="0"/>
                                          </p:val>
                                        </p:tav>
                                        <p:tav tm="100000">
                                          <p:val>
                                            <p:strVal val="#ppt_w"/>
                                          </p:val>
                                        </p:tav>
                                      </p:tavLst>
                                    </p:anim>
                                    <p:anim calcmode="lin" valueType="num">
                                      <p:cBhvr>
                                        <p:cTn id="32" dur="1000" fill="hold"/>
                                        <p:tgtEl>
                                          <p:spTgt spid="53"/>
                                        </p:tgtEl>
                                        <p:attrNameLst>
                                          <p:attrName>ppt_h</p:attrName>
                                        </p:attrNameLst>
                                      </p:cBhvr>
                                      <p:tavLst>
                                        <p:tav tm="0">
                                          <p:val>
                                            <p:fltVal val="0"/>
                                          </p:val>
                                        </p:tav>
                                        <p:tav tm="100000">
                                          <p:val>
                                            <p:strVal val="#ppt_h"/>
                                          </p:val>
                                        </p:tav>
                                      </p:tavLst>
                                    </p:anim>
                                    <p:anim calcmode="lin" valueType="num">
                                      <p:cBhvr>
                                        <p:cTn id="33" dur="1000" fill="hold"/>
                                        <p:tgtEl>
                                          <p:spTgt spid="53"/>
                                        </p:tgtEl>
                                        <p:attrNameLst>
                                          <p:attrName>ppt_x</p:attrName>
                                        </p:attrNameLst>
                                      </p:cBhvr>
                                      <p:tavLst>
                                        <p:tav tm="0">
                                          <p:val>
                                            <p:fltVal val="0.5"/>
                                          </p:val>
                                        </p:tav>
                                        <p:tav tm="100000">
                                          <p:val>
                                            <p:strVal val="#ppt_x"/>
                                          </p:val>
                                        </p:tav>
                                      </p:tavLst>
                                    </p:anim>
                                    <p:anim calcmode="lin" valueType="num">
                                      <p:cBhvr>
                                        <p:cTn id="34" dur="1000" fill="hold"/>
                                        <p:tgtEl>
                                          <p:spTgt spid="53"/>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500"/>
                                  </p:stCondLst>
                                  <p:childTnLst>
                                    <p:set>
                                      <p:cBhvr>
                                        <p:cTn id="36" dur="1" fill="hold">
                                          <p:stCondLst>
                                            <p:cond delay="0"/>
                                          </p:stCondLst>
                                        </p:cTn>
                                        <p:tgtEl>
                                          <p:spTgt spid="52"/>
                                        </p:tgtEl>
                                        <p:attrNameLst>
                                          <p:attrName>style.visibility</p:attrName>
                                        </p:attrNameLst>
                                      </p:cBhvr>
                                      <p:to>
                                        <p:strVal val="visible"/>
                                      </p:to>
                                    </p:set>
                                    <p:anim calcmode="lin" valueType="num">
                                      <p:cBhvr>
                                        <p:cTn id="37" dur="1000" fill="hold"/>
                                        <p:tgtEl>
                                          <p:spTgt spid="52"/>
                                        </p:tgtEl>
                                        <p:attrNameLst>
                                          <p:attrName>ppt_w</p:attrName>
                                        </p:attrNameLst>
                                      </p:cBhvr>
                                      <p:tavLst>
                                        <p:tav tm="0">
                                          <p:val>
                                            <p:fltVal val="0"/>
                                          </p:val>
                                        </p:tav>
                                        <p:tav tm="100000">
                                          <p:val>
                                            <p:strVal val="#ppt_w"/>
                                          </p:val>
                                        </p:tav>
                                      </p:tavLst>
                                    </p:anim>
                                    <p:anim calcmode="lin" valueType="num">
                                      <p:cBhvr>
                                        <p:cTn id="38" dur="1000" fill="hold"/>
                                        <p:tgtEl>
                                          <p:spTgt spid="52"/>
                                        </p:tgtEl>
                                        <p:attrNameLst>
                                          <p:attrName>ppt_h</p:attrName>
                                        </p:attrNameLst>
                                      </p:cBhvr>
                                      <p:tavLst>
                                        <p:tav tm="0">
                                          <p:val>
                                            <p:fltVal val="0"/>
                                          </p:val>
                                        </p:tav>
                                        <p:tav tm="100000">
                                          <p:val>
                                            <p:strVal val="#ppt_h"/>
                                          </p:val>
                                        </p:tav>
                                      </p:tavLst>
                                    </p:anim>
                                    <p:anim calcmode="lin" valueType="num">
                                      <p:cBhvr>
                                        <p:cTn id="39" dur="1000" fill="hold"/>
                                        <p:tgtEl>
                                          <p:spTgt spid="52"/>
                                        </p:tgtEl>
                                        <p:attrNameLst>
                                          <p:attrName>ppt_x</p:attrName>
                                        </p:attrNameLst>
                                      </p:cBhvr>
                                      <p:tavLst>
                                        <p:tav tm="0">
                                          <p:val>
                                            <p:fltVal val="0.5"/>
                                          </p:val>
                                        </p:tav>
                                        <p:tav tm="100000">
                                          <p:val>
                                            <p:strVal val="#ppt_x"/>
                                          </p:val>
                                        </p:tav>
                                      </p:tavLst>
                                    </p:anim>
                                    <p:anim calcmode="lin" valueType="num">
                                      <p:cBhvr>
                                        <p:cTn id="40" dur="1000" fill="hold"/>
                                        <p:tgtEl>
                                          <p:spTgt spid="52"/>
                                        </p:tgtEl>
                                        <p:attrNameLst>
                                          <p:attrName>ppt_y</p:attrName>
                                        </p:attrNameLst>
                                      </p:cBhvr>
                                      <p:tavLst>
                                        <p:tav tm="0">
                                          <p:val>
                                            <p:fltVal val="0.5"/>
                                          </p:val>
                                        </p:tav>
                                        <p:tav tm="100000">
                                          <p:val>
                                            <p:strVal val="#ppt_y"/>
                                          </p:val>
                                        </p:tav>
                                      </p:tavLst>
                                    </p:anim>
                                  </p:childTnLst>
                                </p:cTn>
                              </p:par>
                            </p:childTnLst>
                          </p:cTn>
                        </p:par>
                        <p:par>
                          <p:cTn id="41" fill="hold">
                            <p:stCondLst>
                              <p:cond delay="1000"/>
                            </p:stCondLst>
                            <p:childTnLst>
                              <p:par>
                                <p:cTn id="42" presetID="21" presetClass="entr" presetSubtype="1"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wheel(1)">
                                      <p:cBhvr>
                                        <p:cTn id="44" dur="1000"/>
                                        <p:tgtEl>
                                          <p:spTgt spid="48"/>
                                        </p:tgtEl>
                                      </p:cBhvr>
                                    </p:animEffect>
                                  </p:childTnLst>
                                </p:cTn>
                              </p:par>
                            </p:childTnLst>
                          </p:cTn>
                        </p:par>
                        <p:par>
                          <p:cTn id="45" fill="hold">
                            <p:stCondLst>
                              <p:cond delay="2000"/>
                            </p:stCondLst>
                            <p:childTnLst>
                              <p:par>
                                <p:cTn id="46" presetID="2" presetClass="entr" presetSubtype="2" decel="100000"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 calcmode="lin" valueType="num">
                                      <p:cBhvr additive="base">
                                        <p:cTn id="48" dur="1000" fill="hold"/>
                                        <p:tgtEl>
                                          <p:spTgt spid="55"/>
                                        </p:tgtEl>
                                        <p:attrNameLst>
                                          <p:attrName>ppt_x</p:attrName>
                                        </p:attrNameLst>
                                      </p:cBhvr>
                                      <p:tavLst>
                                        <p:tav tm="0">
                                          <p:val>
                                            <p:strVal val="1+#ppt_w/2"/>
                                          </p:val>
                                        </p:tav>
                                        <p:tav tm="100000">
                                          <p:val>
                                            <p:strVal val="#ppt_x"/>
                                          </p:val>
                                        </p:tav>
                                      </p:tavLst>
                                    </p:anim>
                                    <p:anim calcmode="lin" valueType="num">
                                      <p:cBhvr additive="base">
                                        <p:cTn id="49" dur="1000" fill="hold"/>
                                        <p:tgtEl>
                                          <p:spTgt spid="55"/>
                                        </p:tgtEl>
                                        <p:attrNameLst>
                                          <p:attrName>ppt_y</p:attrName>
                                        </p:attrNameLst>
                                      </p:cBhvr>
                                      <p:tavLst>
                                        <p:tav tm="0">
                                          <p:val>
                                            <p:strVal val="#ppt_y"/>
                                          </p:val>
                                        </p:tav>
                                        <p:tav tm="100000">
                                          <p:val>
                                            <p:strVal val="#ppt_y"/>
                                          </p:val>
                                        </p:tav>
                                      </p:tavLst>
                                    </p:anim>
                                  </p:childTnLst>
                                </p:cTn>
                              </p:par>
                              <p:par>
                                <p:cTn id="50" presetID="2" presetClass="entr" presetSubtype="8" decel="100000" fill="hold" grpId="0" nodeType="withEffect">
                                  <p:stCondLst>
                                    <p:cond delay="0"/>
                                  </p:stCondLst>
                                  <p:childTnLst>
                                    <p:set>
                                      <p:cBhvr>
                                        <p:cTn id="51" dur="1" fill="hold">
                                          <p:stCondLst>
                                            <p:cond delay="0"/>
                                          </p:stCondLst>
                                        </p:cTn>
                                        <p:tgtEl>
                                          <p:spTgt spid="56"/>
                                        </p:tgtEl>
                                        <p:attrNameLst>
                                          <p:attrName>style.visibility</p:attrName>
                                        </p:attrNameLst>
                                      </p:cBhvr>
                                      <p:to>
                                        <p:strVal val="visible"/>
                                      </p:to>
                                    </p:set>
                                    <p:anim calcmode="lin" valueType="num">
                                      <p:cBhvr additive="base">
                                        <p:cTn id="52" dur="1000" fill="hold"/>
                                        <p:tgtEl>
                                          <p:spTgt spid="56"/>
                                        </p:tgtEl>
                                        <p:attrNameLst>
                                          <p:attrName>ppt_x</p:attrName>
                                        </p:attrNameLst>
                                      </p:cBhvr>
                                      <p:tavLst>
                                        <p:tav tm="0">
                                          <p:val>
                                            <p:strVal val="0-#ppt_w/2"/>
                                          </p:val>
                                        </p:tav>
                                        <p:tav tm="100000">
                                          <p:val>
                                            <p:strVal val="#ppt_x"/>
                                          </p:val>
                                        </p:tav>
                                      </p:tavLst>
                                    </p:anim>
                                    <p:anim calcmode="lin" valueType="num">
                                      <p:cBhvr additive="base">
                                        <p:cTn id="53" dur="1000" fill="hold"/>
                                        <p:tgtEl>
                                          <p:spTgt spid="56"/>
                                        </p:tgtEl>
                                        <p:attrNameLst>
                                          <p:attrName>ppt_y</p:attrName>
                                        </p:attrNameLst>
                                      </p:cBhvr>
                                      <p:tavLst>
                                        <p:tav tm="0">
                                          <p:val>
                                            <p:strVal val="#ppt_y"/>
                                          </p:val>
                                        </p:tav>
                                        <p:tav tm="100000">
                                          <p:val>
                                            <p:strVal val="#ppt_y"/>
                                          </p:val>
                                        </p:tav>
                                      </p:tavLst>
                                    </p:anim>
                                  </p:childTnLst>
                                </p:cTn>
                              </p:par>
                              <p:par>
                                <p:cTn id="54" presetID="2" presetClass="entr" presetSubtype="2" decel="100000" fill="hold" grpId="0" nodeType="with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000" fill="hold"/>
                                        <p:tgtEl>
                                          <p:spTgt spid="57"/>
                                        </p:tgtEl>
                                        <p:attrNameLst>
                                          <p:attrName>ppt_x</p:attrName>
                                        </p:attrNameLst>
                                      </p:cBhvr>
                                      <p:tavLst>
                                        <p:tav tm="0">
                                          <p:val>
                                            <p:strVal val="1+#ppt_w/2"/>
                                          </p:val>
                                        </p:tav>
                                        <p:tav tm="100000">
                                          <p:val>
                                            <p:strVal val="#ppt_x"/>
                                          </p:val>
                                        </p:tav>
                                      </p:tavLst>
                                    </p:anim>
                                    <p:anim calcmode="lin" valueType="num">
                                      <p:cBhvr additive="base">
                                        <p:cTn id="57" dur="1000" fill="hold"/>
                                        <p:tgtEl>
                                          <p:spTgt spid="57"/>
                                        </p:tgtEl>
                                        <p:attrNameLst>
                                          <p:attrName>ppt_y</p:attrName>
                                        </p:attrNameLst>
                                      </p:cBhvr>
                                      <p:tavLst>
                                        <p:tav tm="0">
                                          <p:val>
                                            <p:strVal val="#ppt_y"/>
                                          </p:val>
                                        </p:tav>
                                        <p:tav tm="100000">
                                          <p:val>
                                            <p:strVal val="#ppt_y"/>
                                          </p:val>
                                        </p:tav>
                                      </p:tavLst>
                                    </p:anim>
                                  </p:childTnLst>
                                </p:cTn>
                              </p:par>
                              <p:par>
                                <p:cTn id="58" presetID="2" presetClass="entr" presetSubtype="8" decel="100000" fill="hold" grpId="0" nodeType="withEffect">
                                  <p:stCondLst>
                                    <p:cond delay="0"/>
                                  </p:stCondLst>
                                  <p:childTnLst>
                                    <p:set>
                                      <p:cBhvr>
                                        <p:cTn id="59" dur="1" fill="hold">
                                          <p:stCondLst>
                                            <p:cond delay="0"/>
                                          </p:stCondLst>
                                        </p:cTn>
                                        <p:tgtEl>
                                          <p:spTgt spid="58"/>
                                        </p:tgtEl>
                                        <p:attrNameLst>
                                          <p:attrName>style.visibility</p:attrName>
                                        </p:attrNameLst>
                                      </p:cBhvr>
                                      <p:to>
                                        <p:strVal val="visible"/>
                                      </p:to>
                                    </p:set>
                                    <p:anim calcmode="lin" valueType="num">
                                      <p:cBhvr additive="base">
                                        <p:cTn id="60" dur="1000" fill="hold"/>
                                        <p:tgtEl>
                                          <p:spTgt spid="58"/>
                                        </p:tgtEl>
                                        <p:attrNameLst>
                                          <p:attrName>ppt_x</p:attrName>
                                        </p:attrNameLst>
                                      </p:cBhvr>
                                      <p:tavLst>
                                        <p:tav tm="0">
                                          <p:val>
                                            <p:strVal val="0-#ppt_w/2"/>
                                          </p:val>
                                        </p:tav>
                                        <p:tav tm="100000">
                                          <p:val>
                                            <p:strVal val="#ppt_x"/>
                                          </p:val>
                                        </p:tav>
                                      </p:tavLst>
                                    </p:anim>
                                    <p:anim calcmode="lin" valueType="num">
                                      <p:cBhvr additive="base">
                                        <p:cTn id="61" dur="1000" fill="hold"/>
                                        <p:tgtEl>
                                          <p:spTgt spid="58"/>
                                        </p:tgtEl>
                                        <p:attrNameLst>
                                          <p:attrName>ppt_y</p:attrName>
                                        </p:attrNameLst>
                                      </p:cBhvr>
                                      <p:tavLst>
                                        <p:tav tm="0">
                                          <p:val>
                                            <p:strVal val="#ppt_y"/>
                                          </p:val>
                                        </p:tav>
                                        <p:tav tm="100000">
                                          <p:val>
                                            <p:strVal val="#ppt_y"/>
                                          </p:val>
                                        </p:tav>
                                      </p:tavLst>
                                    </p:anim>
                                  </p:childTnLst>
                                </p:cTn>
                              </p:par>
                              <p:par>
                                <p:cTn id="62" presetID="2" presetClass="entr" presetSubtype="2" decel="100000" fill="hold" grpId="0" nodeType="withEffect">
                                  <p:stCondLst>
                                    <p:cond delay="0"/>
                                  </p:stCondLst>
                                  <p:childTnLst>
                                    <p:set>
                                      <p:cBhvr>
                                        <p:cTn id="63" dur="1" fill="hold">
                                          <p:stCondLst>
                                            <p:cond delay="0"/>
                                          </p:stCondLst>
                                        </p:cTn>
                                        <p:tgtEl>
                                          <p:spTgt spid="59"/>
                                        </p:tgtEl>
                                        <p:attrNameLst>
                                          <p:attrName>style.visibility</p:attrName>
                                        </p:attrNameLst>
                                      </p:cBhvr>
                                      <p:to>
                                        <p:strVal val="visible"/>
                                      </p:to>
                                    </p:set>
                                    <p:anim calcmode="lin" valueType="num">
                                      <p:cBhvr additive="base">
                                        <p:cTn id="64" dur="1000" fill="hold"/>
                                        <p:tgtEl>
                                          <p:spTgt spid="59"/>
                                        </p:tgtEl>
                                        <p:attrNameLst>
                                          <p:attrName>ppt_x</p:attrName>
                                        </p:attrNameLst>
                                      </p:cBhvr>
                                      <p:tavLst>
                                        <p:tav tm="0">
                                          <p:val>
                                            <p:strVal val="1+#ppt_w/2"/>
                                          </p:val>
                                        </p:tav>
                                        <p:tav tm="100000">
                                          <p:val>
                                            <p:strVal val="#ppt_x"/>
                                          </p:val>
                                        </p:tav>
                                      </p:tavLst>
                                    </p:anim>
                                    <p:anim calcmode="lin" valueType="num">
                                      <p:cBhvr additive="base">
                                        <p:cTn id="65" dur="1000" fill="hold"/>
                                        <p:tgtEl>
                                          <p:spTgt spid="59"/>
                                        </p:tgtEl>
                                        <p:attrNameLst>
                                          <p:attrName>ppt_y</p:attrName>
                                        </p:attrNameLst>
                                      </p:cBhvr>
                                      <p:tavLst>
                                        <p:tav tm="0">
                                          <p:val>
                                            <p:strVal val="#ppt_y"/>
                                          </p:val>
                                        </p:tav>
                                        <p:tav tm="100000">
                                          <p:val>
                                            <p:strVal val="#ppt_y"/>
                                          </p:val>
                                        </p:tav>
                                      </p:tavLst>
                                    </p:anim>
                                  </p:childTnLst>
                                </p:cTn>
                              </p:par>
                              <p:par>
                                <p:cTn id="66" presetID="2" presetClass="entr" presetSubtype="8" decel="100000" fill="hold" grpId="0" nodeType="withEffect">
                                  <p:stCondLst>
                                    <p:cond delay="0"/>
                                  </p:stCondLst>
                                  <p:childTnLst>
                                    <p:set>
                                      <p:cBhvr>
                                        <p:cTn id="67" dur="1" fill="hold">
                                          <p:stCondLst>
                                            <p:cond delay="0"/>
                                          </p:stCondLst>
                                        </p:cTn>
                                        <p:tgtEl>
                                          <p:spTgt spid="60"/>
                                        </p:tgtEl>
                                        <p:attrNameLst>
                                          <p:attrName>style.visibility</p:attrName>
                                        </p:attrNameLst>
                                      </p:cBhvr>
                                      <p:to>
                                        <p:strVal val="visible"/>
                                      </p:to>
                                    </p:set>
                                    <p:anim calcmode="lin" valueType="num">
                                      <p:cBhvr additive="base">
                                        <p:cTn id="68" dur="1000" fill="hold"/>
                                        <p:tgtEl>
                                          <p:spTgt spid="60"/>
                                        </p:tgtEl>
                                        <p:attrNameLst>
                                          <p:attrName>ppt_x</p:attrName>
                                        </p:attrNameLst>
                                      </p:cBhvr>
                                      <p:tavLst>
                                        <p:tav tm="0">
                                          <p:val>
                                            <p:strVal val="0-#ppt_w/2"/>
                                          </p:val>
                                        </p:tav>
                                        <p:tav tm="100000">
                                          <p:val>
                                            <p:strVal val="#ppt_x"/>
                                          </p:val>
                                        </p:tav>
                                      </p:tavLst>
                                    </p:anim>
                                    <p:anim calcmode="lin" valueType="num">
                                      <p:cBhvr additive="base">
                                        <p:cTn id="69" dur="1000" fill="hold"/>
                                        <p:tgtEl>
                                          <p:spTgt spid="60"/>
                                        </p:tgtEl>
                                        <p:attrNameLst>
                                          <p:attrName>ppt_y</p:attrName>
                                        </p:attrNameLst>
                                      </p:cBhvr>
                                      <p:tavLst>
                                        <p:tav tm="0">
                                          <p:val>
                                            <p:strVal val="#ppt_y"/>
                                          </p:val>
                                        </p:tav>
                                        <p:tav tm="100000">
                                          <p:val>
                                            <p:strVal val="#ppt_y"/>
                                          </p:val>
                                        </p:tav>
                                      </p:tavLst>
                                    </p:anim>
                                  </p:childTnLst>
                                </p:cTn>
                              </p:par>
                            </p:childTnLst>
                          </p:cTn>
                        </p:par>
                        <p:par>
                          <p:cTn id="70" fill="hold">
                            <p:stCondLst>
                              <p:cond delay="3000"/>
                            </p:stCondLst>
                            <p:childTnLst>
                              <p:par>
                                <p:cTn id="71" presetID="12" presetClass="entr" presetSubtype="4"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p:tgtEl>
                                          <p:spTgt spid="36"/>
                                        </p:tgtEl>
                                        <p:attrNameLst>
                                          <p:attrName>ppt_y</p:attrName>
                                        </p:attrNameLst>
                                      </p:cBhvr>
                                      <p:tavLst>
                                        <p:tav tm="0">
                                          <p:val>
                                            <p:strVal val="#ppt_y+#ppt_h*1.125000"/>
                                          </p:val>
                                        </p:tav>
                                        <p:tav tm="100000">
                                          <p:val>
                                            <p:strVal val="#ppt_y"/>
                                          </p:val>
                                        </p:tav>
                                      </p:tavLst>
                                    </p:anim>
                                    <p:animEffect transition="in" filter="wipe(up)">
                                      <p:cBhvr>
                                        <p:cTn id="7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53" grpId="0" animBg="1"/>
      <p:bldP spid="54" grpId="0" animBg="1"/>
      <p:bldP spid="55" grpId="0"/>
      <p:bldP spid="56" grpId="0"/>
      <p:bldP spid="57" grpId="0"/>
      <p:bldP spid="58" grpId="0"/>
      <p:bldP spid="59" grpId="0"/>
      <p:bldP spid="60"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圆角矩形 4"/>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1205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二</a:t>
            </a:r>
          </a:p>
        </p:txBody>
      </p:sp>
      <p:cxnSp>
        <p:nvCxnSpPr>
          <p:cNvPr id="9" name="直接连接符 8"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右箭头 11"/>
          <p:cNvSpPr/>
          <p:nvPr/>
        </p:nvSpPr>
        <p:spPr>
          <a:xfrm>
            <a:off x="0" y="4182187"/>
            <a:ext cx="11999862" cy="514490"/>
          </a:xfrm>
          <a:prstGeom prst="rightArrow">
            <a:avLst/>
          </a:prstGeom>
          <a:solidFill>
            <a:srgbClr val="124062">
              <a:alpha val="40000"/>
            </a:srgb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bIns="126000" rtlCol="0" anchor="ctr"/>
          <a:lstStyle/>
          <a:p>
            <a:pPr algn="ctr"/>
            <a:endParaRPr lang="zh-CN" altLang="en-US" sz="1200">
              <a:solidFill>
                <a:srgbClr val="3F7EE5"/>
              </a:solidFill>
              <a:latin typeface="Bebas" pitchFamily="2" charset="0"/>
              <a:ea typeface="微软雅黑" panose="020B0503020204020204" charset="-122"/>
              <a:sym typeface="Bebas" pitchFamily="2" charset="0"/>
            </a:endParaRPr>
          </a:p>
        </p:txBody>
      </p:sp>
      <p:sp>
        <p:nvSpPr>
          <p:cNvPr id="15" name="椭圆 14"/>
          <p:cNvSpPr/>
          <p:nvPr/>
        </p:nvSpPr>
        <p:spPr>
          <a:xfrm>
            <a:off x="3085272" y="3940069"/>
            <a:ext cx="1008112" cy="1008112"/>
          </a:xfrm>
          <a:prstGeom prst="ellipse">
            <a:avLst/>
          </a:prstGeom>
          <a:solidFill>
            <a:srgbClr val="537285"/>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zh-CN" altLang="en-US" sz="1600" dirty="0">
                <a:solidFill>
                  <a:srgbClr val="FEFABC"/>
                </a:solidFill>
                <a:latin typeface="Bebas" pitchFamily="2" charset="0"/>
                <a:ea typeface="微软雅黑" panose="020B0503020204020204" charset="-122"/>
                <a:sym typeface="Bebas" pitchFamily="2" charset="0"/>
              </a:rPr>
              <a:t>合同当事人的名称</a:t>
            </a:r>
          </a:p>
        </p:txBody>
      </p:sp>
      <p:sp>
        <p:nvSpPr>
          <p:cNvPr id="16" name="椭圆 15"/>
          <p:cNvSpPr/>
          <p:nvPr/>
        </p:nvSpPr>
        <p:spPr>
          <a:xfrm>
            <a:off x="5170209" y="3940069"/>
            <a:ext cx="1008112" cy="1008112"/>
          </a:xfrm>
          <a:prstGeom prst="ellipse">
            <a:avLst/>
          </a:pr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zh-CN" altLang="en-US" sz="1600" dirty="0">
                <a:solidFill>
                  <a:srgbClr val="FEFABC"/>
                </a:solidFill>
                <a:latin typeface="Bebas" pitchFamily="2" charset="0"/>
                <a:ea typeface="微软雅黑" panose="020B0503020204020204" charset="-122"/>
                <a:sym typeface="Bebas" pitchFamily="2" charset="0"/>
              </a:rPr>
              <a:t>地址</a:t>
            </a:r>
          </a:p>
        </p:txBody>
      </p:sp>
      <p:sp>
        <p:nvSpPr>
          <p:cNvPr id="17" name="椭圆 16"/>
          <p:cNvSpPr/>
          <p:nvPr/>
        </p:nvSpPr>
        <p:spPr>
          <a:xfrm>
            <a:off x="7455178" y="3940069"/>
            <a:ext cx="1008112" cy="1008112"/>
          </a:xfrm>
          <a:prstGeom prst="ellipse">
            <a:avLst/>
          </a:prstGeom>
          <a:solidFill>
            <a:srgbClr val="537285"/>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zh-CN" altLang="en-US" sz="1600" dirty="0">
                <a:solidFill>
                  <a:srgbClr val="FEFABC"/>
                </a:solidFill>
                <a:latin typeface="Bebas" pitchFamily="2" charset="0"/>
                <a:ea typeface="微软雅黑" panose="020B0503020204020204" charset="-122"/>
                <a:sym typeface="Bebas" pitchFamily="2" charset="0"/>
              </a:rPr>
              <a:t>法定代表人</a:t>
            </a:r>
          </a:p>
        </p:txBody>
      </p:sp>
      <p:sp>
        <p:nvSpPr>
          <p:cNvPr id="18" name="椭圆 17"/>
          <p:cNvSpPr/>
          <p:nvPr/>
        </p:nvSpPr>
        <p:spPr>
          <a:xfrm>
            <a:off x="9554403" y="3940069"/>
            <a:ext cx="1008112" cy="1008112"/>
          </a:xfrm>
          <a:prstGeom prst="ellipse">
            <a:avLst/>
          </a:pr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zh-CN" altLang="en-US" sz="1600" dirty="0">
                <a:solidFill>
                  <a:srgbClr val="FEFABC"/>
                </a:solidFill>
                <a:latin typeface="Bebas" pitchFamily="2" charset="0"/>
                <a:ea typeface="微软雅黑" panose="020B0503020204020204" charset="-122"/>
                <a:sym typeface="Bebas" pitchFamily="2" charset="0"/>
              </a:rPr>
              <a:t>联系</a:t>
            </a:r>
            <a:endParaRPr lang="en-US" altLang="zh-CN" sz="1600" dirty="0">
              <a:solidFill>
                <a:srgbClr val="FEFABC"/>
              </a:solidFill>
              <a:latin typeface="Bebas" pitchFamily="2" charset="0"/>
              <a:ea typeface="微软雅黑" panose="020B0503020204020204" charset="-122"/>
              <a:sym typeface="Bebas" pitchFamily="2" charset="0"/>
            </a:endParaRPr>
          </a:p>
          <a:p>
            <a:pPr algn="ctr"/>
            <a:r>
              <a:rPr lang="zh-CN" altLang="en-US" sz="1600" dirty="0">
                <a:solidFill>
                  <a:srgbClr val="FEFABC"/>
                </a:solidFill>
                <a:latin typeface="Bebas" pitchFamily="2" charset="0"/>
                <a:ea typeface="微软雅黑" panose="020B0503020204020204" charset="-122"/>
                <a:sym typeface="Bebas" pitchFamily="2" charset="0"/>
              </a:rPr>
              <a:t>信息</a:t>
            </a:r>
          </a:p>
        </p:txBody>
      </p:sp>
      <p:cxnSp>
        <p:nvCxnSpPr>
          <p:cNvPr id="22" name="肘形连接符 21"/>
          <p:cNvCxnSpPr/>
          <p:nvPr/>
        </p:nvCxnSpPr>
        <p:spPr>
          <a:xfrm rot="16200000" flipH="1">
            <a:off x="3507696" y="5015100"/>
            <a:ext cx="936104" cy="802267"/>
          </a:xfrm>
          <a:prstGeom prst="bentConnector3">
            <a:avLst/>
          </a:prstGeom>
          <a:ln w="12700">
            <a:solidFill>
              <a:schemeClr val="bg1">
                <a:lumMod val="6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31"/>
          <p:cNvSpPr txBox="1"/>
          <p:nvPr/>
        </p:nvSpPr>
        <p:spPr>
          <a:xfrm>
            <a:off x="2965998" y="5835204"/>
            <a:ext cx="2520280" cy="892552"/>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名称与公章和执照所记载的须一致，不应使用简称，不能以公司部门或分支机构（具备营业执照的分公司除外）的名义签订合同。如有争议，一般以公章为准；</a:t>
            </a:r>
          </a:p>
        </p:txBody>
      </p:sp>
      <p:cxnSp>
        <p:nvCxnSpPr>
          <p:cNvPr id="24" name="肘形连接符 23"/>
          <p:cNvCxnSpPr/>
          <p:nvPr/>
        </p:nvCxnSpPr>
        <p:spPr>
          <a:xfrm rot="5400000" flipH="1" flipV="1">
            <a:off x="5617081" y="3027110"/>
            <a:ext cx="936104" cy="802267"/>
          </a:xfrm>
          <a:prstGeom prst="bentConnector3">
            <a:avLst/>
          </a:prstGeom>
          <a:ln w="12700">
            <a:solidFill>
              <a:schemeClr val="bg1">
                <a:lumMod val="6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33"/>
          <p:cNvSpPr txBox="1"/>
          <p:nvPr/>
        </p:nvSpPr>
        <p:spPr>
          <a:xfrm>
            <a:off x="5031055" y="2285042"/>
            <a:ext cx="2520280" cy="691515"/>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包括注册地址（即营业执照上的地址）和联系地址，以便送达文书并确定诉讼管辖地；</a:t>
            </a:r>
          </a:p>
        </p:txBody>
      </p:sp>
      <p:cxnSp>
        <p:nvCxnSpPr>
          <p:cNvPr id="26" name="肘形连接符 25"/>
          <p:cNvCxnSpPr/>
          <p:nvPr/>
        </p:nvCxnSpPr>
        <p:spPr>
          <a:xfrm rot="16200000" flipH="1">
            <a:off x="7877602" y="5015100"/>
            <a:ext cx="936104" cy="802267"/>
          </a:xfrm>
          <a:prstGeom prst="bentConnector3">
            <a:avLst/>
          </a:prstGeom>
          <a:ln w="12700">
            <a:solidFill>
              <a:schemeClr val="bg1">
                <a:lumMod val="6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35"/>
          <p:cNvSpPr txBox="1"/>
          <p:nvPr/>
        </p:nvSpPr>
        <p:spPr>
          <a:xfrm>
            <a:off x="7307328" y="5835204"/>
            <a:ext cx="2520280" cy="892552"/>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有限责任公司和股份有限公司的法定代表人是董事长，厂长（经理）负责制的企业的法定代表人是厂长（经理或负责人）。如有争议，以营业执照为准；</a:t>
            </a:r>
          </a:p>
        </p:txBody>
      </p:sp>
      <p:cxnSp>
        <p:nvCxnSpPr>
          <p:cNvPr id="28" name="肘形连接符 27"/>
          <p:cNvCxnSpPr/>
          <p:nvPr/>
        </p:nvCxnSpPr>
        <p:spPr>
          <a:xfrm rot="5400000" flipH="1" flipV="1">
            <a:off x="9948217" y="3027110"/>
            <a:ext cx="936104" cy="802267"/>
          </a:xfrm>
          <a:prstGeom prst="bentConnector3">
            <a:avLst/>
          </a:prstGeom>
          <a:ln w="12700">
            <a:solidFill>
              <a:schemeClr val="bg1">
                <a:lumMod val="6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xtBox 37"/>
          <p:cNvSpPr txBox="1"/>
          <p:nvPr/>
        </p:nvSpPr>
        <p:spPr>
          <a:xfrm>
            <a:off x="9347903" y="2399346"/>
            <a:ext cx="2520280" cy="491490"/>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联系电话、传真号码、邮政编码、电子邮箱等。</a:t>
            </a:r>
          </a:p>
        </p:txBody>
      </p:sp>
      <p:sp>
        <p:nvSpPr>
          <p:cNvPr id="32" name="TextBox 31"/>
          <p:cNvSpPr txBox="1"/>
          <p:nvPr/>
        </p:nvSpPr>
        <p:spPr>
          <a:xfrm>
            <a:off x="623842" y="1175092"/>
            <a:ext cx="2252540" cy="400110"/>
          </a:xfrm>
          <a:prstGeom prst="rect">
            <a:avLst/>
          </a:prstGeom>
          <a:noFill/>
        </p:spPr>
        <p:txBody>
          <a:bodyPr wrap="none" rtlCol="0">
            <a:spAutoFit/>
          </a:bodyPr>
          <a:lstStyle/>
          <a:p>
            <a:r>
              <a:rPr lang="en-US" altLang="zh-CN" sz="2000" b="1" dirty="0">
                <a:latin typeface="黑体" panose="02010609060101010101" pitchFamily="49" charset="-122"/>
                <a:ea typeface="黑体" panose="02010609060101010101" pitchFamily="49" charset="-122"/>
              </a:rPr>
              <a:t>2.2 </a:t>
            </a:r>
            <a:r>
              <a:rPr lang="zh-CN" altLang="en-US" sz="2000" b="1" dirty="0">
                <a:latin typeface="黑体" panose="02010609060101010101" pitchFamily="49" charset="-122"/>
                <a:ea typeface="黑体" panose="02010609060101010101" pitchFamily="49" charset="-122"/>
              </a:rPr>
              <a:t>合同基本格式</a:t>
            </a:r>
          </a:p>
        </p:txBody>
      </p:sp>
      <p:grpSp>
        <p:nvGrpSpPr>
          <p:cNvPr id="33" name="组合 32"/>
          <p:cNvGrpSpPr/>
          <p:nvPr/>
        </p:nvGrpSpPr>
        <p:grpSpPr>
          <a:xfrm>
            <a:off x="222717" y="3807396"/>
            <a:ext cx="1264071" cy="1264071"/>
            <a:chOff x="3602100" y="4141250"/>
            <a:chExt cx="1264071" cy="1264071"/>
          </a:xfrm>
          <a:solidFill>
            <a:srgbClr val="393E46"/>
          </a:solidFill>
        </p:grpSpPr>
        <p:sp>
          <p:nvSpPr>
            <p:cNvPr id="34" name="Freeform 8"/>
            <p:cNvSpPr>
              <a:spLocks noEditPoints="1"/>
            </p:cNvSpPr>
            <p:nvPr/>
          </p:nvSpPr>
          <p:spPr bwMode="auto">
            <a:xfrm>
              <a:off x="3602100" y="4141250"/>
              <a:ext cx="1264071" cy="1264071"/>
            </a:xfrm>
            <a:custGeom>
              <a:avLst/>
              <a:gdLst>
                <a:gd name="T0" fmla="*/ 813 w 1386"/>
                <a:gd name="T1" fmla="*/ 164 h 1385"/>
                <a:gd name="T2" fmla="*/ 561 w 1386"/>
                <a:gd name="T3" fmla="*/ 1218 h 1385"/>
                <a:gd name="T4" fmla="*/ 477 w 1386"/>
                <a:gd name="T5" fmla="*/ 1353 h 1385"/>
                <a:gd name="T6" fmla="*/ 638 w 1386"/>
                <a:gd name="T7" fmla="*/ 1279 h 1385"/>
                <a:gd name="T8" fmla="*/ 751 w 1386"/>
                <a:gd name="T9" fmla="*/ 1385 h 1385"/>
                <a:gd name="T10" fmla="*/ 871 w 1386"/>
                <a:gd name="T11" fmla="*/ 1251 h 1385"/>
                <a:gd name="T12" fmla="*/ 1007 w 1386"/>
                <a:gd name="T13" fmla="*/ 1312 h 1385"/>
                <a:gd name="T14" fmla="*/ 1067 w 1386"/>
                <a:gd name="T15" fmla="*/ 1142 h 1385"/>
                <a:gd name="T16" fmla="*/ 1229 w 1386"/>
                <a:gd name="T17" fmla="*/ 1135 h 1385"/>
                <a:gd name="T18" fmla="*/ 1215 w 1386"/>
                <a:gd name="T19" fmla="*/ 954 h 1385"/>
                <a:gd name="T20" fmla="*/ 1354 w 1386"/>
                <a:gd name="T21" fmla="*/ 908 h 1385"/>
                <a:gd name="T22" fmla="*/ 1274 w 1386"/>
                <a:gd name="T23" fmla="*/ 745 h 1385"/>
                <a:gd name="T24" fmla="*/ 1386 w 1386"/>
                <a:gd name="T25" fmla="*/ 641 h 1385"/>
                <a:gd name="T26" fmla="*/ 1251 w 1386"/>
                <a:gd name="T27" fmla="*/ 520 h 1385"/>
                <a:gd name="T28" fmla="*/ 1313 w 1386"/>
                <a:gd name="T29" fmla="*/ 378 h 1385"/>
                <a:gd name="T30" fmla="*/ 1143 w 1386"/>
                <a:gd name="T31" fmla="*/ 318 h 1385"/>
                <a:gd name="T32" fmla="*/ 1150 w 1386"/>
                <a:gd name="T33" fmla="*/ 168 h 1385"/>
                <a:gd name="T34" fmla="*/ 972 w 1386"/>
                <a:gd name="T35" fmla="*/ 175 h 1385"/>
                <a:gd name="T36" fmla="*/ 909 w 1386"/>
                <a:gd name="T37" fmla="*/ 32 h 1385"/>
                <a:gd name="T38" fmla="*/ 748 w 1386"/>
                <a:gd name="T39" fmla="*/ 105 h 1385"/>
                <a:gd name="T40" fmla="*/ 634 w 1386"/>
                <a:gd name="T41" fmla="*/ 0 h 1385"/>
                <a:gd name="T42" fmla="*/ 516 w 1386"/>
                <a:gd name="T43" fmla="*/ 127 h 1385"/>
                <a:gd name="T44" fmla="*/ 378 w 1386"/>
                <a:gd name="T45" fmla="*/ 72 h 1385"/>
                <a:gd name="T46" fmla="*/ 315 w 1386"/>
                <a:gd name="T47" fmla="*/ 233 h 1385"/>
                <a:gd name="T48" fmla="*/ 157 w 1386"/>
                <a:gd name="T49" fmla="*/ 250 h 1385"/>
                <a:gd name="T50" fmla="*/ 163 w 1386"/>
                <a:gd name="T51" fmla="*/ 421 h 1385"/>
                <a:gd name="T52" fmla="*/ 32 w 1386"/>
                <a:gd name="T53" fmla="*/ 476 h 1385"/>
                <a:gd name="T54" fmla="*/ 100 w 1386"/>
                <a:gd name="T55" fmla="*/ 634 h 1385"/>
                <a:gd name="T56" fmla="*/ 0 w 1386"/>
                <a:gd name="T57" fmla="*/ 744 h 1385"/>
                <a:gd name="T58" fmla="*/ 123 w 1386"/>
                <a:gd name="T59" fmla="*/ 864 h 1385"/>
                <a:gd name="T60" fmla="*/ 73 w 1386"/>
                <a:gd name="T61" fmla="*/ 1007 h 1385"/>
                <a:gd name="T62" fmla="*/ 235 w 1386"/>
                <a:gd name="T63" fmla="*/ 1069 h 1385"/>
                <a:gd name="T64" fmla="*/ 236 w 1386"/>
                <a:gd name="T65" fmla="*/ 1216 h 1385"/>
                <a:gd name="T66" fmla="*/ 411 w 1386"/>
                <a:gd name="T67" fmla="*/ 1212 h 1385"/>
                <a:gd name="T68" fmla="*/ 477 w 1386"/>
                <a:gd name="T69" fmla="*/ 1353 h 1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6" h="1385">
                  <a:moveTo>
                    <a:pt x="160" y="565"/>
                  </a:moveTo>
                  <a:cubicBezTo>
                    <a:pt x="229" y="274"/>
                    <a:pt x="522" y="94"/>
                    <a:pt x="813" y="164"/>
                  </a:cubicBezTo>
                  <a:cubicBezTo>
                    <a:pt x="1104" y="233"/>
                    <a:pt x="1284" y="526"/>
                    <a:pt x="1214" y="817"/>
                  </a:cubicBezTo>
                  <a:cubicBezTo>
                    <a:pt x="1145" y="1108"/>
                    <a:pt x="852" y="1288"/>
                    <a:pt x="561" y="1218"/>
                  </a:cubicBezTo>
                  <a:cubicBezTo>
                    <a:pt x="270" y="1149"/>
                    <a:pt x="90" y="856"/>
                    <a:pt x="160" y="565"/>
                  </a:cubicBezTo>
                  <a:close/>
                  <a:moveTo>
                    <a:pt x="477" y="1353"/>
                  </a:moveTo>
                  <a:lnTo>
                    <a:pt x="584" y="1379"/>
                  </a:lnTo>
                  <a:lnTo>
                    <a:pt x="638" y="1279"/>
                  </a:lnTo>
                  <a:cubicBezTo>
                    <a:pt x="661" y="1281"/>
                    <a:pt x="684" y="1281"/>
                    <a:pt x="706" y="1280"/>
                  </a:cubicBezTo>
                  <a:lnTo>
                    <a:pt x="751" y="1385"/>
                  </a:lnTo>
                  <a:lnTo>
                    <a:pt x="860" y="1367"/>
                  </a:lnTo>
                  <a:lnTo>
                    <a:pt x="871" y="1251"/>
                  </a:lnTo>
                  <a:cubicBezTo>
                    <a:pt x="889" y="1245"/>
                    <a:pt x="907" y="1238"/>
                    <a:pt x="925" y="1230"/>
                  </a:cubicBezTo>
                  <a:lnTo>
                    <a:pt x="1007" y="1312"/>
                  </a:lnTo>
                  <a:lnTo>
                    <a:pt x="1101" y="1255"/>
                  </a:lnTo>
                  <a:lnTo>
                    <a:pt x="1067" y="1142"/>
                  </a:lnTo>
                  <a:cubicBezTo>
                    <a:pt x="1085" y="1126"/>
                    <a:pt x="1103" y="1110"/>
                    <a:pt x="1119" y="1092"/>
                  </a:cubicBezTo>
                  <a:lnTo>
                    <a:pt x="1229" y="1135"/>
                  </a:lnTo>
                  <a:lnTo>
                    <a:pt x="1292" y="1045"/>
                  </a:lnTo>
                  <a:lnTo>
                    <a:pt x="1215" y="954"/>
                  </a:lnTo>
                  <a:cubicBezTo>
                    <a:pt x="1222" y="939"/>
                    <a:pt x="1229" y="924"/>
                    <a:pt x="1235" y="909"/>
                  </a:cubicBezTo>
                  <a:lnTo>
                    <a:pt x="1354" y="908"/>
                  </a:lnTo>
                  <a:lnTo>
                    <a:pt x="1379" y="801"/>
                  </a:lnTo>
                  <a:lnTo>
                    <a:pt x="1274" y="745"/>
                  </a:lnTo>
                  <a:cubicBezTo>
                    <a:pt x="1276" y="725"/>
                    <a:pt x="1277" y="706"/>
                    <a:pt x="1277" y="686"/>
                  </a:cubicBezTo>
                  <a:lnTo>
                    <a:pt x="1386" y="641"/>
                  </a:lnTo>
                  <a:lnTo>
                    <a:pt x="1369" y="532"/>
                  </a:lnTo>
                  <a:lnTo>
                    <a:pt x="1251" y="520"/>
                  </a:lnTo>
                  <a:cubicBezTo>
                    <a:pt x="1245" y="500"/>
                    <a:pt x="1238" y="480"/>
                    <a:pt x="1230" y="461"/>
                  </a:cubicBezTo>
                  <a:lnTo>
                    <a:pt x="1313" y="378"/>
                  </a:lnTo>
                  <a:lnTo>
                    <a:pt x="1255" y="284"/>
                  </a:lnTo>
                  <a:lnTo>
                    <a:pt x="1143" y="318"/>
                  </a:lnTo>
                  <a:cubicBezTo>
                    <a:pt x="1131" y="303"/>
                    <a:pt x="1118" y="289"/>
                    <a:pt x="1105" y="275"/>
                  </a:cubicBezTo>
                  <a:lnTo>
                    <a:pt x="1150" y="168"/>
                  </a:lnTo>
                  <a:lnTo>
                    <a:pt x="1061" y="103"/>
                  </a:lnTo>
                  <a:lnTo>
                    <a:pt x="972" y="175"/>
                  </a:lnTo>
                  <a:cubicBezTo>
                    <a:pt x="952" y="164"/>
                    <a:pt x="931" y="154"/>
                    <a:pt x="909" y="145"/>
                  </a:cubicBezTo>
                  <a:lnTo>
                    <a:pt x="909" y="32"/>
                  </a:lnTo>
                  <a:lnTo>
                    <a:pt x="801" y="6"/>
                  </a:lnTo>
                  <a:lnTo>
                    <a:pt x="748" y="105"/>
                  </a:lnTo>
                  <a:cubicBezTo>
                    <a:pt x="725" y="102"/>
                    <a:pt x="701" y="101"/>
                    <a:pt x="678" y="101"/>
                  </a:cubicBezTo>
                  <a:lnTo>
                    <a:pt x="634" y="0"/>
                  </a:lnTo>
                  <a:lnTo>
                    <a:pt x="526" y="18"/>
                  </a:lnTo>
                  <a:lnTo>
                    <a:pt x="516" y="127"/>
                  </a:lnTo>
                  <a:cubicBezTo>
                    <a:pt x="495" y="133"/>
                    <a:pt x="475" y="140"/>
                    <a:pt x="455" y="149"/>
                  </a:cubicBezTo>
                  <a:lnTo>
                    <a:pt x="378" y="72"/>
                  </a:lnTo>
                  <a:lnTo>
                    <a:pt x="284" y="130"/>
                  </a:lnTo>
                  <a:lnTo>
                    <a:pt x="315" y="233"/>
                  </a:lnTo>
                  <a:cubicBezTo>
                    <a:pt x="295" y="250"/>
                    <a:pt x="275" y="269"/>
                    <a:pt x="256" y="288"/>
                  </a:cubicBezTo>
                  <a:lnTo>
                    <a:pt x="157" y="250"/>
                  </a:lnTo>
                  <a:lnTo>
                    <a:pt x="94" y="340"/>
                  </a:lnTo>
                  <a:lnTo>
                    <a:pt x="163" y="421"/>
                  </a:lnTo>
                  <a:cubicBezTo>
                    <a:pt x="154" y="439"/>
                    <a:pt x="145" y="457"/>
                    <a:pt x="138" y="476"/>
                  </a:cubicBezTo>
                  <a:lnTo>
                    <a:pt x="32" y="476"/>
                  </a:lnTo>
                  <a:lnTo>
                    <a:pt x="6" y="584"/>
                  </a:lnTo>
                  <a:lnTo>
                    <a:pt x="100" y="634"/>
                  </a:lnTo>
                  <a:cubicBezTo>
                    <a:pt x="98" y="657"/>
                    <a:pt x="97" y="680"/>
                    <a:pt x="97" y="703"/>
                  </a:cubicBezTo>
                  <a:lnTo>
                    <a:pt x="0" y="744"/>
                  </a:lnTo>
                  <a:lnTo>
                    <a:pt x="17" y="853"/>
                  </a:lnTo>
                  <a:lnTo>
                    <a:pt x="123" y="864"/>
                  </a:lnTo>
                  <a:cubicBezTo>
                    <a:pt x="130" y="887"/>
                    <a:pt x="139" y="909"/>
                    <a:pt x="148" y="931"/>
                  </a:cubicBezTo>
                  <a:lnTo>
                    <a:pt x="73" y="1007"/>
                  </a:lnTo>
                  <a:lnTo>
                    <a:pt x="131" y="1101"/>
                  </a:lnTo>
                  <a:lnTo>
                    <a:pt x="235" y="1069"/>
                  </a:lnTo>
                  <a:cubicBezTo>
                    <a:pt x="248" y="1086"/>
                    <a:pt x="263" y="1101"/>
                    <a:pt x="278" y="1116"/>
                  </a:cubicBezTo>
                  <a:lnTo>
                    <a:pt x="236" y="1216"/>
                  </a:lnTo>
                  <a:lnTo>
                    <a:pt x="325" y="1282"/>
                  </a:lnTo>
                  <a:lnTo>
                    <a:pt x="411" y="1212"/>
                  </a:lnTo>
                  <a:cubicBezTo>
                    <a:pt x="432" y="1223"/>
                    <a:pt x="454" y="1233"/>
                    <a:pt x="477" y="1242"/>
                  </a:cubicBezTo>
                  <a:lnTo>
                    <a:pt x="477" y="1353"/>
                  </a:lnTo>
                  <a:close/>
                </a:path>
              </a:pathLst>
            </a:custGeom>
            <a:grp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FFF68E"/>
                </a:solidFill>
              </a:endParaRPr>
            </a:p>
          </p:txBody>
        </p:sp>
        <p:sp>
          <p:nvSpPr>
            <p:cNvPr id="35" name="Freeform 9"/>
            <p:cNvSpPr/>
            <p:nvPr/>
          </p:nvSpPr>
          <p:spPr bwMode="auto">
            <a:xfrm>
              <a:off x="3714461" y="4257626"/>
              <a:ext cx="1027308" cy="1027308"/>
            </a:xfrm>
            <a:custGeom>
              <a:avLst/>
              <a:gdLst>
                <a:gd name="T0" fmla="*/ 1062 w 1128"/>
                <a:gd name="T1" fmla="*/ 683 h 1128"/>
                <a:gd name="T2" fmla="*/ 683 w 1128"/>
                <a:gd name="T3" fmla="*/ 66 h 1128"/>
                <a:gd name="T4" fmla="*/ 66 w 1128"/>
                <a:gd name="T5" fmla="*/ 445 h 1128"/>
                <a:gd name="T6" fmla="*/ 445 w 1128"/>
                <a:gd name="T7" fmla="*/ 1062 h 1128"/>
                <a:gd name="T8" fmla="*/ 1062 w 1128"/>
                <a:gd name="T9" fmla="*/ 683 h 1128"/>
              </a:gdLst>
              <a:ahLst/>
              <a:cxnLst>
                <a:cxn ang="0">
                  <a:pos x="T0" y="T1"/>
                </a:cxn>
                <a:cxn ang="0">
                  <a:pos x="T2" y="T3"/>
                </a:cxn>
                <a:cxn ang="0">
                  <a:pos x="T4" y="T5"/>
                </a:cxn>
                <a:cxn ang="0">
                  <a:pos x="T6" y="T7"/>
                </a:cxn>
                <a:cxn ang="0">
                  <a:pos x="T8" y="T9"/>
                </a:cxn>
              </a:cxnLst>
              <a:rect l="0" t="0" r="r" b="b"/>
              <a:pathLst>
                <a:path w="1128" h="1128">
                  <a:moveTo>
                    <a:pt x="1062" y="683"/>
                  </a:moveTo>
                  <a:cubicBezTo>
                    <a:pt x="1128" y="408"/>
                    <a:pt x="958" y="132"/>
                    <a:pt x="683" y="66"/>
                  </a:cubicBezTo>
                  <a:cubicBezTo>
                    <a:pt x="408" y="0"/>
                    <a:pt x="132" y="170"/>
                    <a:pt x="66" y="445"/>
                  </a:cubicBezTo>
                  <a:cubicBezTo>
                    <a:pt x="0" y="720"/>
                    <a:pt x="170" y="996"/>
                    <a:pt x="445" y="1062"/>
                  </a:cubicBezTo>
                  <a:cubicBezTo>
                    <a:pt x="720" y="1128"/>
                    <a:pt x="996" y="958"/>
                    <a:pt x="1062" y="683"/>
                  </a:cubicBezTo>
                  <a:close/>
                </a:path>
              </a:pathLst>
            </a:custGeom>
            <a:grp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FFF68E"/>
                </a:solidFill>
              </a:endParaRPr>
            </a:p>
          </p:txBody>
        </p:sp>
      </p:grpSp>
      <p:sp>
        <p:nvSpPr>
          <p:cNvPr id="36" name="文本框 48"/>
          <p:cNvSpPr txBox="1"/>
          <p:nvPr/>
        </p:nvSpPr>
        <p:spPr>
          <a:xfrm>
            <a:off x="300417" y="4144841"/>
            <a:ext cx="1107997" cy="64633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600" dirty="0">
                <a:solidFill>
                  <a:srgbClr val="FFF68E"/>
                </a:solidFill>
                <a:latin typeface="Lifeline JL" panose="00000400000000000000" pitchFamily="2" charset="0"/>
              </a:rPr>
              <a:t>首部</a:t>
            </a:r>
          </a:p>
        </p:txBody>
      </p:sp>
      <p:sp>
        <p:nvSpPr>
          <p:cNvPr id="38" name="Freeform 7"/>
          <p:cNvSpPr>
            <a:spLocks noEditPoints="1"/>
          </p:cNvSpPr>
          <p:nvPr/>
        </p:nvSpPr>
        <p:spPr bwMode="auto">
          <a:xfrm flipH="1">
            <a:off x="-581025" y="4351327"/>
            <a:ext cx="581025" cy="261938"/>
          </a:xfrm>
          <a:custGeom>
            <a:avLst/>
            <a:gdLst>
              <a:gd name="T0" fmla="*/ 11 w 155"/>
              <a:gd name="T1" fmla="*/ 56 h 70"/>
              <a:gd name="T2" fmla="*/ 15 w 155"/>
              <a:gd name="T3" fmla="*/ 57 h 70"/>
              <a:gd name="T4" fmla="*/ 15 w 155"/>
              <a:gd name="T5" fmla="*/ 57 h 70"/>
              <a:gd name="T6" fmla="*/ 27 w 155"/>
              <a:gd name="T7" fmla="*/ 70 h 70"/>
              <a:gd name="T8" fmla="*/ 40 w 155"/>
              <a:gd name="T9" fmla="*/ 57 h 70"/>
              <a:gd name="T10" fmla="*/ 40 w 155"/>
              <a:gd name="T11" fmla="*/ 57 h 70"/>
              <a:gd name="T12" fmla="*/ 104 w 155"/>
              <a:gd name="T13" fmla="*/ 57 h 70"/>
              <a:gd name="T14" fmla="*/ 104 w 155"/>
              <a:gd name="T15" fmla="*/ 57 h 70"/>
              <a:gd name="T16" fmla="*/ 117 w 155"/>
              <a:gd name="T17" fmla="*/ 70 h 70"/>
              <a:gd name="T18" fmla="*/ 130 w 155"/>
              <a:gd name="T19" fmla="*/ 57 h 70"/>
              <a:gd name="T20" fmla="*/ 130 w 155"/>
              <a:gd name="T21" fmla="*/ 57 h 70"/>
              <a:gd name="T22" fmla="*/ 134 w 155"/>
              <a:gd name="T23" fmla="*/ 57 h 70"/>
              <a:gd name="T24" fmla="*/ 137 w 155"/>
              <a:gd name="T25" fmla="*/ 57 h 70"/>
              <a:gd name="T26" fmla="*/ 155 w 155"/>
              <a:gd name="T27" fmla="*/ 24 h 70"/>
              <a:gd name="T28" fmla="*/ 155 w 155"/>
              <a:gd name="T29" fmla="*/ 24 h 70"/>
              <a:gd name="T30" fmla="*/ 155 w 155"/>
              <a:gd name="T31" fmla="*/ 24 h 70"/>
              <a:gd name="T32" fmla="*/ 155 w 155"/>
              <a:gd name="T33" fmla="*/ 24 h 70"/>
              <a:gd name="T34" fmla="*/ 155 w 155"/>
              <a:gd name="T35" fmla="*/ 24 h 70"/>
              <a:gd name="T36" fmla="*/ 140 w 155"/>
              <a:gd name="T37" fmla="*/ 24 h 70"/>
              <a:gd name="T38" fmla="*/ 96 w 155"/>
              <a:gd name="T39" fmla="*/ 0 h 70"/>
              <a:gd name="T40" fmla="*/ 88 w 155"/>
              <a:gd name="T41" fmla="*/ 0 h 70"/>
              <a:gd name="T42" fmla="*/ 79 w 155"/>
              <a:gd name="T43" fmla="*/ 0 h 70"/>
              <a:gd name="T44" fmla="*/ 35 w 155"/>
              <a:gd name="T45" fmla="*/ 24 h 70"/>
              <a:gd name="T46" fmla="*/ 25 w 155"/>
              <a:gd name="T47" fmla="*/ 24 h 70"/>
              <a:gd name="T48" fmla="*/ 0 w 155"/>
              <a:gd name="T49" fmla="*/ 56 h 70"/>
              <a:gd name="T50" fmla="*/ 0 w 155"/>
              <a:gd name="T51" fmla="*/ 57 h 70"/>
              <a:gd name="T52" fmla="*/ 1 w 155"/>
              <a:gd name="T53" fmla="*/ 56 h 70"/>
              <a:gd name="T54" fmla="*/ 11 w 155"/>
              <a:gd name="T55" fmla="*/ 56 h 70"/>
              <a:gd name="T56" fmla="*/ 85 w 155"/>
              <a:gd name="T57" fmla="*/ 8 h 70"/>
              <a:gd name="T58" fmla="*/ 85 w 155"/>
              <a:gd name="T59" fmla="*/ 23 h 70"/>
              <a:gd name="T60" fmla="*/ 47 w 155"/>
              <a:gd name="T61" fmla="*/ 23 h 70"/>
              <a:gd name="T62" fmla="*/ 47 w 155"/>
              <a:gd name="T63" fmla="*/ 23 h 70"/>
              <a:gd name="T64" fmla="*/ 80 w 155"/>
              <a:gd name="T65" fmla="*/ 8 h 70"/>
              <a:gd name="T66" fmla="*/ 85 w 155"/>
              <a:gd name="T67" fmla="*/ 8 h 70"/>
              <a:gd name="T68" fmla="*/ 90 w 155"/>
              <a:gd name="T69" fmla="*/ 23 h 70"/>
              <a:gd name="T70" fmla="*/ 89 w 155"/>
              <a:gd name="T71" fmla="*/ 7 h 70"/>
              <a:gd name="T72" fmla="*/ 95 w 155"/>
              <a:gd name="T73" fmla="*/ 8 h 70"/>
              <a:gd name="T74" fmla="*/ 128 w 155"/>
              <a:gd name="T75" fmla="*/ 23 h 70"/>
              <a:gd name="T76" fmla="*/ 90 w 155"/>
              <a:gd name="T77" fmla="*/ 2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5" h="70">
                <a:moveTo>
                  <a:pt x="11" y="56"/>
                </a:moveTo>
                <a:cubicBezTo>
                  <a:pt x="15" y="57"/>
                  <a:pt x="15" y="57"/>
                  <a:pt x="15" y="57"/>
                </a:cubicBezTo>
                <a:cubicBezTo>
                  <a:pt x="15" y="57"/>
                  <a:pt x="15" y="57"/>
                  <a:pt x="15" y="57"/>
                </a:cubicBezTo>
                <a:cubicBezTo>
                  <a:pt x="15" y="64"/>
                  <a:pt x="20" y="70"/>
                  <a:pt x="27" y="70"/>
                </a:cubicBezTo>
                <a:cubicBezTo>
                  <a:pt x="35" y="70"/>
                  <a:pt x="40" y="64"/>
                  <a:pt x="40" y="57"/>
                </a:cubicBezTo>
                <a:cubicBezTo>
                  <a:pt x="40" y="57"/>
                  <a:pt x="40" y="57"/>
                  <a:pt x="40" y="57"/>
                </a:cubicBezTo>
                <a:cubicBezTo>
                  <a:pt x="104" y="57"/>
                  <a:pt x="104" y="57"/>
                  <a:pt x="104" y="57"/>
                </a:cubicBezTo>
                <a:cubicBezTo>
                  <a:pt x="104" y="57"/>
                  <a:pt x="104" y="57"/>
                  <a:pt x="104" y="57"/>
                </a:cubicBezTo>
                <a:cubicBezTo>
                  <a:pt x="104" y="64"/>
                  <a:pt x="110" y="70"/>
                  <a:pt x="117" y="70"/>
                </a:cubicBezTo>
                <a:cubicBezTo>
                  <a:pt x="124" y="70"/>
                  <a:pt x="130" y="64"/>
                  <a:pt x="130" y="57"/>
                </a:cubicBezTo>
                <a:cubicBezTo>
                  <a:pt x="130" y="57"/>
                  <a:pt x="130" y="57"/>
                  <a:pt x="130" y="57"/>
                </a:cubicBezTo>
                <a:cubicBezTo>
                  <a:pt x="134" y="57"/>
                  <a:pt x="134" y="57"/>
                  <a:pt x="134" y="57"/>
                </a:cubicBezTo>
                <a:cubicBezTo>
                  <a:pt x="137" y="57"/>
                  <a:pt x="137" y="57"/>
                  <a:pt x="137" y="57"/>
                </a:cubicBezTo>
                <a:cubicBezTo>
                  <a:pt x="137" y="57"/>
                  <a:pt x="155" y="59"/>
                  <a:pt x="155" y="24"/>
                </a:cubicBezTo>
                <a:cubicBezTo>
                  <a:pt x="155" y="24"/>
                  <a:pt x="155" y="24"/>
                  <a:pt x="155" y="24"/>
                </a:cubicBezTo>
                <a:cubicBezTo>
                  <a:pt x="155" y="24"/>
                  <a:pt x="155" y="24"/>
                  <a:pt x="155" y="24"/>
                </a:cubicBezTo>
                <a:cubicBezTo>
                  <a:pt x="155" y="24"/>
                  <a:pt x="155" y="24"/>
                  <a:pt x="155" y="24"/>
                </a:cubicBezTo>
                <a:cubicBezTo>
                  <a:pt x="155" y="24"/>
                  <a:pt x="155" y="24"/>
                  <a:pt x="155" y="24"/>
                </a:cubicBezTo>
                <a:cubicBezTo>
                  <a:pt x="140" y="24"/>
                  <a:pt x="140" y="24"/>
                  <a:pt x="140" y="24"/>
                </a:cubicBezTo>
                <a:cubicBezTo>
                  <a:pt x="127" y="8"/>
                  <a:pt x="109" y="2"/>
                  <a:pt x="96" y="0"/>
                </a:cubicBezTo>
                <a:cubicBezTo>
                  <a:pt x="96" y="0"/>
                  <a:pt x="90" y="0"/>
                  <a:pt x="88" y="0"/>
                </a:cubicBezTo>
                <a:cubicBezTo>
                  <a:pt x="85" y="0"/>
                  <a:pt x="79" y="0"/>
                  <a:pt x="79" y="0"/>
                </a:cubicBezTo>
                <a:cubicBezTo>
                  <a:pt x="66" y="2"/>
                  <a:pt x="48" y="8"/>
                  <a:pt x="35" y="24"/>
                </a:cubicBezTo>
                <a:cubicBezTo>
                  <a:pt x="25" y="24"/>
                  <a:pt x="25" y="24"/>
                  <a:pt x="25" y="24"/>
                </a:cubicBezTo>
                <a:cubicBezTo>
                  <a:pt x="25" y="24"/>
                  <a:pt x="0" y="22"/>
                  <a:pt x="0" y="56"/>
                </a:cubicBezTo>
                <a:cubicBezTo>
                  <a:pt x="0" y="57"/>
                  <a:pt x="0" y="57"/>
                  <a:pt x="0" y="57"/>
                </a:cubicBezTo>
                <a:cubicBezTo>
                  <a:pt x="1" y="56"/>
                  <a:pt x="1" y="56"/>
                  <a:pt x="1" y="56"/>
                </a:cubicBezTo>
                <a:cubicBezTo>
                  <a:pt x="11" y="56"/>
                  <a:pt x="11" y="56"/>
                  <a:pt x="11" y="56"/>
                </a:cubicBezTo>
                <a:close/>
                <a:moveTo>
                  <a:pt x="85" y="8"/>
                </a:moveTo>
                <a:cubicBezTo>
                  <a:pt x="85" y="23"/>
                  <a:pt x="85" y="23"/>
                  <a:pt x="85" y="23"/>
                </a:cubicBezTo>
                <a:cubicBezTo>
                  <a:pt x="47" y="23"/>
                  <a:pt x="47" y="23"/>
                  <a:pt x="47" y="23"/>
                </a:cubicBezTo>
                <a:cubicBezTo>
                  <a:pt x="47" y="23"/>
                  <a:pt x="47" y="23"/>
                  <a:pt x="47" y="23"/>
                </a:cubicBezTo>
                <a:cubicBezTo>
                  <a:pt x="58" y="13"/>
                  <a:pt x="70" y="9"/>
                  <a:pt x="80" y="8"/>
                </a:cubicBezTo>
                <a:cubicBezTo>
                  <a:pt x="81" y="8"/>
                  <a:pt x="83" y="8"/>
                  <a:pt x="85" y="8"/>
                </a:cubicBezTo>
                <a:close/>
                <a:moveTo>
                  <a:pt x="90" y="23"/>
                </a:moveTo>
                <a:cubicBezTo>
                  <a:pt x="89" y="7"/>
                  <a:pt x="89" y="7"/>
                  <a:pt x="89" y="7"/>
                </a:cubicBezTo>
                <a:cubicBezTo>
                  <a:pt x="92" y="8"/>
                  <a:pt x="94" y="8"/>
                  <a:pt x="95" y="8"/>
                </a:cubicBezTo>
                <a:cubicBezTo>
                  <a:pt x="105" y="9"/>
                  <a:pt x="118" y="13"/>
                  <a:pt x="128" y="23"/>
                </a:cubicBezTo>
                <a:lnTo>
                  <a:pt x="90" y="23"/>
                </a:lnTo>
                <a:close/>
              </a:path>
            </a:pathLst>
          </a:custGeom>
          <a:solidFill>
            <a:srgbClr val="12406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a:solidFill>
                <a:schemeClr val="bg1"/>
              </a:solidFill>
              <a:latin typeface="Bebas" pitchFamily="2" charset="0"/>
              <a:ea typeface="微软雅黑" panose="020B0503020204020204" charset="-122"/>
              <a:sym typeface="Bebas" pitchFamily="2" charset="0"/>
            </a:endParaRPr>
          </a:p>
        </p:txBody>
      </p:sp>
      <p:sp>
        <p:nvSpPr>
          <p:cNvPr id="30" name="矩形 29">
            <a:extLst>
              <a:ext uri="{FF2B5EF4-FFF2-40B4-BE49-F238E27FC236}">
                <a16:creationId xmlns:a16="http://schemas.microsoft.com/office/drawing/2014/main" id="{C3E98FF7-B78B-0044-B4BB-CE20F6AA72B7}"/>
              </a:ext>
            </a:extLst>
          </p:cNvPr>
          <p:cNvSpPr/>
          <p:nvPr/>
        </p:nvSpPr>
        <p:spPr>
          <a:xfrm>
            <a:off x="2276758" y="317593"/>
            <a:ext cx="2954655" cy="461665"/>
          </a:xfrm>
          <a:prstGeom prst="rect">
            <a:avLst/>
          </a:prstGeom>
        </p:spPr>
        <p:txBody>
          <a:bodyPr wrap="none">
            <a:spAutoFit/>
          </a:bodyPr>
          <a:lstStyle/>
          <a:p>
            <a:r>
              <a:rPr lang="zh-CN" altLang="en-US" sz="2400" b="1" dirty="0">
                <a:solidFill>
                  <a:srgbClr val="124062"/>
                </a:solidFill>
                <a:latin typeface="Arial Black" panose="020B0A04020102020204" pitchFamily="34" charset="0"/>
                <a:ea typeface="创艺简细圆" pitchFamily="2" charset="-122"/>
                <a:cs typeface="Kartika" panose="02020503030404060203" pitchFamily="18" charset="0"/>
              </a:rPr>
              <a:t>合同管理流程及要点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0" fill="hold"/>
                                        <p:tgtEl>
                                          <p:spTgt spid="12"/>
                                        </p:tgtEl>
                                        <p:attrNameLst>
                                          <p:attrName>ppt_x</p:attrName>
                                        </p:attrNameLst>
                                      </p:cBhvr>
                                      <p:tavLst>
                                        <p:tav tm="0">
                                          <p:val>
                                            <p:strVal val="0-#ppt_w/2"/>
                                          </p:val>
                                        </p:tav>
                                        <p:tav tm="100000">
                                          <p:val>
                                            <p:strVal val="#ppt_x"/>
                                          </p:val>
                                        </p:tav>
                                      </p:tavLst>
                                    </p:anim>
                                    <p:anim calcmode="lin" valueType="num">
                                      <p:cBhvr additive="base">
                                        <p:cTn id="8" dur="5000" fill="hold"/>
                                        <p:tgtEl>
                                          <p:spTgt spid="12"/>
                                        </p:tgtEl>
                                        <p:attrNameLst>
                                          <p:attrName>ppt_y</p:attrName>
                                        </p:attrNameLst>
                                      </p:cBhvr>
                                      <p:tavLst>
                                        <p:tav tm="0">
                                          <p:val>
                                            <p:strVal val="#ppt_y"/>
                                          </p:val>
                                        </p:tav>
                                        <p:tav tm="100000">
                                          <p:val>
                                            <p:strVal val="#ppt_y"/>
                                          </p:val>
                                        </p:tav>
                                      </p:tavLst>
                                    </p:anim>
                                  </p:childTnLst>
                                </p:cTn>
                              </p:par>
                              <p:par>
                                <p:cTn id="9" presetID="23" presetClass="entr" presetSubtype="288" fill="hold" grpId="0" nodeType="withEffect">
                                  <p:stCondLst>
                                    <p:cond delay="3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strVal val="4/3*#ppt_w"/>
                                          </p:val>
                                        </p:tav>
                                        <p:tav tm="100000">
                                          <p:val>
                                            <p:strVal val="#ppt_w"/>
                                          </p:val>
                                        </p:tav>
                                      </p:tavLst>
                                    </p:anim>
                                    <p:anim calcmode="lin" valueType="num">
                                      <p:cBhvr>
                                        <p:cTn id="12" dur="500" fill="hold"/>
                                        <p:tgtEl>
                                          <p:spTgt spid="15"/>
                                        </p:tgtEl>
                                        <p:attrNameLst>
                                          <p:attrName>ppt_h</p:attrName>
                                        </p:attrNameLst>
                                      </p:cBhvr>
                                      <p:tavLst>
                                        <p:tav tm="0">
                                          <p:val>
                                            <p:strVal val="4/3*#ppt_h"/>
                                          </p:val>
                                        </p:tav>
                                        <p:tav tm="100000">
                                          <p:val>
                                            <p:strVal val="#ppt_h"/>
                                          </p:val>
                                        </p:tav>
                                      </p:tavLst>
                                    </p:anim>
                                  </p:childTnLst>
                                </p:cTn>
                              </p:par>
                              <p:par>
                                <p:cTn id="13" presetID="22" presetClass="entr" presetSubtype="1" fill="hold" nodeType="withEffect">
                                  <p:stCondLst>
                                    <p:cond delay="300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par>
                                <p:cTn id="16" presetID="22" presetClass="entr" presetSubtype="8" fill="hold" grpId="0" nodeType="withEffect">
                                  <p:stCondLst>
                                    <p:cond delay="350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500"/>
                                        <p:tgtEl>
                                          <p:spTgt spid="23"/>
                                        </p:tgtEl>
                                      </p:cBhvr>
                                    </p:animEffect>
                                  </p:childTnLst>
                                </p:cTn>
                              </p:par>
                              <p:par>
                                <p:cTn id="19" presetID="23" presetClass="entr" presetSubtype="288" fill="hold" grpId="0" nodeType="withEffect">
                                  <p:stCondLst>
                                    <p:cond delay="450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strVal val="4/3*#ppt_w"/>
                                          </p:val>
                                        </p:tav>
                                        <p:tav tm="100000">
                                          <p:val>
                                            <p:strVal val="#ppt_w"/>
                                          </p:val>
                                        </p:tav>
                                      </p:tavLst>
                                    </p:anim>
                                    <p:anim calcmode="lin" valueType="num">
                                      <p:cBhvr>
                                        <p:cTn id="22" dur="500" fill="hold"/>
                                        <p:tgtEl>
                                          <p:spTgt spid="16"/>
                                        </p:tgtEl>
                                        <p:attrNameLst>
                                          <p:attrName>ppt_h</p:attrName>
                                        </p:attrNameLst>
                                      </p:cBhvr>
                                      <p:tavLst>
                                        <p:tav tm="0">
                                          <p:val>
                                            <p:strVal val="4/3*#ppt_h"/>
                                          </p:val>
                                        </p:tav>
                                        <p:tav tm="100000">
                                          <p:val>
                                            <p:strVal val="#ppt_h"/>
                                          </p:val>
                                        </p:tav>
                                      </p:tavLst>
                                    </p:anim>
                                  </p:childTnLst>
                                </p:cTn>
                              </p:par>
                              <p:par>
                                <p:cTn id="23" presetID="22" presetClass="entr" presetSubtype="4" fill="hold" nodeType="withEffect">
                                  <p:stCondLst>
                                    <p:cond delay="450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par>
                                <p:cTn id="26" presetID="22" presetClass="entr" presetSubtype="8" fill="hold" grpId="0" nodeType="withEffect">
                                  <p:stCondLst>
                                    <p:cond delay="500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par>
                                <p:cTn id="29" presetID="23" presetClass="entr" presetSubtype="288" fill="hold" grpId="0" nodeType="withEffect">
                                  <p:stCondLst>
                                    <p:cond delay="600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strVal val="4/3*#ppt_w"/>
                                          </p:val>
                                        </p:tav>
                                        <p:tav tm="100000">
                                          <p:val>
                                            <p:strVal val="#ppt_w"/>
                                          </p:val>
                                        </p:tav>
                                      </p:tavLst>
                                    </p:anim>
                                    <p:anim calcmode="lin" valueType="num">
                                      <p:cBhvr>
                                        <p:cTn id="32" dur="500" fill="hold"/>
                                        <p:tgtEl>
                                          <p:spTgt spid="17"/>
                                        </p:tgtEl>
                                        <p:attrNameLst>
                                          <p:attrName>ppt_h</p:attrName>
                                        </p:attrNameLst>
                                      </p:cBhvr>
                                      <p:tavLst>
                                        <p:tav tm="0">
                                          <p:val>
                                            <p:strVal val="4/3*#ppt_h"/>
                                          </p:val>
                                        </p:tav>
                                        <p:tav tm="100000">
                                          <p:val>
                                            <p:strVal val="#ppt_h"/>
                                          </p:val>
                                        </p:tav>
                                      </p:tavLst>
                                    </p:anim>
                                  </p:childTnLst>
                                </p:cTn>
                              </p:par>
                              <p:par>
                                <p:cTn id="33" presetID="22" presetClass="entr" presetSubtype="1" fill="hold" nodeType="withEffect">
                                  <p:stCondLst>
                                    <p:cond delay="6000"/>
                                  </p:stCondLst>
                                  <p:childTnLst>
                                    <p:set>
                                      <p:cBhvr>
                                        <p:cTn id="34" dur="1" fill="hold">
                                          <p:stCondLst>
                                            <p:cond delay="0"/>
                                          </p:stCondLst>
                                        </p:cTn>
                                        <p:tgtEl>
                                          <p:spTgt spid="26"/>
                                        </p:tgtEl>
                                        <p:attrNameLst>
                                          <p:attrName>style.visibility</p:attrName>
                                        </p:attrNameLst>
                                      </p:cBhvr>
                                      <p:to>
                                        <p:strVal val="visible"/>
                                      </p:to>
                                    </p:set>
                                    <p:animEffect transition="in" filter="wipe(up)">
                                      <p:cBhvr>
                                        <p:cTn id="35" dur="500"/>
                                        <p:tgtEl>
                                          <p:spTgt spid="26"/>
                                        </p:tgtEl>
                                      </p:cBhvr>
                                    </p:animEffect>
                                  </p:childTnLst>
                                </p:cTn>
                              </p:par>
                              <p:par>
                                <p:cTn id="36" presetID="22" presetClass="entr" presetSubtype="8" fill="hold" grpId="0" nodeType="withEffect">
                                  <p:stCondLst>
                                    <p:cond delay="6500"/>
                                  </p:stCondLst>
                                  <p:childTnLst>
                                    <p:set>
                                      <p:cBhvr>
                                        <p:cTn id="37" dur="1" fill="hold">
                                          <p:stCondLst>
                                            <p:cond delay="0"/>
                                          </p:stCondLst>
                                        </p:cTn>
                                        <p:tgtEl>
                                          <p:spTgt spid="27"/>
                                        </p:tgtEl>
                                        <p:attrNameLst>
                                          <p:attrName>style.visibility</p:attrName>
                                        </p:attrNameLst>
                                      </p:cBhvr>
                                      <p:to>
                                        <p:strVal val="visible"/>
                                      </p:to>
                                    </p:set>
                                    <p:animEffect transition="in" filter="wipe(left)">
                                      <p:cBhvr>
                                        <p:cTn id="38" dur="500"/>
                                        <p:tgtEl>
                                          <p:spTgt spid="27"/>
                                        </p:tgtEl>
                                      </p:cBhvr>
                                    </p:animEffect>
                                  </p:childTnLst>
                                </p:cTn>
                              </p:par>
                              <p:par>
                                <p:cTn id="39" presetID="23" presetClass="entr" presetSubtype="288" fill="hold" grpId="0" nodeType="withEffect">
                                  <p:stCondLst>
                                    <p:cond delay="750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strVal val="4/3*#ppt_w"/>
                                          </p:val>
                                        </p:tav>
                                        <p:tav tm="100000">
                                          <p:val>
                                            <p:strVal val="#ppt_w"/>
                                          </p:val>
                                        </p:tav>
                                      </p:tavLst>
                                    </p:anim>
                                    <p:anim calcmode="lin" valueType="num">
                                      <p:cBhvr>
                                        <p:cTn id="42" dur="500" fill="hold"/>
                                        <p:tgtEl>
                                          <p:spTgt spid="18"/>
                                        </p:tgtEl>
                                        <p:attrNameLst>
                                          <p:attrName>ppt_h</p:attrName>
                                        </p:attrNameLst>
                                      </p:cBhvr>
                                      <p:tavLst>
                                        <p:tav tm="0">
                                          <p:val>
                                            <p:strVal val="4/3*#ppt_h"/>
                                          </p:val>
                                        </p:tav>
                                        <p:tav tm="100000">
                                          <p:val>
                                            <p:strVal val="#ppt_h"/>
                                          </p:val>
                                        </p:tav>
                                      </p:tavLst>
                                    </p:anim>
                                  </p:childTnLst>
                                </p:cTn>
                              </p:par>
                              <p:par>
                                <p:cTn id="43" presetID="22" presetClass="entr" presetSubtype="4" fill="hold" nodeType="withEffect">
                                  <p:stCondLst>
                                    <p:cond delay="750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par>
                                <p:cTn id="46" presetID="22" presetClass="entr" presetSubtype="8" fill="hold" grpId="0" nodeType="withEffect">
                                  <p:stCondLst>
                                    <p:cond delay="800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500"/>
                                        <p:tgtEl>
                                          <p:spTgt spid="29"/>
                                        </p:tgtEl>
                                      </p:cBhvr>
                                    </p:animEffect>
                                  </p:childTnLst>
                                </p:cTn>
                              </p:par>
                              <p:par>
                                <p:cTn id="49" presetID="63" presetClass="path" presetSubtype="0" fill="hold" grpId="0" nodeType="withEffect">
                                  <p:stCondLst>
                                    <p:cond delay="0"/>
                                  </p:stCondLst>
                                  <p:childTnLst>
                                    <p:animMotion origin="layout" path="M -1.875E-6 3.7037E-7 L 0.97266 3.7037E-7 " pathEditMode="relative" rAng="0" ptsTypes="AA">
                                      <p:cBhvr>
                                        <p:cTn id="50" dur="11000" fill="hold"/>
                                        <p:tgtEl>
                                          <p:spTgt spid="38"/>
                                        </p:tgtEl>
                                        <p:attrNameLst>
                                          <p:attrName>ppt_x</p:attrName>
                                          <p:attrName>ppt_y</p:attrName>
                                        </p:attrNameLst>
                                      </p:cBhvr>
                                      <p:rCtr x="4863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P spid="17" grpId="0" animBg="1"/>
      <p:bldP spid="18" grpId="0" animBg="1"/>
      <p:bldP spid="23" grpId="0"/>
      <p:bldP spid="25" grpId="0"/>
      <p:bldP spid="27" grpId="0"/>
      <p:bldP spid="29" grpId="0"/>
      <p:bldP spid="3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圆角矩形 4"/>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1205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二</a:t>
            </a:r>
          </a:p>
        </p:txBody>
      </p:sp>
      <p:cxnSp>
        <p:nvCxnSpPr>
          <p:cNvPr id="9" name="直接连接符 8"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23842" y="1240255"/>
            <a:ext cx="2252540" cy="400110"/>
          </a:xfrm>
          <a:prstGeom prst="rect">
            <a:avLst/>
          </a:prstGeom>
          <a:noFill/>
        </p:spPr>
        <p:txBody>
          <a:bodyPr wrap="none" rtlCol="0">
            <a:spAutoFit/>
          </a:bodyPr>
          <a:lstStyle/>
          <a:p>
            <a:r>
              <a:rPr lang="en-US" altLang="zh-CN" sz="2000" b="1" dirty="0">
                <a:latin typeface="黑体" panose="02010609060101010101" pitchFamily="49" charset="-122"/>
                <a:ea typeface="黑体" panose="02010609060101010101" pitchFamily="49" charset="-122"/>
              </a:rPr>
              <a:t>2.2 </a:t>
            </a:r>
            <a:r>
              <a:rPr lang="zh-CN" altLang="en-US" sz="2000" b="1" dirty="0">
                <a:latin typeface="黑体" panose="02010609060101010101" pitchFamily="49" charset="-122"/>
                <a:ea typeface="黑体" panose="02010609060101010101" pitchFamily="49" charset="-122"/>
              </a:rPr>
              <a:t>合同基本格式</a:t>
            </a:r>
          </a:p>
        </p:txBody>
      </p:sp>
      <p:sp>
        <p:nvSpPr>
          <p:cNvPr id="31" name="右箭头 30"/>
          <p:cNvSpPr/>
          <p:nvPr/>
        </p:nvSpPr>
        <p:spPr>
          <a:xfrm>
            <a:off x="0" y="4225051"/>
            <a:ext cx="12192000" cy="514490"/>
          </a:xfrm>
          <a:prstGeom prst="rightArrow">
            <a:avLst/>
          </a:prstGeom>
          <a:solidFill>
            <a:srgbClr val="124062">
              <a:alpha val="40000"/>
            </a:srgb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bIns="126000" rtlCol="0" anchor="ctr"/>
          <a:lstStyle/>
          <a:p>
            <a:pPr algn="ctr"/>
            <a:endParaRPr lang="zh-CN" altLang="en-US" sz="1200">
              <a:solidFill>
                <a:srgbClr val="3F7EE5"/>
              </a:solidFill>
              <a:latin typeface="Bebas" pitchFamily="2" charset="0"/>
              <a:ea typeface="微软雅黑" panose="020B0503020204020204" charset="-122"/>
              <a:sym typeface="Bebas" pitchFamily="2" charset="0"/>
            </a:endParaRPr>
          </a:p>
        </p:txBody>
      </p:sp>
      <p:sp>
        <p:nvSpPr>
          <p:cNvPr id="32" name="Freeform 7"/>
          <p:cNvSpPr>
            <a:spLocks noEditPoints="1"/>
          </p:cNvSpPr>
          <p:nvPr/>
        </p:nvSpPr>
        <p:spPr bwMode="auto">
          <a:xfrm flipH="1">
            <a:off x="-581025" y="4351327"/>
            <a:ext cx="581025" cy="261938"/>
          </a:xfrm>
          <a:custGeom>
            <a:avLst/>
            <a:gdLst>
              <a:gd name="T0" fmla="*/ 11 w 155"/>
              <a:gd name="T1" fmla="*/ 56 h 70"/>
              <a:gd name="T2" fmla="*/ 15 w 155"/>
              <a:gd name="T3" fmla="*/ 57 h 70"/>
              <a:gd name="T4" fmla="*/ 15 w 155"/>
              <a:gd name="T5" fmla="*/ 57 h 70"/>
              <a:gd name="T6" fmla="*/ 27 w 155"/>
              <a:gd name="T7" fmla="*/ 70 h 70"/>
              <a:gd name="T8" fmla="*/ 40 w 155"/>
              <a:gd name="T9" fmla="*/ 57 h 70"/>
              <a:gd name="T10" fmla="*/ 40 w 155"/>
              <a:gd name="T11" fmla="*/ 57 h 70"/>
              <a:gd name="T12" fmla="*/ 104 w 155"/>
              <a:gd name="T13" fmla="*/ 57 h 70"/>
              <a:gd name="T14" fmla="*/ 104 w 155"/>
              <a:gd name="T15" fmla="*/ 57 h 70"/>
              <a:gd name="T16" fmla="*/ 117 w 155"/>
              <a:gd name="T17" fmla="*/ 70 h 70"/>
              <a:gd name="T18" fmla="*/ 130 w 155"/>
              <a:gd name="T19" fmla="*/ 57 h 70"/>
              <a:gd name="T20" fmla="*/ 130 w 155"/>
              <a:gd name="T21" fmla="*/ 57 h 70"/>
              <a:gd name="T22" fmla="*/ 134 w 155"/>
              <a:gd name="T23" fmla="*/ 57 h 70"/>
              <a:gd name="T24" fmla="*/ 137 w 155"/>
              <a:gd name="T25" fmla="*/ 57 h 70"/>
              <a:gd name="T26" fmla="*/ 155 w 155"/>
              <a:gd name="T27" fmla="*/ 24 h 70"/>
              <a:gd name="T28" fmla="*/ 155 w 155"/>
              <a:gd name="T29" fmla="*/ 24 h 70"/>
              <a:gd name="T30" fmla="*/ 155 w 155"/>
              <a:gd name="T31" fmla="*/ 24 h 70"/>
              <a:gd name="T32" fmla="*/ 155 w 155"/>
              <a:gd name="T33" fmla="*/ 24 h 70"/>
              <a:gd name="T34" fmla="*/ 155 w 155"/>
              <a:gd name="T35" fmla="*/ 24 h 70"/>
              <a:gd name="T36" fmla="*/ 140 w 155"/>
              <a:gd name="T37" fmla="*/ 24 h 70"/>
              <a:gd name="T38" fmla="*/ 96 w 155"/>
              <a:gd name="T39" fmla="*/ 0 h 70"/>
              <a:gd name="T40" fmla="*/ 88 w 155"/>
              <a:gd name="T41" fmla="*/ 0 h 70"/>
              <a:gd name="T42" fmla="*/ 79 w 155"/>
              <a:gd name="T43" fmla="*/ 0 h 70"/>
              <a:gd name="T44" fmla="*/ 35 w 155"/>
              <a:gd name="T45" fmla="*/ 24 h 70"/>
              <a:gd name="T46" fmla="*/ 25 w 155"/>
              <a:gd name="T47" fmla="*/ 24 h 70"/>
              <a:gd name="T48" fmla="*/ 0 w 155"/>
              <a:gd name="T49" fmla="*/ 56 h 70"/>
              <a:gd name="T50" fmla="*/ 0 w 155"/>
              <a:gd name="T51" fmla="*/ 57 h 70"/>
              <a:gd name="T52" fmla="*/ 1 w 155"/>
              <a:gd name="T53" fmla="*/ 56 h 70"/>
              <a:gd name="T54" fmla="*/ 11 w 155"/>
              <a:gd name="T55" fmla="*/ 56 h 70"/>
              <a:gd name="T56" fmla="*/ 85 w 155"/>
              <a:gd name="T57" fmla="*/ 8 h 70"/>
              <a:gd name="T58" fmla="*/ 85 w 155"/>
              <a:gd name="T59" fmla="*/ 23 h 70"/>
              <a:gd name="T60" fmla="*/ 47 w 155"/>
              <a:gd name="T61" fmla="*/ 23 h 70"/>
              <a:gd name="T62" fmla="*/ 47 w 155"/>
              <a:gd name="T63" fmla="*/ 23 h 70"/>
              <a:gd name="T64" fmla="*/ 80 w 155"/>
              <a:gd name="T65" fmla="*/ 8 h 70"/>
              <a:gd name="T66" fmla="*/ 85 w 155"/>
              <a:gd name="T67" fmla="*/ 8 h 70"/>
              <a:gd name="T68" fmla="*/ 90 w 155"/>
              <a:gd name="T69" fmla="*/ 23 h 70"/>
              <a:gd name="T70" fmla="*/ 89 w 155"/>
              <a:gd name="T71" fmla="*/ 7 h 70"/>
              <a:gd name="T72" fmla="*/ 95 w 155"/>
              <a:gd name="T73" fmla="*/ 8 h 70"/>
              <a:gd name="T74" fmla="*/ 128 w 155"/>
              <a:gd name="T75" fmla="*/ 23 h 70"/>
              <a:gd name="T76" fmla="*/ 90 w 155"/>
              <a:gd name="T77" fmla="*/ 2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5" h="70">
                <a:moveTo>
                  <a:pt x="11" y="56"/>
                </a:moveTo>
                <a:cubicBezTo>
                  <a:pt x="15" y="57"/>
                  <a:pt x="15" y="57"/>
                  <a:pt x="15" y="57"/>
                </a:cubicBezTo>
                <a:cubicBezTo>
                  <a:pt x="15" y="57"/>
                  <a:pt x="15" y="57"/>
                  <a:pt x="15" y="57"/>
                </a:cubicBezTo>
                <a:cubicBezTo>
                  <a:pt x="15" y="64"/>
                  <a:pt x="20" y="70"/>
                  <a:pt x="27" y="70"/>
                </a:cubicBezTo>
                <a:cubicBezTo>
                  <a:pt x="35" y="70"/>
                  <a:pt x="40" y="64"/>
                  <a:pt x="40" y="57"/>
                </a:cubicBezTo>
                <a:cubicBezTo>
                  <a:pt x="40" y="57"/>
                  <a:pt x="40" y="57"/>
                  <a:pt x="40" y="57"/>
                </a:cubicBezTo>
                <a:cubicBezTo>
                  <a:pt x="104" y="57"/>
                  <a:pt x="104" y="57"/>
                  <a:pt x="104" y="57"/>
                </a:cubicBezTo>
                <a:cubicBezTo>
                  <a:pt x="104" y="57"/>
                  <a:pt x="104" y="57"/>
                  <a:pt x="104" y="57"/>
                </a:cubicBezTo>
                <a:cubicBezTo>
                  <a:pt x="104" y="64"/>
                  <a:pt x="110" y="70"/>
                  <a:pt x="117" y="70"/>
                </a:cubicBezTo>
                <a:cubicBezTo>
                  <a:pt x="124" y="70"/>
                  <a:pt x="130" y="64"/>
                  <a:pt x="130" y="57"/>
                </a:cubicBezTo>
                <a:cubicBezTo>
                  <a:pt x="130" y="57"/>
                  <a:pt x="130" y="57"/>
                  <a:pt x="130" y="57"/>
                </a:cubicBezTo>
                <a:cubicBezTo>
                  <a:pt x="134" y="57"/>
                  <a:pt x="134" y="57"/>
                  <a:pt x="134" y="57"/>
                </a:cubicBezTo>
                <a:cubicBezTo>
                  <a:pt x="137" y="57"/>
                  <a:pt x="137" y="57"/>
                  <a:pt x="137" y="57"/>
                </a:cubicBezTo>
                <a:cubicBezTo>
                  <a:pt x="137" y="57"/>
                  <a:pt x="155" y="59"/>
                  <a:pt x="155" y="24"/>
                </a:cubicBezTo>
                <a:cubicBezTo>
                  <a:pt x="155" y="24"/>
                  <a:pt x="155" y="24"/>
                  <a:pt x="155" y="24"/>
                </a:cubicBezTo>
                <a:cubicBezTo>
                  <a:pt x="155" y="24"/>
                  <a:pt x="155" y="24"/>
                  <a:pt x="155" y="24"/>
                </a:cubicBezTo>
                <a:cubicBezTo>
                  <a:pt x="155" y="24"/>
                  <a:pt x="155" y="24"/>
                  <a:pt x="155" y="24"/>
                </a:cubicBezTo>
                <a:cubicBezTo>
                  <a:pt x="155" y="24"/>
                  <a:pt x="155" y="24"/>
                  <a:pt x="155" y="24"/>
                </a:cubicBezTo>
                <a:cubicBezTo>
                  <a:pt x="140" y="24"/>
                  <a:pt x="140" y="24"/>
                  <a:pt x="140" y="24"/>
                </a:cubicBezTo>
                <a:cubicBezTo>
                  <a:pt x="127" y="8"/>
                  <a:pt x="109" y="2"/>
                  <a:pt x="96" y="0"/>
                </a:cubicBezTo>
                <a:cubicBezTo>
                  <a:pt x="96" y="0"/>
                  <a:pt x="90" y="0"/>
                  <a:pt x="88" y="0"/>
                </a:cubicBezTo>
                <a:cubicBezTo>
                  <a:pt x="85" y="0"/>
                  <a:pt x="79" y="0"/>
                  <a:pt x="79" y="0"/>
                </a:cubicBezTo>
                <a:cubicBezTo>
                  <a:pt x="66" y="2"/>
                  <a:pt x="48" y="8"/>
                  <a:pt x="35" y="24"/>
                </a:cubicBezTo>
                <a:cubicBezTo>
                  <a:pt x="25" y="24"/>
                  <a:pt x="25" y="24"/>
                  <a:pt x="25" y="24"/>
                </a:cubicBezTo>
                <a:cubicBezTo>
                  <a:pt x="25" y="24"/>
                  <a:pt x="0" y="22"/>
                  <a:pt x="0" y="56"/>
                </a:cubicBezTo>
                <a:cubicBezTo>
                  <a:pt x="0" y="57"/>
                  <a:pt x="0" y="57"/>
                  <a:pt x="0" y="57"/>
                </a:cubicBezTo>
                <a:cubicBezTo>
                  <a:pt x="1" y="56"/>
                  <a:pt x="1" y="56"/>
                  <a:pt x="1" y="56"/>
                </a:cubicBezTo>
                <a:cubicBezTo>
                  <a:pt x="11" y="56"/>
                  <a:pt x="11" y="56"/>
                  <a:pt x="11" y="56"/>
                </a:cubicBezTo>
                <a:close/>
                <a:moveTo>
                  <a:pt x="85" y="8"/>
                </a:moveTo>
                <a:cubicBezTo>
                  <a:pt x="85" y="23"/>
                  <a:pt x="85" y="23"/>
                  <a:pt x="85" y="23"/>
                </a:cubicBezTo>
                <a:cubicBezTo>
                  <a:pt x="47" y="23"/>
                  <a:pt x="47" y="23"/>
                  <a:pt x="47" y="23"/>
                </a:cubicBezTo>
                <a:cubicBezTo>
                  <a:pt x="47" y="23"/>
                  <a:pt x="47" y="23"/>
                  <a:pt x="47" y="23"/>
                </a:cubicBezTo>
                <a:cubicBezTo>
                  <a:pt x="58" y="13"/>
                  <a:pt x="70" y="9"/>
                  <a:pt x="80" y="8"/>
                </a:cubicBezTo>
                <a:cubicBezTo>
                  <a:pt x="81" y="8"/>
                  <a:pt x="83" y="8"/>
                  <a:pt x="85" y="8"/>
                </a:cubicBezTo>
                <a:close/>
                <a:moveTo>
                  <a:pt x="90" y="23"/>
                </a:moveTo>
                <a:cubicBezTo>
                  <a:pt x="89" y="7"/>
                  <a:pt x="89" y="7"/>
                  <a:pt x="89" y="7"/>
                </a:cubicBezTo>
                <a:cubicBezTo>
                  <a:pt x="92" y="8"/>
                  <a:pt x="94" y="8"/>
                  <a:pt x="95" y="8"/>
                </a:cubicBezTo>
                <a:cubicBezTo>
                  <a:pt x="105" y="9"/>
                  <a:pt x="118" y="13"/>
                  <a:pt x="128" y="23"/>
                </a:cubicBezTo>
                <a:lnTo>
                  <a:pt x="90" y="23"/>
                </a:lnTo>
                <a:close/>
              </a:path>
            </a:pathLst>
          </a:custGeom>
          <a:solidFill>
            <a:srgbClr val="12406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a:solidFill>
                <a:schemeClr val="bg1"/>
              </a:solidFill>
              <a:latin typeface="Bebas" pitchFamily="2" charset="0"/>
              <a:ea typeface="微软雅黑" panose="020B0503020204020204" charset="-122"/>
              <a:sym typeface="Bebas" pitchFamily="2" charset="0"/>
            </a:endParaRPr>
          </a:p>
        </p:txBody>
      </p:sp>
      <p:sp>
        <p:nvSpPr>
          <p:cNvPr id="33" name="椭圆 32"/>
          <p:cNvSpPr/>
          <p:nvPr/>
        </p:nvSpPr>
        <p:spPr>
          <a:xfrm>
            <a:off x="1643295" y="3982933"/>
            <a:ext cx="1008112" cy="1008112"/>
          </a:xfrm>
          <a:prstGeom prst="ellipse">
            <a:avLst/>
          </a:pr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en-US" altLang="zh-CN" sz="1600" dirty="0">
                <a:solidFill>
                  <a:srgbClr val="FEFABC"/>
                </a:solidFill>
                <a:latin typeface="Bebas" pitchFamily="2" charset="0"/>
                <a:ea typeface="微软雅黑" panose="020B0503020204020204" charset="-122"/>
                <a:sym typeface="Bebas" pitchFamily="2" charset="0"/>
              </a:rPr>
              <a:t>01</a:t>
            </a:r>
            <a:endParaRPr lang="zh-CN" altLang="en-US" sz="1600" dirty="0">
              <a:solidFill>
                <a:srgbClr val="FEFABC"/>
              </a:solidFill>
              <a:latin typeface="Bebas" pitchFamily="2" charset="0"/>
              <a:ea typeface="微软雅黑" panose="020B0503020204020204" charset="-122"/>
              <a:sym typeface="Bebas" pitchFamily="2" charset="0"/>
            </a:endParaRPr>
          </a:p>
        </p:txBody>
      </p:sp>
      <p:sp>
        <p:nvSpPr>
          <p:cNvPr id="34" name="椭圆 33"/>
          <p:cNvSpPr/>
          <p:nvPr/>
        </p:nvSpPr>
        <p:spPr>
          <a:xfrm>
            <a:off x="2885240" y="3982933"/>
            <a:ext cx="1008112" cy="1008112"/>
          </a:xfrm>
          <a:prstGeom prst="ellipse">
            <a:avLst/>
          </a:prstGeom>
          <a:solidFill>
            <a:srgbClr val="537285"/>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en-US" altLang="zh-CN" sz="1600" dirty="0">
                <a:solidFill>
                  <a:srgbClr val="FEFABC"/>
                </a:solidFill>
                <a:latin typeface="Bebas" pitchFamily="2" charset="0"/>
                <a:ea typeface="微软雅黑" panose="020B0503020204020204" charset="-122"/>
                <a:sym typeface="Bebas" pitchFamily="2" charset="0"/>
              </a:rPr>
              <a:t>02</a:t>
            </a:r>
            <a:endParaRPr lang="zh-CN" altLang="en-US" sz="1600" dirty="0">
              <a:solidFill>
                <a:srgbClr val="FEFABC"/>
              </a:solidFill>
              <a:latin typeface="Bebas" pitchFamily="2" charset="0"/>
              <a:ea typeface="微软雅黑" panose="020B0503020204020204" charset="-122"/>
              <a:sym typeface="Bebas" pitchFamily="2" charset="0"/>
            </a:endParaRPr>
          </a:p>
        </p:txBody>
      </p:sp>
      <p:sp>
        <p:nvSpPr>
          <p:cNvPr id="35" name="椭圆 34"/>
          <p:cNvSpPr/>
          <p:nvPr/>
        </p:nvSpPr>
        <p:spPr>
          <a:xfrm>
            <a:off x="4155761" y="3982933"/>
            <a:ext cx="1008112" cy="1008112"/>
          </a:xfrm>
          <a:prstGeom prst="ellipse">
            <a:avLst/>
          </a:pr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en-US" altLang="zh-CN" sz="1600" dirty="0">
                <a:solidFill>
                  <a:srgbClr val="FEFABC"/>
                </a:solidFill>
                <a:latin typeface="Bebas" pitchFamily="2" charset="0"/>
                <a:ea typeface="微软雅黑" panose="020B0503020204020204" charset="-122"/>
                <a:sym typeface="Bebas" pitchFamily="2" charset="0"/>
              </a:rPr>
              <a:t>03</a:t>
            </a:r>
            <a:endParaRPr lang="zh-CN" altLang="en-US" sz="1600" dirty="0">
              <a:solidFill>
                <a:srgbClr val="FEFABC"/>
              </a:solidFill>
              <a:latin typeface="Bebas" pitchFamily="2" charset="0"/>
              <a:ea typeface="微软雅黑" panose="020B0503020204020204" charset="-122"/>
              <a:sym typeface="Bebas" pitchFamily="2" charset="0"/>
            </a:endParaRPr>
          </a:p>
        </p:txBody>
      </p:sp>
      <p:sp>
        <p:nvSpPr>
          <p:cNvPr id="36" name="椭圆 35"/>
          <p:cNvSpPr/>
          <p:nvPr/>
        </p:nvSpPr>
        <p:spPr>
          <a:xfrm>
            <a:off x="5426282" y="3982933"/>
            <a:ext cx="1008112" cy="1008112"/>
          </a:xfrm>
          <a:prstGeom prst="ellipse">
            <a:avLst/>
          </a:prstGeom>
          <a:solidFill>
            <a:srgbClr val="537285"/>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en-US" altLang="zh-CN" sz="1600" dirty="0">
                <a:solidFill>
                  <a:srgbClr val="FEFABC"/>
                </a:solidFill>
                <a:latin typeface="Bebas" pitchFamily="2" charset="0"/>
                <a:ea typeface="微软雅黑" panose="020B0503020204020204" charset="-122"/>
                <a:sym typeface="Bebas" pitchFamily="2" charset="0"/>
              </a:rPr>
              <a:t>04</a:t>
            </a:r>
            <a:endParaRPr lang="zh-CN" altLang="en-US" sz="1600" dirty="0">
              <a:solidFill>
                <a:srgbClr val="FEFABC"/>
              </a:solidFill>
              <a:latin typeface="Bebas" pitchFamily="2" charset="0"/>
              <a:ea typeface="微软雅黑" panose="020B0503020204020204" charset="-122"/>
              <a:sym typeface="Bebas" pitchFamily="2" charset="0"/>
            </a:endParaRPr>
          </a:p>
        </p:txBody>
      </p:sp>
      <p:sp>
        <p:nvSpPr>
          <p:cNvPr id="37" name="椭圆 36"/>
          <p:cNvSpPr/>
          <p:nvPr/>
        </p:nvSpPr>
        <p:spPr>
          <a:xfrm>
            <a:off x="6739667" y="3982933"/>
            <a:ext cx="1008112" cy="1008112"/>
          </a:xfrm>
          <a:prstGeom prst="ellipse">
            <a:avLst/>
          </a:pr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en-US" altLang="zh-CN" sz="1600" dirty="0">
                <a:solidFill>
                  <a:srgbClr val="FEFABC"/>
                </a:solidFill>
                <a:latin typeface="Bebas" pitchFamily="2" charset="0"/>
                <a:ea typeface="微软雅黑" panose="020B0503020204020204" charset="-122"/>
                <a:sym typeface="Bebas" pitchFamily="2" charset="0"/>
              </a:rPr>
              <a:t>05</a:t>
            </a:r>
            <a:endParaRPr lang="zh-CN" altLang="en-US" sz="1600" dirty="0">
              <a:solidFill>
                <a:srgbClr val="FEFABC"/>
              </a:solidFill>
              <a:latin typeface="Bebas" pitchFamily="2" charset="0"/>
              <a:ea typeface="微软雅黑" panose="020B0503020204020204" charset="-122"/>
              <a:sym typeface="Bebas" pitchFamily="2" charset="0"/>
            </a:endParaRPr>
          </a:p>
        </p:txBody>
      </p:sp>
      <p:sp>
        <p:nvSpPr>
          <p:cNvPr id="38" name="椭圆 37"/>
          <p:cNvSpPr/>
          <p:nvPr/>
        </p:nvSpPr>
        <p:spPr>
          <a:xfrm>
            <a:off x="8038766" y="3982933"/>
            <a:ext cx="1008112" cy="1008112"/>
          </a:xfrm>
          <a:prstGeom prst="ellipse">
            <a:avLst/>
          </a:prstGeom>
          <a:solidFill>
            <a:srgbClr val="537285"/>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en-US" altLang="zh-CN" sz="1600" dirty="0">
                <a:solidFill>
                  <a:srgbClr val="FEFABC"/>
                </a:solidFill>
                <a:latin typeface="Bebas" pitchFamily="2" charset="0"/>
                <a:ea typeface="微软雅黑" panose="020B0503020204020204" charset="-122"/>
                <a:sym typeface="Bebas" pitchFamily="2" charset="0"/>
              </a:rPr>
              <a:t>06</a:t>
            </a:r>
            <a:endParaRPr lang="zh-CN" altLang="en-US" sz="1600" dirty="0">
              <a:solidFill>
                <a:srgbClr val="FEFABC"/>
              </a:solidFill>
              <a:latin typeface="Bebas" pitchFamily="2" charset="0"/>
              <a:ea typeface="微软雅黑" panose="020B0503020204020204" charset="-122"/>
              <a:sym typeface="Bebas" pitchFamily="2" charset="0"/>
            </a:endParaRPr>
          </a:p>
        </p:txBody>
      </p:sp>
      <p:cxnSp>
        <p:nvCxnSpPr>
          <p:cNvPr id="39" name="肘形连接符 38"/>
          <p:cNvCxnSpPr/>
          <p:nvPr/>
        </p:nvCxnSpPr>
        <p:spPr>
          <a:xfrm rot="5400000" flipH="1" flipV="1">
            <a:off x="1824287" y="3069974"/>
            <a:ext cx="936104" cy="802267"/>
          </a:xfrm>
          <a:prstGeom prst="bentConnector3">
            <a:avLst/>
          </a:prstGeom>
          <a:ln w="12700">
            <a:solidFill>
              <a:schemeClr val="bg1">
                <a:lumMod val="6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29"/>
          <p:cNvSpPr txBox="1"/>
          <p:nvPr/>
        </p:nvSpPr>
        <p:spPr>
          <a:xfrm>
            <a:off x="1279295" y="2417131"/>
            <a:ext cx="2867415" cy="291465"/>
          </a:xfrm>
          <a:prstGeom prst="rect">
            <a:avLst/>
          </a:prstGeom>
          <a:noFill/>
        </p:spPr>
        <p:txBody>
          <a:bodyPr wrap="square" rtlCol="0">
            <a:spAutoFit/>
          </a:bodyPr>
          <a:lstStyle/>
          <a:p>
            <a:pPr>
              <a:lnSpc>
                <a:spcPct val="130000"/>
              </a:lnSpc>
            </a:pP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1</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）双方的名称（姓名）与住所地；</a:t>
            </a:r>
          </a:p>
        </p:txBody>
      </p:sp>
      <p:sp>
        <p:nvSpPr>
          <p:cNvPr id="42" name="TextBox 31"/>
          <p:cNvSpPr txBox="1"/>
          <p:nvPr/>
        </p:nvSpPr>
        <p:spPr>
          <a:xfrm>
            <a:off x="2494494" y="5935220"/>
            <a:ext cx="2520280" cy="491490"/>
          </a:xfrm>
          <a:prstGeom prst="rect">
            <a:avLst/>
          </a:prstGeom>
          <a:noFill/>
        </p:spPr>
        <p:txBody>
          <a:bodyPr wrap="square" rtlCol="0">
            <a:spAutoFit/>
          </a:bodyPr>
          <a:lstStyle/>
          <a:p>
            <a:pPr>
              <a:lnSpc>
                <a:spcPct val="130000"/>
              </a:lnSpc>
            </a:pP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2</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）交易标的：包括标的名称和服务</a:t>
            </a: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咨询内容；</a:t>
            </a:r>
          </a:p>
        </p:txBody>
      </p:sp>
      <p:cxnSp>
        <p:nvCxnSpPr>
          <p:cNvPr id="43" name="肘形连接符 42"/>
          <p:cNvCxnSpPr/>
          <p:nvPr/>
        </p:nvCxnSpPr>
        <p:spPr>
          <a:xfrm rot="5400000" flipH="1" flipV="1">
            <a:off x="4545754" y="3092920"/>
            <a:ext cx="936104" cy="802267"/>
          </a:xfrm>
          <a:prstGeom prst="bentConnector3">
            <a:avLst/>
          </a:prstGeom>
          <a:ln w="12700">
            <a:solidFill>
              <a:schemeClr val="bg1">
                <a:lumMod val="6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TextBox 33"/>
          <p:cNvSpPr txBox="1"/>
          <p:nvPr/>
        </p:nvSpPr>
        <p:spPr>
          <a:xfrm>
            <a:off x="4612672" y="2410404"/>
            <a:ext cx="1766034" cy="291465"/>
          </a:xfrm>
          <a:prstGeom prst="rect">
            <a:avLst/>
          </a:prstGeom>
          <a:noFill/>
        </p:spPr>
        <p:txBody>
          <a:bodyPr wrap="square" rtlCol="0">
            <a:spAutoFit/>
          </a:bodyPr>
          <a:lstStyle/>
          <a:p>
            <a:pPr>
              <a:lnSpc>
                <a:spcPct val="130000"/>
              </a:lnSpc>
            </a:pP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3</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）标的质量；</a:t>
            </a:r>
          </a:p>
        </p:txBody>
      </p:sp>
      <p:cxnSp>
        <p:nvCxnSpPr>
          <p:cNvPr id="45" name="肘形连接符 44"/>
          <p:cNvCxnSpPr/>
          <p:nvPr/>
        </p:nvCxnSpPr>
        <p:spPr>
          <a:xfrm rot="16200000" flipH="1">
            <a:off x="5820012" y="5057965"/>
            <a:ext cx="936104" cy="802267"/>
          </a:xfrm>
          <a:prstGeom prst="bentConnector3">
            <a:avLst/>
          </a:prstGeom>
          <a:ln w="12700">
            <a:solidFill>
              <a:schemeClr val="bg1">
                <a:lumMod val="6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TextBox 35"/>
          <p:cNvSpPr txBox="1"/>
          <p:nvPr/>
        </p:nvSpPr>
        <p:spPr>
          <a:xfrm>
            <a:off x="5321296" y="5992372"/>
            <a:ext cx="2520280" cy="291465"/>
          </a:xfrm>
          <a:prstGeom prst="rect">
            <a:avLst/>
          </a:prstGeom>
          <a:noFill/>
        </p:spPr>
        <p:txBody>
          <a:bodyPr wrap="square" rtlCol="0">
            <a:spAutoFit/>
          </a:bodyPr>
          <a:lstStyle/>
          <a:p>
            <a:pPr>
              <a:lnSpc>
                <a:spcPct val="130000"/>
              </a:lnSpc>
            </a:pP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4</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）标的价款或交易报酬；</a:t>
            </a:r>
          </a:p>
        </p:txBody>
      </p:sp>
      <p:cxnSp>
        <p:nvCxnSpPr>
          <p:cNvPr id="47" name="肘形连接符 46"/>
          <p:cNvCxnSpPr/>
          <p:nvPr/>
        </p:nvCxnSpPr>
        <p:spPr>
          <a:xfrm rot="5400000" flipH="1" flipV="1">
            <a:off x="7247671" y="3069974"/>
            <a:ext cx="936104" cy="802267"/>
          </a:xfrm>
          <a:prstGeom prst="bentConnector3">
            <a:avLst/>
          </a:prstGeom>
          <a:ln w="12700">
            <a:solidFill>
              <a:schemeClr val="bg1">
                <a:lumMod val="6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TextBox 37"/>
          <p:cNvSpPr txBox="1"/>
          <p:nvPr/>
        </p:nvSpPr>
        <p:spPr>
          <a:xfrm>
            <a:off x="6633183" y="2413634"/>
            <a:ext cx="2520280" cy="291465"/>
          </a:xfrm>
          <a:prstGeom prst="rect">
            <a:avLst/>
          </a:prstGeom>
          <a:noFill/>
        </p:spPr>
        <p:txBody>
          <a:bodyPr wrap="square" rtlCol="0">
            <a:spAutoFit/>
          </a:bodyPr>
          <a:lstStyle/>
          <a:p>
            <a:pPr>
              <a:lnSpc>
                <a:spcPct val="130000"/>
              </a:lnSpc>
            </a:pP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5</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）履行期限、地点和方式；</a:t>
            </a:r>
          </a:p>
        </p:txBody>
      </p:sp>
      <p:cxnSp>
        <p:nvCxnSpPr>
          <p:cNvPr id="49" name="肘形连接符 48"/>
          <p:cNvCxnSpPr/>
          <p:nvPr/>
        </p:nvCxnSpPr>
        <p:spPr>
          <a:xfrm rot="16200000" flipH="1">
            <a:off x="8475904" y="5066036"/>
            <a:ext cx="936104" cy="802267"/>
          </a:xfrm>
          <a:prstGeom prst="bentConnector3">
            <a:avLst/>
          </a:prstGeom>
          <a:ln w="12700">
            <a:solidFill>
              <a:schemeClr val="bg1">
                <a:lumMod val="6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TextBox 39"/>
          <p:cNvSpPr txBox="1"/>
          <p:nvPr/>
        </p:nvSpPr>
        <p:spPr>
          <a:xfrm>
            <a:off x="8099238" y="5992372"/>
            <a:ext cx="1628180" cy="291465"/>
          </a:xfrm>
          <a:prstGeom prst="rect">
            <a:avLst/>
          </a:prstGeom>
          <a:noFill/>
        </p:spPr>
        <p:txBody>
          <a:bodyPr wrap="square" rtlCol="0">
            <a:spAutoFit/>
          </a:bodyPr>
          <a:lstStyle/>
          <a:p>
            <a:pPr>
              <a:lnSpc>
                <a:spcPct val="130000"/>
              </a:lnSpc>
            </a:pP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6</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）违约责任；</a:t>
            </a:r>
          </a:p>
        </p:txBody>
      </p:sp>
      <p:sp>
        <p:nvSpPr>
          <p:cNvPr id="52" name="椭圆 51"/>
          <p:cNvSpPr/>
          <p:nvPr/>
        </p:nvSpPr>
        <p:spPr>
          <a:xfrm>
            <a:off x="9406671" y="3982934"/>
            <a:ext cx="1008112" cy="1008112"/>
          </a:xfrm>
          <a:prstGeom prst="ellipse">
            <a:avLst/>
          </a:prstGeom>
          <a:solidFill>
            <a:srgbClr val="537285"/>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en-US" altLang="zh-CN" sz="1600" dirty="0">
                <a:solidFill>
                  <a:srgbClr val="FEFABC"/>
                </a:solidFill>
                <a:latin typeface="Bebas" pitchFamily="2" charset="0"/>
                <a:ea typeface="微软雅黑" panose="020B0503020204020204" charset="-122"/>
                <a:sym typeface="Bebas" pitchFamily="2" charset="0"/>
              </a:rPr>
              <a:t>07</a:t>
            </a:r>
            <a:endParaRPr lang="zh-CN" altLang="en-US" sz="1600" dirty="0">
              <a:solidFill>
                <a:srgbClr val="FEFABC"/>
              </a:solidFill>
              <a:latin typeface="Bebas" pitchFamily="2" charset="0"/>
              <a:ea typeface="微软雅黑" panose="020B0503020204020204" charset="-122"/>
              <a:sym typeface="Bebas" pitchFamily="2" charset="0"/>
            </a:endParaRPr>
          </a:p>
        </p:txBody>
      </p:sp>
      <p:sp>
        <p:nvSpPr>
          <p:cNvPr id="53" name="椭圆 52"/>
          <p:cNvSpPr/>
          <p:nvPr/>
        </p:nvSpPr>
        <p:spPr>
          <a:xfrm>
            <a:off x="10661483" y="3978240"/>
            <a:ext cx="1008112" cy="1008112"/>
          </a:xfrm>
          <a:prstGeom prst="ellipse">
            <a:avLst/>
          </a:prstGeom>
          <a:solidFill>
            <a:srgbClr val="537285"/>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en-US" altLang="zh-CN" sz="1600" dirty="0">
                <a:solidFill>
                  <a:srgbClr val="FEFABC"/>
                </a:solidFill>
                <a:latin typeface="Bebas" pitchFamily="2" charset="0"/>
                <a:ea typeface="微软雅黑" panose="020B0503020204020204" charset="-122"/>
                <a:sym typeface="Bebas" pitchFamily="2" charset="0"/>
              </a:rPr>
              <a:t>08</a:t>
            </a:r>
            <a:endParaRPr lang="zh-CN" altLang="en-US" sz="1600" dirty="0">
              <a:solidFill>
                <a:srgbClr val="FEFABC"/>
              </a:solidFill>
              <a:latin typeface="Bebas" pitchFamily="2" charset="0"/>
              <a:ea typeface="微软雅黑" panose="020B0503020204020204" charset="-122"/>
              <a:sym typeface="Bebas" pitchFamily="2" charset="0"/>
            </a:endParaRPr>
          </a:p>
        </p:txBody>
      </p:sp>
      <p:grpSp>
        <p:nvGrpSpPr>
          <p:cNvPr id="54" name="组合 53"/>
          <p:cNvGrpSpPr/>
          <p:nvPr/>
        </p:nvGrpSpPr>
        <p:grpSpPr>
          <a:xfrm>
            <a:off x="222717" y="3807396"/>
            <a:ext cx="1264071" cy="1264071"/>
            <a:chOff x="3602100" y="4141250"/>
            <a:chExt cx="1264071" cy="1264071"/>
          </a:xfrm>
          <a:solidFill>
            <a:srgbClr val="393E46"/>
          </a:solidFill>
        </p:grpSpPr>
        <p:sp>
          <p:nvSpPr>
            <p:cNvPr id="55" name="Freeform 8"/>
            <p:cNvSpPr>
              <a:spLocks noEditPoints="1"/>
            </p:cNvSpPr>
            <p:nvPr/>
          </p:nvSpPr>
          <p:spPr bwMode="auto">
            <a:xfrm>
              <a:off x="3602100" y="4141250"/>
              <a:ext cx="1264071" cy="1264071"/>
            </a:xfrm>
            <a:custGeom>
              <a:avLst/>
              <a:gdLst>
                <a:gd name="T0" fmla="*/ 813 w 1386"/>
                <a:gd name="T1" fmla="*/ 164 h 1385"/>
                <a:gd name="T2" fmla="*/ 561 w 1386"/>
                <a:gd name="T3" fmla="*/ 1218 h 1385"/>
                <a:gd name="T4" fmla="*/ 477 w 1386"/>
                <a:gd name="T5" fmla="*/ 1353 h 1385"/>
                <a:gd name="T6" fmla="*/ 638 w 1386"/>
                <a:gd name="T7" fmla="*/ 1279 h 1385"/>
                <a:gd name="T8" fmla="*/ 751 w 1386"/>
                <a:gd name="T9" fmla="*/ 1385 h 1385"/>
                <a:gd name="T10" fmla="*/ 871 w 1386"/>
                <a:gd name="T11" fmla="*/ 1251 h 1385"/>
                <a:gd name="T12" fmla="*/ 1007 w 1386"/>
                <a:gd name="T13" fmla="*/ 1312 h 1385"/>
                <a:gd name="T14" fmla="*/ 1067 w 1386"/>
                <a:gd name="T15" fmla="*/ 1142 h 1385"/>
                <a:gd name="T16" fmla="*/ 1229 w 1386"/>
                <a:gd name="T17" fmla="*/ 1135 h 1385"/>
                <a:gd name="T18" fmla="*/ 1215 w 1386"/>
                <a:gd name="T19" fmla="*/ 954 h 1385"/>
                <a:gd name="T20" fmla="*/ 1354 w 1386"/>
                <a:gd name="T21" fmla="*/ 908 h 1385"/>
                <a:gd name="T22" fmla="*/ 1274 w 1386"/>
                <a:gd name="T23" fmla="*/ 745 h 1385"/>
                <a:gd name="T24" fmla="*/ 1386 w 1386"/>
                <a:gd name="T25" fmla="*/ 641 h 1385"/>
                <a:gd name="T26" fmla="*/ 1251 w 1386"/>
                <a:gd name="T27" fmla="*/ 520 h 1385"/>
                <a:gd name="T28" fmla="*/ 1313 w 1386"/>
                <a:gd name="T29" fmla="*/ 378 h 1385"/>
                <a:gd name="T30" fmla="*/ 1143 w 1386"/>
                <a:gd name="T31" fmla="*/ 318 h 1385"/>
                <a:gd name="T32" fmla="*/ 1150 w 1386"/>
                <a:gd name="T33" fmla="*/ 168 h 1385"/>
                <a:gd name="T34" fmla="*/ 972 w 1386"/>
                <a:gd name="T35" fmla="*/ 175 h 1385"/>
                <a:gd name="T36" fmla="*/ 909 w 1386"/>
                <a:gd name="T37" fmla="*/ 32 h 1385"/>
                <a:gd name="T38" fmla="*/ 748 w 1386"/>
                <a:gd name="T39" fmla="*/ 105 h 1385"/>
                <a:gd name="T40" fmla="*/ 634 w 1386"/>
                <a:gd name="T41" fmla="*/ 0 h 1385"/>
                <a:gd name="T42" fmla="*/ 516 w 1386"/>
                <a:gd name="T43" fmla="*/ 127 h 1385"/>
                <a:gd name="T44" fmla="*/ 378 w 1386"/>
                <a:gd name="T45" fmla="*/ 72 h 1385"/>
                <a:gd name="T46" fmla="*/ 315 w 1386"/>
                <a:gd name="T47" fmla="*/ 233 h 1385"/>
                <a:gd name="T48" fmla="*/ 157 w 1386"/>
                <a:gd name="T49" fmla="*/ 250 h 1385"/>
                <a:gd name="T50" fmla="*/ 163 w 1386"/>
                <a:gd name="T51" fmla="*/ 421 h 1385"/>
                <a:gd name="T52" fmla="*/ 32 w 1386"/>
                <a:gd name="T53" fmla="*/ 476 h 1385"/>
                <a:gd name="T54" fmla="*/ 100 w 1386"/>
                <a:gd name="T55" fmla="*/ 634 h 1385"/>
                <a:gd name="T56" fmla="*/ 0 w 1386"/>
                <a:gd name="T57" fmla="*/ 744 h 1385"/>
                <a:gd name="T58" fmla="*/ 123 w 1386"/>
                <a:gd name="T59" fmla="*/ 864 h 1385"/>
                <a:gd name="T60" fmla="*/ 73 w 1386"/>
                <a:gd name="T61" fmla="*/ 1007 h 1385"/>
                <a:gd name="T62" fmla="*/ 235 w 1386"/>
                <a:gd name="T63" fmla="*/ 1069 h 1385"/>
                <a:gd name="T64" fmla="*/ 236 w 1386"/>
                <a:gd name="T65" fmla="*/ 1216 h 1385"/>
                <a:gd name="T66" fmla="*/ 411 w 1386"/>
                <a:gd name="T67" fmla="*/ 1212 h 1385"/>
                <a:gd name="T68" fmla="*/ 477 w 1386"/>
                <a:gd name="T69" fmla="*/ 1353 h 1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6" h="1385">
                  <a:moveTo>
                    <a:pt x="160" y="565"/>
                  </a:moveTo>
                  <a:cubicBezTo>
                    <a:pt x="229" y="274"/>
                    <a:pt x="522" y="94"/>
                    <a:pt x="813" y="164"/>
                  </a:cubicBezTo>
                  <a:cubicBezTo>
                    <a:pt x="1104" y="233"/>
                    <a:pt x="1284" y="526"/>
                    <a:pt x="1214" y="817"/>
                  </a:cubicBezTo>
                  <a:cubicBezTo>
                    <a:pt x="1145" y="1108"/>
                    <a:pt x="852" y="1288"/>
                    <a:pt x="561" y="1218"/>
                  </a:cubicBezTo>
                  <a:cubicBezTo>
                    <a:pt x="270" y="1149"/>
                    <a:pt x="90" y="856"/>
                    <a:pt x="160" y="565"/>
                  </a:cubicBezTo>
                  <a:close/>
                  <a:moveTo>
                    <a:pt x="477" y="1353"/>
                  </a:moveTo>
                  <a:lnTo>
                    <a:pt x="584" y="1379"/>
                  </a:lnTo>
                  <a:lnTo>
                    <a:pt x="638" y="1279"/>
                  </a:lnTo>
                  <a:cubicBezTo>
                    <a:pt x="661" y="1281"/>
                    <a:pt x="684" y="1281"/>
                    <a:pt x="706" y="1280"/>
                  </a:cubicBezTo>
                  <a:lnTo>
                    <a:pt x="751" y="1385"/>
                  </a:lnTo>
                  <a:lnTo>
                    <a:pt x="860" y="1367"/>
                  </a:lnTo>
                  <a:lnTo>
                    <a:pt x="871" y="1251"/>
                  </a:lnTo>
                  <a:cubicBezTo>
                    <a:pt x="889" y="1245"/>
                    <a:pt x="907" y="1238"/>
                    <a:pt x="925" y="1230"/>
                  </a:cubicBezTo>
                  <a:lnTo>
                    <a:pt x="1007" y="1312"/>
                  </a:lnTo>
                  <a:lnTo>
                    <a:pt x="1101" y="1255"/>
                  </a:lnTo>
                  <a:lnTo>
                    <a:pt x="1067" y="1142"/>
                  </a:lnTo>
                  <a:cubicBezTo>
                    <a:pt x="1085" y="1126"/>
                    <a:pt x="1103" y="1110"/>
                    <a:pt x="1119" y="1092"/>
                  </a:cubicBezTo>
                  <a:lnTo>
                    <a:pt x="1229" y="1135"/>
                  </a:lnTo>
                  <a:lnTo>
                    <a:pt x="1292" y="1045"/>
                  </a:lnTo>
                  <a:lnTo>
                    <a:pt x="1215" y="954"/>
                  </a:lnTo>
                  <a:cubicBezTo>
                    <a:pt x="1222" y="939"/>
                    <a:pt x="1229" y="924"/>
                    <a:pt x="1235" y="909"/>
                  </a:cubicBezTo>
                  <a:lnTo>
                    <a:pt x="1354" y="908"/>
                  </a:lnTo>
                  <a:lnTo>
                    <a:pt x="1379" y="801"/>
                  </a:lnTo>
                  <a:lnTo>
                    <a:pt x="1274" y="745"/>
                  </a:lnTo>
                  <a:cubicBezTo>
                    <a:pt x="1276" y="725"/>
                    <a:pt x="1277" y="706"/>
                    <a:pt x="1277" y="686"/>
                  </a:cubicBezTo>
                  <a:lnTo>
                    <a:pt x="1386" y="641"/>
                  </a:lnTo>
                  <a:lnTo>
                    <a:pt x="1369" y="532"/>
                  </a:lnTo>
                  <a:lnTo>
                    <a:pt x="1251" y="520"/>
                  </a:lnTo>
                  <a:cubicBezTo>
                    <a:pt x="1245" y="500"/>
                    <a:pt x="1238" y="480"/>
                    <a:pt x="1230" y="461"/>
                  </a:cubicBezTo>
                  <a:lnTo>
                    <a:pt x="1313" y="378"/>
                  </a:lnTo>
                  <a:lnTo>
                    <a:pt x="1255" y="284"/>
                  </a:lnTo>
                  <a:lnTo>
                    <a:pt x="1143" y="318"/>
                  </a:lnTo>
                  <a:cubicBezTo>
                    <a:pt x="1131" y="303"/>
                    <a:pt x="1118" y="289"/>
                    <a:pt x="1105" y="275"/>
                  </a:cubicBezTo>
                  <a:lnTo>
                    <a:pt x="1150" y="168"/>
                  </a:lnTo>
                  <a:lnTo>
                    <a:pt x="1061" y="103"/>
                  </a:lnTo>
                  <a:lnTo>
                    <a:pt x="972" y="175"/>
                  </a:lnTo>
                  <a:cubicBezTo>
                    <a:pt x="952" y="164"/>
                    <a:pt x="931" y="154"/>
                    <a:pt x="909" y="145"/>
                  </a:cubicBezTo>
                  <a:lnTo>
                    <a:pt x="909" y="32"/>
                  </a:lnTo>
                  <a:lnTo>
                    <a:pt x="801" y="6"/>
                  </a:lnTo>
                  <a:lnTo>
                    <a:pt x="748" y="105"/>
                  </a:lnTo>
                  <a:cubicBezTo>
                    <a:pt x="725" y="102"/>
                    <a:pt x="701" y="101"/>
                    <a:pt x="678" y="101"/>
                  </a:cubicBezTo>
                  <a:lnTo>
                    <a:pt x="634" y="0"/>
                  </a:lnTo>
                  <a:lnTo>
                    <a:pt x="526" y="18"/>
                  </a:lnTo>
                  <a:lnTo>
                    <a:pt x="516" y="127"/>
                  </a:lnTo>
                  <a:cubicBezTo>
                    <a:pt x="495" y="133"/>
                    <a:pt x="475" y="140"/>
                    <a:pt x="455" y="149"/>
                  </a:cubicBezTo>
                  <a:lnTo>
                    <a:pt x="378" y="72"/>
                  </a:lnTo>
                  <a:lnTo>
                    <a:pt x="284" y="130"/>
                  </a:lnTo>
                  <a:lnTo>
                    <a:pt x="315" y="233"/>
                  </a:lnTo>
                  <a:cubicBezTo>
                    <a:pt x="295" y="250"/>
                    <a:pt x="275" y="269"/>
                    <a:pt x="256" y="288"/>
                  </a:cubicBezTo>
                  <a:lnTo>
                    <a:pt x="157" y="250"/>
                  </a:lnTo>
                  <a:lnTo>
                    <a:pt x="94" y="340"/>
                  </a:lnTo>
                  <a:lnTo>
                    <a:pt x="163" y="421"/>
                  </a:lnTo>
                  <a:cubicBezTo>
                    <a:pt x="154" y="439"/>
                    <a:pt x="145" y="457"/>
                    <a:pt x="138" y="476"/>
                  </a:cubicBezTo>
                  <a:lnTo>
                    <a:pt x="32" y="476"/>
                  </a:lnTo>
                  <a:lnTo>
                    <a:pt x="6" y="584"/>
                  </a:lnTo>
                  <a:lnTo>
                    <a:pt x="100" y="634"/>
                  </a:lnTo>
                  <a:cubicBezTo>
                    <a:pt x="98" y="657"/>
                    <a:pt x="97" y="680"/>
                    <a:pt x="97" y="703"/>
                  </a:cubicBezTo>
                  <a:lnTo>
                    <a:pt x="0" y="744"/>
                  </a:lnTo>
                  <a:lnTo>
                    <a:pt x="17" y="853"/>
                  </a:lnTo>
                  <a:lnTo>
                    <a:pt x="123" y="864"/>
                  </a:lnTo>
                  <a:cubicBezTo>
                    <a:pt x="130" y="887"/>
                    <a:pt x="139" y="909"/>
                    <a:pt x="148" y="931"/>
                  </a:cubicBezTo>
                  <a:lnTo>
                    <a:pt x="73" y="1007"/>
                  </a:lnTo>
                  <a:lnTo>
                    <a:pt x="131" y="1101"/>
                  </a:lnTo>
                  <a:lnTo>
                    <a:pt x="235" y="1069"/>
                  </a:lnTo>
                  <a:cubicBezTo>
                    <a:pt x="248" y="1086"/>
                    <a:pt x="263" y="1101"/>
                    <a:pt x="278" y="1116"/>
                  </a:cubicBezTo>
                  <a:lnTo>
                    <a:pt x="236" y="1216"/>
                  </a:lnTo>
                  <a:lnTo>
                    <a:pt x="325" y="1282"/>
                  </a:lnTo>
                  <a:lnTo>
                    <a:pt x="411" y="1212"/>
                  </a:lnTo>
                  <a:cubicBezTo>
                    <a:pt x="432" y="1223"/>
                    <a:pt x="454" y="1233"/>
                    <a:pt x="477" y="1242"/>
                  </a:cubicBezTo>
                  <a:lnTo>
                    <a:pt x="477" y="1353"/>
                  </a:lnTo>
                  <a:close/>
                </a:path>
              </a:pathLst>
            </a:custGeom>
            <a:grp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FFF68E"/>
                </a:solidFill>
              </a:endParaRPr>
            </a:p>
          </p:txBody>
        </p:sp>
        <p:sp>
          <p:nvSpPr>
            <p:cNvPr id="56" name="Freeform 9"/>
            <p:cNvSpPr/>
            <p:nvPr/>
          </p:nvSpPr>
          <p:spPr bwMode="auto">
            <a:xfrm>
              <a:off x="3714461" y="4257626"/>
              <a:ext cx="1027308" cy="1027308"/>
            </a:xfrm>
            <a:custGeom>
              <a:avLst/>
              <a:gdLst>
                <a:gd name="T0" fmla="*/ 1062 w 1128"/>
                <a:gd name="T1" fmla="*/ 683 h 1128"/>
                <a:gd name="T2" fmla="*/ 683 w 1128"/>
                <a:gd name="T3" fmla="*/ 66 h 1128"/>
                <a:gd name="T4" fmla="*/ 66 w 1128"/>
                <a:gd name="T5" fmla="*/ 445 h 1128"/>
                <a:gd name="T6" fmla="*/ 445 w 1128"/>
                <a:gd name="T7" fmla="*/ 1062 h 1128"/>
                <a:gd name="T8" fmla="*/ 1062 w 1128"/>
                <a:gd name="T9" fmla="*/ 683 h 1128"/>
              </a:gdLst>
              <a:ahLst/>
              <a:cxnLst>
                <a:cxn ang="0">
                  <a:pos x="T0" y="T1"/>
                </a:cxn>
                <a:cxn ang="0">
                  <a:pos x="T2" y="T3"/>
                </a:cxn>
                <a:cxn ang="0">
                  <a:pos x="T4" y="T5"/>
                </a:cxn>
                <a:cxn ang="0">
                  <a:pos x="T6" y="T7"/>
                </a:cxn>
                <a:cxn ang="0">
                  <a:pos x="T8" y="T9"/>
                </a:cxn>
              </a:cxnLst>
              <a:rect l="0" t="0" r="r" b="b"/>
              <a:pathLst>
                <a:path w="1128" h="1128">
                  <a:moveTo>
                    <a:pt x="1062" y="683"/>
                  </a:moveTo>
                  <a:cubicBezTo>
                    <a:pt x="1128" y="408"/>
                    <a:pt x="958" y="132"/>
                    <a:pt x="683" y="66"/>
                  </a:cubicBezTo>
                  <a:cubicBezTo>
                    <a:pt x="408" y="0"/>
                    <a:pt x="132" y="170"/>
                    <a:pt x="66" y="445"/>
                  </a:cubicBezTo>
                  <a:cubicBezTo>
                    <a:pt x="0" y="720"/>
                    <a:pt x="170" y="996"/>
                    <a:pt x="445" y="1062"/>
                  </a:cubicBezTo>
                  <a:cubicBezTo>
                    <a:pt x="720" y="1128"/>
                    <a:pt x="996" y="958"/>
                    <a:pt x="1062" y="683"/>
                  </a:cubicBezTo>
                  <a:close/>
                </a:path>
              </a:pathLst>
            </a:custGeom>
            <a:grp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FFF68E"/>
                </a:solidFill>
              </a:endParaRPr>
            </a:p>
          </p:txBody>
        </p:sp>
      </p:grpSp>
      <p:sp>
        <p:nvSpPr>
          <p:cNvPr id="57" name="文本框 48"/>
          <p:cNvSpPr txBox="1"/>
          <p:nvPr/>
        </p:nvSpPr>
        <p:spPr>
          <a:xfrm>
            <a:off x="300417" y="4144841"/>
            <a:ext cx="1107997" cy="64633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600" dirty="0">
                <a:solidFill>
                  <a:srgbClr val="FFF68E"/>
                </a:solidFill>
                <a:latin typeface="Lifeline JL" panose="00000400000000000000" pitchFamily="2" charset="0"/>
              </a:rPr>
              <a:t>正文</a:t>
            </a:r>
          </a:p>
        </p:txBody>
      </p:sp>
      <p:sp>
        <p:nvSpPr>
          <p:cNvPr id="59" name="TextBox 31"/>
          <p:cNvSpPr txBox="1"/>
          <p:nvPr/>
        </p:nvSpPr>
        <p:spPr>
          <a:xfrm>
            <a:off x="82844" y="5943612"/>
            <a:ext cx="2323646" cy="491490"/>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正文即合同条款，是合同的内容要素。一般的合同正文包含如下条款：</a:t>
            </a:r>
          </a:p>
        </p:txBody>
      </p:sp>
      <p:cxnSp>
        <p:nvCxnSpPr>
          <p:cNvPr id="60" name="肘形连接符 59"/>
          <p:cNvCxnSpPr/>
          <p:nvPr/>
        </p:nvCxnSpPr>
        <p:spPr>
          <a:xfrm rot="16200000" flipH="1">
            <a:off x="3286576" y="5017999"/>
            <a:ext cx="936104" cy="802267"/>
          </a:xfrm>
          <a:prstGeom prst="bentConnector3">
            <a:avLst/>
          </a:prstGeom>
          <a:ln w="12700">
            <a:solidFill>
              <a:schemeClr val="bg1">
                <a:lumMod val="6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肘形连接符 60"/>
          <p:cNvCxnSpPr/>
          <p:nvPr/>
        </p:nvCxnSpPr>
        <p:spPr>
          <a:xfrm rot="5400000" flipH="1" flipV="1">
            <a:off x="9789092" y="3092920"/>
            <a:ext cx="936104" cy="802267"/>
          </a:xfrm>
          <a:prstGeom prst="bentConnector3">
            <a:avLst/>
          </a:prstGeom>
          <a:ln w="12700">
            <a:solidFill>
              <a:schemeClr val="bg1">
                <a:lumMod val="6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2" name="TextBox 37"/>
          <p:cNvSpPr txBox="1"/>
          <p:nvPr/>
        </p:nvSpPr>
        <p:spPr>
          <a:xfrm>
            <a:off x="9438136" y="2417131"/>
            <a:ext cx="2520280" cy="291465"/>
          </a:xfrm>
          <a:prstGeom prst="rect">
            <a:avLst/>
          </a:prstGeom>
          <a:noFill/>
        </p:spPr>
        <p:txBody>
          <a:bodyPr wrap="square" rtlCol="0">
            <a:spAutoFit/>
          </a:bodyPr>
          <a:lstStyle/>
          <a:p>
            <a:pPr>
              <a:lnSpc>
                <a:spcPct val="130000"/>
              </a:lnSpc>
            </a:pP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7</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）争议解决方式；</a:t>
            </a:r>
          </a:p>
        </p:txBody>
      </p:sp>
      <p:cxnSp>
        <p:nvCxnSpPr>
          <p:cNvPr id="63" name="肘形连接符 62"/>
          <p:cNvCxnSpPr/>
          <p:nvPr/>
        </p:nvCxnSpPr>
        <p:spPr>
          <a:xfrm rot="16200000" flipH="1">
            <a:off x="10985743" y="5053272"/>
            <a:ext cx="936104" cy="802267"/>
          </a:xfrm>
          <a:prstGeom prst="bentConnector3">
            <a:avLst/>
          </a:prstGeom>
          <a:ln w="12700">
            <a:solidFill>
              <a:schemeClr val="bg1">
                <a:lumMod val="6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4" name="TextBox 39"/>
          <p:cNvSpPr txBox="1"/>
          <p:nvPr/>
        </p:nvSpPr>
        <p:spPr>
          <a:xfrm>
            <a:off x="9686929" y="5992372"/>
            <a:ext cx="2471737" cy="491490"/>
          </a:xfrm>
          <a:prstGeom prst="rect">
            <a:avLst/>
          </a:prstGeom>
          <a:noFill/>
        </p:spPr>
        <p:txBody>
          <a:bodyPr wrap="square" rtlCol="0">
            <a:spAutoFit/>
          </a:bodyPr>
          <a:lstStyle/>
          <a:p>
            <a:pPr>
              <a:lnSpc>
                <a:spcPct val="130000"/>
              </a:lnSpc>
            </a:pP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8</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）双方约定的其他条款（不得违反法律的禁止性规定）。</a:t>
            </a:r>
          </a:p>
        </p:txBody>
      </p:sp>
      <p:cxnSp>
        <p:nvCxnSpPr>
          <p:cNvPr id="65" name="肘形连接符 64"/>
          <p:cNvCxnSpPr/>
          <p:nvPr/>
        </p:nvCxnSpPr>
        <p:spPr>
          <a:xfrm rot="16200000" flipH="1">
            <a:off x="747451" y="5113067"/>
            <a:ext cx="936104" cy="802267"/>
          </a:xfrm>
          <a:prstGeom prst="bentConnector3">
            <a:avLst/>
          </a:prstGeom>
          <a:ln w="12700">
            <a:solidFill>
              <a:schemeClr val="bg1">
                <a:lumMod val="6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矩形 57">
            <a:extLst>
              <a:ext uri="{FF2B5EF4-FFF2-40B4-BE49-F238E27FC236}">
                <a16:creationId xmlns:a16="http://schemas.microsoft.com/office/drawing/2014/main" id="{9F94E6F6-D42B-B846-B85E-988408114388}"/>
              </a:ext>
            </a:extLst>
          </p:cNvPr>
          <p:cNvSpPr/>
          <p:nvPr/>
        </p:nvSpPr>
        <p:spPr>
          <a:xfrm>
            <a:off x="2276758" y="317593"/>
            <a:ext cx="2954655" cy="461665"/>
          </a:xfrm>
          <a:prstGeom prst="rect">
            <a:avLst/>
          </a:prstGeom>
        </p:spPr>
        <p:txBody>
          <a:bodyPr wrap="none">
            <a:spAutoFit/>
          </a:bodyPr>
          <a:lstStyle/>
          <a:p>
            <a:r>
              <a:rPr lang="zh-CN" altLang="en-US" sz="2400" b="1" dirty="0">
                <a:solidFill>
                  <a:srgbClr val="124062"/>
                </a:solidFill>
                <a:latin typeface="Arial Black" panose="020B0A04020102020204" pitchFamily="34" charset="0"/>
                <a:ea typeface="创艺简细圆" pitchFamily="2" charset="-122"/>
                <a:cs typeface="Kartika" panose="02020503030404060203" pitchFamily="18" charset="0"/>
              </a:rPr>
              <a:t>合同管理流程及要点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0" fill="hold"/>
                                        <p:tgtEl>
                                          <p:spTgt spid="31"/>
                                        </p:tgtEl>
                                        <p:attrNameLst>
                                          <p:attrName>ppt_x</p:attrName>
                                        </p:attrNameLst>
                                      </p:cBhvr>
                                      <p:tavLst>
                                        <p:tav tm="0">
                                          <p:val>
                                            <p:strVal val="0-#ppt_w/2"/>
                                          </p:val>
                                        </p:tav>
                                        <p:tav tm="100000">
                                          <p:val>
                                            <p:strVal val="#ppt_x"/>
                                          </p:val>
                                        </p:tav>
                                      </p:tavLst>
                                    </p:anim>
                                    <p:anim calcmode="lin" valueType="num">
                                      <p:cBhvr additive="base">
                                        <p:cTn id="8" dur="5000" fill="hold"/>
                                        <p:tgtEl>
                                          <p:spTgt spid="31"/>
                                        </p:tgtEl>
                                        <p:attrNameLst>
                                          <p:attrName>ppt_y</p:attrName>
                                        </p:attrNameLst>
                                      </p:cBhvr>
                                      <p:tavLst>
                                        <p:tav tm="0">
                                          <p:val>
                                            <p:strVal val="#ppt_y"/>
                                          </p:val>
                                        </p:tav>
                                        <p:tav tm="100000">
                                          <p:val>
                                            <p:strVal val="#ppt_y"/>
                                          </p:val>
                                        </p:tav>
                                      </p:tavLst>
                                    </p:anim>
                                  </p:childTnLst>
                                </p:cTn>
                              </p:par>
                              <p:par>
                                <p:cTn id="9" presetID="63" presetClass="path" presetSubtype="0" fill="hold" grpId="0" nodeType="withEffect">
                                  <p:stCondLst>
                                    <p:cond delay="0"/>
                                  </p:stCondLst>
                                  <p:childTnLst>
                                    <p:animMotion origin="layout" path="M -1.875E-6 3.7037E-7 L 0.97266 3.7037E-7 " pathEditMode="relative" rAng="0" ptsTypes="AA">
                                      <p:cBhvr>
                                        <p:cTn id="10" dur="11000" fill="hold"/>
                                        <p:tgtEl>
                                          <p:spTgt spid="32"/>
                                        </p:tgtEl>
                                        <p:attrNameLst>
                                          <p:attrName>ppt_x</p:attrName>
                                          <p:attrName>ppt_y</p:attrName>
                                        </p:attrNameLst>
                                      </p:cBhvr>
                                      <p:rCtr x="48633" y="0"/>
                                    </p:animMotion>
                                  </p:childTnLst>
                                </p:cTn>
                              </p:par>
                              <p:par>
                                <p:cTn id="11" presetID="23" presetClass="entr" presetSubtype="288" fill="hold" grpId="0" nodeType="withEffect">
                                  <p:stCondLst>
                                    <p:cond delay="150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strVal val="4/3*#ppt_w"/>
                                          </p:val>
                                        </p:tav>
                                        <p:tav tm="100000">
                                          <p:val>
                                            <p:strVal val="#ppt_w"/>
                                          </p:val>
                                        </p:tav>
                                      </p:tavLst>
                                    </p:anim>
                                    <p:anim calcmode="lin" valueType="num">
                                      <p:cBhvr>
                                        <p:cTn id="14" dur="500" fill="hold"/>
                                        <p:tgtEl>
                                          <p:spTgt spid="33"/>
                                        </p:tgtEl>
                                        <p:attrNameLst>
                                          <p:attrName>ppt_h</p:attrName>
                                        </p:attrNameLst>
                                      </p:cBhvr>
                                      <p:tavLst>
                                        <p:tav tm="0">
                                          <p:val>
                                            <p:strVal val="4/3*#ppt_h"/>
                                          </p:val>
                                        </p:tav>
                                        <p:tav tm="100000">
                                          <p:val>
                                            <p:strVal val="#ppt_h"/>
                                          </p:val>
                                        </p:tav>
                                      </p:tavLst>
                                    </p:anim>
                                  </p:childTnLst>
                                </p:cTn>
                              </p:par>
                              <p:par>
                                <p:cTn id="15" presetID="22" presetClass="entr" presetSubtype="4" fill="hold" nodeType="withEffect">
                                  <p:stCondLst>
                                    <p:cond delay="2000"/>
                                  </p:stCondLst>
                                  <p:childTnLst>
                                    <p:set>
                                      <p:cBhvr>
                                        <p:cTn id="16" dur="1" fill="hold">
                                          <p:stCondLst>
                                            <p:cond delay="0"/>
                                          </p:stCondLst>
                                        </p:cTn>
                                        <p:tgtEl>
                                          <p:spTgt spid="39"/>
                                        </p:tgtEl>
                                        <p:attrNameLst>
                                          <p:attrName>style.visibility</p:attrName>
                                        </p:attrNameLst>
                                      </p:cBhvr>
                                      <p:to>
                                        <p:strVal val="visible"/>
                                      </p:to>
                                    </p:set>
                                    <p:animEffect transition="in" filter="wipe(down)">
                                      <p:cBhvr>
                                        <p:cTn id="17" dur="500"/>
                                        <p:tgtEl>
                                          <p:spTgt spid="39"/>
                                        </p:tgtEl>
                                      </p:cBhvr>
                                    </p:animEffect>
                                  </p:childTnLst>
                                </p:cTn>
                              </p:par>
                              <p:par>
                                <p:cTn id="18" presetID="22" presetClass="entr" presetSubtype="8" fill="hold" grpId="0" nodeType="withEffect">
                                  <p:stCondLst>
                                    <p:cond delay="250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par>
                                <p:cTn id="21" presetID="23" presetClass="entr" presetSubtype="288" fill="hold" grpId="0" nodeType="withEffect">
                                  <p:stCondLst>
                                    <p:cond delay="275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strVal val="4/3*#ppt_w"/>
                                          </p:val>
                                        </p:tav>
                                        <p:tav tm="100000">
                                          <p:val>
                                            <p:strVal val="#ppt_w"/>
                                          </p:val>
                                        </p:tav>
                                      </p:tavLst>
                                    </p:anim>
                                    <p:anim calcmode="lin" valueType="num">
                                      <p:cBhvr>
                                        <p:cTn id="24" dur="500" fill="hold"/>
                                        <p:tgtEl>
                                          <p:spTgt spid="34"/>
                                        </p:tgtEl>
                                        <p:attrNameLst>
                                          <p:attrName>ppt_h</p:attrName>
                                        </p:attrNameLst>
                                      </p:cBhvr>
                                      <p:tavLst>
                                        <p:tav tm="0">
                                          <p:val>
                                            <p:strVal val="4/3*#ppt_h"/>
                                          </p:val>
                                        </p:tav>
                                        <p:tav tm="100000">
                                          <p:val>
                                            <p:strVal val="#ppt_h"/>
                                          </p:val>
                                        </p:tav>
                                      </p:tavLst>
                                    </p:anim>
                                  </p:childTnLst>
                                </p:cTn>
                              </p:par>
                              <p:par>
                                <p:cTn id="25" presetID="22" presetClass="entr" presetSubtype="8" fill="hold" grpId="0" nodeType="withEffect">
                                  <p:stCondLst>
                                    <p:cond delay="3750"/>
                                  </p:stCondLst>
                                  <p:childTnLst>
                                    <p:set>
                                      <p:cBhvr>
                                        <p:cTn id="26" dur="1" fill="hold">
                                          <p:stCondLst>
                                            <p:cond delay="0"/>
                                          </p:stCondLst>
                                        </p:cTn>
                                        <p:tgtEl>
                                          <p:spTgt spid="42"/>
                                        </p:tgtEl>
                                        <p:attrNameLst>
                                          <p:attrName>style.visibility</p:attrName>
                                        </p:attrNameLst>
                                      </p:cBhvr>
                                      <p:to>
                                        <p:strVal val="visible"/>
                                      </p:to>
                                    </p:set>
                                    <p:animEffect transition="in" filter="wipe(left)">
                                      <p:cBhvr>
                                        <p:cTn id="27" dur="500"/>
                                        <p:tgtEl>
                                          <p:spTgt spid="42"/>
                                        </p:tgtEl>
                                      </p:cBhvr>
                                    </p:animEffect>
                                  </p:childTnLst>
                                </p:cTn>
                              </p:par>
                              <p:par>
                                <p:cTn id="28" presetID="23" presetClass="entr" presetSubtype="288" fill="hold" grpId="0" nodeType="withEffect">
                                  <p:stCondLst>
                                    <p:cond delay="4000"/>
                                  </p:stCondLst>
                                  <p:childTnLst>
                                    <p:set>
                                      <p:cBhvr>
                                        <p:cTn id="29" dur="1" fill="hold">
                                          <p:stCondLst>
                                            <p:cond delay="0"/>
                                          </p:stCondLst>
                                        </p:cTn>
                                        <p:tgtEl>
                                          <p:spTgt spid="35"/>
                                        </p:tgtEl>
                                        <p:attrNameLst>
                                          <p:attrName>style.visibility</p:attrName>
                                        </p:attrNameLst>
                                      </p:cBhvr>
                                      <p:to>
                                        <p:strVal val="visible"/>
                                      </p:to>
                                    </p:set>
                                    <p:anim calcmode="lin" valueType="num">
                                      <p:cBhvr>
                                        <p:cTn id="30" dur="500" fill="hold"/>
                                        <p:tgtEl>
                                          <p:spTgt spid="35"/>
                                        </p:tgtEl>
                                        <p:attrNameLst>
                                          <p:attrName>ppt_w</p:attrName>
                                        </p:attrNameLst>
                                      </p:cBhvr>
                                      <p:tavLst>
                                        <p:tav tm="0">
                                          <p:val>
                                            <p:strVal val="4/3*#ppt_w"/>
                                          </p:val>
                                        </p:tav>
                                        <p:tav tm="100000">
                                          <p:val>
                                            <p:strVal val="#ppt_w"/>
                                          </p:val>
                                        </p:tav>
                                      </p:tavLst>
                                    </p:anim>
                                    <p:anim calcmode="lin" valueType="num">
                                      <p:cBhvr>
                                        <p:cTn id="31" dur="500" fill="hold"/>
                                        <p:tgtEl>
                                          <p:spTgt spid="35"/>
                                        </p:tgtEl>
                                        <p:attrNameLst>
                                          <p:attrName>ppt_h</p:attrName>
                                        </p:attrNameLst>
                                      </p:cBhvr>
                                      <p:tavLst>
                                        <p:tav tm="0">
                                          <p:val>
                                            <p:strVal val="4/3*#ppt_h"/>
                                          </p:val>
                                        </p:tav>
                                        <p:tav tm="100000">
                                          <p:val>
                                            <p:strVal val="#ppt_h"/>
                                          </p:val>
                                        </p:tav>
                                      </p:tavLst>
                                    </p:anim>
                                  </p:childTnLst>
                                </p:cTn>
                              </p:par>
                              <p:par>
                                <p:cTn id="32" presetID="22" presetClass="entr" presetSubtype="4" fill="hold" nodeType="withEffect">
                                  <p:stCondLst>
                                    <p:cond delay="4500"/>
                                  </p:stCondLst>
                                  <p:childTnLst>
                                    <p:set>
                                      <p:cBhvr>
                                        <p:cTn id="33" dur="1" fill="hold">
                                          <p:stCondLst>
                                            <p:cond delay="0"/>
                                          </p:stCondLst>
                                        </p:cTn>
                                        <p:tgtEl>
                                          <p:spTgt spid="43"/>
                                        </p:tgtEl>
                                        <p:attrNameLst>
                                          <p:attrName>style.visibility</p:attrName>
                                        </p:attrNameLst>
                                      </p:cBhvr>
                                      <p:to>
                                        <p:strVal val="visible"/>
                                      </p:to>
                                    </p:set>
                                    <p:animEffect transition="in" filter="wipe(down)">
                                      <p:cBhvr>
                                        <p:cTn id="34" dur="500"/>
                                        <p:tgtEl>
                                          <p:spTgt spid="43"/>
                                        </p:tgtEl>
                                      </p:cBhvr>
                                    </p:animEffect>
                                  </p:childTnLst>
                                </p:cTn>
                              </p:par>
                              <p:par>
                                <p:cTn id="35" presetID="22" presetClass="entr" presetSubtype="8" fill="hold" grpId="0" nodeType="withEffect">
                                  <p:stCondLst>
                                    <p:cond delay="500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par>
                                <p:cTn id="38" presetID="23" presetClass="entr" presetSubtype="288" fill="hold" grpId="0" nodeType="withEffect">
                                  <p:stCondLst>
                                    <p:cond delay="500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strVal val="4/3*#ppt_w"/>
                                          </p:val>
                                        </p:tav>
                                        <p:tav tm="100000">
                                          <p:val>
                                            <p:strVal val="#ppt_w"/>
                                          </p:val>
                                        </p:tav>
                                      </p:tavLst>
                                    </p:anim>
                                    <p:anim calcmode="lin" valueType="num">
                                      <p:cBhvr>
                                        <p:cTn id="41" dur="500" fill="hold"/>
                                        <p:tgtEl>
                                          <p:spTgt spid="36"/>
                                        </p:tgtEl>
                                        <p:attrNameLst>
                                          <p:attrName>ppt_h</p:attrName>
                                        </p:attrNameLst>
                                      </p:cBhvr>
                                      <p:tavLst>
                                        <p:tav tm="0">
                                          <p:val>
                                            <p:strVal val="4/3*#ppt_h"/>
                                          </p:val>
                                        </p:tav>
                                        <p:tav tm="100000">
                                          <p:val>
                                            <p:strVal val="#ppt_h"/>
                                          </p:val>
                                        </p:tav>
                                      </p:tavLst>
                                    </p:anim>
                                  </p:childTnLst>
                                </p:cTn>
                              </p:par>
                              <p:par>
                                <p:cTn id="42" presetID="22" presetClass="entr" presetSubtype="1" fill="hold" nodeType="withEffect">
                                  <p:stCondLst>
                                    <p:cond delay="5500"/>
                                  </p:stCondLst>
                                  <p:childTnLst>
                                    <p:set>
                                      <p:cBhvr>
                                        <p:cTn id="43" dur="1" fill="hold">
                                          <p:stCondLst>
                                            <p:cond delay="0"/>
                                          </p:stCondLst>
                                        </p:cTn>
                                        <p:tgtEl>
                                          <p:spTgt spid="45"/>
                                        </p:tgtEl>
                                        <p:attrNameLst>
                                          <p:attrName>style.visibility</p:attrName>
                                        </p:attrNameLst>
                                      </p:cBhvr>
                                      <p:to>
                                        <p:strVal val="visible"/>
                                      </p:to>
                                    </p:set>
                                    <p:animEffect transition="in" filter="wipe(up)">
                                      <p:cBhvr>
                                        <p:cTn id="44" dur="500"/>
                                        <p:tgtEl>
                                          <p:spTgt spid="45"/>
                                        </p:tgtEl>
                                      </p:cBhvr>
                                    </p:animEffect>
                                  </p:childTnLst>
                                </p:cTn>
                              </p:par>
                              <p:par>
                                <p:cTn id="45" presetID="22" presetClass="entr" presetSubtype="8" fill="hold" grpId="0" nodeType="withEffect">
                                  <p:stCondLst>
                                    <p:cond delay="600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par>
                                <p:cTn id="48" presetID="23" presetClass="entr" presetSubtype="288" fill="hold" grpId="0" nodeType="withEffect">
                                  <p:stCondLst>
                                    <p:cond delay="6500"/>
                                  </p:stCondLst>
                                  <p:childTnLst>
                                    <p:set>
                                      <p:cBhvr>
                                        <p:cTn id="49" dur="1" fill="hold">
                                          <p:stCondLst>
                                            <p:cond delay="0"/>
                                          </p:stCondLst>
                                        </p:cTn>
                                        <p:tgtEl>
                                          <p:spTgt spid="37"/>
                                        </p:tgtEl>
                                        <p:attrNameLst>
                                          <p:attrName>style.visibility</p:attrName>
                                        </p:attrNameLst>
                                      </p:cBhvr>
                                      <p:to>
                                        <p:strVal val="visible"/>
                                      </p:to>
                                    </p:set>
                                    <p:anim calcmode="lin" valueType="num">
                                      <p:cBhvr>
                                        <p:cTn id="50" dur="500" fill="hold"/>
                                        <p:tgtEl>
                                          <p:spTgt spid="37"/>
                                        </p:tgtEl>
                                        <p:attrNameLst>
                                          <p:attrName>ppt_w</p:attrName>
                                        </p:attrNameLst>
                                      </p:cBhvr>
                                      <p:tavLst>
                                        <p:tav tm="0">
                                          <p:val>
                                            <p:strVal val="4/3*#ppt_w"/>
                                          </p:val>
                                        </p:tav>
                                        <p:tav tm="100000">
                                          <p:val>
                                            <p:strVal val="#ppt_w"/>
                                          </p:val>
                                        </p:tav>
                                      </p:tavLst>
                                    </p:anim>
                                    <p:anim calcmode="lin" valueType="num">
                                      <p:cBhvr>
                                        <p:cTn id="51" dur="500" fill="hold"/>
                                        <p:tgtEl>
                                          <p:spTgt spid="37"/>
                                        </p:tgtEl>
                                        <p:attrNameLst>
                                          <p:attrName>ppt_h</p:attrName>
                                        </p:attrNameLst>
                                      </p:cBhvr>
                                      <p:tavLst>
                                        <p:tav tm="0">
                                          <p:val>
                                            <p:strVal val="4/3*#ppt_h"/>
                                          </p:val>
                                        </p:tav>
                                        <p:tav tm="100000">
                                          <p:val>
                                            <p:strVal val="#ppt_h"/>
                                          </p:val>
                                        </p:tav>
                                      </p:tavLst>
                                    </p:anim>
                                  </p:childTnLst>
                                </p:cTn>
                              </p:par>
                              <p:par>
                                <p:cTn id="52" presetID="22" presetClass="entr" presetSubtype="4" fill="hold" nodeType="withEffect">
                                  <p:stCondLst>
                                    <p:cond delay="7000"/>
                                  </p:stCondLst>
                                  <p:childTnLst>
                                    <p:set>
                                      <p:cBhvr>
                                        <p:cTn id="53" dur="1" fill="hold">
                                          <p:stCondLst>
                                            <p:cond delay="0"/>
                                          </p:stCondLst>
                                        </p:cTn>
                                        <p:tgtEl>
                                          <p:spTgt spid="47"/>
                                        </p:tgtEl>
                                        <p:attrNameLst>
                                          <p:attrName>style.visibility</p:attrName>
                                        </p:attrNameLst>
                                      </p:cBhvr>
                                      <p:to>
                                        <p:strVal val="visible"/>
                                      </p:to>
                                    </p:set>
                                    <p:animEffect transition="in" filter="wipe(down)">
                                      <p:cBhvr>
                                        <p:cTn id="54" dur="500"/>
                                        <p:tgtEl>
                                          <p:spTgt spid="47"/>
                                        </p:tgtEl>
                                      </p:cBhvr>
                                    </p:animEffect>
                                  </p:childTnLst>
                                </p:cTn>
                              </p:par>
                              <p:par>
                                <p:cTn id="55" presetID="22" presetClass="entr" presetSubtype="8" fill="hold" grpId="0" nodeType="withEffect">
                                  <p:stCondLst>
                                    <p:cond delay="7500"/>
                                  </p:stCondLst>
                                  <p:childTnLst>
                                    <p:set>
                                      <p:cBhvr>
                                        <p:cTn id="56" dur="1" fill="hold">
                                          <p:stCondLst>
                                            <p:cond delay="0"/>
                                          </p:stCondLst>
                                        </p:cTn>
                                        <p:tgtEl>
                                          <p:spTgt spid="48"/>
                                        </p:tgtEl>
                                        <p:attrNameLst>
                                          <p:attrName>style.visibility</p:attrName>
                                        </p:attrNameLst>
                                      </p:cBhvr>
                                      <p:to>
                                        <p:strVal val="visible"/>
                                      </p:to>
                                    </p:set>
                                    <p:animEffect transition="in" filter="wipe(left)">
                                      <p:cBhvr>
                                        <p:cTn id="57" dur="500"/>
                                        <p:tgtEl>
                                          <p:spTgt spid="48"/>
                                        </p:tgtEl>
                                      </p:cBhvr>
                                    </p:animEffect>
                                  </p:childTnLst>
                                </p:cTn>
                              </p:par>
                              <p:par>
                                <p:cTn id="58" presetID="23" presetClass="entr" presetSubtype="288" fill="hold" grpId="0" nodeType="withEffect">
                                  <p:stCondLst>
                                    <p:cond delay="7500"/>
                                  </p:stCondLst>
                                  <p:childTnLst>
                                    <p:set>
                                      <p:cBhvr>
                                        <p:cTn id="59" dur="1" fill="hold">
                                          <p:stCondLst>
                                            <p:cond delay="0"/>
                                          </p:stCondLst>
                                        </p:cTn>
                                        <p:tgtEl>
                                          <p:spTgt spid="38"/>
                                        </p:tgtEl>
                                        <p:attrNameLst>
                                          <p:attrName>style.visibility</p:attrName>
                                        </p:attrNameLst>
                                      </p:cBhvr>
                                      <p:to>
                                        <p:strVal val="visible"/>
                                      </p:to>
                                    </p:set>
                                    <p:anim calcmode="lin" valueType="num">
                                      <p:cBhvr>
                                        <p:cTn id="60" dur="500" fill="hold"/>
                                        <p:tgtEl>
                                          <p:spTgt spid="38"/>
                                        </p:tgtEl>
                                        <p:attrNameLst>
                                          <p:attrName>ppt_w</p:attrName>
                                        </p:attrNameLst>
                                      </p:cBhvr>
                                      <p:tavLst>
                                        <p:tav tm="0">
                                          <p:val>
                                            <p:strVal val="4/3*#ppt_w"/>
                                          </p:val>
                                        </p:tav>
                                        <p:tav tm="100000">
                                          <p:val>
                                            <p:strVal val="#ppt_w"/>
                                          </p:val>
                                        </p:tav>
                                      </p:tavLst>
                                    </p:anim>
                                    <p:anim calcmode="lin" valueType="num">
                                      <p:cBhvr>
                                        <p:cTn id="61" dur="500" fill="hold"/>
                                        <p:tgtEl>
                                          <p:spTgt spid="38"/>
                                        </p:tgtEl>
                                        <p:attrNameLst>
                                          <p:attrName>ppt_h</p:attrName>
                                        </p:attrNameLst>
                                      </p:cBhvr>
                                      <p:tavLst>
                                        <p:tav tm="0">
                                          <p:val>
                                            <p:strVal val="4/3*#ppt_h"/>
                                          </p:val>
                                        </p:tav>
                                        <p:tav tm="100000">
                                          <p:val>
                                            <p:strVal val="#ppt_h"/>
                                          </p:val>
                                        </p:tav>
                                      </p:tavLst>
                                    </p:anim>
                                  </p:childTnLst>
                                </p:cTn>
                              </p:par>
                              <p:par>
                                <p:cTn id="62" presetID="22" presetClass="entr" presetSubtype="1" fill="hold" nodeType="withEffect">
                                  <p:stCondLst>
                                    <p:cond delay="7500"/>
                                  </p:stCondLst>
                                  <p:childTnLst>
                                    <p:set>
                                      <p:cBhvr>
                                        <p:cTn id="63" dur="1" fill="hold">
                                          <p:stCondLst>
                                            <p:cond delay="0"/>
                                          </p:stCondLst>
                                        </p:cTn>
                                        <p:tgtEl>
                                          <p:spTgt spid="49"/>
                                        </p:tgtEl>
                                        <p:attrNameLst>
                                          <p:attrName>style.visibility</p:attrName>
                                        </p:attrNameLst>
                                      </p:cBhvr>
                                      <p:to>
                                        <p:strVal val="visible"/>
                                      </p:to>
                                    </p:set>
                                    <p:animEffect transition="in" filter="wipe(up)">
                                      <p:cBhvr>
                                        <p:cTn id="64" dur="500"/>
                                        <p:tgtEl>
                                          <p:spTgt spid="49"/>
                                        </p:tgtEl>
                                      </p:cBhvr>
                                    </p:animEffect>
                                  </p:childTnLst>
                                </p:cTn>
                              </p:par>
                              <p:par>
                                <p:cTn id="65" presetID="22" presetClass="entr" presetSubtype="8" fill="hold" grpId="0" nodeType="withEffect">
                                  <p:stCondLst>
                                    <p:cond delay="8000"/>
                                  </p:stCondLst>
                                  <p:childTnLst>
                                    <p:set>
                                      <p:cBhvr>
                                        <p:cTn id="66" dur="1" fill="hold">
                                          <p:stCondLst>
                                            <p:cond delay="0"/>
                                          </p:stCondLst>
                                        </p:cTn>
                                        <p:tgtEl>
                                          <p:spTgt spid="50"/>
                                        </p:tgtEl>
                                        <p:attrNameLst>
                                          <p:attrName>style.visibility</p:attrName>
                                        </p:attrNameLst>
                                      </p:cBhvr>
                                      <p:to>
                                        <p:strVal val="visible"/>
                                      </p:to>
                                    </p:set>
                                    <p:animEffect transition="in" filter="wipe(left)">
                                      <p:cBhvr>
                                        <p:cTn id="67" dur="500"/>
                                        <p:tgtEl>
                                          <p:spTgt spid="50"/>
                                        </p:tgtEl>
                                      </p:cBhvr>
                                    </p:animEffect>
                                  </p:childTnLst>
                                </p:cTn>
                              </p:par>
                              <p:par>
                                <p:cTn id="68" presetID="23" presetClass="entr" presetSubtype="288" fill="hold" grpId="0" nodeType="withEffect">
                                  <p:stCondLst>
                                    <p:cond delay="9000"/>
                                  </p:stCondLst>
                                  <p:childTnLst>
                                    <p:set>
                                      <p:cBhvr>
                                        <p:cTn id="69" dur="1" fill="hold">
                                          <p:stCondLst>
                                            <p:cond delay="0"/>
                                          </p:stCondLst>
                                        </p:cTn>
                                        <p:tgtEl>
                                          <p:spTgt spid="52"/>
                                        </p:tgtEl>
                                        <p:attrNameLst>
                                          <p:attrName>style.visibility</p:attrName>
                                        </p:attrNameLst>
                                      </p:cBhvr>
                                      <p:to>
                                        <p:strVal val="visible"/>
                                      </p:to>
                                    </p:set>
                                    <p:anim calcmode="lin" valueType="num">
                                      <p:cBhvr>
                                        <p:cTn id="70" dur="500" fill="hold"/>
                                        <p:tgtEl>
                                          <p:spTgt spid="52"/>
                                        </p:tgtEl>
                                        <p:attrNameLst>
                                          <p:attrName>ppt_w</p:attrName>
                                        </p:attrNameLst>
                                      </p:cBhvr>
                                      <p:tavLst>
                                        <p:tav tm="0">
                                          <p:val>
                                            <p:strVal val="4/3*#ppt_w"/>
                                          </p:val>
                                        </p:tav>
                                        <p:tav tm="100000">
                                          <p:val>
                                            <p:strVal val="#ppt_w"/>
                                          </p:val>
                                        </p:tav>
                                      </p:tavLst>
                                    </p:anim>
                                    <p:anim calcmode="lin" valueType="num">
                                      <p:cBhvr>
                                        <p:cTn id="71" dur="500" fill="hold"/>
                                        <p:tgtEl>
                                          <p:spTgt spid="52"/>
                                        </p:tgtEl>
                                        <p:attrNameLst>
                                          <p:attrName>ppt_h</p:attrName>
                                        </p:attrNameLst>
                                      </p:cBhvr>
                                      <p:tavLst>
                                        <p:tav tm="0">
                                          <p:val>
                                            <p:strVal val="4/3*#ppt_h"/>
                                          </p:val>
                                        </p:tav>
                                        <p:tav tm="100000">
                                          <p:val>
                                            <p:strVal val="#ppt_h"/>
                                          </p:val>
                                        </p:tav>
                                      </p:tavLst>
                                    </p:anim>
                                  </p:childTnLst>
                                </p:cTn>
                              </p:par>
                              <p:par>
                                <p:cTn id="72" presetID="23" presetClass="entr" presetSubtype="288" fill="hold" grpId="0" nodeType="withEffect">
                                  <p:stCondLst>
                                    <p:cond delay="10000"/>
                                  </p:stCondLst>
                                  <p:childTnLst>
                                    <p:set>
                                      <p:cBhvr>
                                        <p:cTn id="73" dur="1" fill="hold">
                                          <p:stCondLst>
                                            <p:cond delay="0"/>
                                          </p:stCondLst>
                                        </p:cTn>
                                        <p:tgtEl>
                                          <p:spTgt spid="53"/>
                                        </p:tgtEl>
                                        <p:attrNameLst>
                                          <p:attrName>style.visibility</p:attrName>
                                        </p:attrNameLst>
                                      </p:cBhvr>
                                      <p:to>
                                        <p:strVal val="visible"/>
                                      </p:to>
                                    </p:set>
                                    <p:anim calcmode="lin" valueType="num">
                                      <p:cBhvr>
                                        <p:cTn id="74" dur="500" fill="hold"/>
                                        <p:tgtEl>
                                          <p:spTgt spid="53"/>
                                        </p:tgtEl>
                                        <p:attrNameLst>
                                          <p:attrName>ppt_w</p:attrName>
                                        </p:attrNameLst>
                                      </p:cBhvr>
                                      <p:tavLst>
                                        <p:tav tm="0">
                                          <p:val>
                                            <p:strVal val="4/3*#ppt_w"/>
                                          </p:val>
                                        </p:tav>
                                        <p:tav tm="100000">
                                          <p:val>
                                            <p:strVal val="#ppt_w"/>
                                          </p:val>
                                        </p:tav>
                                      </p:tavLst>
                                    </p:anim>
                                    <p:anim calcmode="lin" valueType="num">
                                      <p:cBhvr>
                                        <p:cTn id="75" dur="500" fill="hold"/>
                                        <p:tgtEl>
                                          <p:spTgt spid="53"/>
                                        </p:tgtEl>
                                        <p:attrNameLst>
                                          <p:attrName>ppt_h</p:attrName>
                                        </p:attrNameLst>
                                      </p:cBhvr>
                                      <p:tavLst>
                                        <p:tav tm="0">
                                          <p:val>
                                            <p:strVal val="4/3*#ppt_h"/>
                                          </p:val>
                                        </p:tav>
                                        <p:tav tm="100000">
                                          <p:val>
                                            <p:strVal val="#ppt_h"/>
                                          </p:val>
                                        </p:tav>
                                      </p:tavLst>
                                    </p:anim>
                                  </p:childTnLst>
                                </p:cTn>
                              </p:par>
                              <p:par>
                                <p:cTn id="76" presetID="22" presetClass="entr" presetSubtype="8" fill="hold" grpId="0" nodeType="withEffect">
                                  <p:stCondLst>
                                    <p:cond delay="2000"/>
                                  </p:stCondLst>
                                  <p:childTnLst>
                                    <p:set>
                                      <p:cBhvr>
                                        <p:cTn id="77" dur="1" fill="hold">
                                          <p:stCondLst>
                                            <p:cond delay="0"/>
                                          </p:stCondLst>
                                        </p:cTn>
                                        <p:tgtEl>
                                          <p:spTgt spid="59"/>
                                        </p:tgtEl>
                                        <p:attrNameLst>
                                          <p:attrName>style.visibility</p:attrName>
                                        </p:attrNameLst>
                                      </p:cBhvr>
                                      <p:to>
                                        <p:strVal val="visible"/>
                                      </p:to>
                                    </p:set>
                                    <p:animEffect transition="in" filter="wipe(left)">
                                      <p:cBhvr>
                                        <p:cTn id="78" dur="500"/>
                                        <p:tgtEl>
                                          <p:spTgt spid="59"/>
                                        </p:tgtEl>
                                      </p:cBhvr>
                                    </p:animEffect>
                                  </p:childTnLst>
                                </p:cTn>
                              </p:par>
                              <p:par>
                                <p:cTn id="79" presetID="22" presetClass="entr" presetSubtype="1" fill="hold" nodeType="withEffect">
                                  <p:stCondLst>
                                    <p:cond delay="3250"/>
                                  </p:stCondLst>
                                  <p:childTnLst>
                                    <p:set>
                                      <p:cBhvr>
                                        <p:cTn id="80" dur="1" fill="hold">
                                          <p:stCondLst>
                                            <p:cond delay="0"/>
                                          </p:stCondLst>
                                        </p:cTn>
                                        <p:tgtEl>
                                          <p:spTgt spid="60"/>
                                        </p:tgtEl>
                                        <p:attrNameLst>
                                          <p:attrName>style.visibility</p:attrName>
                                        </p:attrNameLst>
                                      </p:cBhvr>
                                      <p:to>
                                        <p:strVal val="visible"/>
                                      </p:to>
                                    </p:set>
                                    <p:animEffect transition="in" filter="wipe(up)">
                                      <p:cBhvr>
                                        <p:cTn id="81" dur="500"/>
                                        <p:tgtEl>
                                          <p:spTgt spid="60"/>
                                        </p:tgtEl>
                                      </p:cBhvr>
                                    </p:animEffect>
                                  </p:childTnLst>
                                </p:cTn>
                              </p:par>
                              <p:par>
                                <p:cTn id="82" presetID="22" presetClass="entr" presetSubtype="4" fill="hold" nodeType="withEffect">
                                  <p:stCondLst>
                                    <p:cond delay="9500"/>
                                  </p:stCondLst>
                                  <p:childTnLst>
                                    <p:set>
                                      <p:cBhvr>
                                        <p:cTn id="83" dur="1" fill="hold">
                                          <p:stCondLst>
                                            <p:cond delay="0"/>
                                          </p:stCondLst>
                                        </p:cTn>
                                        <p:tgtEl>
                                          <p:spTgt spid="61"/>
                                        </p:tgtEl>
                                        <p:attrNameLst>
                                          <p:attrName>style.visibility</p:attrName>
                                        </p:attrNameLst>
                                      </p:cBhvr>
                                      <p:to>
                                        <p:strVal val="visible"/>
                                      </p:to>
                                    </p:set>
                                    <p:animEffect transition="in" filter="wipe(down)">
                                      <p:cBhvr>
                                        <p:cTn id="84" dur="500"/>
                                        <p:tgtEl>
                                          <p:spTgt spid="61"/>
                                        </p:tgtEl>
                                      </p:cBhvr>
                                    </p:animEffect>
                                  </p:childTnLst>
                                </p:cTn>
                              </p:par>
                              <p:par>
                                <p:cTn id="85" presetID="53" presetClass="entr" presetSubtype="16" fill="hold" nodeType="withEffect">
                                  <p:stCondLst>
                                    <p:cond delay="500"/>
                                  </p:stCondLst>
                                  <p:childTnLst>
                                    <p:set>
                                      <p:cBhvr>
                                        <p:cTn id="86" dur="1" fill="hold">
                                          <p:stCondLst>
                                            <p:cond delay="0"/>
                                          </p:stCondLst>
                                        </p:cTn>
                                        <p:tgtEl>
                                          <p:spTgt spid="54"/>
                                        </p:tgtEl>
                                        <p:attrNameLst>
                                          <p:attrName>style.visibility</p:attrName>
                                        </p:attrNameLst>
                                      </p:cBhvr>
                                      <p:to>
                                        <p:strVal val="visible"/>
                                      </p:to>
                                    </p:set>
                                    <p:anim calcmode="lin" valueType="num">
                                      <p:cBhvr>
                                        <p:cTn id="87" dur="500" fill="hold"/>
                                        <p:tgtEl>
                                          <p:spTgt spid="54"/>
                                        </p:tgtEl>
                                        <p:attrNameLst>
                                          <p:attrName>ppt_w</p:attrName>
                                        </p:attrNameLst>
                                      </p:cBhvr>
                                      <p:tavLst>
                                        <p:tav tm="0">
                                          <p:val>
                                            <p:fltVal val="0"/>
                                          </p:val>
                                        </p:tav>
                                        <p:tav tm="100000">
                                          <p:val>
                                            <p:strVal val="#ppt_w"/>
                                          </p:val>
                                        </p:tav>
                                      </p:tavLst>
                                    </p:anim>
                                    <p:anim calcmode="lin" valueType="num">
                                      <p:cBhvr>
                                        <p:cTn id="88" dur="500" fill="hold"/>
                                        <p:tgtEl>
                                          <p:spTgt spid="54"/>
                                        </p:tgtEl>
                                        <p:attrNameLst>
                                          <p:attrName>ppt_h</p:attrName>
                                        </p:attrNameLst>
                                      </p:cBhvr>
                                      <p:tavLst>
                                        <p:tav tm="0">
                                          <p:val>
                                            <p:fltVal val="0"/>
                                          </p:val>
                                        </p:tav>
                                        <p:tav tm="100000">
                                          <p:val>
                                            <p:strVal val="#ppt_h"/>
                                          </p:val>
                                        </p:tav>
                                      </p:tavLst>
                                    </p:anim>
                                    <p:animEffect transition="in" filter="fade">
                                      <p:cBhvr>
                                        <p:cTn id="89" dur="500"/>
                                        <p:tgtEl>
                                          <p:spTgt spid="54"/>
                                        </p:tgtEl>
                                      </p:cBhvr>
                                    </p:animEffect>
                                  </p:childTnLst>
                                </p:cTn>
                              </p:par>
                              <p:par>
                                <p:cTn id="90" presetID="22" presetClass="entr" presetSubtype="8" fill="hold" grpId="0" nodeType="withEffect">
                                  <p:stCondLst>
                                    <p:cond delay="10000"/>
                                  </p:stCondLst>
                                  <p:childTnLst>
                                    <p:set>
                                      <p:cBhvr>
                                        <p:cTn id="91" dur="1" fill="hold">
                                          <p:stCondLst>
                                            <p:cond delay="0"/>
                                          </p:stCondLst>
                                        </p:cTn>
                                        <p:tgtEl>
                                          <p:spTgt spid="62"/>
                                        </p:tgtEl>
                                        <p:attrNameLst>
                                          <p:attrName>style.visibility</p:attrName>
                                        </p:attrNameLst>
                                      </p:cBhvr>
                                      <p:to>
                                        <p:strVal val="visible"/>
                                      </p:to>
                                    </p:set>
                                    <p:animEffect transition="in" filter="wipe(left)">
                                      <p:cBhvr>
                                        <p:cTn id="92" dur="500"/>
                                        <p:tgtEl>
                                          <p:spTgt spid="62"/>
                                        </p:tgtEl>
                                      </p:cBhvr>
                                    </p:animEffect>
                                  </p:childTnLst>
                                </p:cTn>
                              </p:par>
                              <p:par>
                                <p:cTn id="93" presetID="22" presetClass="entr" presetSubtype="1" fill="hold" nodeType="withEffect">
                                  <p:stCondLst>
                                    <p:cond delay="10500"/>
                                  </p:stCondLst>
                                  <p:childTnLst>
                                    <p:set>
                                      <p:cBhvr>
                                        <p:cTn id="94" dur="1" fill="hold">
                                          <p:stCondLst>
                                            <p:cond delay="0"/>
                                          </p:stCondLst>
                                        </p:cTn>
                                        <p:tgtEl>
                                          <p:spTgt spid="63"/>
                                        </p:tgtEl>
                                        <p:attrNameLst>
                                          <p:attrName>style.visibility</p:attrName>
                                        </p:attrNameLst>
                                      </p:cBhvr>
                                      <p:to>
                                        <p:strVal val="visible"/>
                                      </p:to>
                                    </p:set>
                                    <p:animEffect transition="in" filter="wipe(up)">
                                      <p:cBhvr>
                                        <p:cTn id="95" dur="500"/>
                                        <p:tgtEl>
                                          <p:spTgt spid="63"/>
                                        </p:tgtEl>
                                      </p:cBhvr>
                                    </p:animEffect>
                                  </p:childTnLst>
                                </p:cTn>
                              </p:par>
                              <p:par>
                                <p:cTn id="96" presetID="22" presetClass="entr" presetSubtype="8" fill="hold" grpId="0" nodeType="withEffect">
                                  <p:stCondLst>
                                    <p:cond delay="11000"/>
                                  </p:stCondLst>
                                  <p:childTnLst>
                                    <p:set>
                                      <p:cBhvr>
                                        <p:cTn id="97" dur="1" fill="hold">
                                          <p:stCondLst>
                                            <p:cond delay="0"/>
                                          </p:stCondLst>
                                        </p:cTn>
                                        <p:tgtEl>
                                          <p:spTgt spid="64"/>
                                        </p:tgtEl>
                                        <p:attrNameLst>
                                          <p:attrName>style.visibility</p:attrName>
                                        </p:attrNameLst>
                                      </p:cBhvr>
                                      <p:to>
                                        <p:strVal val="visible"/>
                                      </p:to>
                                    </p:set>
                                    <p:animEffect transition="in" filter="wipe(left)">
                                      <p:cBhvr>
                                        <p:cTn id="98" dur="500"/>
                                        <p:tgtEl>
                                          <p:spTgt spid="64"/>
                                        </p:tgtEl>
                                      </p:cBhvr>
                                    </p:animEffect>
                                  </p:childTnLst>
                                </p:cTn>
                              </p:par>
                              <p:par>
                                <p:cTn id="99" presetID="22" presetClass="entr" presetSubtype="1" fill="hold" nodeType="withEffect">
                                  <p:stCondLst>
                                    <p:cond delay="1000"/>
                                  </p:stCondLst>
                                  <p:childTnLst>
                                    <p:set>
                                      <p:cBhvr>
                                        <p:cTn id="100" dur="1" fill="hold">
                                          <p:stCondLst>
                                            <p:cond delay="0"/>
                                          </p:stCondLst>
                                        </p:cTn>
                                        <p:tgtEl>
                                          <p:spTgt spid="65"/>
                                        </p:tgtEl>
                                        <p:attrNameLst>
                                          <p:attrName>style.visibility</p:attrName>
                                        </p:attrNameLst>
                                      </p:cBhvr>
                                      <p:to>
                                        <p:strVal val="visible"/>
                                      </p:to>
                                    </p:set>
                                    <p:animEffect transition="in" filter="wipe(up)">
                                      <p:cBhvr>
                                        <p:cTn id="10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P spid="37" grpId="0" animBg="1"/>
      <p:bldP spid="38" grpId="0" animBg="1"/>
      <p:bldP spid="40" grpId="0"/>
      <p:bldP spid="42" grpId="0"/>
      <p:bldP spid="44" grpId="0"/>
      <p:bldP spid="46" grpId="0"/>
      <p:bldP spid="48" grpId="0"/>
      <p:bldP spid="50" grpId="0"/>
      <p:bldP spid="52" grpId="0" animBg="1"/>
      <p:bldP spid="53" grpId="0" animBg="1"/>
      <p:bldP spid="59" grpId="0"/>
      <p:bldP spid="62" grpId="0"/>
      <p:bldP spid="6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圆角矩形 4"/>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1205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二</a:t>
            </a:r>
          </a:p>
        </p:txBody>
      </p:sp>
      <p:cxnSp>
        <p:nvCxnSpPr>
          <p:cNvPr id="9" name="直接连接符 8"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右箭头 11"/>
          <p:cNvSpPr/>
          <p:nvPr/>
        </p:nvSpPr>
        <p:spPr>
          <a:xfrm>
            <a:off x="0" y="3596379"/>
            <a:ext cx="11999862" cy="514490"/>
          </a:xfrm>
          <a:prstGeom prst="rightArrow">
            <a:avLst/>
          </a:prstGeom>
          <a:solidFill>
            <a:srgbClr val="124062">
              <a:alpha val="40000"/>
            </a:srgb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bIns="126000" rtlCol="0" anchor="ctr"/>
          <a:lstStyle/>
          <a:p>
            <a:pPr algn="ctr"/>
            <a:endParaRPr lang="zh-CN" altLang="en-US" sz="1200">
              <a:solidFill>
                <a:srgbClr val="3F7EE5"/>
              </a:solidFill>
              <a:latin typeface="Bebas" pitchFamily="2" charset="0"/>
              <a:ea typeface="微软雅黑" panose="020B0503020204020204" charset="-122"/>
              <a:sym typeface="Bebas" pitchFamily="2" charset="0"/>
            </a:endParaRPr>
          </a:p>
        </p:txBody>
      </p:sp>
      <p:sp>
        <p:nvSpPr>
          <p:cNvPr id="13" name="Freeform 7"/>
          <p:cNvSpPr>
            <a:spLocks noEditPoints="1"/>
          </p:cNvSpPr>
          <p:nvPr/>
        </p:nvSpPr>
        <p:spPr bwMode="auto">
          <a:xfrm flipH="1">
            <a:off x="-581025" y="3722655"/>
            <a:ext cx="581025" cy="261938"/>
          </a:xfrm>
          <a:custGeom>
            <a:avLst/>
            <a:gdLst>
              <a:gd name="T0" fmla="*/ 11 w 155"/>
              <a:gd name="T1" fmla="*/ 56 h 70"/>
              <a:gd name="T2" fmla="*/ 15 w 155"/>
              <a:gd name="T3" fmla="*/ 57 h 70"/>
              <a:gd name="T4" fmla="*/ 15 w 155"/>
              <a:gd name="T5" fmla="*/ 57 h 70"/>
              <a:gd name="T6" fmla="*/ 27 w 155"/>
              <a:gd name="T7" fmla="*/ 70 h 70"/>
              <a:gd name="T8" fmla="*/ 40 w 155"/>
              <a:gd name="T9" fmla="*/ 57 h 70"/>
              <a:gd name="T10" fmla="*/ 40 w 155"/>
              <a:gd name="T11" fmla="*/ 57 h 70"/>
              <a:gd name="T12" fmla="*/ 104 w 155"/>
              <a:gd name="T13" fmla="*/ 57 h 70"/>
              <a:gd name="T14" fmla="*/ 104 w 155"/>
              <a:gd name="T15" fmla="*/ 57 h 70"/>
              <a:gd name="T16" fmla="*/ 117 w 155"/>
              <a:gd name="T17" fmla="*/ 70 h 70"/>
              <a:gd name="T18" fmla="*/ 130 w 155"/>
              <a:gd name="T19" fmla="*/ 57 h 70"/>
              <a:gd name="T20" fmla="*/ 130 w 155"/>
              <a:gd name="T21" fmla="*/ 57 h 70"/>
              <a:gd name="T22" fmla="*/ 134 w 155"/>
              <a:gd name="T23" fmla="*/ 57 h 70"/>
              <a:gd name="T24" fmla="*/ 137 w 155"/>
              <a:gd name="T25" fmla="*/ 57 h 70"/>
              <a:gd name="T26" fmla="*/ 155 w 155"/>
              <a:gd name="T27" fmla="*/ 24 h 70"/>
              <a:gd name="T28" fmla="*/ 155 w 155"/>
              <a:gd name="T29" fmla="*/ 24 h 70"/>
              <a:gd name="T30" fmla="*/ 155 w 155"/>
              <a:gd name="T31" fmla="*/ 24 h 70"/>
              <a:gd name="T32" fmla="*/ 155 w 155"/>
              <a:gd name="T33" fmla="*/ 24 h 70"/>
              <a:gd name="T34" fmla="*/ 155 w 155"/>
              <a:gd name="T35" fmla="*/ 24 h 70"/>
              <a:gd name="T36" fmla="*/ 140 w 155"/>
              <a:gd name="T37" fmla="*/ 24 h 70"/>
              <a:gd name="T38" fmla="*/ 96 w 155"/>
              <a:gd name="T39" fmla="*/ 0 h 70"/>
              <a:gd name="T40" fmla="*/ 88 w 155"/>
              <a:gd name="T41" fmla="*/ 0 h 70"/>
              <a:gd name="T42" fmla="*/ 79 w 155"/>
              <a:gd name="T43" fmla="*/ 0 h 70"/>
              <a:gd name="T44" fmla="*/ 35 w 155"/>
              <a:gd name="T45" fmla="*/ 24 h 70"/>
              <a:gd name="T46" fmla="*/ 25 w 155"/>
              <a:gd name="T47" fmla="*/ 24 h 70"/>
              <a:gd name="T48" fmla="*/ 0 w 155"/>
              <a:gd name="T49" fmla="*/ 56 h 70"/>
              <a:gd name="T50" fmla="*/ 0 w 155"/>
              <a:gd name="T51" fmla="*/ 57 h 70"/>
              <a:gd name="T52" fmla="*/ 1 w 155"/>
              <a:gd name="T53" fmla="*/ 56 h 70"/>
              <a:gd name="T54" fmla="*/ 11 w 155"/>
              <a:gd name="T55" fmla="*/ 56 h 70"/>
              <a:gd name="T56" fmla="*/ 85 w 155"/>
              <a:gd name="T57" fmla="*/ 8 h 70"/>
              <a:gd name="T58" fmla="*/ 85 w 155"/>
              <a:gd name="T59" fmla="*/ 23 h 70"/>
              <a:gd name="T60" fmla="*/ 47 w 155"/>
              <a:gd name="T61" fmla="*/ 23 h 70"/>
              <a:gd name="T62" fmla="*/ 47 w 155"/>
              <a:gd name="T63" fmla="*/ 23 h 70"/>
              <a:gd name="T64" fmla="*/ 80 w 155"/>
              <a:gd name="T65" fmla="*/ 8 h 70"/>
              <a:gd name="T66" fmla="*/ 85 w 155"/>
              <a:gd name="T67" fmla="*/ 8 h 70"/>
              <a:gd name="T68" fmla="*/ 90 w 155"/>
              <a:gd name="T69" fmla="*/ 23 h 70"/>
              <a:gd name="T70" fmla="*/ 89 w 155"/>
              <a:gd name="T71" fmla="*/ 7 h 70"/>
              <a:gd name="T72" fmla="*/ 95 w 155"/>
              <a:gd name="T73" fmla="*/ 8 h 70"/>
              <a:gd name="T74" fmla="*/ 128 w 155"/>
              <a:gd name="T75" fmla="*/ 23 h 70"/>
              <a:gd name="T76" fmla="*/ 90 w 155"/>
              <a:gd name="T77" fmla="*/ 2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5" h="70">
                <a:moveTo>
                  <a:pt x="11" y="56"/>
                </a:moveTo>
                <a:cubicBezTo>
                  <a:pt x="15" y="57"/>
                  <a:pt x="15" y="57"/>
                  <a:pt x="15" y="57"/>
                </a:cubicBezTo>
                <a:cubicBezTo>
                  <a:pt x="15" y="57"/>
                  <a:pt x="15" y="57"/>
                  <a:pt x="15" y="57"/>
                </a:cubicBezTo>
                <a:cubicBezTo>
                  <a:pt x="15" y="64"/>
                  <a:pt x="20" y="70"/>
                  <a:pt x="27" y="70"/>
                </a:cubicBezTo>
                <a:cubicBezTo>
                  <a:pt x="35" y="70"/>
                  <a:pt x="40" y="64"/>
                  <a:pt x="40" y="57"/>
                </a:cubicBezTo>
                <a:cubicBezTo>
                  <a:pt x="40" y="57"/>
                  <a:pt x="40" y="57"/>
                  <a:pt x="40" y="57"/>
                </a:cubicBezTo>
                <a:cubicBezTo>
                  <a:pt x="104" y="57"/>
                  <a:pt x="104" y="57"/>
                  <a:pt x="104" y="57"/>
                </a:cubicBezTo>
                <a:cubicBezTo>
                  <a:pt x="104" y="57"/>
                  <a:pt x="104" y="57"/>
                  <a:pt x="104" y="57"/>
                </a:cubicBezTo>
                <a:cubicBezTo>
                  <a:pt x="104" y="64"/>
                  <a:pt x="110" y="70"/>
                  <a:pt x="117" y="70"/>
                </a:cubicBezTo>
                <a:cubicBezTo>
                  <a:pt x="124" y="70"/>
                  <a:pt x="130" y="64"/>
                  <a:pt x="130" y="57"/>
                </a:cubicBezTo>
                <a:cubicBezTo>
                  <a:pt x="130" y="57"/>
                  <a:pt x="130" y="57"/>
                  <a:pt x="130" y="57"/>
                </a:cubicBezTo>
                <a:cubicBezTo>
                  <a:pt x="134" y="57"/>
                  <a:pt x="134" y="57"/>
                  <a:pt x="134" y="57"/>
                </a:cubicBezTo>
                <a:cubicBezTo>
                  <a:pt x="137" y="57"/>
                  <a:pt x="137" y="57"/>
                  <a:pt x="137" y="57"/>
                </a:cubicBezTo>
                <a:cubicBezTo>
                  <a:pt x="137" y="57"/>
                  <a:pt x="155" y="59"/>
                  <a:pt x="155" y="24"/>
                </a:cubicBezTo>
                <a:cubicBezTo>
                  <a:pt x="155" y="24"/>
                  <a:pt x="155" y="24"/>
                  <a:pt x="155" y="24"/>
                </a:cubicBezTo>
                <a:cubicBezTo>
                  <a:pt x="155" y="24"/>
                  <a:pt x="155" y="24"/>
                  <a:pt x="155" y="24"/>
                </a:cubicBezTo>
                <a:cubicBezTo>
                  <a:pt x="155" y="24"/>
                  <a:pt x="155" y="24"/>
                  <a:pt x="155" y="24"/>
                </a:cubicBezTo>
                <a:cubicBezTo>
                  <a:pt x="155" y="24"/>
                  <a:pt x="155" y="24"/>
                  <a:pt x="155" y="24"/>
                </a:cubicBezTo>
                <a:cubicBezTo>
                  <a:pt x="140" y="24"/>
                  <a:pt x="140" y="24"/>
                  <a:pt x="140" y="24"/>
                </a:cubicBezTo>
                <a:cubicBezTo>
                  <a:pt x="127" y="8"/>
                  <a:pt x="109" y="2"/>
                  <a:pt x="96" y="0"/>
                </a:cubicBezTo>
                <a:cubicBezTo>
                  <a:pt x="96" y="0"/>
                  <a:pt x="90" y="0"/>
                  <a:pt x="88" y="0"/>
                </a:cubicBezTo>
                <a:cubicBezTo>
                  <a:pt x="85" y="0"/>
                  <a:pt x="79" y="0"/>
                  <a:pt x="79" y="0"/>
                </a:cubicBezTo>
                <a:cubicBezTo>
                  <a:pt x="66" y="2"/>
                  <a:pt x="48" y="8"/>
                  <a:pt x="35" y="24"/>
                </a:cubicBezTo>
                <a:cubicBezTo>
                  <a:pt x="25" y="24"/>
                  <a:pt x="25" y="24"/>
                  <a:pt x="25" y="24"/>
                </a:cubicBezTo>
                <a:cubicBezTo>
                  <a:pt x="25" y="24"/>
                  <a:pt x="0" y="22"/>
                  <a:pt x="0" y="56"/>
                </a:cubicBezTo>
                <a:cubicBezTo>
                  <a:pt x="0" y="57"/>
                  <a:pt x="0" y="57"/>
                  <a:pt x="0" y="57"/>
                </a:cubicBezTo>
                <a:cubicBezTo>
                  <a:pt x="1" y="56"/>
                  <a:pt x="1" y="56"/>
                  <a:pt x="1" y="56"/>
                </a:cubicBezTo>
                <a:cubicBezTo>
                  <a:pt x="11" y="56"/>
                  <a:pt x="11" y="56"/>
                  <a:pt x="11" y="56"/>
                </a:cubicBezTo>
                <a:close/>
                <a:moveTo>
                  <a:pt x="85" y="8"/>
                </a:moveTo>
                <a:cubicBezTo>
                  <a:pt x="85" y="23"/>
                  <a:pt x="85" y="23"/>
                  <a:pt x="85" y="23"/>
                </a:cubicBezTo>
                <a:cubicBezTo>
                  <a:pt x="47" y="23"/>
                  <a:pt x="47" y="23"/>
                  <a:pt x="47" y="23"/>
                </a:cubicBezTo>
                <a:cubicBezTo>
                  <a:pt x="47" y="23"/>
                  <a:pt x="47" y="23"/>
                  <a:pt x="47" y="23"/>
                </a:cubicBezTo>
                <a:cubicBezTo>
                  <a:pt x="58" y="13"/>
                  <a:pt x="70" y="9"/>
                  <a:pt x="80" y="8"/>
                </a:cubicBezTo>
                <a:cubicBezTo>
                  <a:pt x="81" y="8"/>
                  <a:pt x="83" y="8"/>
                  <a:pt x="85" y="8"/>
                </a:cubicBezTo>
                <a:close/>
                <a:moveTo>
                  <a:pt x="90" y="23"/>
                </a:moveTo>
                <a:cubicBezTo>
                  <a:pt x="89" y="7"/>
                  <a:pt x="89" y="7"/>
                  <a:pt x="89" y="7"/>
                </a:cubicBezTo>
                <a:cubicBezTo>
                  <a:pt x="92" y="8"/>
                  <a:pt x="94" y="8"/>
                  <a:pt x="95" y="8"/>
                </a:cubicBezTo>
                <a:cubicBezTo>
                  <a:pt x="105" y="9"/>
                  <a:pt x="118" y="13"/>
                  <a:pt x="128" y="23"/>
                </a:cubicBezTo>
                <a:lnTo>
                  <a:pt x="90" y="23"/>
                </a:lnTo>
                <a:close/>
              </a:path>
            </a:pathLst>
          </a:custGeom>
          <a:solidFill>
            <a:srgbClr val="12406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a:solidFill>
                <a:schemeClr val="bg1"/>
              </a:solidFill>
              <a:latin typeface="Bebas" pitchFamily="2" charset="0"/>
              <a:ea typeface="微软雅黑" panose="020B0503020204020204" charset="-122"/>
              <a:sym typeface="Bebas" pitchFamily="2" charset="0"/>
            </a:endParaRPr>
          </a:p>
        </p:txBody>
      </p:sp>
      <p:sp>
        <p:nvSpPr>
          <p:cNvPr id="14" name="椭圆 13"/>
          <p:cNvSpPr/>
          <p:nvPr/>
        </p:nvSpPr>
        <p:spPr>
          <a:xfrm>
            <a:off x="3085272" y="3354261"/>
            <a:ext cx="1008112" cy="1008112"/>
          </a:xfrm>
          <a:prstGeom prst="ellipse">
            <a:avLst/>
          </a:prstGeom>
          <a:solidFill>
            <a:srgbClr val="537285"/>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en-US" altLang="zh-CN" sz="1600" dirty="0">
                <a:solidFill>
                  <a:srgbClr val="FEFABC"/>
                </a:solidFill>
                <a:latin typeface="Bebas" pitchFamily="2" charset="0"/>
                <a:ea typeface="微软雅黑" panose="020B0503020204020204" charset="-122"/>
                <a:sym typeface="Bebas" pitchFamily="2" charset="0"/>
              </a:rPr>
              <a:t>01</a:t>
            </a:r>
            <a:endParaRPr lang="zh-CN" altLang="en-US" sz="1600" dirty="0">
              <a:solidFill>
                <a:srgbClr val="FEFABC"/>
              </a:solidFill>
              <a:latin typeface="Bebas" pitchFamily="2" charset="0"/>
              <a:ea typeface="微软雅黑" panose="020B0503020204020204" charset="-122"/>
              <a:sym typeface="Bebas" pitchFamily="2" charset="0"/>
            </a:endParaRPr>
          </a:p>
        </p:txBody>
      </p:sp>
      <p:sp>
        <p:nvSpPr>
          <p:cNvPr id="15" name="椭圆 14"/>
          <p:cNvSpPr/>
          <p:nvPr/>
        </p:nvSpPr>
        <p:spPr>
          <a:xfrm>
            <a:off x="5170209" y="3354261"/>
            <a:ext cx="1008112" cy="1008112"/>
          </a:xfrm>
          <a:prstGeom prst="ellipse">
            <a:avLst/>
          </a:pr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en-US" altLang="zh-CN" sz="1600" dirty="0">
                <a:solidFill>
                  <a:srgbClr val="FEFABC"/>
                </a:solidFill>
                <a:latin typeface="Bebas" pitchFamily="2" charset="0"/>
                <a:ea typeface="微软雅黑" panose="020B0503020204020204" charset="-122"/>
                <a:sym typeface="Bebas" pitchFamily="2" charset="0"/>
              </a:rPr>
              <a:t>02</a:t>
            </a:r>
            <a:endParaRPr lang="zh-CN" altLang="en-US" sz="1600" dirty="0">
              <a:solidFill>
                <a:srgbClr val="FEFABC"/>
              </a:solidFill>
              <a:latin typeface="Bebas" pitchFamily="2" charset="0"/>
              <a:ea typeface="微软雅黑" panose="020B0503020204020204" charset="-122"/>
              <a:sym typeface="Bebas" pitchFamily="2" charset="0"/>
            </a:endParaRPr>
          </a:p>
        </p:txBody>
      </p:sp>
      <p:sp>
        <p:nvSpPr>
          <p:cNvPr id="16" name="椭圆 15"/>
          <p:cNvSpPr/>
          <p:nvPr/>
        </p:nvSpPr>
        <p:spPr>
          <a:xfrm>
            <a:off x="7455178" y="3354261"/>
            <a:ext cx="1008112" cy="1008112"/>
          </a:xfrm>
          <a:prstGeom prst="ellipse">
            <a:avLst/>
          </a:prstGeom>
          <a:solidFill>
            <a:srgbClr val="537285"/>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en-US" altLang="zh-CN" sz="1600" dirty="0">
                <a:solidFill>
                  <a:srgbClr val="FEFABC"/>
                </a:solidFill>
                <a:latin typeface="Bebas" pitchFamily="2" charset="0"/>
                <a:ea typeface="微软雅黑" panose="020B0503020204020204" charset="-122"/>
                <a:sym typeface="Bebas" pitchFamily="2" charset="0"/>
              </a:rPr>
              <a:t>03</a:t>
            </a:r>
            <a:endParaRPr lang="zh-CN" altLang="en-US" sz="1600" dirty="0">
              <a:solidFill>
                <a:srgbClr val="FEFABC"/>
              </a:solidFill>
              <a:latin typeface="Bebas" pitchFamily="2" charset="0"/>
              <a:ea typeface="微软雅黑" panose="020B0503020204020204" charset="-122"/>
              <a:sym typeface="Bebas" pitchFamily="2" charset="0"/>
            </a:endParaRPr>
          </a:p>
        </p:txBody>
      </p:sp>
      <p:sp>
        <p:nvSpPr>
          <p:cNvPr id="17" name="椭圆 16"/>
          <p:cNvSpPr/>
          <p:nvPr/>
        </p:nvSpPr>
        <p:spPr>
          <a:xfrm>
            <a:off x="9554403" y="3354261"/>
            <a:ext cx="1008112" cy="1008112"/>
          </a:xfrm>
          <a:prstGeom prst="ellipse">
            <a:avLst/>
          </a:pr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en-US" altLang="zh-CN" sz="1600" dirty="0">
                <a:solidFill>
                  <a:srgbClr val="FEFABC"/>
                </a:solidFill>
                <a:latin typeface="Bebas" pitchFamily="2" charset="0"/>
                <a:ea typeface="微软雅黑" panose="020B0503020204020204" charset="-122"/>
                <a:sym typeface="Bebas" pitchFamily="2" charset="0"/>
              </a:rPr>
              <a:t>04</a:t>
            </a:r>
            <a:endParaRPr lang="zh-CN" altLang="en-US" sz="1600" dirty="0">
              <a:solidFill>
                <a:srgbClr val="FEFABC"/>
              </a:solidFill>
              <a:latin typeface="Bebas" pitchFamily="2" charset="0"/>
              <a:ea typeface="微软雅黑" panose="020B0503020204020204" charset="-122"/>
              <a:sym typeface="Bebas" pitchFamily="2" charset="0"/>
            </a:endParaRPr>
          </a:p>
        </p:txBody>
      </p:sp>
      <p:cxnSp>
        <p:nvCxnSpPr>
          <p:cNvPr id="18" name="肘形连接符 17"/>
          <p:cNvCxnSpPr/>
          <p:nvPr/>
        </p:nvCxnSpPr>
        <p:spPr>
          <a:xfrm rot="16200000" flipH="1">
            <a:off x="3493442" y="4443546"/>
            <a:ext cx="681117" cy="518772"/>
          </a:xfrm>
          <a:prstGeom prst="bentConnector3">
            <a:avLst>
              <a:gd name="adj1" fmla="val 50000"/>
            </a:avLst>
          </a:prstGeom>
          <a:ln w="12700">
            <a:solidFill>
              <a:schemeClr val="bg1">
                <a:lumMod val="6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31"/>
          <p:cNvSpPr txBox="1"/>
          <p:nvPr/>
        </p:nvSpPr>
        <p:spPr>
          <a:xfrm>
            <a:off x="2965998" y="4977924"/>
            <a:ext cx="2520280" cy="291465"/>
          </a:xfrm>
          <a:prstGeom prst="rect">
            <a:avLst/>
          </a:prstGeom>
          <a:noFill/>
        </p:spPr>
        <p:txBody>
          <a:bodyPr wrap="square" rtlCol="0">
            <a:spAutoFit/>
          </a:bodyPr>
          <a:lstStyle/>
          <a:p>
            <a:pPr>
              <a:lnSpc>
                <a:spcPct val="130000"/>
              </a:lnSpc>
            </a:pP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1</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）文本所采用的语言；</a:t>
            </a:r>
          </a:p>
        </p:txBody>
      </p:sp>
      <p:cxnSp>
        <p:nvCxnSpPr>
          <p:cNvPr id="20" name="肘形连接符 19"/>
          <p:cNvCxnSpPr/>
          <p:nvPr/>
        </p:nvCxnSpPr>
        <p:spPr>
          <a:xfrm rot="5400000" flipH="1" flipV="1">
            <a:off x="5572348" y="2797701"/>
            <a:ext cx="624438" cy="401136"/>
          </a:xfrm>
          <a:prstGeom prst="bentConnector3">
            <a:avLst>
              <a:gd name="adj1" fmla="val 50000"/>
            </a:avLst>
          </a:prstGeom>
          <a:ln w="12700">
            <a:solidFill>
              <a:schemeClr val="bg1">
                <a:lumMod val="6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Box 33"/>
          <p:cNvSpPr txBox="1"/>
          <p:nvPr/>
        </p:nvSpPr>
        <p:spPr>
          <a:xfrm>
            <a:off x="5031055" y="2242178"/>
            <a:ext cx="2520280" cy="291465"/>
          </a:xfrm>
          <a:prstGeom prst="rect">
            <a:avLst/>
          </a:prstGeom>
          <a:noFill/>
        </p:spPr>
        <p:txBody>
          <a:bodyPr wrap="square" rtlCol="0">
            <a:spAutoFit/>
          </a:bodyPr>
          <a:lstStyle/>
          <a:p>
            <a:pPr>
              <a:lnSpc>
                <a:spcPct val="130000"/>
              </a:lnSpc>
            </a:pP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2</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）文本份数；</a:t>
            </a:r>
          </a:p>
        </p:txBody>
      </p:sp>
      <p:cxnSp>
        <p:nvCxnSpPr>
          <p:cNvPr id="22" name="肘形连接符 21"/>
          <p:cNvCxnSpPr/>
          <p:nvPr/>
        </p:nvCxnSpPr>
        <p:spPr>
          <a:xfrm rot="16200000" flipH="1">
            <a:off x="7804529" y="4502365"/>
            <a:ext cx="681119" cy="401136"/>
          </a:xfrm>
          <a:prstGeom prst="bentConnector3">
            <a:avLst>
              <a:gd name="adj1" fmla="val 50000"/>
            </a:avLst>
          </a:prstGeom>
          <a:ln w="12700">
            <a:solidFill>
              <a:schemeClr val="bg1">
                <a:lumMod val="6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35"/>
          <p:cNvSpPr txBox="1"/>
          <p:nvPr/>
        </p:nvSpPr>
        <p:spPr>
          <a:xfrm>
            <a:off x="6486267" y="4977924"/>
            <a:ext cx="4786571" cy="491490"/>
          </a:xfrm>
          <a:prstGeom prst="rect">
            <a:avLst/>
          </a:prstGeom>
          <a:noFill/>
        </p:spPr>
        <p:txBody>
          <a:bodyPr wrap="square" rtlCol="0">
            <a:spAutoFit/>
          </a:bodyPr>
          <a:lstStyle/>
          <a:p>
            <a:pPr>
              <a:lnSpc>
                <a:spcPct val="130000"/>
              </a:lnSpc>
            </a:pP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3</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）签章处（一般由法定代表人或项目负责人签字）、签订时间、签订地点，签订方的地址、电话、开户行和账号；</a:t>
            </a:r>
          </a:p>
        </p:txBody>
      </p:sp>
      <p:cxnSp>
        <p:nvCxnSpPr>
          <p:cNvPr id="24" name="肘形连接符 23"/>
          <p:cNvCxnSpPr/>
          <p:nvPr/>
        </p:nvCxnSpPr>
        <p:spPr>
          <a:xfrm rot="5400000" flipH="1" flipV="1">
            <a:off x="9903484" y="2797701"/>
            <a:ext cx="624438" cy="401136"/>
          </a:xfrm>
          <a:prstGeom prst="bentConnector3">
            <a:avLst>
              <a:gd name="adj1" fmla="val 50000"/>
            </a:avLst>
          </a:prstGeom>
          <a:ln w="12700">
            <a:solidFill>
              <a:schemeClr val="bg1">
                <a:lumMod val="6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37"/>
          <p:cNvSpPr txBox="1"/>
          <p:nvPr/>
        </p:nvSpPr>
        <p:spPr>
          <a:xfrm>
            <a:off x="8615363" y="1742098"/>
            <a:ext cx="3252820" cy="891540"/>
          </a:xfrm>
          <a:prstGeom prst="rect">
            <a:avLst/>
          </a:prstGeom>
          <a:noFill/>
        </p:spPr>
        <p:txBody>
          <a:bodyPr wrap="square" rtlCol="0">
            <a:spAutoFit/>
          </a:bodyPr>
          <a:lstStyle/>
          <a:p>
            <a:pPr>
              <a:lnSpc>
                <a:spcPct val="130000"/>
              </a:lnSpc>
            </a:pPr>
            <a:r>
              <a:rPr lang="en-US" altLang="zh-CN" sz="1000" dirty="0">
                <a:solidFill>
                  <a:schemeClr val="tx1">
                    <a:lumMod val="65000"/>
                    <a:lumOff val="35000"/>
                  </a:schemeClr>
                </a:solidFill>
                <a:latin typeface="微软雅黑" panose="020B0503020204020204" charset="-122"/>
                <a:ea typeface="微软雅黑" panose="020B0503020204020204" charset="-122"/>
                <a:sym typeface="Bebas" pitchFamily="2" charset="0"/>
              </a:rPr>
              <a:t>4</a:t>
            </a:r>
            <a:r>
              <a:rPr lang="zh-CN" altLang="en-US" sz="1000" dirty="0">
                <a:solidFill>
                  <a:schemeClr val="tx1">
                    <a:lumMod val="65000"/>
                    <a:lumOff val="35000"/>
                  </a:schemeClr>
                </a:solidFill>
                <a:latin typeface="微软雅黑" panose="020B0503020204020204" charset="-122"/>
                <a:ea typeface="微软雅黑" panose="020B0503020204020204" charset="-122"/>
                <a:sym typeface="Bebas" pitchFamily="2" charset="0"/>
              </a:rPr>
              <a:t>）附件：包括相关说明材料和证明材料（例如标的明细、主要负责人员信息、技术标准、履行进度安排）。附件是合同不可分割的组成部分，应避免在附件中约定与主合同矛盾的条文。附件须加盖骑缝章。</a:t>
            </a:r>
          </a:p>
        </p:txBody>
      </p:sp>
      <p:sp>
        <p:nvSpPr>
          <p:cNvPr id="26" name="TextBox 25"/>
          <p:cNvSpPr txBox="1"/>
          <p:nvPr/>
        </p:nvSpPr>
        <p:spPr>
          <a:xfrm>
            <a:off x="623842" y="1254810"/>
            <a:ext cx="2252540" cy="400110"/>
          </a:xfrm>
          <a:prstGeom prst="rect">
            <a:avLst/>
          </a:prstGeom>
          <a:noFill/>
        </p:spPr>
        <p:txBody>
          <a:bodyPr wrap="none" rtlCol="0">
            <a:spAutoFit/>
          </a:bodyPr>
          <a:lstStyle/>
          <a:p>
            <a:r>
              <a:rPr lang="en-US" altLang="zh-CN" sz="2000" b="1" dirty="0">
                <a:latin typeface="黑体" panose="02010609060101010101" pitchFamily="49" charset="-122"/>
                <a:ea typeface="黑体" panose="02010609060101010101" pitchFamily="49" charset="-122"/>
              </a:rPr>
              <a:t>2.2 </a:t>
            </a:r>
            <a:r>
              <a:rPr lang="zh-CN" altLang="en-US" sz="2000" b="1" dirty="0">
                <a:latin typeface="黑体" panose="02010609060101010101" pitchFamily="49" charset="-122"/>
                <a:ea typeface="黑体" panose="02010609060101010101" pitchFamily="49" charset="-122"/>
              </a:rPr>
              <a:t>合同基本格式</a:t>
            </a:r>
          </a:p>
        </p:txBody>
      </p:sp>
      <p:grpSp>
        <p:nvGrpSpPr>
          <p:cNvPr id="27" name="组合 26"/>
          <p:cNvGrpSpPr/>
          <p:nvPr/>
        </p:nvGrpSpPr>
        <p:grpSpPr>
          <a:xfrm>
            <a:off x="222717" y="3221588"/>
            <a:ext cx="1264071" cy="1264071"/>
            <a:chOff x="3602100" y="4141250"/>
            <a:chExt cx="1264071" cy="1264071"/>
          </a:xfrm>
          <a:solidFill>
            <a:srgbClr val="393E46"/>
          </a:solidFill>
        </p:grpSpPr>
        <p:sp>
          <p:nvSpPr>
            <p:cNvPr id="28" name="Freeform 8"/>
            <p:cNvSpPr>
              <a:spLocks noEditPoints="1"/>
            </p:cNvSpPr>
            <p:nvPr/>
          </p:nvSpPr>
          <p:spPr bwMode="auto">
            <a:xfrm>
              <a:off x="3602100" y="4141250"/>
              <a:ext cx="1264071" cy="1264071"/>
            </a:xfrm>
            <a:custGeom>
              <a:avLst/>
              <a:gdLst>
                <a:gd name="T0" fmla="*/ 813 w 1386"/>
                <a:gd name="T1" fmla="*/ 164 h 1385"/>
                <a:gd name="T2" fmla="*/ 561 w 1386"/>
                <a:gd name="T3" fmla="*/ 1218 h 1385"/>
                <a:gd name="T4" fmla="*/ 477 w 1386"/>
                <a:gd name="T5" fmla="*/ 1353 h 1385"/>
                <a:gd name="T6" fmla="*/ 638 w 1386"/>
                <a:gd name="T7" fmla="*/ 1279 h 1385"/>
                <a:gd name="T8" fmla="*/ 751 w 1386"/>
                <a:gd name="T9" fmla="*/ 1385 h 1385"/>
                <a:gd name="T10" fmla="*/ 871 w 1386"/>
                <a:gd name="T11" fmla="*/ 1251 h 1385"/>
                <a:gd name="T12" fmla="*/ 1007 w 1386"/>
                <a:gd name="T13" fmla="*/ 1312 h 1385"/>
                <a:gd name="T14" fmla="*/ 1067 w 1386"/>
                <a:gd name="T15" fmla="*/ 1142 h 1385"/>
                <a:gd name="T16" fmla="*/ 1229 w 1386"/>
                <a:gd name="T17" fmla="*/ 1135 h 1385"/>
                <a:gd name="T18" fmla="*/ 1215 w 1386"/>
                <a:gd name="T19" fmla="*/ 954 h 1385"/>
                <a:gd name="T20" fmla="*/ 1354 w 1386"/>
                <a:gd name="T21" fmla="*/ 908 h 1385"/>
                <a:gd name="T22" fmla="*/ 1274 w 1386"/>
                <a:gd name="T23" fmla="*/ 745 h 1385"/>
                <a:gd name="T24" fmla="*/ 1386 w 1386"/>
                <a:gd name="T25" fmla="*/ 641 h 1385"/>
                <a:gd name="T26" fmla="*/ 1251 w 1386"/>
                <a:gd name="T27" fmla="*/ 520 h 1385"/>
                <a:gd name="T28" fmla="*/ 1313 w 1386"/>
                <a:gd name="T29" fmla="*/ 378 h 1385"/>
                <a:gd name="T30" fmla="*/ 1143 w 1386"/>
                <a:gd name="T31" fmla="*/ 318 h 1385"/>
                <a:gd name="T32" fmla="*/ 1150 w 1386"/>
                <a:gd name="T33" fmla="*/ 168 h 1385"/>
                <a:gd name="T34" fmla="*/ 972 w 1386"/>
                <a:gd name="T35" fmla="*/ 175 h 1385"/>
                <a:gd name="T36" fmla="*/ 909 w 1386"/>
                <a:gd name="T37" fmla="*/ 32 h 1385"/>
                <a:gd name="T38" fmla="*/ 748 w 1386"/>
                <a:gd name="T39" fmla="*/ 105 h 1385"/>
                <a:gd name="T40" fmla="*/ 634 w 1386"/>
                <a:gd name="T41" fmla="*/ 0 h 1385"/>
                <a:gd name="T42" fmla="*/ 516 w 1386"/>
                <a:gd name="T43" fmla="*/ 127 h 1385"/>
                <a:gd name="T44" fmla="*/ 378 w 1386"/>
                <a:gd name="T45" fmla="*/ 72 h 1385"/>
                <a:gd name="T46" fmla="*/ 315 w 1386"/>
                <a:gd name="T47" fmla="*/ 233 h 1385"/>
                <a:gd name="T48" fmla="*/ 157 w 1386"/>
                <a:gd name="T49" fmla="*/ 250 h 1385"/>
                <a:gd name="T50" fmla="*/ 163 w 1386"/>
                <a:gd name="T51" fmla="*/ 421 h 1385"/>
                <a:gd name="T52" fmla="*/ 32 w 1386"/>
                <a:gd name="T53" fmla="*/ 476 h 1385"/>
                <a:gd name="T54" fmla="*/ 100 w 1386"/>
                <a:gd name="T55" fmla="*/ 634 h 1385"/>
                <a:gd name="T56" fmla="*/ 0 w 1386"/>
                <a:gd name="T57" fmla="*/ 744 h 1385"/>
                <a:gd name="T58" fmla="*/ 123 w 1386"/>
                <a:gd name="T59" fmla="*/ 864 h 1385"/>
                <a:gd name="T60" fmla="*/ 73 w 1386"/>
                <a:gd name="T61" fmla="*/ 1007 h 1385"/>
                <a:gd name="T62" fmla="*/ 235 w 1386"/>
                <a:gd name="T63" fmla="*/ 1069 h 1385"/>
                <a:gd name="T64" fmla="*/ 236 w 1386"/>
                <a:gd name="T65" fmla="*/ 1216 h 1385"/>
                <a:gd name="T66" fmla="*/ 411 w 1386"/>
                <a:gd name="T67" fmla="*/ 1212 h 1385"/>
                <a:gd name="T68" fmla="*/ 477 w 1386"/>
                <a:gd name="T69" fmla="*/ 1353 h 1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6" h="1385">
                  <a:moveTo>
                    <a:pt x="160" y="565"/>
                  </a:moveTo>
                  <a:cubicBezTo>
                    <a:pt x="229" y="274"/>
                    <a:pt x="522" y="94"/>
                    <a:pt x="813" y="164"/>
                  </a:cubicBezTo>
                  <a:cubicBezTo>
                    <a:pt x="1104" y="233"/>
                    <a:pt x="1284" y="526"/>
                    <a:pt x="1214" y="817"/>
                  </a:cubicBezTo>
                  <a:cubicBezTo>
                    <a:pt x="1145" y="1108"/>
                    <a:pt x="852" y="1288"/>
                    <a:pt x="561" y="1218"/>
                  </a:cubicBezTo>
                  <a:cubicBezTo>
                    <a:pt x="270" y="1149"/>
                    <a:pt x="90" y="856"/>
                    <a:pt x="160" y="565"/>
                  </a:cubicBezTo>
                  <a:close/>
                  <a:moveTo>
                    <a:pt x="477" y="1353"/>
                  </a:moveTo>
                  <a:lnTo>
                    <a:pt x="584" y="1379"/>
                  </a:lnTo>
                  <a:lnTo>
                    <a:pt x="638" y="1279"/>
                  </a:lnTo>
                  <a:cubicBezTo>
                    <a:pt x="661" y="1281"/>
                    <a:pt x="684" y="1281"/>
                    <a:pt x="706" y="1280"/>
                  </a:cubicBezTo>
                  <a:lnTo>
                    <a:pt x="751" y="1385"/>
                  </a:lnTo>
                  <a:lnTo>
                    <a:pt x="860" y="1367"/>
                  </a:lnTo>
                  <a:lnTo>
                    <a:pt x="871" y="1251"/>
                  </a:lnTo>
                  <a:cubicBezTo>
                    <a:pt x="889" y="1245"/>
                    <a:pt x="907" y="1238"/>
                    <a:pt x="925" y="1230"/>
                  </a:cubicBezTo>
                  <a:lnTo>
                    <a:pt x="1007" y="1312"/>
                  </a:lnTo>
                  <a:lnTo>
                    <a:pt x="1101" y="1255"/>
                  </a:lnTo>
                  <a:lnTo>
                    <a:pt x="1067" y="1142"/>
                  </a:lnTo>
                  <a:cubicBezTo>
                    <a:pt x="1085" y="1126"/>
                    <a:pt x="1103" y="1110"/>
                    <a:pt x="1119" y="1092"/>
                  </a:cubicBezTo>
                  <a:lnTo>
                    <a:pt x="1229" y="1135"/>
                  </a:lnTo>
                  <a:lnTo>
                    <a:pt x="1292" y="1045"/>
                  </a:lnTo>
                  <a:lnTo>
                    <a:pt x="1215" y="954"/>
                  </a:lnTo>
                  <a:cubicBezTo>
                    <a:pt x="1222" y="939"/>
                    <a:pt x="1229" y="924"/>
                    <a:pt x="1235" y="909"/>
                  </a:cubicBezTo>
                  <a:lnTo>
                    <a:pt x="1354" y="908"/>
                  </a:lnTo>
                  <a:lnTo>
                    <a:pt x="1379" y="801"/>
                  </a:lnTo>
                  <a:lnTo>
                    <a:pt x="1274" y="745"/>
                  </a:lnTo>
                  <a:cubicBezTo>
                    <a:pt x="1276" y="725"/>
                    <a:pt x="1277" y="706"/>
                    <a:pt x="1277" y="686"/>
                  </a:cubicBezTo>
                  <a:lnTo>
                    <a:pt x="1386" y="641"/>
                  </a:lnTo>
                  <a:lnTo>
                    <a:pt x="1369" y="532"/>
                  </a:lnTo>
                  <a:lnTo>
                    <a:pt x="1251" y="520"/>
                  </a:lnTo>
                  <a:cubicBezTo>
                    <a:pt x="1245" y="500"/>
                    <a:pt x="1238" y="480"/>
                    <a:pt x="1230" y="461"/>
                  </a:cubicBezTo>
                  <a:lnTo>
                    <a:pt x="1313" y="378"/>
                  </a:lnTo>
                  <a:lnTo>
                    <a:pt x="1255" y="284"/>
                  </a:lnTo>
                  <a:lnTo>
                    <a:pt x="1143" y="318"/>
                  </a:lnTo>
                  <a:cubicBezTo>
                    <a:pt x="1131" y="303"/>
                    <a:pt x="1118" y="289"/>
                    <a:pt x="1105" y="275"/>
                  </a:cubicBezTo>
                  <a:lnTo>
                    <a:pt x="1150" y="168"/>
                  </a:lnTo>
                  <a:lnTo>
                    <a:pt x="1061" y="103"/>
                  </a:lnTo>
                  <a:lnTo>
                    <a:pt x="972" y="175"/>
                  </a:lnTo>
                  <a:cubicBezTo>
                    <a:pt x="952" y="164"/>
                    <a:pt x="931" y="154"/>
                    <a:pt x="909" y="145"/>
                  </a:cubicBezTo>
                  <a:lnTo>
                    <a:pt x="909" y="32"/>
                  </a:lnTo>
                  <a:lnTo>
                    <a:pt x="801" y="6"/>
                  </a:lnTo>
                  <a:lnTo>
                    <a:pt x="748" y="105"/>
                  </a:lnTo>
                  <a:cubicBezTo>
                    <a:pt x="725" y="102"/>
                    <a:pt x="701" y="101"/>
                    <a:pt x="678" y="101"/>
                  </a:cubicBezTo>
                  <a:lnTo>
                    <a:pt x="634" y="0"/>
                  </a:lnTo>
                  <a:lnTo>
                    <a:pt x="526" y="18"/>
                  </a:lnTo>
                  <a:lnTo>
                    <a:pt x="516" y="127"/>
                  </a:lnTo>
                  <a:cubicBezTo>
                    <a:pt x="495" y="133"/>
                    <a:pt x="475" y="140"/>
                    <a:pt x="455" y="149"/>
                  </a:cubicBezTo>
                  <a:lnTo>
                    <a:pt x="378" y="72"/>
                  </a:lnTo>
                  <a:lnTo>
                    <a:pt x="284" y="130"/>
                  </a:lnTo>
                  <a:lnTo>
                    <a:pt x="315" y="233"/>
                  </a:lnTo>
                  <a:cubicBezTo>
                    <a:pt x="295" y="250"/>
                    <a:pt x="275" y="269"/>
                    <a:pt x="256" y="288"/>
                  </a:cubicBezTo>
                  <a:lnTo>
                    <a:pt x="157" y="250"/>
                  </a:lnTo>
                  <a:lnTo>
                    <a:pt x="94" y="340"/>
                  </a:lnTo>
                  <a:lnTo>
                    <a:pt x="163" y="421"/>
                  </a:lnTo>
                  <a:cubicBezTo>
                    <a:pt x="154" y="439"/>
                    <a:pt x="145" y="457"/>
                    <a:pt x="138" y="476"/>
                  </a:cubicBezTo>
                  <a:lnTo>
                    <a:pt x="32" y="476"/>
                  </a:lnTo>
                  <a:lnTo>
                    <a:pt x="6" y="584"/>
                  </a:lnTo>
                  <a:lnTo>
                    <a:pt x="100" y="634"/>
                  </a:lnTo>
                  <a:cubicBezTo>
                    <a:pt x="98" y="657"/>
                    <a:pt x="97" y="680"/>
                    <a:pt x="97" y="703"/>
                  </a:cubicBezTo>
                  <a:lnTo>
                    <a:pt x="0" y="744"/>
                  </a:lnTo>
                  <a:lnTo>
                    <a:pt x="17" y="853"/>
                  </a:lnTo>
                  <a:lnTo>
                    <a:pt x="123" y="864"/>
                  </a:lnTo>
                  <a:cubicBezTo>
                    <a:pt x="130" y="887"/>
                    <a:pt x="139" y="909"/>
                    <a:pt x="148" y="931"/>
                  </a:cubicBezTo>
                  <a:lnTo>
                    <a:pt x="73" y="1007"/>
                  </a:lnTo>
                  <a:lnTo>
                    <a:pt x="131" y="1101"/>
                  </a:lnTo>
                  <a:lnTo>
                    <a:pt x="235" y="1069"/>
                  </a:lnTo>
                  <a:cubicBezTo>
                    <a:pt x="248" y="1086"/>
                    <a:pt x="263" y="1101"/>
                    <a:pt x="278" y="1116"/>
                  </a:cubicBezTo>
                  <a:lnTo>
                    <a:pt x="236" y="1216"/>
                  </a:lnTo>
                  <a:lnTo>
                    <a:pt x="325" y="1282"/>
                  </a:lnTo>
                  <a:lnTo>
                    <a:pt x="411" y="1212"/>
                  </a:lnTo>
                  <a:cubicBezTo>
                    <a:pt x="432" y="1223"/>
                    <a:pt x="454" y="1233"/>
                    <a:pt x="477" y="1242"/>
                  </a:cubicBezTo>
                  <a:lnTo>
                    <a:pt x="477" y="1353"/>
                  </a:lnTo>
                  <a:close/>
                </a:path>
              </a:pathLst>
            </a:custGeom>
            <a:grp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FFF68E"/>
                </a:solidFill>
              </a:endParaRPr>
            </a:p>
          </p:txBody>
        </p:sp>
        <p:sp>
          <p:nvSpPr>
            <p:cNvPr id="29" name="Freeform 9"/>
            <p:cNvSpPr/>
            <p:nvPr/>
          </p:nvSpPr>
          <p:spPr bwMode="auto">
            <a:xfrm>
              <a:off x="3714461" y="4257626"/>
              <a:ext cx="1027308" cy="1027308"/>
            </a:xfrm>
            <a:custGeom>
              <a:avLst/>
              <a:gdLst>
                <a:gd name="T0" fmla="*/ 1062 w 1128"/>
                <a:gd name="T1" fmla="*/ 683 h 1128"/>
                <a:gd name="T2" fmla="*/ 683 w 1128"/>
                <a:gd name="T3" fmla="*/ 66 h 1128"/>
                <a:gd name="T4" fmla="*/ 66 w 1128"/>
                <a:gd name="T5" fmla="*/ 445 h 1128"/>
                <a:gd name="T6" fmla="*/ 445 w 1128"/>
                <a:gd name="T7" fmla="*/ 1062 h 1128"/>
                <a:gd name="T8" fmla="*/ 1062 w 1128"/>
                <a:gd name="T9" fmla="*/ 683 h 1128"/>
              </a:gdLst>
              <a:ahLst/>
              <a:cxnLst>
                <a:cxn ang="0">
                  <a:pos x="T0" y="T1"/>
                </a:cxn>
                <a:cxn ang="0">
                  <a:pos x="T2" y="T3"/>
                </a:cxn>
                <a:cxn ang="0">
                  <a:pos x="T4" y="T5"/>
                </a:cxn>
                <a:cxn ang="0">
                  <a:pos x="T6" y="T7"/>
                </a:cxn>
                <a:cxn ang="0">
                  <a:pos x="T8" y="T9"/>
                </a:cxn>
              </a:cxnLst>
              <a:rect l="0" t="0" r="r" b="b"/>
              <a:pathLst>
                <a:path w="1128" h="1128">
                  <a:moveTo>
                    <a:pt x="1062" y="683"/>
                  </a:moveTo>
                  <a:cubicBezTo>
                    <a:pt x="1128" y="408"/>
                    <a:pt x="958" y="132"/>
                    <a:pt x="683" y="66"/>
                  </a:cubicBezTo>
                  <a:cubicBezTo>
                    <a:pt x="408" y="0"/>
                    <a:pt x="132" y="170"/>
                    <a:pt x="66" y="445"/>
                  </a:cubicBezTo>
                  <a:cubicBezTo>
                    <a:pt x="0" y="720"/>
                    <a:pt x="170" y="996"/>
                    <a:pt x="445" y="1062"/>
                  </a:cubicBezTo>
                  <a:cubicBezTo>
                    <a:pt x="720" y="1128"/>
                    <a:pt x="996" y="958"/>
                    <a:pt x="1062" y="683"/>
                  </a:cubicBezTo>
                  <a:close/>
                </a:path>
              </a:pathLst>
            </a:custGeom>
            <a:grpFill/>
            <a:ln>
              <a:solidFill>
                <a:schemeClr val="bg1"/>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FFF68E"/>
                </a:solidFill>
              </a:endParaRPr>
            </a:p>
          </p:txBody>
        </p:sp>
      </p:grpSp>
      <p:sp>
        <p:nvSpPr>
          <p:cNvPr id="30" name="文本框 48"/>
          <p:cNvSpPr txBox="1"/>
          <p:nvPr/>
        </p:nvSpPr>
        <p:spPr>
          <a:xfrm>
            <a:off x="300417" y="3559033"/>
            <a:ext cx="1107997" cy="64633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600" dirty="0">
                <a:solidFill>
                  <a:srgbClr val="FFF68E"/>
                </a:solidFill>
                <a:latin typeface="Lifeline JL" panose="00000400000000000000" pitchFamily="2" charset="0"/>
              </a:rPr>
              <a:t>尾部</a:t>
            </a:r>
          </a:p>
        </p:txBody>
      </p:sp>
      <p:sp>
        <p:nvSpPr>
          <p:cNvPr id="39" name="TextBox 37"/>
          <p:cNvSpPr txBox="1"/>
          <p:nvPr/>
        </p:nvSpPr>
        <p:spPr>
          <a:xfrm>
            <a:off x="222717" y="5943571"/>
            <a:ext cx="11645465" cy="752514"/>
          </a:xfrm>
          <a:prstGeom prst="rect">
            <a:avLst/>
          </a:prstGeom>
          <a:noFill/>
        </p:spPr>
        <p:txBody>
          <a:bodyPr wrap="square" rtlCol="0">
            <a:spAutoFit/>
          </a:bodyPr>
          <a:lstStyle/>
          <a:p>
            <a:pPr>
              <a:lnSpc>
                <a:spcPct val="130000"/>
              </a:lnSpc>
            </a:pPr>
            <a:r>
              <a:rPr lang="zh-CN" altLang="en-US" sz="1100" dirty="0">
                <a:solidFill>
                  <a:schemeClr val="tx1">
                    <a:lumMod val="65000"/>
                    <a:lumOff val="35000"/>
                  </a:schemeClr>
                </a:solidFill>
                <a:latin typeface="微软雅黑" panose="020B0503020204020204" charset="-122"/>
                <a:ea typeface="微软雅黑" panose="020B0503020204020204" charset="-122"/>
                <a:sym typeface="Bebas" pitchFamily="2" charset="0"/>
              </a:rPr>
              <a:t>需要注意的是，合同只要有当事人名称或姓名、标的和数量条款，便视为成立，但法律另有规定或当事人另有约定的除外。因而，合同价款并非合同成立的必备要素，它可以通过</a:t>
            </a:r>
            <a:r>
              <a:rPr lang="en-US" altLang="zh-CN" sz="1100" dirty="0">
                <a:solidFill>
                  <a:schemeClr val="tx1">
                    <a:lumMod val="65000"/>
                    <a:lumOff val="35000"/>
                  </a:schemeClr>
                </a:solidFill>
                <a:latin typeface="微软雅黑" panose="020B0503020204020204" charset="-122"/>
                <a:ea typeface="微软雅黑" panose="020B0503020204020204" charset="-122"/>
                <a:sym typeface="Bebas" pitchFamily="2" charset="0"/>
              </a:rPr>
              <a:t>《</a:t>
            </a:r>
            <a:r>
              <a:rPr lang="zh-CN" altLang="en-US" sz="1100" dirty="0">
                <a:solidFill>
                  <a:schemeClr val="tx1">
                    <a:lumMod val="65000"/>
                    <a:lumOff val="35000"/>
                  </a:schemeClr>
                </a:solidFill>
                <a:latin typeface="微软雅黑" panose="020B0503020204020204" charset="-122"/>
                <a:ea typeface="微软雅黑" panose="020B0503020204020204" charset="-122"/>
                <a:sym typeface="Bebas" pitchFamily="2" charset="0"/>
              </a:rPr>
              <a:t>合同法</a:t>
            </a:r>
            <a:r>
              <a:rPr lang="en-US" altLang="zh-CN" sz="1100" dirty="0">
                <a:solidFill>
                  <a:schemeClr val="tx1">
                    <a:lumMod val="65000"/>
                    <a:lumOff val="35000"/>
                  </a:schemeClr>
                </a:solidFill>
                <a:latin typeface="微软雅黑" panose="020B0503020204020204" charset="-122"/>
                <a:ea typeface="微软雅黑" panose="020B0503020204020204" charset="-122"/>
                <a:sym typeface="Bebas" pitchFamily="2" charset="0"/>
              </a:rPr>
              <a:t>》</a:t>
            </a:r>
            <a:r>
              <a:rPr lang="zh-CN" altLang="en-US" sz="1100" dirty="0">
                <a:solidFill>
                  <a:schemeClr val="tx1">
                    <a:lumMod val="65000"/>
                    <a:lumOff val="35000"/>
                  </a:schemeClr>
                </a:solidFill>
                <a:latin typeface="微软雅黑" panose="020B0503020204020204" charset="-122"/>
                <a:ea typeface="微软雅黑" panose="020B0503020204020204" charset="-122"/>
                <a:sym typeface="Bebas" pitchFamily="2" charset="0"/>
              </a:rPr>
              <a:t>加以确定。所以，如果合同一方当事人以合同欠缺价款条款为由提起诉讼，法院不会支持其诉讼请求。鉴于此，建议在合同中明确约定价款，或者在合同中明确约定“合同具备如下条款时方可成立”的条款，避免发生纠纷。</a:t>
            </a:r>
          </a:p>
        </p:txBody>
      </p:sp>
      <p:sp>
        <p:nvSpPr>
          <p:cNvPr id="31" name="矩形 30">
            <a:extLst>
              <a:ext uri="{FF2B5EF4-FFF2-40B4-BE49-F238E27FC236}">
                <a16:creationId xmlns:a16="http://schemas.microsoft.com/office/drawing/2014/main" id="{B0697971-FD4F-0E42-9D14-535980E49CAF}"/>
              </a:ext>
            </a:extLst>
          </p:cNvPr>
          <p:cNvSpPr/>
          <p:nvPr/>
        </p:nvSpPr>
        <p:spPr>
          <a:xfrm>
            <a:off x="2276758" y="317593"/>
            <a:ext cx="2954655" cy="461665"/>
          </a:xfrm>
          <a:prstGeom prst="rect">
            <a:avLst/>
          </a:prstGeom>
        </p:spPr>
        <p:txBody>
          <a:bodyPr wrap="none">
            <a:spAutoFit/>
          </a:bodyPr>
          <a:lstStyle/>
          <a:p>
            <a:r>
              <a:rPr lang="zh-CN" altLang="en-US" sz="2400" b="1" dirty="0">
                <a:solidFill>
                  <a:srgbClr val="124062"/>
                </a:solidFill>
                <a:latin typeface="Arial Black" panose="020B0A04020102020204" pitchFamily="34" charset="0"/>
                <a:ea typeface="创艺简细圆" pitchFamily="2" charset="-122"/>
                <a:cs typeface="Kartika" panose="02020503030404060203" pitchFamily="18" charset="0"/>
              </a:rPr>
              <a:t>合同管理流程及要点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0" fill="hold"/>
                                        <p:tgtEl>
                                          <p:spTgt spid="12"/>
                                        </p:tgtEl>
                                        <p:attrNameLst>
                                          <p:attrName>ppt_x</p:attrName>
                                        </p:attrNameLst>
                                      </p:cBhvr>
                                      <p:tavLst>
                                        <p:tav tm="0">
                                          <p:val>
                                            <p:strVal val="0-#ppt_w/2"/>
                                          </p:val>
                                        </p:tav>
                                        <p:tav tm="100000">
                                          <p:val>
                                            <p:strVal val="#ppt_x"/>
                                          </p:val>
                                        </p:tav>
                                      </p:tavLst>
                                    </p:anim>
                                    <p:anim calcmode="lin" valueType="num">
                                      <p:cBhvr additive="base">
                                        <p:cTn id="8" dur="5000" fill="hold"/>
                                        <p:tgtEl>
                                          <p:spTgt spid="12"/>
                                        </p:tgtEl>
                                        <p:attrNameLst>
                                          <p:attrName>ppt_y</p:attrName>
                                        </p:attrNameLst>
                                      </p:cBhvr>
                                      <p:tavLst>
                                        <p:tav tm="0">
                                          <p:val>
                                            <p:strVal val="#ppt_y"/>
                                          </p:val>
                                        </p:tav>
                                        <p:tav tm="100000">
                                          <p:val>
                                            <p:strVal val="#ppt_y"/>
                                          </p:val>
                                        </p:tav>
                                      </p:tavLst>
                                    </p:anim>
                                  </p:childTnLst>
                                </p:cTn>
                              </p:par>
                              <p:par>
                                <p:cTn id="9" presetID="63" presetClass="path" presetSubtype="0" fill="hold" grpId="0" nodeType="withEffect">
                                  <p:stCondLst>
                                    <p:cond delay="0"/>
                                  </p:stCondLst>
                                  <p:childTnLst>
                                    <p:animMotion origin="layout" path="M -1.875E-6 3.7037E-7 L 0.97266 3.7037E-7 " pathEditMode="relative" rAng="0" ptsTypes="AA">
                                      <p:cBhvr>
                                        <p:cTn id="10" dur="11000" fill="hold"/>
                                        <p:tgtEl>
                                          <p:spTgt spid="13"/>
                                        </p:tgtEl>
                                        <p:attrNameLst>
                                          <p:attrName>ppt_x</p:attrName>
                                          <p:attrName>ppt_y</p:attrName>
                                        </p:attrNameLst>
                                      </p:cBhvr>
                                      <p:rCtr x="48633" y="0"/>
                                    </p:animMotion>
                                  </p:childTnLst>
                                </p:cTn>
                              </p:par>
                              <p:par>
                                <p:cTn id="11" presetID="23" presetClass="entr" presetSubtype="288" fill="hold" grpId="0" nodeType="withEffect">
                                  <p:stCondLst>
                                    <p:cond delay="300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strVal val="4/3*#ppt_w"/>
                                          </p:val>
                                        </p:tav>
                                        <p:tav tm="100000">
                                          <p:val>
                                            <p:strVal val="#ppt_w"/>
                                          </p:val>
                                        </p:tav>
                                      </p:tavLst>
                                    </p:anim>
                                    <p:anim calcmode="lin" valueType="num">
                                      <p:cBhvr>
                                        <p:cTn id="14" dur="500" fill="hold"/>
                                        <p:tgtEl>
                                          <p:spTgt spid="14"/>
                                        </p:tgtEl>
                                        <p:attrNameLst>
                                          <p:attrName>ppt_h</p:attrName>
                                        </p:attrNameLst>
                                      </p:cBhvr>
                                      <p:tavLst>
                                        <p:tav tm="0">
                                          <p:val>
                                            <p:strVal val="4/3*#ppt_h"/>
                                          </p:val>
                                        </p:tav>
                                        <p:tav tm="100000">
                                          <p:val>
                                            <p:strVal val="#ppt_h"/>
                                          </p:val>
                                        </p:tav>
                                      </p:tavLst>
                                    </p:anim>
                                  </p:childTnLst>
                                </p:cTn>
                              </p:par>
                              <p:par>
                                <p:cTn id="15" presetID="22" presetClass="entr" presetSubtype="1" fill="hold" nodeType="withEffect">
                                  <p:stCondLst>
                                    <p:cond delay="300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500"/>
                                        <p:tgtEl>
                                          <p:spTgt spid="18"/>
                                        </p:tgtEl>
                                      </p:cBhvr>
                                    </p:animEffect>
                                  </p:childTnLst>
                                </p:cTn>
                              </p:par>
                              <p:par>
                                <p:cTn id="18" presetID="22" presetClass="entr" presetSubtype="8" fill="hold" grpId="0" nodeType="withEffect">
                                  <p:stCondLst>
                                    <p:cond delay="350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par>
                                <p:cTn id="21" presetID="23" presetClass="entr" presetSubtype="288" fill="hold" grpId="0" nodeType="withEffect">
                                  <p:stCondLst>
                                    <p:cond delay="45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strVal val="4/3*#ppt_w"/>
                                          </p:val>
                                        </p:tav>
                                        <p:tav tm="100000">
                                          <p:val>
                                            <p:strVal val="#ppt_w"/>
                                          </p:val>
                                        </p:tav>
                                      </p:tavLst>
                                    </p:anim>
                                    <p:anim calcmode="lin" valueType="num">
                                      <p:cBhvr>
                                        <p:cTn id="24" dur="500" fill="hold"/>
                                        <p:tgtEl>
                                          <p:spTgt spid="15"/>
                                        </p:tgtEl>
                                        <p:attrNameLst>
                                          <p:attrName>ppt_h</p:attrName>
                                        </p:attrNameLst>
                                      </p:cBhvr>
                                      <p:tavLst>
                                        <p:tav tm="0">
                                          <p:val>
                                            <p:strVal val="4/3*#ppt_h"/>
                                          </p:val>
                                        </p:tav>
                                        <p:tav tm="100000">
                                          <p:val>
                                            <p:strVal val="#ppt_h"/>
                                          </p:val>
                                        </p:tav>
                                      </p:tavLst>
                                    </p:anim>
                                  </p:childTnLst>
                                </p:cTn>
                              </p:par>
                              <p:par>
                                <p:cTn id="25" presetID="22" presetClass="entr" presetSubtype="4" fill="hold" nodeType="withEffect">
                                  <p:stCondLst>
                                    <p:cond delay="450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par>
                                <p:cTn id="28" presetID="22" presetClass="entr" presetSubtype="8" fill="hold" grpId="0" nodeType="withEffect">
                                  <p:stCondLst>
                                    <p:cond delay="500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par>
                                <p:cTn id="31" presetID="23" presetClass="entr" presetSubtype="288" fill="hold" grpId="0" nodeType="withEffect">
                                  <p:stCondLst>
                                    <p:cond delay="600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strVal val="4/3*#ppt_w"/>
                                          </p:val>
                                        </p:tav>
                                        <p:tav tm="100000">
                                          <p:val>
                                            <p:strVal val="#ppt_w"/>
                                          </p:val>
                                        </p:tav>
                                      </p:tavLst>
                                    </p:anim>
                                    <p:anim calcmode="lin" valueType="num">
                                      <p:cBhvr>
                                        <p:cTn id="34" dur="500" fill="hold"/>
                                        <p:tgtEl>
                                          <p:spTgt spid="16"/>
                                        </p:tgtEl>
                                        <p:attrNameLst>
                                          <p:attrName>ppt_h</p:attrName>
                                        </p:attrNameLst>
                                      </p:cBhvr>
                                      <p:tavLst>
                                        <p:tav tm="0">
                                          <p:val>
                                            <p:strVal val="4/3*#ppt_h"/>
                                          </p:val>
                                        </p:tav>
                                        <p:tav tm="100000">
                                          <p:val>
                                            <p:strVal val="#ppt_h"/>
                                          </p:val>
                                        </p:tav>
                                      </p:tavLst>
                                    </p:anim>
                                  </p:childTnLst>
                                </p:cTn>
                              </p:par>
                              <p:par>
                                <p:cTn id="35" presetID="22" presetClass="entr" presetSubtype="1" fill="hold" nodeType="withEffect">
                                  <p:stCondLst>
                                    <p:cond delay="6000"/>
                                  </p:stCondLst>
                                  <p:childTnLst>
                                    <p:set>
                                      <p:cBhvr>
                                        <p:cTn id="36" dur="1" fill="hold">
                                          <p:stCondLst>
                                            <p:cond delay="0"/>
                                          </p:stCondLst>
                                        </p:cTn>
                                        <p:tgtEl>
                                          <p:spTgt spid="22"/>
                                        </p:tgtEl>
                                        <p:attrNameLst>
                                          <p:attrName>style.visibility</p:attrName>
                                        </p:attrNameLst>
                                      </p:cBhvr>
                                      <p:to>
                                        <p:strVal val="visible"/>
                                      </p:to>
                                    </p:set>
                                    <p:animEffect transition="in" filter="wipe(up)">
                                      <p:cBhvr>
                                        <p:cTn id="37" dur="500"/>
                                        <p:tgtEl>
                                          <p:spTgt spid="22"/>
                                        </p:tgtEl>
                                      </p:cBhvr>
                                    </p:animEffect>
                                  </p:childTnLst>
                                </p:cTn>
                              </p:par>
                              <p:par>
                                <p:cTn id="38" presetID="22" presetClass="entr" presetSubtype="8" fill="hold" grpId="0" nodeType="withEffect">
                                  <p:stCondLst>
                                    <p:cond delay="650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par>
                                <p:cTn id="41" presetID="23" presetClass="entr" presetSubtype="288" fill="hold" grpId="0" nodeType="withEffect">
                                  <p:stCondLst>
                                    <p:cond delay="875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strVal val="4/3*#ppt_w"/>
                                          </p:val>
                                        </p:tav>
                                        <p:tav tm="100000">
                                          <p:val>
                                            <p:strVal val="#ppt_w"/>
                                          </p:val>
                                        </p:tav>
                                      </p:tavLst>
                                    </p:anim>
                                    <p:anim calcmode="lin" valueType="num">
                                      <p:cBhvr>
                                        <p:cTn id="44" dur="500" fill="hold"/>
                                        <p:tgtEl>
                                          <p:spTgt spid="17"/>
                                        </p:tgtEl>
                                        <p:attrNameLst>
                                          <p:attrName>ppt_h</p:attrName>
                                        </p:attrNameLst>
                                      </p:cBhvr>
                                      <p:tavLst>
                                        <p:tav tm="0">
                                          <p:val>
                                            <p:strVal val="4/3*#ppt_h"/>
                                          </p:val>
                                        </p:tav>
                                        <p:tav tm="100000">
                                          <p:val>
                                            <p:strVal val="#ppt_h"/>
                                          </p:val>
                                        </p:tav>
                                      </p:tavLst>
                                    </p:anim>
                                  </p:childTnLst>
                                </p:cTn>
                              </p:par>
                              <p:par>
                                <p:cTn id="45" presetID="22" presetClass="entr" presetSubtype="4" fill="hold" nodeType="withEffect">
                                  <p:stCondLst>
                                    <p:cond delay="9000"/>
                                  </p:stCondLst>
                                  <p:childTnLst>
                                    <p:set>
                                      <p:cBhvr>
                                        <p:cTn id="46" dur="1" fill="hold">
                                          <p:stCondLst>
                                            <p:cond delay="0"/>
                                          </p:stCondLst>
                                        </p:cTn>
                                        <p:tgtEl>
                                          <p:spTgt spid="24"/>
                                        </p:tgtEl>
                                        <p:attrNameLst>
                                          <p:attrName>style.visibility</p:attrName>
                                        </p:attrNameLst>
                                      </p:cBhvr>
                                      <p:to>
                                        <p:strVal val="visible"/>
                                      </p:to>
                                    </p:set>
                                    <p:animEffect transition="in" filter="wipe(down)">
                                      <p:cBhvr>
                                        <p:cTn id="47" dur="500"/>
                                        <p:tgtEl>
                                          <p:spTgt spid="24"/>
                                        </p:tgtEl>
                                      </p:cBhvr>
                                    </p:animEffect>
                                  </p:childTnLst>
                                </p:cTn>
                              </p:par>
                              <p:par>
                                <p:cTn id="48" presetID="22" presetClass="entr" presetSubtype="8" fill="hold" grpId="0" nodeType="withEffect">
                                  <p:stCondLst>
                                    <p:cond delay="950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par>
                                <p:cTn id="51" presetID="22" presetClass="entr" presetSubtype="8" fill="hold" grpId="0" nodeType="withEffect">
                                  <p:stCondLst>
                                    <p:cond delay="11000"/>
                                  </p:stCondLst>
                                  <p:childTnLst>
                                    <p:set>
                                      <p:cBhvr>
                                        <p:cTn id="52" dur="1" fill="hold">
                                          <p:stCondLst>
                                            <p:cond delay="0"/>
                                          </p:stCondLst>
                                        </p:cTn>
                                        <p:tgtEl>
                                          <p:spTgt spid="39"/>
                                        </p:tgtEl>
                                        <p:attrNameLst>
                                          <p:attrName>style.visibility</p:attrName>
                                        </p:attrNameLst>
                                      </p:cBhvr>
                                      <p:to>
                                        <p:strVal val="visible"/>
                                      </p:to>
                                    </p:set>
                                    <p:animEffect transition="in" filter="wipe(left)">
                                      <p:cBhvr>
                                        <p:cTn id="5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9" grpId="0"/>
      <p:bldP spid="21" grpId="0"/>
      <p:bldP spid="23" grpId="0"/>
      <p:bldP spid="25"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70670" y="1406769"/>
            <a:ext cx="647114" cy="956603"/>
          </a:xfrm>
          <a:prstGeom prst="rect">
            <a:avLst/>
          </a:pr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70670" y="2363372"/>
            <a:ext cx="647114" cy="956603"/>
          </a:xfrm>
          <a:prstGeom prst="rect">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158"/>
          <p:cNvSpPr>
            <a:spLocks noEditPoints="1"/>
          </p:cNvSpPr>
          <p:nvPr/>
        </p:nvSpPr>
        <p:spPr bwMode="auto">
          <a:xfrm>
            <a:off x="1638583" y="5484093"/>
            <a:ext cx="332714" cy="344410"/>
          </a:xfrm>
          <a:custGeom>
            <a:avLst/>
            <a:gdLst>
              <a:gd name="T0" fmla="*/ 107 w 108"/>
              <a:gd name="T1" fmla="*/ 7 h 112"/>
              <a:gd name="T2" fmla="*/ 108 w 108"/>
              <a:gd name="T3" fmla="*/ 4 h 112"/>
              <a:gd name="T4" fmla="*/ 105 w 108"/>
              <a:gd name="T5" fmla="*/ 0 h 112"/>
              <a:gd name="T6" fmla="*/ 104 w 108"/>
              <a:gd name="T7" fmla="*/ 0 h 112"/>
              <a:gd name="T8" fmla="*/ 4 w 108"/>
              <a:gd name="T9" fmla="*/ 0 h 112"/>
              <a:gd name="T10" fmla="*/ 1 w 108"/>
              <a:gd name="T11" fmla="*/ 1 h 112"/>
              <a:gd name="T12" fmla="*/ 1 w 108"/>
              <a:gd name="T13" fmla="*/ 7 h 112"/>
              <a:gd name="T14" fmla="*/ 52 w 108"/>
              <a:gd name="T15" fmla="*/ 70 h 112"/>
              <a:gd name="T16" fmla="*/ 52 w 108"/>
              <a:gd name="T17" fmla="*/ 104 h 112"/>
              <a:gd name="T18" fmla="*/ 36 w 108"/>
              <a:gd name="T19" fmla="*/ 104 h 112"/>
              <a:gd name="T20" fmla="*/ 32 w 108"/>
              <a:gd name="T21" fmla="*/ 108 h 112"/>
              <a:gd name="T22" fmla="*/ 36 w 108"/>
              <a:gd name="T23" fmla="*/ 112 h 112"/>
              <a:gd name="T24" fmla="*/ 76 w 108"/>
              <a:gd name="T25" fmla="*/ 112 h 112"/>
              <a:gd name="T26" fmla="*/ 80 w 108"/>
              <a:gd name="T27" fmla="*/ 108 h 112"/>
              <a:gd name="T28" fmla="*/ 76 w 108"/>
              <a:gd name="T29" fmla="*/ 104 h 112"/>
              <a:gd name="T30" fmla="*/ 60 w 108"/>
              <a:gd name="T31" fmla="*/ 104 h 112"/>
              <a:gd name="T32" fmla="*/ 60 w 108"/>
              <a:gd name="T33" fmla="*/ 69 h 112"/>
              <a:gd name="T34" fmla="*/ 107 w 108"/>
              <a:gd name="T35" fmla="*/ 7 h 112"/>
              <a:gd name="T36" fmla="*/ 56 w 108"/>
              <a:gd name="T37" fmla="*/ 62 h 112"/>
              <a:gd name="T38" fmla="*/ 12 w 108"/>
              <a:gd name="T39" fmla="*/ 8 h 112"/>
              <a:gd name="T40" fmla="*/ 96 w 108"/>
              <a:gd name="T41" fmla="*/ 8 h 112"/>
              <a:gd name="T42" fmla="*/ 56 w 108"/>
              <a:gd name="T43" fmla="*/ 6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12">
                <a:moveTo>
                  <a:pt x="107" y="7"/>
                </a:moveTo>
                <a:cubicBezTo>
                  <a:pt x="107" y="6"/>
                  <a:pt x="108" y="5"/>
                  <a:pt x="108" y="4"/>
                </a:cubicBezTo>
                <a:cubicBezTo>
                  <a:pt x="108" y="2"/>
                  <a:pt x="107" y="1"/>
                  <a:pt x="105" y="0"/>
                </a:cubicBezTo>
                <a:cubicBezTo>
                  <a:pt x="105" y="0"/>
                  <a:pt x="104" y="0"/>
                  <a:pt x="104" y="0"/>
                </a:cubicBezTo>
                <a:cubicBezTo>
                  <a:pt x="4" y="0"/>
                  <a:pt x="4" y="0"/>
                  <a:pt x="4" y="0"/>
                </a:cubicBezTo>
                <a:cubicBezTo>
                  <a:pt x="3" y="0"/>
                  <a:pt x="2" y="0"/>
                  <a:pt x="1" y="1"/>
                </a:cubicBezTo>
                <a:cubicBezTo>
                  <a:pt x="0" y="3"/>
                  <a:pt x="0" y="5"/>
                  <a:pt x="1" y="7"/>
                </a:cubicBezTo>
                <a:cubicBezTo>
                  <a:pt x="52" y="70"/>
                  <a:pt x="52" y="70"/>
                  <a:pt x="52" y="70"/>
                </a:cubicBezTo>
                <a:cubicBezTo>
                  <a:pt x="52" y="104"/>
                  <a:pt x="52" y="104"/>
                  <a:pt x="52" y="104"/>
                </a:cubicBezTo>
                <a:cubicBezTo>
                  <a:pt x="36" y="104"/>
                  <a:pt x="36" y="104"/>
                  <a:pt x="36" y="104"/>
                </a:cubicBezTo>
                <a:cubicBezTo>
                  <a:pt x="34" y="104"/>
                  <a:pt x="32" y="106"/>
                  <a:pt x="32" y="108"/>
                </a:cubicBezTo>
                <a:cubicBezTo>
                  <a:pt x="32" y="110"/>
                  <a:pt x="34" y="112"/>
                  <a:pt x="36" y="112"/>
                </a:cubicBezTo>
                <a:cubicBezTo>
                  <a:pt x="76" y="112"/>
                  <a:pt x="76" y="112"/>
                  <a:pt x="76" y="112"/>
                </a:cubicBezTo>
                <a:cubicBezTo>
                  <a:pt x="78" y="112"/>
                  <a:pt x="80" y="110"/>
                  <a:pt x="80" y="108"/>
                </a:cubicBezTo>
                <a:cubicBezTo>
                  <a:pt x="80" y="106"/>
                  <a:pt x="78" y="104"/>
                  <a:pt x="76" y="104"/>
                </a:cubicBezTo>
                <a:cubicBezTo>
                  <a:pt x="60" y="104"/>
                  <a:pt x="60" y="104"/>
                  <a:pt x="60" y="104"/>
                </a:cubicBezTo>
                <a:cubicBezTo>
                  <a:pt x="60" y="69"/>
                  <a:pt x="60" y="69"/>
                  <a:pt x="60" y="69"/>
                </a:cubicBezTo>
                <a:lnTo>
                  <a:pt x="107" y="7"/>
                </a:lnTo>
                <a:close/>
                <a:moveTo>
                  <a:pt x="56" y="62"/>
                </a:moveTo>
                <a:cubicBezTo>
                  <a:pt x="12" y="8"/>
                  <a:pt x="12" y="8"/>
                  <a:pt x="12" y="8"/>
                </a:cubicBezTo>
                <a:cubicBezTo>
                  <a:pt x="96" y="8"/>
                  <a:pt x="96" y="8"/>
                  <a:pt x="96" y="8"/>
                </a:cubicBezTo>
                <a:lnTo>
                  <a:pt x="56" y="62"/>
                </a:lnTo>
                <a:close/>
              </a:path>
            </a:pathLst>
          </a:custGeom>
          <a:solidFill>
            <a:srgbClr val="F6F6F6"/>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Bebas" pitchFamily="2" charset="0"/>
              <a:ea typeface="微软雅黑" panose="020B0503020204020204" charset="-122"/>
              <a:sym typeface="Bebas" pitchFamily="2" charset="0"/>
            </a:endParaRPr>
          </a:p>
        </p:txBody>
      </p:sp>
      <p:sp>
        <p:nvSpPr>
          <p:cNvPr id="15" name="Freeform 204"/>
          <p:cNvSpPr>
            <a:spLocks noEditPoints="1"/>
          </p:cNvSpPr>
          <p:nvPr/>
        </p:nvSpPr>
        <p:spPr bwMode="auto">
          <a:xfrm>
            <a:off x="1608041" y="3960512"/>
            <a:ext cx="393800" cy="369104"/>
          </a:xfrm>
          <a:custGeom>
            <a:avLst/>
            <a:gdLst>
              <a:gd name="T0" fmla="*/ 112 w 128"/>
              <a:gd name="T1" fmla="*/ 16 h 120"/>
              <a:gd name="T2" fmla="*/ 88 w 128"/>
              <a:gd name="T3" fmla="*/ 16 h 120"/>
              <a:gd name="T4" fmla="*/ 88 w 128"/>
              <a:gd name="T5" fmla="*/ 8 h 120"/>
              <a:gd name="T6" fmla="*/ 80 w 128"/>
              <a:gd name="T7" fmla="*/ 0 h 120"/>
              <a:gd name="T8" fmla="*/ 48 w 128"/>
              <a:gd name="T9" fmla="*/ 0 h 120"/>
              <a:gd name="T10" fmla="*/ 40 w 128"/>
              <a:gd name="T11" fmla="*/ 8 h 120"/>
              <a:gd name="T12" fmla="*/ 40 w 128"/>
              <a:gd name="T13" fmla="*/ 16 h 120"/>
              <a:gd name="T14" fmla="*/ 16 w 128"/>
              <a:gd name="T15" fmla="*/ 16 h 120"/>
              <a:gd name="T16" fmla="*/ 0 w 128"/>
              <a:gd name="T17" fmla="*/ 32 h 120"/>
              <a:gd name="T18" fmla="*/ 0 w 128"/>
              <a:gd name="T19" fmla="*/ 104 h 120"/>
              <a:gd name="T20" fmla="*/ 16 w 128"/>
              <a:gd name="T21" fmla="*/ 120 h 120"/>
              <a:gd name="T22" fmla="*/ 112 w 128"/>
              <a:gd name="T23" fmla="*/ 120 h 120"/>
              <a:gd name="T24" fmla="*/ 128 w 128"/>
              <a:gd name="T25" fmla="*/ 104 h 120"/>
              <a:gd name="T26" fmla="*/ 128 w 128"/>
              <a:gd name="T27" fmla="*/ 32 h 120"/>
              <a:gd name="T28" fmla="*/ 112 w 128"/>
              <a:gd name="T29" fmla="*/ 16 h 120"/>
              <a:gd name="T30" fmla="*/ 48 w 128"/>
              <a:gd name="T31" fmla="*/ 12 h 120"/>
              <a:gd name="T32" fmla="*/ 52 w 128"/>
              <a:gd name="T33" fmla="*/ 8 h 120"/>
              <a:gd name="T34" fmla="*/ 76 w 128"/>
              <a:gd name="T35" fmla="*/ 8 h 120"/>
              <a:gd name="T36" fmla="*/ 80 w 128"/>
              <a:gd name="T37" fmla="*/ 12 h 120"/>
              <a:gd name="T38" fmla="*/ 80 w 128"/>
              <a:gd name="T39" fmla="*/ 16 h 120"/>
              <a:gd name="T40" fmla="*/ 76 w 128"/>
              <a:gd name="T41" fmla="*/ 16 h 120"/>
              <a:gd name="T42" fmla="*/ 52 w 128"/>
              <a:gd name="T43" fmla="*/ 16 h 120"/>
              <a:gd name="T44" fmla="*/ 48 w 128"/>
              <a:gd name="T45" fmla="*/ 16 h 120"/>
              <a:gd name="T46" fmla="*/ 48 w 128"/>
              <a:gd name="T47" fmla="*/ 12 h 120"/>
              <a:gd name="T48" fmla="*/ 120 w 128"/>
              <a:gd name="T49" fmla="*/ 104 h 120"/>
              <a:gd name="T50" fmla="*/ 112 w 128"/>
              <a:gd name="T51" fmla="*/ 112 h 120"/>
              <a:gd name="T52" fmla="*/ 16 w 128"/>
              <a:gd name="T53" fmla="*/ 112 h 120"/>
              <a:gd name="T54" fmla="*/ 8 w 128"/>
              <a:gd name="T55" fmla="*/ 104 h 120"/>
              <a:gd name="T56" fmla="*/ 8 w 128"/>
              <a:gd name="T57" fmla="*/ 60 h 120"/>
              <a:gd name="T58" fmla="*/ 49 w 128"/>
              <a:gd name="T59" fmla="*/ 60 h 120"/>
              <a:gd name="T60" fmla="*/ 48 w 128"/>
              <a:gd name="T61" fmla="*/ 64 h 120"/>
              <a:gd name="T62" fmla="*/ 64 w 128"/>
              <a:gd name="T63" fmla="*/ 80 h 120"/>
              <a:gd name="T64" fmla="*/ 80 w 128"/>
              <a:gd name="T65" fmla="*/ 64 h 120"/>
              <a:gd name="T66" fmla="*/ 79 w 128"/>
              <a:gd name="T67" fmla="*/ 60 h 120"/>
              <a:gd name="T68" fmla="*/ 120 w 128"/>
              <a:gd name="T69" fmla="*/ 60 h 120"/>
              <a:gd name="T70" fmla="*/ 120 w 128"/>
              <a:gd name="T71" fmla="*/ 104 h 120"/>
              <a:gd name="T72" fmla="*/ 56 w 128"/>
              <a:gd name="T73" fmla="*/ 64 h 120"/>
              <a:gd name="T74" fmla="*/ 57 w 128"/>
              <a:gd name="T75" fmla="*/ 60 h 120"/>
              <a:gd name="T76" fmla="*/ 71 w 128"/>
              <a:gd name="T77" fmla="*/ 60 h 120"/>
              <a:gd name="T78" fmla="*/ 72 w 128"/>
              <a:gd name="T79" fmla="*/ 64 h 120"/>
              <a:gd name="T80" fmla="*/ 64 w 128"/>
              <a:gd name="T81" fmla="*/ 72 h 120"/>
              <a:gd name="T82" fmla="*/ 56 w 128"/>
              <a:gd name="T83" fmla="*/ 64 h 120"/>
              <a:gd name="T84" fmla="*/ 120 w 128"/>
              <a:gd name="T85" fmla="*/ 52 h 120"/>
              <a:gd name="T86" fmla="*/ 8 w 128"/>
              <a:gd name="T87" fmla="*/ 52 h 120"/>
              <a:gd name="T88" fmla="*/ 8 w 128"/>
              <a:gd name="T89" fmla="*/ 32 h 120"/>
              <a:gd name="T90" fmla="*/ 16 w 128"/>
              <a:gd name="T91" fmla="*/ 24 h 120"/>
              <a:gd name="T92" fmla="*/ 112 w 128"/>
              <a:gd name="T93" fmla="*/ 24 h 120"/>
              <a:gd name="T94" fmla="*/ 120 w 128"/>
              <a:gd name="T95" fmla="*/ 32 h 120"/>
              <a:gd name="T96" fmla="*/ 120 w 128"/>
              <a:gd name="T97" fmla="*/ 5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120">
                <a:moveTo>
                  <a:pt x="112" y="16"/>
                </a:moveTo>
                <a:cubicBezTo>
                  <a:pt x="88" y="16"/>
                  <a:pt x="88" y="16"/>
                  <a:pt x="88" y="16"/>
                </a:cubicBezTo>
                <a:cubicBezTo>
                  <a:pt x="88" y="8"/>
                  <a:pt x="88" y="8"/>
                  <a:pt x="88" y="8"/>
                </a:cubicBezTo>
                <a:cubicBezTo>
                  <a:pt x="88" y="4"/>
                  <a:pt x="84" y="0"/>
                  <a:pt x="80" y="0"/>
                </a:cubicBezTo>
                <a:cubicBezTo>
                  <a:pt x="48" y="0"/>
                  <a:pt x="48" y="0"/>
                  <a:pt x="48" y="0"/>
                </a:cubicBezTo>
                <a:cubicBezTo>
                  <a:pt x="44" y="0"/>
                  <a:pt x="40" y="4"/>
                  <a:pt x="40" y="8"/>
                </a:cubicBezTo>
                <a:cubicBezTo>
                  <a:pt x="40" y="16"/>
                  <a:pt x="40" y="16"/>
                  <a:pt x="40" y="16"/>
                </a:cubicBezTo>
                <a:cubicBezTo>
                  <a:pt x="16" y="16"/>
                  <a:pt x="16" y="16"/>
                  <a:pt x="16" y="16"/>
                </a:cubicBezTo>
                <a:cubicBezTo>
                  <a:pt x="7" y="16"/>
                  <a:pt x="0" y="23"/>
                  <a:pt x="0" y="32"/>
                </a:cubicBezTo>
                <a:cubicBezTo>
                  <a:pt x="0" y="104"/>
                  <a:pt x="0" y="104"/>
                  <a:pt x="0" y="104"/>
                </a:cubicBezTo>
                <a:cubicBezTo>
                  <a:pt x="0" y="113"/>
                  <a:pt x="7" y="120"/>
                  <a:pt x="16" y="120"/>
                </a:cubicBezTo>
                <a:cubicBezTo>
                  <a:pt x="112" y="120"/>
                  <a:pt x="112" y="120"/>
                  <a:pt x="112" y="120"/>
                </a:cubicBezTo>
                <a:cubicBezTo>
                  <a:pt x="121" y="120"/>
                  <a:pt x="128" y="113"/>
                  <a:pt x="128" y="104"/>
                </a:cubicBezTo>
                <a:cubicBezTo>
                  <a:pt x="128" y="32"/>
                  <a:pt x="128" y="32"/>
                  <a:pt x="128" y="32"/>
                </a:cubicBezTo>
                <a:cubicBezTo>
                  <a:pt x="128" y="23"/>
                  <a:pt x="121" y="16"/>
                  <a:pt x="112" y="16"/>
                </a:cubicBezTo>
                <a:close/>
                <a:moveTo>
                  <a:pt x="48" y="12"/>
                </a:moveTo>
                <a:cubicBezTo>
                  <a:pt x="48" y="10"/>
                  <a:pt x="50" y="8"/>
                  <a:pt x="52" y="8"/>
                </a:cubicBezTo>
                <a:cubicBezTo>
                  <a:pt x="76" y="8"/>
                  <a:pt x="76" y="8"/>
                  <a:pt x="76" y="8"/>
                </a:cubicBezTo>
                <a:cubicBezTo>
                  <a:pt x="78" y="8"/>
                  <a:pt x="80" y="10"/>
                  <a:pt x="80" y="12"/>
                </a:cubicBezTo>
                <a:cubicBezTo>
                  <a:pt x="80" y="16"/>
                  <a:pt x="80" y="16"/>
                  <a:pt x="80" y="16"/>
                </a:cubicBezTo>
                <a:cubicBezTo>
                  <a:pt x="78" y="16"/>
                  <a:pt x="78" y="16"/>
                  <a:pt x="76" y="16"/>
                </a:cubicBezTo>
                <a:cubicBezTo>
                  <a:pt x="52" y="16"/>
                  <a:pt x="52" y="16"/>
                  <a:pt x="52" y="16"/>
                </a:cubicBezTo>
                <a:cubicBezTo>
                  <a:pt x="50" y="16"/>
                  <a:pt x="50" y="16"/>
                  <a:pt x="48" y="16"/>
                </a:cubicBezTo>
                <a:lnTo>
                  <a:pt x="48" y="12"/>
                </a:lnTo>
                <a:close/>
                <a:moveTo>
                  <a:pt x="120" y="104"/>
                </a:moveTo>
                <a:cubicBezTo>
                  <a:pt x="120" y="108"/>
                  <a:pt x="116" y="112"/>
                  <a:pt x="112" y="112"/>
                </a:cubicBezTo>
                <a:cubicBezTo>
                  <a:pt x="16" y="112"/>
                  <a:pt x="16" y="112"/>
                  <a:pt x="16" y="112"/>
                </a:cubicBezTo>
                <a:cubicBezTo>
                  <a:pt x="12" y="112"/>
                  <a:pt x="8" y="108"/>
                  <a:pt x="8" y="104"/>
                </a:cubicBezTo>
                <a:cubicBezTo>
                  <a:pt x="8" y="60"/>
                  <a:pt x="8" y="60"/>
                  <a:pt x="8" y="60"/>
                </a:cubicBezTo>
                <a:cubicBezTo>
                  <a:pt x="49" y="60"/>
                  <a:pt x="49" y="60"/>
                  <a:pt x="49" y="60"/>
                </a:cubicBezTo>
                <a:cubicBezTo>
                  <a:pt x="48" y="61"/>
                  <a:pt x="48" y="63"/>
                  <a:pt x="48" y="64"/>
                </a:cubicBezTo>
                <a:cubicBezTo>
                  <a:pt x="48" y="73"/>
                  <a:pt x="55" y="80"/>
                  <a:pt x="64" y="80"/>
                </a:cubicBezTo>
                <a:cubicBezTo>
                  <a:pt x="73" y="80"/>
                  <a:pt x="80" y="73"/>
                  <a:pt x="80" y="64"/>
                </a:cubicBezTo>
                <a:cubicBezTo>
                  <a:pt x="80" y="63"/>
                  <a:pt x="80" y="61"/>
                  <a:pt x="79" y="60"/>
                </a:cubicBezTo>
                <a:cubicBezTo>
                  <a:pt x="120" y="60"/>
                  <a:pt x="120" y="60"/>
                  <a:pt x="120" y="60"/>
                </a:cubicBezTo>
                <a:lnTo>
                  <a:pt x="120" y="104"/>
                </a:lnTo>
                <a:close/>
                <a:moveTo>
                  <a:pt x="56" y="64"/>
                </a:moveTo>
                <a:cubicBezTo>
                  <a:pt x="56" y="63"/>
                  <a:pt x="56" y="61"/>
                  <a:pt x="57" y="60"/>
                </a:cubicBezTo>
                <a:cubicBezTo>
                  <a:pt x="71" y="60"/>
                  <a:pt x="71" y="60"/>
                  <a:pt x="71" y="60"/>
                </a:cubicBezTo>
                <a:cubicBezTo>
                  <a:pt x="72" y="61"/>
                  <a:pt x="72" y="63"/>
                  <a:pt x="72" y="64"/>
                </a:cubicBezTo>
                <a:cubicBezTo>
                  <a:pt x="72" y="68"/>
                  <a:pt x="68" y="72"/>
                  <a:pt x="64" y="72"/>
                </a:cubicBezTo>
                <a:cubicBezTo>
                  <a:pt x="60" y="72"/>
                  <a:pt x="56" y="68"/>
                  <a:pt x="56" y="64"/>
                </a:cubicBezTo>
                <a:close/>
                <a:moveTo>
                  <a:pt x="120" y="52"/>
                </a:moveTo>
                <a:cubicBezTo>
                  <a:pt x="8" y="52"/>
                  <a:pt x="8" y="52"/>
                  <a:pt x="8" y="52"/>
                </a:cubicBezTo>
                <a:cubicBezTo>
                  <a:pt x="8" y="32"/>
                  <a:pt x="8" y="32"/>
                  <a:pt x="8" y="32"/>
                </a:cubicBezTo>
                <a:cubicBezTo>
                  <a:pt x="8" y="28"/>
                  <a:pt x="12" y="24"/>
                  <a:pt x="16" y="24"/>
                </a:cubicBezTo>
                <a:cubicBezTo>
                  <a:pt x="112" y="24"/>
                  <a:pt x="112" y="24"/>
                  <a:pt x="112" y="24"/>
                </a:cubicBezTo>
                <a:cubicBezTo>
                  <a:pt x="116" y="24"/>
                  <a:pt x="120" y="28"/>
                  <a:pt x="120" y="32"/>
                </a:cubicBezTo>
                <a:lnTo>
                  <a:pt x="120" y="52"/>
                </a:lnTo>
                <a:close/>
              </a:path>
            </a:pathLst>
          </a:custGeom>
          <a:solidFill>
            <a:srgbClr val="F6F6F6"/>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Bebas" pitchFamily="2" charset="0"/>
              <a:ea typeface="微软雅黑" panose="020B0503020204020204" charset="-122"/>
              <a:sym typeface="Bebas" pitchFamily="2" charset="0"/>
            </a:endParaRPr>
          </a:p>
        </p:txBody>
      </p:sp>
      <p:sp>
        <p:nvSpPr>
          <p:cNvPr id="17" name="文本框 16"/>
          <p:cNvSpPr txBox="1"/>
          <p:nvPr/>
        </p:nvSpPr>
        <p:spPr>
          <a:xfrm>
            <a:off x="2535083" y="2256861"/>
            <a:ext cx="2831224" cy="338554"/>
          </a:xfrm>
          <a:prstGeom prst="rect">
            <a:avLst/>
          </a:prstGeom>
          <a:noFill/>
        </p:spPr>
        <p:txBody>
          <a:bodyPr wrap="none" rtlCol="0">
            <a:spAutoFit/>
          </a:bodyPr>
          <a:lstStyle/>
          <a:p>
            <a:pPr lvl="0"/>
            <a:r>
              <a:rPr lang="zh-CN" altLang="en-US" sz="1600" b="1" dirty="0">
                <a:solidFill>
                  <a:srgbClr val="124062"/>
                </a:solidFill>
                <a:latin typeface="微软雅黑" panose="020B0503020204020204" charset="-122"/>
                <a:ea typeface="微软雅黑" panose="020B0503020204020204" charset="-122"/>
                <a:cs typeface="Lato Regular"/>
                <a:sym typeface="Bebas" pitchFamily="2" charset="0"/>
              </a:rPr>
              <a:t>◆ 当事人的名称或姓名和住所</a:t>
            </a:r>
          </a:p>
        </p:txBody>
      </p:sp>
      <p:sp>
        <p:nvSpPr>
          <p:cNvPr id="18" name="矩形 17"/>
          <p:cNvSpPr/>
          <p:nvPr/>
        </p:nvSpPr>
        <p:spPr>
          <a:xfrm>
            <a:off x="2406490" y="2562845"/>
            <a:ext cx="5562000" cy="293350"/>
          </a:xfrm>
          <a:prstGeom prst="rect">
            <a:avLst/>
          </a:prstGeom>
        </p:spPr>
        <p:txBody>
          <a:bodyPr wrap="square">
            <a:spAutoFit/>
          </a:bodyPr>
          <a:lstStyle/>
          <a:p>
            <a:pPr>
              <a:lnSpc>
                <a:spcPct val="120000"/>
              </a:lnSpc>
            </a:pPr>
            <a:r>
              <a:rPr lang="zh-CN" altLang="en-US" sz="1200" dirty="0">
                <a:solidFill>
                  <a:schemeClr val="tx1">
                    <a:lumMod val="65000"/>
                    <a:lumOff val="35000"/>
                  </a:schemeClr>
                </a:solidFill>
                <a:latin typeface="Bebas" pitchFamily="2" charset="0"/>
                <a:ea typeface="微软雅黑" panose="020B0503020204020204" charset="-122"/>
                <a:sym typeface="Bebas" pitchFamily="2" charset="0"/>
              </a:rPr>
              <a:t> </a:t>
            </a:r>
          </a:p>
        </p:txBody>
      </p:sp>
      <p:sp>
        <p:nvSpPr>
          <p:cNvPr id="19" name="文本框 18"/>
          <p:cNvSpPr txBox="1"/>
          <p:nvPr/>
        </p:nvSpPr>
        <p:spPr>
          <a:xfrm>
            <a:off x="2570859" y="3320403"/>
            <a:ext cx="1128835" cy="338554"/>
          </a:xfrm>
          <a:prstGeom prst="rect">
            <a:avLst/>
          </a:prstGeom>
          <a:noFill/>
        </p:spPr>
        <p:txBody>
          <a:bodyPr wrap="none" rtlCol="0">
            <a:spAutoFit/>
          </a:bodyPr>
          <a:lstStyle/>
          <a:p>
            <a:pPr lvl="0"/>
            <a:r>
              <a:rPr lang="zh-CN" altLang="en-US" sz="1600" b="1" dirty="0">
                <a:solidFill>
                  <a:srgbClr val="124062"/>
                </a:solidFill>
                <a:latin typeface="Bebas" pitchFamily="2" charset="0"/>
                <a:ea typeface="微软雅黑" panose="020B0503020204020204" charset="-122"/>
                <a:cs typeface="Lato Regular"/>
                <a:sym typeface="Bebas" pitchFamily="2" charset="0"/>
              </a:rPr>
              <a:t>◆鉴于条款</a:t>
            </a:r>
          </a:p>
        </p:txBody>
      </p:sp>
      <p:sp>
        <p:nvSpPr>
          <p:cNvPr id="20" name="矩形 19"/>
          <p:cNvSpPr/>
          <p:nvPr/>
        </p:nvSpPr>
        <p:spPr>
          <a:xfrm>
            <a:off x="2503714" y="3716810"/>
            <a:ext cx="8959001" cy="1444691"/>
          </a:xfrm>
          <a:prstGeom prst="rect">
            <a:avLst/>
          </a:prstGeom>
        </p:spPr>
        <p:txBody>
          <a:bodyPr wrap="square">
            <a:spAutoFit/>
          </a:bodyPr>
          <a:lstStyle/>
          <a:p>
            <a:pPr>
              <a:lnSpc>
                <a:spcPct val="150000"/>
              </a:lnSpc>
            </a:pPr>
            <a:r>
              <a:rPr lang="en-US" altLang="zh-CN" sz="1200" dirty="0">
                <a:solidFill>
                  <a:schemeClr val="tx1">
                    <a:lumMod val="65000"/>
                    <a:lumOff val="35000"/>
                  </a:schemeClr>
                </a:solidFill>
                <a:latin typeface="微软雅黑" panose="020B0503020204020204" charset="-122"/>
                <a:ea typeface="微软雅黑" panose="020B0503020204020204" charset="-122"/>
                <a:sym typeface="Bebas" pitchFamily="2" charset="0"/>
              </a:rPr>
              <a:t>1</a:t>
            </a:r>
            <a:r>
              <a:rPr lang="zh-CN" altLang="en-US" sz="1200" dirty="0">
                <a:solidFill>
                  <a:schemeClr val="tx1">
                    <a:lumMod val="65000"/>
                    <a:lumOff val="35000"/>
                  </a:schemeClr>
                </a:solidFill>
                <a:latin typeface="微软雅黑" panose="020B0503020204020204" charset="-122"/>
                <a:ea typeface="微软雅黑" panose="020B0503020204020204" charset="-122"/>
                <a:sym typeface="Bebas" pitchFamily="2" charset="0"/>
              </a:rPr>
              <a:t>）通过鉴于条款，可以对合同条款中不便写明的事项进行表述。这类事项属于固有事实，与合同履行无关，但却至关重要（如委托合同中要求受托方具备一定资质的条款）；</a:t>
            </a:r>
          </a:p>
          <a:p>
            <a:pPr>
              <a:lnSpc>
                <a:spcPct val="150000"/>
              </a:lnSpc>
            </a:pPr>
            <a:r>
              <a:rPr lang="en-US" altLang="zh-CN" sz="1200" dirty="0">
                <a:solidFill>
                  <a:schemeClr val="tx1">
                    <a:lumMod val="65000"/>
                    <a:lumOff val="35000"/>
                  </a:schemeClr>
                </a:solidFill>
                <a:latin typeface="微软雅黑" panose="020B0503020204020204" charset="-122"/>
                <a:ea typeface="微软雅黑" panose="020B0503020204020204" charset="-122"/>
                <a:sym typeface="Bebas" pitchFamily="2" charset="0"/>
              </a:rPr>
              <a:t>2</a:t>
            </a:r>
            <a:r>
              <a:rPr lang="zh-CN" altLang="en-US" sz="1200" dirty="0">
                <a:solidFill>
                  <a:schemeClr val="tx1">
                    <a:lumMod val="65000"/>
                    <a:lumOff val="35000"/>
                  </a:schemeClr>
                </a:solidFill>
                <a:latin typeface="微软雅黑" panose="020B0503020204020204" charset="-122"/>
                <a:ea typeface="微软雅黑" panose="020B0503020204020204" charset="-122"/>
                <a:sym typeface="Bebas" pitchFamily="2" charset="0"/>
              </a:rPr>
              <a:t>）可以将合同目的写入鉴于条款；</a:t>
            </a:r>
          </a:p>
          <a:p>
            <a:pPr>
              <a:lnSpc>
                <a:spcPct val="150000"/>
              </a:lnSpc>
            </a:pPr>
            <a:r>
              <a:rPr lang="en-US" altLang="zh-CN" sz="1200" dirty="0">
                <a:solidFill>
                  <a:schemeClr val="tx1">
                    <a:lumMod val="65000"/>
                    <a:lumOff val="35000"/>
                  </a:schemeClr>
                </a:solidFill>
                <a:latin typeface="微软雅黑" panose="020B0503020204020204" charset="-122"/>
                <a:ea typeface="微软雅黑" panose="020B0503020204020204" charset="-122"/>
                <a:sym typeface="Bebas" pitchFamily="2" charset="0"/>
              </a:rPr>
              <a:t>3</a:t>
            </a:r>
            <a:r>
              <a:rPr lang="zh-CN" altLang="en-US" sz="1200" dirty="0">
                <a:solidFill>
                  <a:schemeClr val="tx1">
                    <a:lumMod val="65000"/>
                    <a:lumOff val="35000"/>
                  </a:schemeClr>
                </a:solidFill>
                <a:latin typeface="微软雅黑" panose="020B0503020204020204" charset="-122"/>
                <a:ea typeface="微软雅黑" panose="020B0503020204020204" charset="-122"/>
                <a:sym typeface="Bebas" pitchFamily="2" charset="0"/>
              </a:rPr>
              <a:t>）可以把双方前期合作的事项描述清楚，对事实进行固化。如果前期双方之间已经存在一些合作方式，可以作为之后合同履行的惯例予以遵循。</a:t>
            </a:r>
          </a:p>
        </p:txBody>
      </p:sp>
      <p:sp>
        <p:nvSpPr>
          <p:cNvPr id="21" name="文本框 20"/>
          <p:cNvSpPr txBox="1"/>
          <p:nvPr/>
        </p:nvSpPr>
        <p:spPr>
          <a:xfrm>
            <a:off x="2537937" y="5184305"/>
            <a:ext cx="774571" cy="338554"/>
          </a:xfrm>
          <a:prstGeom prst="rect">
            <a:avLst/>
          </a:prstGeom>
          <a:noFill/>
        </p:spPr>
        <p:txBody>
          <a:bodyPr wrap="none" rtlCol="0">
            <a:spAutoFit/>
          </a:bodyPr>
          <a:lstStyle/>
          <a:p>
            <a:pPr lvl="0"/>
            <a:r>
              <a:rPr lang="zh-CN" altLang="en-US" sz="1600" b="1" dirty="0">
                <a:solidFill>
                  <a:srgbClr val="124062"/>
                </a:solidFill>
                <a:latin typeface="Bebas" pitchFamily="2" charset="0"/>
                <a:ea typeface="微软雅黑" panose="020B0503020204020204" charset="-122"/>
                <a:cs typeface="Lato Regular"/>
                <a:sym typeface="Bebas" pitchFamily="2" charset="0"/>
              </a:rPr>
              <a:t>◆ 标的</a:t>
            </a:r>
          </a:p>
        </p:txBody>
      </p:sp>
      <p:sp>
        <p:nvSpPr>
          <p:cNvPr id="22" name="矩形 21"/>
          <p:cNvSpPr/>
          <p:nvPr/>
        </p:nvSpPr>
        <p:spPr>
          <a:xfrm>
            <a:off x="2503714" y="5480817"/>
            <a:ext cx="8939534" cy="922020"/>
          </a:xfrm>
          <a:prstGeom prst="rect">
            <a:avLst/>
          </a:prstGeom>
        </p:spPr>
        <p:txBody>
          <a:bodyPr wrap="square">
            <a:spAutoFit/>
          </a:bodyPr>
          <a:lstStyle/>
          <a:p>
            <a:pPr>
              <a:lnSpc>
                <a:spcPct val="150000"/>
              </a:lnSpc>
            </a:pPr>
            <a:r>
              <a:rPr lang="en-US" altLang="zh-CN" sz="1200" dirty="0">
                <a:solidFill>
                  <a:schemeClr val="tx1">
                    <a:lumMod val="65000"/>
                    <a:lumOff val="35000"/>
                  </a:schemeClr>
                </a:solidFill>
                <a:latin typeface="微软雅黑" panose="020B0503020204020204" charset="-122"/>
                <a:ea typeface="微软雅黑" panose="020B0503020204020204" charset="-122"/>
                <a:sym typeface="Bebas" pitchFamily="2" charset="0"/>
              </a:rPr>
              <a:t>1</a:t>
            </a:r>
            <a:r>
              <a:rPr lang="zh-CN" altLang="en-US" sz="1200" dirty="0">
                <a:solidFill>
                  <a:schemeClr val="tx1">
                    <a:lumMod val="65000"/>
                    <a:lumOff val="35000"/>
                  </a:schemeClr>
                </a:solidFill>
                <a:latin typeface="微软雅黑" panose="020B0503020204020204" charset="-122"/>
                <a:ea typeface="微软雅黑" panose="020B0503020204020204" charset="-122"/>
                <a:sym typeface="Bebas" pitchFamily="2" charset="0"/>
              </a:rPr>
              <a:t>）合同标的应记载明确，不能简写（除非该简称是公开的、法定的或属于行业惯例的）；</a:t>
            </a:r>
          </a:p>
          <a:p>
            <a:pPr>
              <a:lnSpc>
                <a:spcPct val="150000"/>
              </a:lnSpc>
            </a:pPr>
            <a:r>
              <a:rPr lang="en-US" altLang="zh-CN" sz="1200" dirty="0">
                <a:solidFill>
                  <a:schemeClr val="tx1">
                    <a:lumMod val="65000"/>
                    <a:lumOff val="35000"/>
                  </a:schemeClr>
                </a:solidFill>
                <a:latin typeface="微软雅黑" panose="020B0503020204020204" charset="-122"/>
                <a:ea typeface="微软雅黑" panose="020B0503020204020204" charset="-122"/>
                <a:sym typeface="Bebas" pitchFamily="2" charset="0"/>
              </a:rPr>
              <a:t>2</a:t>
            </a:r>
            <a:r>
              <a:rPr lang="zh-CN" altLang="en-US" sz="1200" dirty="0">
                <a:solidFill>
                  <a:schemeClr val="tx1">
                    <a:lumMod val="65000"/>
                    <a:lumOff val="35000"/>
                  </a:schemeClr>
                </a:solidFill>
                <a:latin typeface="微软雅黑" panose="020B0503020204020204" charset="-122"/>
                <a:ea typeface="微软雅黑" panose="020B0503020204020204" charset="-122"/>
                <a:sym typeface="Bebas" pitchFamily="2" charset="0"/>
              </a:rPr>
              <a:t>）服务或咨询内容要求需详细、明确，工作成果的知识产权归属约定要明确。</a:t>
            </a:r>
          </a:p>
          <a:p>
            <a:pPr>
              <a:lnSpc>
                <a:spcPct val="150000"/>
              </a:lnSpc>
            </a:pPr>
            <a:endParaRPr lang="zh-CN" altLang="en-US" sz="1200" dirty="0">
              <a:solidFill>
                <a:schemeClr val="tx1">
                  <a:lumMod val="65000"/>
                  <a:lumOff val="35000"/>
                </a:schemeClr>
              </a:solidFill>
              <a:latin typeface="微软雅黑" panose="020B0503020204020204" charset="-122"/>
              <a:ea typeface="微软雅黑" panose="020B0503020204020204" charset="-122"/>
              <a:sym typeface="Bebas" pitchFamily="2" charset="0"/>
            </a:endParaRPr>
          </a:p>
        </p:txBody>
      </p:sp>
      <p:sp>
        <p:nvSpPr>
          <p:cNvPr id="37" name="椭圆 36"/>
          <p:cNvSpPr/>
          <p:nvPr/>
        </p:nvSpPr>
        <p:spPr>
          <a:xfrm>
            <a:off x="754640" y="5062867"/>
            <a:ext cx="1186434" cy="1186862"/>
          </a:xfrm>
          <a:prstGeom prst="ellipse">
            <a:avLst/>
          </a:prstGeom>
          <a:solidFill>
            <a:schemeClr val="bg2">
              <a:lumMod val="50000"/>
            </a:schemeClr>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dirty="0">
                <a:solidFill>
                  <a:srgbClr val="FEFABC"/>
                </a:solidFill>
                <a:latin typeface="Bebas" pitchFamily="2" charset="0"/>
                <a:ea typeface="微软雅黑" panose="020B0503020204020204" charset="-122"/>
                <a:sym typeface="Bebas" pitchFamily="2" charset="0"/>
              </a:rPr>
              <a:t>合同内容条款三</a:t>
            </a:r>
          </a:p>
        </p:txBody>
      </p:sp>
      <p:sp>
        <p:nvSpPr>
          <p:cNvPr id="2" name="矩形 1"/>
          <p:cNvSpPr/>
          <p:nvPr/>
        </p:nvSpPr>
        <p:spPr>
          <a:xfrm>
            <a:off x="2506825" y="1702033"/>
            <a:ext cx="7887478" cy="338554"/>
          </a:xfrm>
          <a:prstGeom prst="rect">
            <a:avLst/>
          </a:prstGeom>
        </p:spPr>
        <p:txBody>
          <a:bodyPr wrap="square">
            <a:spAutoFit/>
          </a:bodyPr>
          <a:lstStyle/>
          <a:p>
            <a:r>
              <a:rPr lang="zh-CN" altLang="en-US" sz="1600" dirty="0"/>
              <a:t> </a:t>
            </a:r>
          </a:p>
        </p:txBody>
      </p:sp>
      <p:sp>
        <p:nvSpPr>
          <p:cNvPr id="3" name="矩形 2"/>
          <p:cNvSpPr/>
          <p:nvPr/>
        </p:nvSpPr>
        <p:spPr>
          <a:xfrm>
            <a:off x="2532290" y="2530737"/>
            <a:ext cx="8954277" cy="613694"/>
          </a:xfrm>
          <a:prstGeom prst="rect">
            <a:avLst/>
          </a:prstGeom>
        </p:spPr>
        <p:txBody>
          <a:bodyPr wrap="square">
            <a:spAutoFit/>
          </a:bodyPr>
          <a:lstStyle/>
          <a:p>
            <a:pPr>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rPr>
              <a:t>核实合同开头及落款处签章的当事人名称是否一致，避免出现前后矛盾；明确约定双方住所地址，以保证文件资料能够顺利寄送，亦便于在争议中尽快确定管辖机构。</a:t>
            </a:r>
          </a:p>
        </p:txBody>
      </p:sp>
      <p:cxnSp>
        <p:nvCxnSpPr>
          <p:cNvPr id="25" name="直接连接符 24"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圆角矩形 25"/>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30"/>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1205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二</a:t>
            </a:r>
          </a:p>
        </p:txBody>
      </p:sp>
      <p:cxnSp>
        <p:nvCxnSpPr>
          <p:cNvPr id="33" name="直接连接符 3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988316" y="1626077"/>
            <a:ext cx="1736373" cy="400110"/>
          </a:xfrm>
          <a:prstGeom prst="rect">
            <a:avLst/>
          </a:prstGeom>
          <a:noFill/>
        </p:spPr>
        <p:txBody>
          <a:bodyPr wrap="none" rtlCol="0">
            <a:spAutoFit/>
          </a:bodyPr>
          <a:lstStyle/>
          <a:p>
            <a:r>
              <a:rPr lang="en-US" altLang="zh-CN" sz="2000" b="1" dirty="0">
                <a:latin typeface="黑体" panose="02010609060101010101" pitchFamily="49" charset="-122"/>
                <a:ea typeface="黑体" panose="02010609060101010101" pitchFamily="49" charset="-122"/>
              </a:rPr>
              <a:t>2.3 </a:t>
            </a:r>
            <a:r>
              <a:rPr lang="zh-CN" altLang="en-US" sz="2000" b="1" dirty="0">
                <a:latin typeface="黑体" panose="02010609060101010101" pitchFamily="49" charset="-122"/>
                <a:ea typeface="黑体" panose="02010609060101010101" pitchFamily="49" charset="-122"/>
              </a:rPr>
              <a:t>合同内容</a:t>
            </a:r>
          </a:p>
        </p:txBody>
      </p:sp>
      <p:sp>
        <p:nvSpPr>
          <p:cNvPr id="28" name="椭圆 27"/>
          <p:cNvSpPr/>
          <p:nvPr/>
        </p:nvSpPr>
        <p:spPr>
          <a:xfrm>
            <a:off x="749768" y="2116089"/>
            <a:ext cx="1186434" cy="1186862"/>
          </a:xfrm>
          <a:prstGeom prst="ellipse">
            <a:avLst/>
          </a:pr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dirty="0">
                <a:solidFill>
                  <a:srgbClr val="FEFABC"/>
                </a:solidFill>
                <a:latin typeface="Bebas" pitchFamily="2" charset="0"/>
                <a:ea typeface="微软雅黑" panose="020B0503020204020204" charset="-122"/>
                <a:sym typeface="Bebas" pitchFamily="2" charset="0"/>
              </a:rPr>
              <a:t>合同内容条款一</a:t>
            </a:r>
          </a:p>
        </p:txBody>
      </p:sp>
      <p:sp>
        <p:nvSpPr>
          <p:cNvPr id="29" name="椭圆 28"/>
          <p:cNvSpPr/>
          <p:nvPr/>
        </p:nvSpPr>
        <p:spPr>
          <a:xfrm>
            <a:off x="749768" y="3551633"/>
            <a:ext cx="1186434" cy="1186862"/>
          </a:xfrm>
          <a:prstGeom prst="ellipse">
            <a:avLst/>
          </a:pr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dirty="0">
                <a:solidFill>
                  <a:srgbClr val="FEFABC"/>
                </a:solidFill>
                <a:latin typeface="Bebas" pitchFamily="2" charset="0"/>
                <a:ea typeface="微软雅黑" panose="020B0503020204020204" charset="-122"/>
                <a:sym typeface="Bebas" pitchFamily="2" charset="0"/>
              </a:rPr>
              <a:t>合同内容条款二</a:t>
            </a:r>
          </a:p>
        </p:txBody>
      </p:sp>
      <p:sp>
        <p:nvSpPr>
          <p:cNvPr id="27" name="矩形 26">
            <a:extLst>
              <a:ext uri="{FF2B5EF4-FFF2-40B4-BE49-F238E27FC236}">
                <a16:creationId xmlns:a16="http://schemas.microsoft.com/office/drawing/2014/main" id="{906FC4AA-6023-E347-AEC9-896C7825EC38}"/>
              </a:ext>
            </a:extLst>
          </p:cNvPr>
          <p:cNvSpPr/>
          <p:nvPr/>
        </p:nvSpPr>
        <p:spPr>
          <a:xfrm>
            <a:off x="2276758" y="317593"/>
            <a:ext cx="2954655" cy="461665"/>
          </a:xfrm>
          <a:prstGeom prst="rect">
            <a:avLst/>
          </a:prstGeom>
        </p:spPr>
        <p:txBody>
          <a:bodyPr wrap="none">
            <a:spAutoFit/>
          </a:bodyPr>
          <a:lstStyle/>
          <a:p>
            <a:r>
              <a:rPr lang="zh-CN" altLang="en-US" sz="2400" b="1" dirty="0">
                <a:solidFill>
                  <a:srgbClr val="124062"/>
                </a:solidFill>
                <a:latin typeface="Arial Black" panose="020B0A04020102020204" pitchFamily="34" charset="0"/>
                <a:ea typeface="创艺简细圆" pitchFamily="2" charset="-122"/>
                <a:cs typeface="Kartika" panose="02020503030404060203" pitchFamily="18" charset="0"/>
              </a:rPr>
              <a:t>合同管理流程及要点</a:t>
            </a: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500"/>
                                  </p:stCondLst>
                                  <p:childTnLst>
                                    <p:set>
                                      <p:cBhvr>
                                        <p:cTn id="6" dur="1" fill="hold">
                                          <p:stCondLst>
                                            <p:cond delay="0"/>
                                          </p:stCondLst>
                                        </p:cTn>
                                        <p:tgtEl>
                                          <p:spTgt spid="14"/>
                                        </p:tgtEl>
                                        <p:attrNameLst>
                                          <p:attrName>style.visibility</p:attrName>
                                        </p:attrNameLst>
                                      </p:cBhvr>
                                      <p:to>
                                        <p:strVal val="visible"/>
                                      </p:to>
                                    </p:set>
                                    <p:anim calcmode="lin" valueType="num">
                                      <p:cBhvr>
                                        <p:cTn id="7" dur="750" fill="hold"/>
                                        <p:tgtEl>
                                          <p:spTgt spid="14"/>
                                        </p:tgtEl>
                                        <p:attrNameLst>
                                          <p:attrName>ppt_w</p:attrName>
                                        </p:attrNameLst>
                                      </p:cBhvr>
                                      <p:tavLst>
                                        <p:tav tm="0">
                                          <p:val>
                                            <p:fltVal val="0"/>
                                          </p:val>
                                        </p:tav>
                                        <p:tav tm="100000">
                                          <p:val>
                                            <p:strVal val="#ppt_w"/>
                                          </p:val>
                                        </p:tav>
                                      </p:tavLst>
                                    </p:anim>
                                    <p:anim calcmode="lin" valueType="num">
                                      <p:cBhvr>
                                        <p:cTn id="8" dur="750" fill="hold"/>
                                        <p:tgtEl>
                                          <p:spTgt spid="14"/>
                                        </p:tgtEl>
                                        <p:attrNameLst>
                                          <p:attrName>ppt_h</p:attrName>
                                        </p:attrNameLst>
                                      </p:cBhvr>
                                      <p:tavLst>
                                        <p:tav tm="0">
                                          <p:val>
                                            <p:fltVal val="0"/>
                                          </p:val>
                                        </p:tav>
                                        <p:tav tm="100000">
                                          <p:val>
                                            <p:strVal val="#ppt_h"/>
                                          </p:val>
                                        </p:tav>
                                      </p:tavLst>
                                    </p:anim>
                                    <p:animEffect transition="in" filter="fade">
                                      <p:cBhvr>
                                        <p:cTn id="9" dur="750"/>
                                        <p:tgtEl>
                                          <p:spTgt spid="14"/>
                                        </p:tgtEl>
                                      </p:cBhvr>
                                    </p:animEffect>
                                  </p:childTnLst>
                                </p:cTn>
                              </p:par>
                              <p:par>
                                <p:cTn id="10" presetID="53" presetClass="entr" presetSubtype="16" fill="hold" grpId="0" nodeType="withEffect">
                                  <p:stCondLst>
                                    <p:cond delay="1500"/>
                                  </p:stCondLst>
                                  <p:childTnLst>
                                    <p:set>
                                      <p:cBhvr>
                                        <p:cTn id="11" dur="1" fill="hold">
                                          <p:stCondLst>
                                            <p:cond delay="0"/>
                                          </p:stCondLst>
                                        </p:cTn>
                                        <p:tgtEl>
                                          <p:spTgt spid="15"/>
                                        </p:tgtEl>
                                        <p:attrNameLst>
                                          <p:attrName>style.visibility</p:attrName>
                                        </p:attrNameLst>
                                      </p:cBhvr>
                                      <p:to>
                                        <p:strVal val="visible"/>
                                      </p:to>
                                    </p:set>
                                    <p:anim calcmode="lin" valueType="num">
                                      <p:cBhvr>
                                        <p:cTn id="12" dur="750" fill="hold"/>
                                        <p:tgtEl>
                                          <p:spTgt spid="15"/>
                                        </p:tgtEl>
                                        <p:attrNameLst>
                                          <p:attrName>ppt_w</p:attrName>
                                        </p:attrNameLst>
                                      </p:cBhvr>
                                      <p:tavLst>
                                        <p:tav tm="0">
                                          <p:val>
                                            <p:fltVal val="0"/>
                                          </p:val>
                                        </p:tav>
                                        <p:tav tm="100000">
                                          <p:val>
                                            <p:strVal val="#ppt_w"/>
                                          </p:val>
                                        </p:tav>
                                      </p:tavLst>
                                    </p:anim>
                                    <p:anim calcmode="lin" valueType="num">
                                      <p:cBhvr>
                                        <p:cTn id="13" dur="750" fill="hold"/>
                                        <p:tgtEl>
                                          <p:spTgt spid="15"/>
                                        </p:tgtEl>
                                        <p:attrNameLst>
                                          <p:attrName>ppt_h</p:attrName>
                                        </p:attrNameLst>
                                      </p:cBhvr>
                                      <p:tavLst>
                                        <p:tav tm="0">
                                          <p:val>
                                            <p:fltVal val="0"/>
                                          </p:val>
                                        </p:tav>
                                        <p:tav tm="100000">
                                          <p:val>
                                            <p:strVal val="#ppt_h"/>
                                          </p:val>
                                        </p:tav>
                                      </p:tavLst>
                                    </p:anim>
                                    <p:animEffect transition="in" filter="fade">
                                      <p:cBhvr>
                                        <p:cTn id="14" dur="750"/>
                                        <p:tgtEl>
                                          <p:spTgt spid="15"/>
                                        </p:tgtEl>
                                      </p:cBhvr>
                                    </p:animEffect>
                                  </p:childTnLst>
                                </p:cTn>
                              </p:par>
                              <p:par>
                                <p:cTn id="15" presetID="22" presetClass="entr" presetSubtype="8" fill="hold" grpId="0" nodeType="withEffect">
                                  <p:stCondLst>
                                    <p:cond delay="150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par>
                                <p:cTn id="18" presetID="22" presetClass="entr" presetSubtype="8" fill="hold" grpId="0" nodeType="withEffect">
                                  <p:stCondLst>
                                    <p:cond delay="150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1000"/>
                                        <p:tgtEl>
                                          <p:spTgt spid="18"/>
                                        </p:tgtEl>
                                      </p:cBhvr>
                                    </p:animEffect>
                                  </p:childTnLst>
                                </p:cTn>
                              </p:par>
                              <p:par>
                                <p:cTn id="21" presetID="22" presetClass="entr" presetSubtype="8" fill="hold" grpId="0" nodeType="withEffect">
                                  <p:stCondLst>
                                    <p:cond delay="150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par>
                                <p:cTn id="24" presetID="22" presetClass="entr" presetSubtype="8" fill="hold" grpId="0" nodeType="withEffect">
                                  <p:stCondLst>
                                    <p:cond delay="150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1000"/>
                                        <p:tgtEl>
                                          <p:spTgt spid="20"/>
                                        </p:tgtEl>
                                      </p:cBhvr>
                                    </p:animEffect>
                                  </p:childTnLst>
                                </p:cTn>
                              </p:par>
                              <p:par>
                                <p:cTn id="27" presetID="22" presetClass="entr" presetSubtype="8" fill="hold" grpId="0" nodeType="withEffect">
                                  <p:stCondLst>
                                    <p:cond delay="150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par>
                                <p:cTn id="30" presetID="22" presetClass="entr" presetSubtype="8" fill="hold" grpId="0" nodeType="withEffect">
                                  <p:stCondLst>
                                    <p:cond delay="150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1000"/>
                                        <p:tgtEl>
                                          <p:spTgt spid="22"/>
                                        </p:tgtEl>
                                      </p:cBhvr>
                                    </p:animEffect>
                                  </p:childTnLst>
                                </p:cTn>
                              </p:par>
                              <p:par>
                                <p:cTn id="33" presetID="10" presetClass="entr" presetSubtype="0" fill="hold" grpId="0" nodeType="withEffect">
                                  <p:stCondLst>
                                    <p:cond delay="250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par>
                                <p:cTn id="36" presetID="35" presetClass="path" presetSubtype="0" decel="40000" fill="hold" grpId="1" nodeType="withEffect">
                                  <p:stCondLst>
                                    <p:cond delay="2500"/>
                                  </p:stCondLst>
                                  <p:childTnLst>
                                    <p:animMotion origin="layout" path="M 0.11984 2.22222E-6 L -1.08245E-6 2.22222E-6 " pathEditMode="relative" rAng="0" ptsTypes="AA">
                                      <p:cBhvr>
                                        <p:cTn id="37" dur="1000" fill="hold"/>
                                        <p:tgtEl>
                                          <p:spTgt spid="37"/>
                                        </p:tgtEl>
                                        <p:attrNameLst>
                                          <p:attrName>ppt_x</p:attrName>
                                          <p:attrName>ppt_y</p:attrName>
                                        </p:attrNameLst>
                                      </p:cBhvr>
                                      <p:rCtr x="-5992" y="0"/>
                                    </p:animMotion>
                                  </p:childTnLst>
                                </p:cTn>
                              </p:par>
                              <p:par>
                                <p:cTn id="38" presetID="35" presetClass="path" presetSubtype="0" accel="40000" decel="40000" fill="hold" grpId="2" nodeType="withEffect">
                                  <p:stCondLst>
                                    <p:cond delay="3500"/>
                                  </p:stCondLst>
                                  <p:childTnLst>
                                    <p:animMotion origin="layout" path="M 4.16667E-7 -1.48148E-6 L -0.03073 -1.48148E-6 " pathEditMode="relative" rAng="0" ptsTypes="AA">
                                      <p:cBhvr>
                                        <p:cTn id="39" dur="1000" spd="-100000" fill="hold"/>
                                        <p:tgtEl>
                                          <p:spTgt spid="37"/>
                                        </p:tgtEl>
                                        <p:attrNameLst>
                                          <p:attrName>ppt_x</p:attrName>
                                          <p:attrName>ppt_y</p:attrName>
                                        </p:attrNameLst>
                                      </p:cBhvr>
                                      <p:rCtr x="-1536" y="0"/>
                                    </p:animMotion>
                                  </p:childTnLst>
                                </p:cTn>
                              </p:par>
                              <p:par>
                                <p:cTn id="40" presetID="22" presetClass="entr" presetSubtype="8" fill="hold" grpId="0" nodeType="withEffect">
                                  <p:stCondLst>
                                    <p:cond delay="1500"/>
                                  </p:stCondLst>
                                  <p:childTnLst>
                                    <p:set>
                                      <p:cBhvr>
                                        <p:cTn id="41" dur="1" fill="hold">
                                          <p:stCondLst>
                                            <p:cond delay="0"/>
                                          </p:stCondLst>
                                        </p:cTn>
                                        <p:tgtEl>
                                          <p:spTgt spid="3"/>
                                        </p:tgtEl>
                                        <p:attrNameLst>
                                          <p:attrName>style.visibility</p:attrName>
                                        </p:attrNameLst>
                                      </p:cBhvr>
                                      <p:to>
                                        <p:strVal val="visible"/>
                                      </p:to>
                                    </p:set>
                                    <p:animEffect transition="in" filter="wipe(left)">
                                      <p:cBhvr>
                                        <p:cTn id="42" dur="1000"/>
                                        <p:tgtEl>
                                          <p:spTgt spid="3"/>
                                        </p:tgtEl>
                                      </p:cBhvr>
                                    </p:animEffect>
                                  </p:childTnLst>
                                </p:cTn>
                              </p:par>
                              <p:par>
                                <p:cTn id="43" presetID="10" presetClass="entr" presetSubtype="0" fill="hold" grpId="0" nodeType="withEffect">
                                  <p:stCondLst>
                                    <p:cond delay="250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par>
                                <p:cTn id="46" presetID="35" presetClass="path" presetSubtype="0" decel="40000" fill="hold" grpId="1" nodeType="withEffect">
                                  <p:stCondLst>
                                    <p:cond delay="2500"/>
                                  </p:stCondLst>
                                  <p:childTnLst>
                                    <p:animMotion origin="layout" path="M 0.11984 2.22222E-6 L -1.08245E-6 2.22222E-6 " pathEditMode="relative" rAng="0" ptsTypes="AA">
                                      <p:cBhvr>
                                        <p:cTn id="47" dur="1000" fill="hold"/>
                                        <p:tgtEl>
                                          <p:spTgt spid="28"/>
                                        </p:tgtEl>
                                        <p:attrNameLst>
                                          <p:attrName>ppt_x</p:attrName>
                                          <p:attrName>ppt_y</p:attrName>
                                        </p:attrNameLst>
                                      </p:cBhvr>
                                      <p:rCtr x="-5992" y="0"/>
                                    </p:animMotion>
                                  </p:childTnLst>
                                </p:cTn>
                              </p:par>
                              <p:par>
                                <p:cTn id="48" presetID="35" presetClass="path" presetSubtype="0" accel="40000" decel="40000" fill="hold" grpId="2" nodeType="withEffect">
                                  <p:stCondLst>
                                    <p:cond delay="3500"/>
                                  </p:stCondLst>
                                  <p:childTnLst>
                                    <p:animMotion origin="layout" path="M 4.16667E-7 -1.48148E-6 L -0.03073 -1.48148E-6 " pathEditMode="relative" rAng="0" ptsTypes="AA">
                                      <p:cBhvr>
                                        <p:cTn id="49" dur="1000" spd="-100000" fill="hold"/>
                                        <p:tgtEl>
                                          <p:spTgt spid="28"/>
                                        </p:tgtEl>
                                        <p:attrNameLst>
                                          <p:attrName>ppt_x</p:attrName>
                                          <p:attrName>ppt_y</p:attrName>
                                        </p:attrNameLst>
                                      </p:cBhvr>
                                      <p:rCtr x="-1536" y="0"/>
                                    </p:animMotion>
                                  </p:childTnLst>
                                </p:cTn>
                              </p:par>
                              <p:par>
                                <p:cTn id="50" presetID="10" presetClass="entr" presetSubtype="0" fill="hold" grpId="0" nodeType="withEffect">
                                  <p:stCondLst>
                                    <p:cond delay="250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par>
                                <p:cTn id="53" presetID="35" presetClass="path" presetSubtype="0" decel="40000" fill="hold" grpId="1" nodeType="withEffect">
                                  <p:stCondLst>
                                    <p:cond delay="2500"/>
                                  </p:stCondLst>
                                  <p:childTnLst>
                                    <p:animMotion origin="layout" path="M 0.11984 2.22222E-6 L -1.08245E-6 2.22222E-6 " pathEditMode="relative" rAng="0" ptsTypes="AA">
                                      <p:cBhvr>
                                        <p:cTn id="54" dur="1000" fill="hold"/>
                                        <p:tgtEl>
                                          <p:spTgt spid="29"/>
                                        </p:tgtEl>
                                        <p:attrNameLst>
                                          <p:attrName>ppt_x</p:attrName>
                                          <p:attrName>ppt_y</p:attrName>
                                        </p:attrNameLst>
                                      </p:cBhvr>
                                      <p:rCtr x="-5992" y="0"/>
                                    </p:animMotion>
                                  </p:childTnLst>
                                </p:cTn>
                              </p:par>
                              <p:par>
                                <p:cTn id="55" presetID="35" presetClass="path" presetSubtype="0" accel="40000" decel="40000" fill="hold" grpId="2" nodeType="withEffect">
                                  <p:stCondLst>
                                    <p:cond delay="3500"/>
                                  </p:stCondLst>
                                  <p:childTnLst>
                                    <p:animMotion origin="layout" path="M 4.16667E-7 -1.48148E-6 L -0.03073 -1.48148E-6 " pathEditMode="relative" rAng="0" ptsTypes="AA">
                                      <p:cBhvr>
                                        <p:cTn id="56" dur="1000" spd="-100000" fill="hold"/>
                                        <p:tgtEl>
                                          <p:spTgt spid="29"/>
                                        </p:tgtEl>
                                        <p:attrNameLst>
                                          <p:attrName>ppt_x</p:attrName>
                                          <p:attrName>ppt_y</p:attrName>
                                        </p:attrNameLst>
                                      </p:cBhvr>
                                      <p:rCtr x="-153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p:bldP spid="18" grpId="0"/>
      <p:bldP spid="19" grpId="0"/>
      <p:bldP spid="20" grpId="0"/>
      <p:bldP spid="21" grpId="0"/>
      <p:bldP spid="22" grpId="0"/>
      <p:bldP spid="37" grpId="0" animBg="1"/>
      <p:bldP spid="37" grpId="1" animBg="1"/>
      <p:bldP spid="37" grpId="2" animBg="1"/>
      <p:bldP spid="3" grpId="0"/>
      <p:bldP spid="28" grpId="0" animBg="1"/>
      <p:bldP spid="28" grpId="1" animBg="1"/>
      <p:bldP spid="28" grpId="2" animBg="1"/>
      <p:bldP spid="29" grpId="0" animBg="1"/>
      <p:bldP spid="29" grpId="1" animBg="1"/>
      <p:bldP spid="29" grpId="2"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70670" y="1406769"/>
            <a:ext cx="647114" cy="956603"/>
          </a:xfrm>
          <a:prstGeom prst="rect">
            <a:avLst/>
          </a:pr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70670" y="2363372"/>
            <a:ext cx="647114" cy="956603"/>
          </a:xfrm>
          <a:prstGeom prst="rect">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406490" y="2562845"/>
            <a:ext cx="5562000" cy="293350"/>
          </a:xfrm>
          <a:prstGeom prst="rect">
            <a:avLst/>
          </a:prstGeom>
        </p:spPr>
        <p:txBody>
          <a:bodyPr wrap="square">
            <a:spAutoFit/>
          </a:bodyPr>
          <a:lstStyle/>
          <a:p>
            <a:pPr>
              <a:lnSpc>
                <a:spcPct val="120000"/>
              </a:lnSpc>
            </a:pPr>
            <a:r>
              <a:rPr lang="zh-CN" altLang="en-US" sz="1200" dirty="0">
                <a:solidFill>
                  <a:schemeClr val="tx1">
                    <a:lumMod val="65000"/>
                    <a:lumOff val="35000"/>
                  </a:schemeClr>
                </a:solidFill>
                <a:latin typeface="Bebas" pitchFamily="2" charset="0"/>
                <a:ea typeface="微软雅黑" panose="020B0503020204020204" charset="-122"/>
                <a:sym typeface="Bebas" pitchFamily="2" charset="0"/>
              </a:rPr>
              <a:t> </a:t>
            </a:r>
          </a:p>
        </p:txBody>
      </p:sp>
      <p:sp>
        <p:nvSpPr>
          <p:cNvPr id="19" name="文本框 18"/>
          <p:cNvSpPr txBox="1"/>
          <p:nvPr/>
        </p:nvSpPr>
        <p:spPr>
          <a:xfrm>
            <a:off x="2570859" y="1902448"/>
            <a:ext cx="774571" cy="338554"/>
          </a:xfrm>
          <a:prstGeom prst="rect">
            <a:avLst/>
          </a:prstGeom>
          <a:noFill/>
        </p:spPr>
        <p:txBody>
          <a:bodyPr wrap="none" rtlCol="0">
            <a:spAutoFit/>
          </a:bodyPr>
          <a:lstStyle/>
          <a:p>
            <a:pPr lvl="0"/>
            <a:r>
              <a:rPr lang="zh-CN" altLang="en-US" sz="1600" b="1" dirty="0">
                <a:solidFill>
                  <a:srgbClr val="124062"/>
                </a:solidFill>
                <a:latin typeface="Bebas" pitchFamily="2" charset="0"/>
                <a:ea typeface="微软雅黑" panose="020B0503020204020204" charset="-122"/>
                <a:cs typeface="Lato Regular"/>
                <a:sym typeface="Bebas" pitchFamily="2" charset="0"/>
              </a:rPr>
              <a:t>◆ 质量</a:t>
            </a:r>
          </a:p>
        </p:txBody>
      </p:sp>
      <p:sp>
        <p:nvSpPr>
          <p:cNvPr id="20" name="矩形 19"/>
          <p:cNvSpPr/>
          <p:nvPr/>
        </p:nvSpPr>
        <p:spPr>
          <a:xfrm>
            <a:off x="2503714" y="2362990"/>
            <a:ext cx="8959001" cy="1383665"/>
          </a:xfrm>
          <a:prstGeom prst="rect">
            <a:avLst/>
          </a:prstGeom>
        </p:spPr>
        <p:txBody>
          <a:bodyPr wrap="square">
            <a:spAutoFit/>
          </a:bodyPr>
          <a:lstStyle/>
          <a:p>
            <a:r>
              <a:rPr lang="en-US" altLang="zh-CN" sz="1200" dirty="0">
                <a:solidFill>
                  <a:schemeClr val="tx1">
                    <a:lumMod val="65000"/>
                    <a:lumOff val="35000"/>
                  </a:schemeClr>
                </a:solidFill>
                <a:latin typeface="微软雅黑" panose="020B0503020204020204" charset="-122"/>
                <a:ea typeface="微软雅黑" panose="020B0503020204020204" charset="-122"/>
                <a:sym typeface="Bebas" pitchFamily="2" charset="0"/>
              </a:rPr>
              <a:t>1</a:t>
            </a:r>
            <a:r>
              <a:rPr lang="zh-CN" altLang="en-US" sz="1200" dirty="0">
                <a:solidFill>
                  <a:schemeClr val="tx1">
                    <a:lumMod val="65000"/>
                    <a:lumOff val="35000"/>
                  </a:schemeClr>
                </a:solidFill>
                <a:latin typeface="微软雅黑" panose="020B0503020204020204" charset="-122"/>
                <a:ea typeface="微软雅黑" panose="020B0503020204020204" charset="-122"/>
                <a:sym typeface="Bebas" pitchFamily="2" charset="0"/>
              </a:rPr>
              <a:t>）对质量的具体标准进行约定：</a:t>
            </a:r>
          </a:p>
          <a:p>
            <a:r>
              <a:rPr lang="zh-CN" altLang="en-US" sz="1200" dirty="0">
                <a:solidFill>
                  <a:schemeClr val="tx1">
                    <a:lumMod val="65000"/>
                    <a:lumOff val="35000"/>
                  </a:schemeClr>
                </a:solidFill>
                <a:latin typeface="微软雅黑" panose="020B0503020204020204" charset="-122"/>
                <a:ea typeface="微软雅黑" panose="020B0503020204020204" charset="-122"/>
                <a:sym typeface="Bebas" pitchFamily="2" charset="0"/>
              </a:rPr>
              <a:t>如果有国家标准或行业标准，可以约定按照国家标准或行业标准执行，相关标准文号必须明确、具体，可以约定国家推荐性标准。不建议约定“按国家有关标准”的条款，以免约定含糊而产生争议。鉴于实践中会发生标准变更的情况，可在合同中约定“以变更后的标准为准”或“以较高标准为准”的条款。</a:t>
            </a:r>
          </a:p>
          <a:p>
            <a:r>
              <a:rPr lang="zh-CN" altLang="en-US" sz="1200" dirty="0">
                <a:solidFill>
                  <a:schemeClr val="tx1">
                    <a:lumMod val="65000"/>
                    <a:lumOff val="35000"/>
                  </a:schemeClr>
                </a:solidFill>
                <a:latin typeface="微软雅黑" panose="020B0503020204020204" charset="-122"/>
                <a:ea typeface="微软雅黑" panose="020B0503020204020204" charset="-122"/>
                <a:sym typeface="Bebas" pitchFamily="2" charset="0"/>
              </a:rPr>
              <a:t>或者委托方结合本项目特征，详细约定成果合格标准。</a:t>
            </a:r>
          </a:p>
          <a:p>
            <a:r>
              <a:rPr lang="en-US" altLang="zh-CN" sz="1200" dirty="0">
                <a:solidFill>
                  <a:schemeClr val="tx1">
                    <a:lumMod val="65000"/>
                    <a:lumOff val="35000"/>
                  </a:schemeClr>
                </a:solidFill>
                <a:latin typeface="微软雅黑" panose="020B0503020204020204" charset="-122"/>
                <a:ea typeface="微软雅黑" panose="020B0503020204020204" charset="-122"/>
                <a:sym typeface="Bebas" pitchFamily="2" charset="0"/>
              </a:rPr>
              <a:t>2</a:t>
            </a:r>
            <a:r>
              <a:rPr lang="zh-CN" altLang="en-US" sz="1200" dirty="0">
                <a:solidFill>
                  <a:schemeClr val="tx1">
                    <a:lumMod val="65000"/>
                    <a:lumOff val="35000"/>
                  </a:schemeClr>
                </a:solidFill>
                <a:latin typeface="微软雅黑" panose="020B0503020204020204" charset="-122"/>
                <a:ea typeface="微软雅黑" panose="020B0503020204020204" charset="-122"/>
                <a:sym typeface="Bebas" pitchFamily="2" charset="0"/>
              </a:rPr>
              <a:t>）验收：根据质量标准要求组织验收工作。</a:t>
            </a:r>
          </a:p>
          <a:p>
            <a:r>
              <a:rPr lang="zh-CN" altLang="en-US" sz="1200" dirty="0">
                <a:solidFill>
                  <a:schemeClr val="tx1">
                    <a:lumMod val="65000"/>
                    <a:lumOff val="35000"/>
                  </a:schemeClr>
                </a:solidFill>
                <a:latin typeface="微软雅黑" panose="020B0503020204020204" charset="-122"/>
                <a:ea typeface="微软雅黑" panose="020B0503020204020204" charset="-122"/>
                <a:sym typeface="Bebas" pitchFamily="2" charset="0"/>
              </a:rPr>
              <a:t>对于受托方来说，约定一个明确的检验期可以减少自己承担责任的风险；对于委托方来说，应根据自身情况合理约定检验期。</a:t>
            </a:r>
          </a:p>
        </p:txBody>
      </p:sp>
      <p:sp>
        <p:nvSpPr>
          <p:cNvPr id="21" name="文本框 20"/>
          <p:cNvSpPr txBox="1"/>
          <p:nvPr/>
        </p:nvSpPr>
        <p:spPr>
          <a:xfrm>
            <a:off x="2571427" y="3976001"/>
            <a:ext cx="1390124" cy="338554"/>
          </a:xfrm>
          <a:prstGeom prst="rect">
            <a:avLst/>
          </a:prstGeom>
          <a:noFill/>
        </p:spPr>
        <p:txBody>
          <a:bodyPr wrap="none" rtlCol="0">
            <a:spAutoFit/>
          </a:bodyPr>
          <a:lstStyle/>
          <a:p>
            <a:pPr lvl="0"/>
            <a:r>
              <a:rPr lang="zh-CN" altLang="en-US" sz="1600" b="1" dirty="0">
                <a:solidFill>
                  <a:srgbClr val="124062"/>
                </a:solidFill>
                <a:latin typeface="Bebas" pitchFamily="2" charset="0"/>
                <a:ea typeface="微软雅黑" panose="020B0503020204020204" charset="-122"/>
                <a:cs typeface="Lato Regular"/>
                <a:sym typeface="Bebas" pitchFamily="2" charset="0"/>
              </a:rPr>
              <a:t>◆ 价款或报酬</a:t>
            </a:r>
          </a:p>
        </p:txBody>
      </p:sp>
      <p:sp>
        <p:nvSpPr>
          <p:cNvPr id="22" name="矩形 21"/>
          <p:cNvSpPr/>
          <p:nvPr/>
        </p:nvSpPr>
        <p:spPr>
          <a:xfrm>
            <a:off x="2523234" y="4449678"/>
            <a:ext cx="8939534" cy="1168400"/>
          </a:xfrm>
          <a:prstGeom prst="rect">
            <a:avLst/>
          </a:prstGeom>
        </p:spPr>
        <p:txBody>
          <a:bodyPr wrap="square">
            <a:spAutoFit/>
          </a:bodyPr>
          <a:lstStyle/>
          <a:p>
            <a:pPr>
              <a:lnSpc>
                <a:spcPts val="168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Bebas" pitchFamily="2" charset="0"/>
              </a:rPr>
              <a:t>价格或报酬的约定应非常明确，约定的内容包括但不限于单价、总价、币种、单位（元还是万元）、支付方式、支付地点和支付时间。按照财务书写规范写明货币单位（美元、人民币等），并同时以大写数字与阿拉伯数字列明价款或报酬，如人民币伍佰元整（￥</a:t>
            </a:r>
            <a:r>
              <a:rPr lang="en-US" altLang="zh-CN" sz="1200" dirty="0">
                <a:solidFill>
                  <a:schemeClr val="tx1">
                    <a:lumMod val="65000"/>
                    <a:lumOff val="35000"/>
                  </a:schemeClr>
                </a:solidFill>
                <a:latin typeface="微软雅黑" panose="020B0503020204020204" charset="-122"/>
                <a:ea typeface="微软雅黑" panose="020B0503020204020204" charset="-122"/>
                <a:sym typeface="Bebas" pitchFamily="2" charset="0"/>
              </a:rPr>
              <a:t>500.00</a:t>
            </a:r>
            <a:r>
              <a:rPr lang="zh-CN" altLang="en-US" sz="1200" dirty="0">
                <a:solidFill>
                  <a:schemeClr val="tx1">
                    <a:lumMod val="65000"/>
                    <a:lumOff val="35000"/>
                  </a:schemeClr>
                </a:solidFill>
                <a:latin typeface="微软雅黑" panose="020B0503020204020204" charset="-122"/>
                <a:ea typeface="微软雅黑" panose="020B0503020204020204" charset="-122"/>
                <a:sym typeface="Bebas" pitchFamily="2" charset="0"/>
              </a:rPr>
              <a:t>），注意大小写一致，前后币种单位一致。</a:t>
            </a:r>
          </a:p>
          <a:p>
            <a:pPr>
              <a:lnSpc>
                <a:spcPts val="168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Bebas" pitchFamily="2" charset="0"/>
              </a:rPr>
              <a:t>作为受托方（或提供服务方），设定先付款后履约的条款能对其利益起到最大化的保护。但在实务中这类条款往往难以达成，因此如何设定付款条件，需要慎重考虑的。</a:t>
            </a:r>
            <a:endParaRPr lang="zh-CN" altLang="en-US" sz="1200" b="1" dirty="0">
              <a:solidFill>
                <a:schemeClr val="tx1">
                  <a:lumMod val="65000"/>
                  <a:lumOff val="35000"/>
                </a:schemeClr>
              </a:solidFill>
              <a:latin typeface="微软雅黑" panose="020B0503020204020204" charset="-122"/>
              <a:ea typeface="微软雅黑" panose="020B0503020204020204" charset="-122"/>
              <a:sym typeface="Bebas" pitchFamily="2" charset="0"/>
            </a:endParaRPr>
          </a:p>
        </p:txBody>
      </p:sp>
      <p:cxnSp>
        <p:nvCxnSpPr>
          <p:cNvPr id="25" name="直接连接符 24"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圆角矩形 25"/>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30"/>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1205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二</a:t>
            </a:r>
          </a:p>
        </p:txBody>
      </p:sp>
      <p:cxnSp>
        <p:nvCxnSpPr>
          <p:cNvPr id="33" name="直接连接符 3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34232" y="1119181"/>
            <a:ext cx="1736373" cy="400110"/>
          </a:xfrm>
          <a:prstGeom prst="rect">
            <a:avLst/>
          </a:prstGeom>
          <a:noFill/>
        </p:spPr>
        <p:txBody>
          <a:bodyPr wrap="none" rtlCol="0">
            <a:spAutoFit/>
          </a:bodyPr>
          <a:lstStyle/>
          <a:p>
            <a:r>
              <a:rPr lang="en-US" altLang="zh-CN" sz="2000" b="1" dirty="0">
                <a:latin typeface="黑体" panose="02010609060101010101" pitchFamily="49" charset="-122"/>
                <a:ea typeface="黑体" panose="02010609060101010101" pitchFamily="49" charset="-122"/>
              </a:rPr>
              <a:t>2.3 </a:t>
            </a:r>
            <a:r>
              <a:rPr lang="zh-CN" altLang="en-US" sz="2000" b="1" dirty="0">
                <a:latin typeface="黑体" panose="02010609060101010101" pitchFamily="49" charset="-122"/>
                <a:ea typeface="黑体" panose="02010609060101010101" pitchFamily="49" charset="-122"/>
              </a:rPr>
              <a:t>合同内容</a:t>
            </a:r>
          </a:p>
        </p:txBody>
      </p:sp>
      <p:sp>
        <p:nvSpPr>
          <p:cNvPr id="27" name="Freeform 158"/>
          <p:cNvSpPr>
            <a:spLocks noEditPoints="1"/>
          </p:cNvSpPr>
          <p:nvPr/>
        </p:nvSpPr>
        <p:spPr bwMode="auto">
          <a:xfrm>
            <a:off x="1638583" y="5484093"/>
            <a:ext cx="332714" cy="344410"/>
          </a:xfrm>
          <a:custGeom>
            <a:avLst/>
            <a:gdLst>
              <a:gd name="T0" fmla="*/ 107 w 108"/>
              <a:gd name="T1" fmla="*/ 7 h 112"/>
              <a:gd name="T2" fmla="*/ 108 w 108"/>
              <a:gd name="T3" fmla="*/ 4 h 112"/>
              <a:gd name="T4" fmla="*/ 105 w 108"/>
              <a:gd name="T5" fmla="*/ 0 h 112"/>
              <a:gd name="T6" fmla="*/ 104 w 108"/>
              <a:gd name="T7" fmla="*/ 0 h 112"/>
              <a:gd name="T8" fmla="*/ 4 w 108"/>
              <a:gd name="T9" fmla="*/ 0 h 112"/>
              <a:gd name="T10" fmla="*/ 1 w 108"/>
              <a:gd name="T11" fmla="*/ 1 h 112"/>
              <a:gd name="T12" fmla="*/ 1 w 108"/>
              <a:gd name="T13" fmla="*/ 7 h 112"/>
              <a:gd name="T14" fmla="*/ 52 w 108"/>
              <a:gd name="T15" fmla="*/ 70 h 112"/>
              <a:gd name="T16" fmla="*/ 52 w 108"/>
              <a:gd name="T17" fmla="*/ 104 h 112"/>
              <a:gd name="T18" fmla="*/ 36 w 108"/>
              <a:gd name="T19" fmla="*/ 104 h 112"/>
              <a:gd name="T20" fmla="*/ 32 w 108"/>
              <a:gd name="T21" fmla="*/ 108 h 112"/>
              <a:gd name="T22" fmla="*/ 36 w 108"/>
              <a:gd name="T23" fmla="*/ 112 h 112"/>
              <a:gd name="T24" fmla="*/ 76 w 108"/>
              <a:gd name="T25" fmla="*/ 112 h 112"/>
              <a:gd name="T26" fmla="*/ 80 w 108"/>
              <a:gd name="T27" fmla="*/ 108 h 112"/>
              <a:gd name="T28" fmla="*/ 76 w 108"/>
              <a:gd name="T29" fmla="*/ 104 h 112"/>
              <a:gd name="T30" fmla="*/ 60 w 108"/>
              <a:gd name="T31" fmla="*/ 104 h 112"/>
              <a:gd name="T32" fmla="*/ 60 w 108"/>
              <a:gd name="T33" fmla="*/ 69 h 112"/>
              <a:gd name="T34" fmla="*/ 107 w 108"/>
              <a:gd name="T35" fmla="*/ 7 h 112"/>
              <a:gd name="T36" fmla="*/ 56 w 108"/>
              <a:gd name="T37" fmla="*/ 62 h 112"/>
              <a:gd name="T38" fmla="*/ 12 w 108"/>
              <a:gd name="T39" fmla="*/ 8 h 112"/>
              <a:gd name="T40" fmla="*/ 96 w 108"/>
              <a:gd name="T41" fmla="*/ 8 h 112"/>
              <a:gd name="T42" fmla="*/ 56 w 108"/>
              <a:gd name="T43" fmla="*/ 6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12">
                <a:moveTo>
                  <a:pt x="107" y="7"/>
                </a:moveTo>
                <a:cubicBezTo>
                  <a:pt x="107" y="6"/>
                  <a:pt x="108" y="5"/>
                  <a:pt x="108" y="4"/>
                </a:cubicBezTo>
                <a:cubicBezTo>
                  <a:pt x="108" y="2"/>
                  <a:pt x="107" y="1"/>
                  <a:pt x="105" y="0"/>
                </a:cubicBezTo>
                <a:cubicBezTo>
                  <a:pt x="105" y="0"/>
                  <a:pt x="104" y="0"/>
                  <a:pt x="104" y="0"/>
                </a:cubicBezTo>
                <a:cubicBezTo>
                  <a:pt x="4" y="0"/>
                  <a:pt x="4" y="0"/>
                  <a:pt x="4" y="0"/>
                </a:cubicBezTo>
                <a:cubicBezTo>
                  <a:pt x="3" y="0"/>
                  <a:pt x="2" y="0"/>
                  <a:pt x="1" y="1"/>
                </a:cubicBezTo>
                <a:cubicBezTo>
                  <a:pt x="0" y="3"/>
                  <a:pt x="0" y="5"/>
                  <a:pt x="1" y="7"/>
                </a:cubicBezTo>
                <a:cubicBezTo>
                  <a:pt x="52" y="70"/>
                  <a:pt x="52" y="70"/>
                  <a:pt x="52" y="70"/>
                </a:cubicBezTo>
                <a:cubicBezTo>
                  <a:pt x="52" y="104"/>
                  <a:pt x="52" y="104"/>
                  <a:pt x="52" y="104"/>
                </a:cubicBezTo>
                <a:cubicBezTo>
                  <a:pt x="36" y="104"/>
                  <a:pt x="36" y="104"/>
                  <a:pt x="36" y="104"/>
                </a:cubicBezTo>
                <a:cubicBezTo>
                  <a:pt x="34" y="104"/>
                  <a:pt x="32" y="106"/>
                  <a:pt x="32" y="108"/>
                </a:cubicBezTo>
                <a:cubicBezTo>
                  <a:pt x="32" y="110"/>
                  <a:pt x="34" y="112"/>
                  <a:pt x="36" y="112"/>
                </a:cubicBezTo>
                <a:cubicBezTo>
                  <a:pt x="76" y="112"/>
                  <a:pt x="76" y="112"/>
                  <a:pt x="76" y="112"/>
                </a:cubicBezTo>
                <a:cubicBezTo>
                  <a:pt x="78" y="112"/>
                  <a:pt x="80" y="110"/>
                  <a:pt x="80" y="108"/>
                </a:cubicBezTo>
                <a:cubicBezTo>
                  <a:pt x="80" y="106"/>
                  <a:pt x="78" y="104"/>
                  <a:pt x="76" y="104"/>
                </a:cubicBezTo>
                <a:cubicBezTo>
                  <a:pt x="60" y="104"/>
                  <a:pt x="60" y="104"/>
                  <a:pt x="60" y="104"/>
                </a:cubicBezTo>
                <a:cubicBezTo>
                  <a:pt x="60" y="69"/>
                  <a:pt x="60" y="69"/>
                  <a:pt x="60" y="69"/>
                </a:cubicBezTo>
                <a:lnTo>
                  <a:pt x="107" y="7"/>
                </a:lnTo>
                <a:close/>
                <a:moveTo>
                  <a:pt x="56" y="62"/>
                </a:moveTo>
                <a:cubicBezTo>
                  <a:pt x="12" y="8"/>
                  <a:pt x="12" y="8"/>
                  <a:pt x="12" y="8"/>
                </a:cubicBezTo>
                <a:cubicBezTo>
                  <a:pt x="96" y="8"/>
                  <a:pt x="96" y="8"/>
                  <a:pt x="96" y="8"/>
                </a:cubicBezTo>
                <a:lnTo>
                  <a:pt x="56" y="62"/>
                </a:lnTo>
                <a:close/>
              </a:path>
            </a:pathLst>
          </a:custGeom>
          <a:solidFill>
            <a:srgbClr val="F6F6F6"/>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Bebas" pitchFamily="2" charset="0"/>
              <a:ea typeface="微软雅黑" panose="020B0503020204020204" charset="-122"/>
              <a:sym typeface="Bebas" pitchFamily="2" charset="0"/>
            </a:endParaRPr>
          </a:p>
        </p:txBody>
      </p:sp>
      <p:sp>
        <p:nvSpPr>
          <p:cNvPr id="40" name="椭圆 39"/>
          <p:cNvSpPr/>
          <p:nvPr/>
        </p:nvSpPr>
        <p:spPr>
          <a:xfrm>
            <a:off x="749768" y="2116089"/>
            <a:ext cx="1186434" cy="1186862"/>
          </a:xfrm>
          <a:prstGeom prst="ellipse">
            <a:avLst/>
          </a:pr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dirty="0">
                <a:solidFill>
                  <a:srgbClr val="FEFABC"/>
                </a:solidFill>
                <a:latin typeface="Bebas" pitchFamily="2" charset="0"/>
                <a:ea typeface="微软雅黑" panose="020B0503020204020204" charset="-122"/>
                <a:sym typeface="Bebas" pitchFamily="2" charset="0"/>
              </a:rPr>
              <a:t>合同内容条款四</a:t>
            </a:r>
          </a:p>
        </p:txBody>
      </p:sp>
      <p:sp>
        <p:nvSpPr>
          <p:cNvPr id="41" name="椭圆 40"/>
          <p:cNvSpPr/>
          <p:nvPr/>
        </p:nvSpPr>
        <p:spPr>
          <a:xfrm>
            <a:off x="733893" y="4205048"/>
            <a:ext cx="1186434" cy="1186862"/>
          </a:xfrm>
          <a:prstGeom prst="ellipse">
            <a:avLst/>
          </a:pr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dirty="0">
                <a:solidFill>
                  <a:srgbClr val="FEFABC"/>
                </a:solidFill>
                <a:latin typeface="Bebas" pitchFamily="2" charset="0"/>
                <a:ea typeface="微软雅黑" panose="020B0503020204020204" charset="-122"/>
                <a:sym typeface="Bebas" pitchFamily="2" charset="0"/>
              </a:rPr>
              <a:t>合同内容条款五</a:t>
            </a:r>
          </a:p>
        </p:txBody>
      </p:sp>
      <p:sp>
        <p:nvSpPr>
          <p:cNvPr id="24" name="矩形 23">
            <a:extLst>
              <a:ext uri="{FF2B5EF4-FFF2-40B4-BE49-F238E27FC236}">
                <a16:creationId xmlns:a16="http://schemas.microsoft.com/office/drawing/2014/main" id="{5E47EF10-1630-6540-BB2B-DF040D02B395}"/>
              </a:ext>
            </a:extLst>
          </p:cNvPr>
          <p:cNvSpPr/>
          <p:nvPr/>
        </p:nvSpPr>
        <p:spPr>
          <a:xfrm>
            <a:off x="2276758" y="317593"/>
            <a:ext cx="2954655" cy="461665"/>
          </a:xfrm>
          <a:prstGeom prst="rect">
            <a:avLst/>
          </a:prstGeom>
        </p:spPr>
        <p:txBody>
          <a:bodyPr wrap="none">
            <a:spAutoFit/>
          </a:bodyPr>
          <a:lstStyle/>
          <a:p>
            <a:r>
              <a:rPr lang="zh-CN" altLang="en-US" sz="2400" b="1" dirty="0">
                <a:solidFill>
                  <a:srgbClr val="124062"/>
                </a:solidFill>
                <a:latin typeface="Arial Black" panose="020B0A04020102020204" pitchFamily="34" charset="0"/>
                <a:ea typeface="创艺简细圆" pitchFamily="2" charset="-122"/>
                <a:cs typeface="Kartika" panose="02020503030404060203" pitchFamily="18" charset="0"/>
              </a:rPr>
              <a:t>合同管理流程及要点</a:t>
            </a: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50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par>
                                <p:cTn id="8" presetID="22" presetClass="entr" presetSubtype="8" fill="hold" grpId="0" nodeType="withEffect">
                                  <p:stCondLst>
                                    <p:cond delay="150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22" presetClass="entr" presetSubtype="8" fill="hold" grpId="0" nodeType="withEffect">
                                  <p:stCondLst>
                                    <p:cond delay="150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1000"/>
                                        <p:tgtEl>
                                          <p:spTgt spid="20"/>
                                        </p:tgtEl>
                                      </p:cBhvr>
                                    </p:animEffect>
                                  </p:childTnLst>
                                </p:cTn>
                              </p:par>
                              <p:par>
                                <p:cTn id="14" presetID="22" presetClass="entr" presetSubtype="8" fill="hold" grpId="0" nodeType="withEffect">
                                  <p:stCondLst>
                                    <p:cond delay="150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par>
                                <p:cTn id="17" presetID="22" presetClass="entr" presetSubtype="8" fill="hold" grpId="0" nodeType="withEffect">
                                  <p:stCondLst>
                                    <p:cond delay="150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1000"/>
                                        <p:tgtEl>
                                          <p:spTgt spid="22"/>
                                        </p:tgtEl>
                                      </p:cBhvr>
                                    </p:animEffect>
                                  </p:childTnLst>
                                </p:cTn>
                              </p:par>
                              <p:par>
                                <p:cTn id="20" presetID="53" presetClass="entr" presetSubtype="16" fill="hold" grpId="0" nodeType="withEffect">
                                  <p:stCondLst>
                                    <p:cond delay="1500"/>
                                  </p:stCondLst>
                                  <p:childTnLst>
                                    <p:set>
                                      <p:cBhvr>
                                        <p:cTn id="21" dur="1" fill="hold">
                                          <p:stCondLst>
                                            <p:cond delay="0"/>
                                          </p:stCondLst>
                                        </p:cTn>
                                        <p:tgtEl>
                                          <p:spTgt spid="27"/>
                                        </p:tgtEl>
                                        <p:attrNameLst>
                                          <p:attrName>style.visibility</p:attrName>
                                        </p:attrNameLst>
                                      </p:cBhvr>
                                      <p:to>
                                        <p:strVal val="visible"/>
                                      </p:to>
                                    </p:set>
                                    <p:anim calcmode="lin" valueType="num">
                                      <p:cBhvr>
                                        <p:cTn id="22" dur="750" fill="hold"/>
                                        <p:tgtEl>
                                          <p:spTgt spid="27"/>
                                        </p:tgtEl>
                                        <p:attrNameLst>
                                          <p:attrName>ppt_w</p:attrName>
                                        </p:attrNameLst>
                                      </p:cBhvr>
                                      <p:tavLst>
                                        <p:tav tm="0">
                                          <p:val>
                                            <p:fltVal val="0"/>
                                          </p:val>
                                        </p:tav>
                                        <p:tav tm="100000">
                                          <p:val>
                                            <p:strVal val="#ppt_w"/>
                                          </p:val>
                                        </p:tav>
                                      </p:tavLst>
                                    </p:anim>
                                    <p:anim calcmode="lin" valueType="num">
                                      <p:cBhvr>
                                        <p:cTn id="23" dur="750" fill="hold"/>
                                        <p:tgtEl>
                                          <p:spTgt spid="27"/>
                                        </p:tgtEl>
                                        <p:attrNameLst>
                                          <p:attrName>ppt_h</p:attrName>
                                        </p:attrNameLst>
                                      </p:cBhvr>
                                      <p:tavLst>
                                        <p:tav tm="0">
                                          <p:val>
                                            <p:fltVal val="0"/>
                                          </p:val>
                                        </p:tav>
                                        <p:tav tm="100000">
                                          <p:val>
                                            <p:strVal val="#ppt_h"/>
                                          </p:val>
                                        </p:tav>
                                      </p:tavLst>
                                    </p:anim>
                                    <p:animEffect transition="in" filter="fade">
                                      <p:cBhvr>
                                        <p:cTn id="24" dur="750"/>
                                        <p:tgtEl>
                                          <p:spTgt spid="27"/>
                                        </p:tgtEl>
                                      </p:cBhvr>
                                    </p:animEffect>
                                  </p:childTnLst>
                                </p:cTn>
                              </p:par>
                              <p:par>
                                <p:cTn id="25" presetID="10" presetClass="entr" presetSubtype="0" fill="hold" grpId="0" nodeType="withEffect">
                                  <p:stCondLst>
                                    <p:cond delay="250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par>
                                <p:cTn id="28" presetID="35" presetClass="path" presetSubtype="0" decel="40000" fill="hold" grpId="1" nodeType="withEffect">
                                  <p:stCondLst>
                                    <p:cond delay="2500"/>
                                  </p:stCondLst>
                                  <p:childTnLst>
                                    <p:animMotion origin="layout" path="M 0.11984 2.22222E-6 L -1.08245E-6 2.22222E-6 " pathEditMode="relative" rAng="0" ptsTypes="AA">
                                      <p:cBhvr>
                                        <p:cTn id="29" dur="1000" fill="hold"/>
                                        <p:tgtEl>
                                          <p:spTgt spid="40"/>
                                        </p:tgtEl>
                                        <p:attrNameLst>
                                          <p:attrName>ppt_x</p:attrName>
                                          <p:attrName>ppt_y</p:attrName>
                                        </p:attrNameLst>
                                      </p:cBhvr>
                                      <p:rCtr x="-5992" y="0"/>
                                    </p:animMotion>
                                  </p:childTnLst>
                                </p:cTn>
                              </p:par>
                              <p:par>
                                <p:cTn id="30" presetID="35" presetClass="path" presetSubtype="0" accel="40000" decel="40000" fill="hold" grpId="2" nodeType="withEffect">
                                  <p:stCondLst>
                                    <p:cond delay="3500"/>
                                  </p:stCondLst>
                                  <p:childTnLst>
                                    <p:animMotion origin="layout" path="M 4.16667E-7 -1.48148E-6 L -0.03073 -1.48148E-6 " pathEditMode="relative" rAng="0" ptsTypes="AA">
                                      <p:cBhvr>
                                        <p:cTn id="31" dur="1000" spd="-100000" fill="hold"/>
                                        <p:tgtEl>
                                          <p:spTgt spid="40"/>
                                        </p:tgtEl>
                                        <p:attrNameLst>
                                          <p:attrName>ppt_x</p:attrName>
                                          <p:attrName>ppt_y</p:attrName>
                                        </p:attrNameLst>
                                      </p:cBhvr>
                                      <p:rCtr x="-1536" y="0"/>
                                    </p:animMotion>
                                  </p:childTnLst>
                                </p:cTn>
                              </p:par>
                              <p:par>
                                <p:cTn id="32" presetID="10" presetClass="entr" presetSubtype="0" fill="hold" grpId="0" nodeType="withEffect">
                                  <p:stCondLst>
                                    <p:cond delay="250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par>
                                <p:cTn id="35" presetID="35" presetClass="path" presetSubtype="0" decel="40000" fill="hold" grpId="1" nodeType="withEffect">
                                  <p:stCondLst>
                                    <p:cond delay="2500"/>
                                  </p:stCondLst>
                                  <p:childTnLst>
                                    <p:animMotion origin="layout" path="M 0.11984 2.22222E-6 L -1.08245E-6 2.22222E-6 " pathEditMode="relative" rAng="0" ptsTypes="AA">
                                      <p:cBhvr>
                                        <p:cTn id="36" dur="1000" fill="hold"/>
                                        <p:tgtEl>
                                          <p:spTgt spid="41"/>
                                        </p:tgtEl>
                                        <p:attrNameLst>
                                          <p:attrName>ppt_x</p:attrName>
                                          <p:attrName>ppt_y</p:attrName>
                                        </p:attrNameLst>
                                      </p:cBhvr>
                                      <p:rCtr x="-5992" y="0"/>
                                    </p:animMotion>
                                  </p:childTnLst>
                                </p:cTn>
                              </p:par>
                              <p:par>
                                <p:cTn id="37" presetID="35" presetClass="path" presetSubtype="0" accel="40000" decel="40000" fill="hold" grpId="2" nodeType="withEffect">
                                  <p:stCondLst>
                                    <p:cond delay="3500"/>
                                  </p:stCondLst>
                                  <p:childTnLst>
                                    <p:animMotion origin="layout" path="M 4.16667E-7 -1.48148E-6 L -0.03073 -1.48148E-6 " pathEditMode="relative" rAng="0" ptsTypes="AA">
                                      <p:cBhvr>
                                        <p:cTn id="38" dur="1000" spd="-100000" fill="hold"/>
                                        <p:tgtEl>
                                          <p:spTgt spid="41"/>
                                        </p:tgtEl>
                                        <p:attrNameLst>
                                          <p:attrName>ppt_x</p:attrName>
                                          <p:attrName>ppt_y</p:attrName>
                                        </p:attrNameLst>
                                      </p:cBhvr>
                                      <p:rCtr x="-153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7" grpId="0" animBg="1"/>
      <p:bldP spid="40" grpId="0" animBg="1"/>
      <p:bldP spid="40" grpId="1" animBg="1"/>
      <p:bldP spid="40" grpId="2" animBg="1"/>
      <p:bldP spid="41" grpId="0" bldLvl="0" animBg="1"/>
      <p:bldP spid="41" grpId="1" bldLvl="0" animBg="1"/>
      <p:bldP spid="41" grpId="2"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70670" y="1406769"/>
            <a:ext cx="647114" cy="956603"/>
          </a:xfrm>
          <a:prstGeom prst="rect">
            <a:avLst/>
          </a:pr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70670" y="2363372"/>
            <a:ext cx="647114" cy="956603"/>
          </a:xfrm>
          <a:prstGeom prst="rect">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158"/>
          <p:cNvSpPr>
            <a:spLocks noEditPoints="1"/>
          </p:cNvSpPr>
          <p:nvPr/>
        </p:nvSpPr>
        <p:spPr bwMode="auto">
          <a:xfrm>
            <a:off x="1638583" y="6084189"/>
            <a:ext cx="332714" cy="344410"/>
          </a:xfrm>
          <a:custGeom>
            <a:avLst/>
            <a:gdLst>
              <a:gd name="T0" fmla="*/ 107 w 108"/>
              <a:gd name="T1" fmla="*/ 7 h 112"/>
              <a:gd name="T2" fmla="*/ 108 w 108"/>
              <a:gd name="T3" fmla="*/ 4 h 112"/>
              <a:gd name="T4" fmla="*/ 105 w 108"/>
              <a:gd name="T5" fmla="*/ 0 h 112"/>
              <a:gd name="T6" fmla="*/ 104 w 108"/>
              <a:gd name="T7" fmla="*/ 0 h 112"/>
              <a:gd name="T8" fmla="*/ 4 w 108"/>
              <a:gd name="T9" fmla="*/ 0 h 112"/>
              <a:gd name="T10" fmla="*/ 1 w 108"/>
              <a:gd name="T11" fmla="*/ 1 h 112"/>
              <a:gd name="T12" fmla="*/ 1 w 108"/>
              <a:gd name="T13" fmla="*/ 7 h 112"/>
              <a:gd name="T14" fmla="*/ 52 w 108"/>
              <a:gd name="T15" fmla="*/ 70 h 112"/>
              <a:gd name="T16" fmla="*/ 52 w 108"/>
              <a:gd name="T17" fmla="*/ 104 h 112"/>
              <a:gd name="T18" fmla="*/ 36 w 108"/>
              <a:gd name="T19" fmla="*/ 104 h 112"/>
              <a:gd name="T20" fmla="*/ 32 w 108"/>
              <a:gd name="T21" fmla="*/ 108 h 112"/>
              <a:gd name="T22" fmla="*/ 36 w 108"/>
              <a:gd name="T23" fmla="*/ 112 h 112"/>
              <a:gd name="T24" fmla="*/ 76 w 108"/>
              <a:gd name="T25" fmla="*/ 112 h 112"/>
              <a:gd name="T26" fmla="*/ 80 w 108"/>
              <a:gd name="T27" fmla="*/ 108 h 112"/>
              <a:gd name="T28" fmla="*/ 76 w 108"/>
              <a:gd name="T29" fmla="*/ 104 h 112"/>
              <a:gd name="T30" fmla="*/ 60 w 108"/>
              <a:gd name="T31" fmla="*/ 104 h 112"/>
              <a:gd name="T32" fmla="*/ 60 w 108"/>
              <a:gd name="T33" fmla="*/ 69 h 112"/>
              <a:gd name="T34" fmla="*/ 107 w 108"/>
              <a:gd name="T35" fmla="*/ 7 h 112"/>
              <a:gd name="T36" fmla="*/ 56 w 108"/>
              <a:gd name="T37" fmla="*/ 62 h 112"/>
              <a:gd name="T38" fmla="*/ 12 w 108"/>
              <a:gd name="T39" fmla="*/ 8 h 112"/>
              <a:gd name="T40" fmla="*/ 96 w 108"/>
              <a:gd name="T41" fmla="*/ 8 h 112"/>
              <a:gd name="T42" fmla="*/ 56 w 108"/>
              <a:gd name="T43" fmla="*/ 6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12">
                <a:moveTo>
                  <a:pt x="107" y="7"/>
                </a:moveTo>
                <a:cubicBezTo>
                  <a:pt x="107" y="6"/>
                  <a:pt x="108" y="5"/>
                  <a:pt x="108" y="4"/>
                </a:cubicBezTo>
                <a:cubicBezTo>
                  <a:pt x="108" y="2"/>
                  <a:pt x="107" y="1"/>
                  <a:pt x="105" y="0"/>
                </a:cubicBezTo>
                <a:cubicBezTo>
                  <a:pt x="105" y="0"/>
                  <a:pt x="104" y="0"/>
                  <a:pt x="104" y="0"/>
                </a:cubicBezTo>
                <a:cubicBezTo>
                  <a:pt x="4" y="0"/>
                  <a:pt x="4" y="0"/>
                  <a:pt x="4" y="0"/>
                </a:cubicBezTo>
                <a:cubicBezTo>
                  <a:pt x="3" y="0"/>
                  <a:pt x="2" y="0"/>
                  <a:pt x="1" y="1"/>
                </a:cubicBezTo>
                <a:cubicBezTo>
                  <a:pt x="0" y="3"/>
                  <a:pt x="0" y="5"/>
                  <a:pt x="1" y="7"/>
                </a:cubicBezTo>
                <a:cubicBezTo>
                  <a:pt x="52" y="70"/>
                  <a:pt x="52" y="70"/>
                  <a:pt x="52" y="70"/>
                </a:cubicBezTo>
                <a:cubicBezTo>
                  <a:pt x="52" y="104"/>
                  <a:pt x="52" y="104"/>
                  <a:pt x="52" y="104"/>
                </a:cubicBezTo>
                <a:cubicBezTo>
                  <a:pt x="36" y="104"/>
                  <a:pt x="36" y="104"/>
                  <a:pt x="36" y="104"/>
                </a:cubicBezTo>
                <a:cubicBezTo>
                  <a:pt x="34" y="104"/>
                  <a:pt x="32" y="106"/>
                  <a:pt x="32" y="108"/>
                </a:cubicBezTo>
                <a:cubicBezTo>
                  <a:pt x="32" y="110"/>
                  <a:pt x="34" y="112"/>
                  <a:pt x="36" y="112"/>
                </a:cubicBezTo>
                <a:cubicBezTo>
                  <a:pt x="76" y="112"/>
                  <a:pt x="76" y="112"/>
                  <a:pt x="76" y="112"/>
                </a:cubicBezTo>
                <a:cubicBezTo>
                  <a:pt x="78" y="112"/>
                  <a:pt x="80" y="110"/>
                  <a:pt x="80" y="108"/>
                </a:cubicBezTo>
                <a:cubicBezTo>
                  <a:pt x="80" y="106"/>
                  <a:pt x="78" y="104"/>
                  <a:pt x="76" y="104"/>
                </a:cubicBezTo>
                <a:cubicBezTo>
                  <a:pt x="60" y="104"/>
                  <a:pt x="60" y="104"/>
                  <a:pt x="60" y="104"/>
                </a:cubicBezTo>
                <a:cubicBezTo>
                  <a:pt x="60" y="69"/>
                  <a:pt x="60" y="69"/>
                  <a:pt x="60" y="69"/>
                </a:cubicBezTo>
                <a:lnTo>
                  <a:pt x="107" y="7"/>
                </a:lnTo>
                <a:close/>
                <a:moveTo>
                  <a:pt x="56" y="62"/>
                </a:moveTo>
                <a:cubicBezTo>
                  <a:pt x="12" y="8"/>
                  <a:pt x="12" y="8"/>
                  <a:pt x="12" y="8"/>
                </a:cubicBezTo>
                <a:cubicBezTo>
                  <a:pt x="96" y="8"/>
                  <a:pt x="96" y="8"/>
                  <a:pt x="96" y="8"/>
                </a:cubicBezTo>
                <a:lnTo>
                  <a:pt x="56" y="62"/>
                </a:lnTo>
                <a:close/>
              </a:path>
            </a:pathLst>
          </a:custGeom>
          <a:solidFill>
            <a:srgbClr val="F6F6F6"/>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Bebas" pitchFamily="2" charset="0"/>
              <a:ea typeface="微软雅黑" panose="020B0503020204020204" charset="-122"/>
              <a:sym typeface="Bebas" pitchFamily="2" charset="0"/>
            </a:endParaRPr>
          </a:p>
        </p:txBody>
      </p:sp>
      <p:sp>
        <p:nvSpPr>
          <p:cNvPr id="17" name="文本框 16"/>
          <p:cNvSpPr txBox="1"/>
          <p:nvPr/>
        </p:nvSpPr>
        <p:spPr>
          <a:xfrm>
            <a:off x="2570859" y="1691517"/>
            <a:ext cx="2359941" cy="338554"/>
          </a:xfrm>
          <a:prstGeom prst="rect">
            <a:avLst/>
          </a:prstGeom>
          <a:noFill/>
        </p:spPr>
        <p:txBody>
          <a:bodyPr wrap="none" rtlCol="0">
            <a:spAutoFit/>
          </a:bodyPr>
          <a:lstStyle/>
          <a:p>
            <a:pPr lvl="0"/>
            <a:r>
              <a:rPr lang="zh-CN" altLang="en-US" sz="1600" b="1" dirty="0">
                <a:solidFill>
                  <a:srgbClr val="124062"/>
                </a:solidFill>
                <a:latin typeface="微软雅黑" panose="020B0503020204020204" charset="-122"/>
                <a:ea typeface="微软雅黑" panose="020B0503020204020204" charset="-122"/>
                <a:cs typeface="Lato Regular"/>
                <a:sym typeface="Bebas" pitchFamily="2" charset="0"/>
              </a:rPr>
              <a:t>◆履行期限、地点和方式</a:t>
            </a:r>
          </a:p>
        </p:txBody>
      </p:sp>
      <p:sp>
        <p:nvSpPr>
          <p:cNvPr id="18" name="矩形 17"/>
          <p:cNvSpPr/>
          <p:nvPr/>
        </p:nvSpPr>
        <p:spPr>
          <a:xfrm>
            <a:off x="2406490" y="2562845"/>
            <a:ext cx="5562000" cy="293350"/>
          </a:xfrm>
          <a:prstGeom prst="rect">
            <a:avLst/>
          </a:prstGeom>
        </p:spPr>
        <p:txBody>
          <a:bodyPr wrap="square">
            <a:spAutoFit/>
          </a:bodyPr>
          <a:lstStyle/>
          <a:p>
            <a:pPr>
              <a:lnSpc>
                <a:spcPct val="120000"/>
              </a:lnSpc>
            </a:pPr>
            <a:r>
              <a:rPr lang="zh-CN" altLang="en-US" sz="1200" dirty="0">
                <a:solidFill>
                  <a:schemeClr val="tx1">
                    <a:lumMod val="65000"/>
                    <a:lumOff val="35000"/>
                  </a:schemeClr>
                </a:solidFill>
                <a:latin typeface="Bebas" pitchFamily="2" charset="0"/>
                <a:ea typeface="微软雅黑" panose="020B0503020204020204" charset="-122"/>
                <a:sym typeface="Bebas" pitchFamily="2" charset="0"/>
              </a:rPr>
              <a:t> </a:t>
            </a:r>
          </a:p>
        </p:txBody>
      </p:sp>
      <p:sp>
        <p:nvSpPr>
          <p:cNvPr id="19" name="文本框 18"/>
          <p:cNvSpPr txBox="1"/>
          <p:nvPr/>
        </p:nvSpPr>
        <p:spPr>
          <a:xfrm>
            <a:off x="2593719" y="3440431"/>
            <a:ext cx="1128835" cy="338554"/>
          </a:xfrm>
          <a:prstGeom prst="rect">
            <a:avLst/>
          </a:prstGeom>
          <a:noFill/>
        </p:spPr>
        <p:txBody>
          <a:bodyPr wrap="none" rtlCol="0">
            <a:spAutoFit/>
          </a:bodyPr>
          <a:lstStyle/>
          <a:p>
            <a:pPr lvl="0"/>
            <a:r>
              <a:rPr lang="zh-CN" altLang="en-US" sz="1600" b="1" dirty="0">
                <a:solidFill>
                  <a:srgbClr val="124062"/>
                </a:solidFill>
                <a:latin typeface="Bebas" pitchFamily="2" charset="0"/>
                <a:ea typeface="微软雅黑" panose="020B0503020204020204" charset="-122"/>
                <a:cs typeface="Lato Regular"/>
                <a:sym typeface="Bebas" pitchFamily="2" charset="0"/>
              </a:rPr>
              <a:t>◆违约责任</a:t>
            </a:r>
          </a:p>
        </p:txBody>
      </p:sp>
      <p:sp>
        <p:nvSpPr>
          <p:cNvPr id="20" name="矩形 19"/>
          <p:cNvSpPr/>
          <p:nvPr/>
        </p:nvSpPr>
        <p:spPr>
          <a:xfrm>
            <a:off x="2593884" y="3899068"/>
            <a:ext cx="8959001" cy="692497"/>
          </a:xfrm>
          <a:prstGeom prst="rect">
            <a:avLst/>
          </a:prstGeom>
        </p:spPr>
        <p:txBody>
          <a:bodyPr wrap="square">
            <a:spAutoFit/>
          </a:bodyPr>
          <a:lstStyle/>
          <a:p>
            <a:pPr>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Bebas" pitchFamily="2" charset="0"/>
              </a:rPr>
              <a:t>违约责任是当违约方不履行合同义务或履行合同义务不符合约定时，守约方用以保障自己权益的一种法律制度。发生纠纷后，应优先适用双方约定的违约条款。</a:t>
            </a:r>
            <a:r>
              <a:rPr lang="zh-CN" altLang="en-US" sz="1400" b="1" dirty="0">
                <a:solidFill>
                  <a:schemeClr val="tx1">
                    <a:lumMod val="65000"/>
                    <a:lumOff val="35000"/>
                  </a:schemeClr>
                </a:solidFill>
                <a:latin typeface="微软雅黑" panose="020B0503020204020204" charset="-122"/>
                <a:ea typeface="微软雅黑" panose="020B0503020204020204" charset="-122"/>
                <a:sym typeface="Bebas" pitchFamily="2" charset="0"/>
                <a:hlinkClick r:id="rId3" action="ppaction://hlinksldjump"/>
              </a:rPr>
              <a:t>拟定违约责任的条款时有如下注意事项：</a:t>
            </a:r>
            <a:endParaRPr lang="zh-CN" altLang="en-US" sz="1400" b="1" dirty="0">
              <a:solidFill>
                <a:schemeClr val="tx1">
                  <a:lumMod val="65000"/>
                  <a:lumOff val="35000"/>
                </a:schemeClr>
              </a:solidFill>
              <a:latin typeface="微软雅黑" panose="020B0503020204020204" charset="-122"/>
              <a:ea typeface="微软雅黑" panose="020B0503020204020204" charset="-122"/>
              <a:sym typeface="Bebas" pitchFamily="2" charset="0"/>
            </a:endParaRPr>
          </a:p>
        </p:txBody>
      </p:sp>
      <p:sp>
        <p:nvSpPr>
          <p:cNvPr id="21" name="文本框 20"/>
          <p:cNvSpPr txBox="1"/>
          <p:nvPr/>
        </p:nvSpPr>
        <p:spPr>
          <a:xfrm>
            <a:off x="2593817" y="4902756"/>
            <a:ext cx="1184940" cy="338554"/>
          </a:xfrm>
          <a:prstGeom prst="rect">
            <a:avLst/>
          </a:prstGeom>
          <a:noFill/>
        </p:spPr>
        <p:txBody>
          <a:bodyPr wrap="none" rtlCol="0">
            <a:spAutoFit/>
          </a:bodyPr>
          <a:lstStyle/>
          <a:p>
            <a:pPr lvl="0"/>
            <a:r>
              <a:rPr lang="zh-CN" altLang="en-US" sz="1600" b="1" dirty="0">
                <a:solidFill>
                  <a:srgbClr val="124062"/>
                </a:solidFill>
                <a:latin typeface="Bebas" pitchFamily="2" charset="0"/>
                <a:ea typeface="微软雅黑" panose="020B0503020204020204" charset="-122"/>
                <a:cs typeface="Lato Regular"/>
                <a:sym typeface="Bebas" pitchFamily="2" charset="0"/>
              </a:rPr>
              <a:t>◆ 送达条款</a:t>
            </a:r>
          </a:p>
        </p:txBody>
      </p:sp>
      <p:sp>
        <p:nvSpPr>
          <p:cNvPr id="22" name="矩形 21"/>
          <p:cNvSpPr/>
          <p:nvPr/>
        </p:nvSpPr>
        <p:spPr>
          <a:xfrm>
            <a:off x="2603409" y="5241178"/>
            <a:ext cx="8939534" cy="1477328"/>
          </a:xfrm>
          <a:prstGeom prst="rect">
            <a:avLst/>
          </a:prstGeom>
        </p:spPr>
        <p:txBody>
          <a:bodyPr wrap="square">
            <a:spAutoFit/>
          </a:bodyPr>
          <a:lstStyle/>
          <a:p>
            <a:pPr>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Bebas" pitchFamily="2" charset="0"/>
              </a:rPr>
              <a:t>送达条款主要是对双方通信地址的约定，在合同履行过程中对于弥补风险、解除合同等具有重大意义：</a:t>
            </a:r>
          </a:p>
          <a:p>
            <a:pPr>
              <a:lnSpc>
                <a:spcPct val="150000"/>
              </a:lnSpc>
            </a:pPr>
            <a:r>
              <a:rPr lang="en-US" altLang="zh-CN" sz="1200" dirty="0">
                <a:solidFill>
                  <a:schemeClr val="tx1">
                    <a:lumMod val="65000"/>
                    <a:lumOff val="35000"/>
                  </a:schemeClr>
                </a:solidFill>
                <a:latin typeface="微软雅黑" panose="020B0503020204020204" charset="-122"/>
                <a:ea typeface="微软雅黑" panose="020B0503020204020204" charset="-122"/>
                <a:sym typeface="Bebas" pitchFamily="2" charset="0"/>
              </a:rPr>
              <a:t>1</a:t>
            </a:r>
            <a:r>
              <a:rPr lang="zh-CN" altLang="en-US" sz="1200" dirty="0">
                <a:solidFill>
                  <a:schemeClr val="tx1">
                    <a:lumMod val="65000"/>
                    <a:lumOff val="35000"/>
                  </a:schemeClr>
                </a:solidFill>
                <a:latin typeface="微软雅黑" panose="020B0503020204020204" charset="-122"/>
                <a:ea typeface="微软雅黑" panose="020B0503020204020204" charset="-122"/>
                <a:sym typeface="Bebas" pitchFamily="2" charset="0"/>
              </a:rPr>
              <a:t>）弥补风险</a:t>
            </a:r>
            <a:r>
              <a:rPr lang="en-US" altLang="zh-CN" sz="1200" dirty="0">
                <a:solidFill>
                  <a:schemeClr val="tx1">
                    <a:lumMod val="65000"/>
                    <a:lumOff val="35000"/>
                  </a:schemeClr>
                </a:solidFill>
                <a:latin typeface="微软雅黑" panose="020B0503020204020204" charset="-122"/>
                <a:ea typeface="微软雅黑" panose="020B0503020204020204" charset="-122"/>
                <a:sym typeface="Bebas" pitchFamily="2" charset="0"/>
              </a:rPr>
              <a:t>:</a:t>
            </a:r>
            <a:r>
              <a:rPr lang="zh-CN" altLang="en-US" sz="1200" dirty="0">
                <a:solidFill>
                  <a:schemeClr val="tx1">
                    <a:lumMod val="65000"/>
                    <a:lumOff val="35000"/>
                  </a:schemeClr>
                </a:solidFill>
                <a:latin typeface="微软雅黑" panose="020B0503020204020204" charset="-122"/>
                <a:ea typeface="微软雅黑" panose="020B0503020204020204" charset="-122"/>
                <a:sym typeface="Bebas" pitchFamily="2" charset="0"/>
              </a:rPr>
              <a:t>当双方合作关系恶化或者发生纠纷时，对于电话通知的内容对方有否认的可能，为了保留证据，根据合同约定地址向对方发送书面文件并保留相关证据。</a:t>
            </a:r>
          </a:p>
          <a:p>
            <a:pPr>
              <a:lnSpc>
                <a:spcPct val="150000"/>
              </a:lnSpc>
            </a:pPr>
            <a:r>
              <a:rPr lang="en-US" altLang="zh-CN" sz="1200" dirty="0">
                <a:solidFill>
                  <a:schemeClr val="tx1">
                    <a:lumMod val="65000"/>
                    <a:lumOff val="35000"/>
                  </a:schemeClr>
                </a:solidFill>
                <a:latin typeface="微软雅黑" panose="020B0503020204020204" charset="-122"/>
                <a:ea typeface="微软雅黑" panose="020B0503020204020204" charset="-122"/>
                <a:sym typeface="Bebas" pitchFamily="2" charset="0"/>
              </a:rPr>
              <a:t>2</a:t>
            </a:r>
            <a:r>
              <a:rPr lang="zh-CN" altLang="en-US" sz="1200" dirty="0">
                <a:solidFill>
                  <a:schemeClr val="tx1">
                    <a:lumMod val="65000"/>
                    <a:lumOff val="35000"/>
                  </a:schemeClr>
                </a:solidFill>
                <a:latin typeface="微软雅黑" panose="020B0503020204020204" charset="-122"/>
                <a:ea typeface="微软雅黑" panose="020B0503020204020204" charset="-122"/>
                <a:sym typeface="Bebas" pitchFamily="2" charset="0"/>
              </a:rPr>
              <a:t>）解除合同</a:t>
            </a:r>
            <a:r>
              <a:rPr lang="en-US" altLang="zh-CN" sz="1200" dirty="0">
                <a:solidFill>
                  <a:schemeClr val="tx1">
                    <a:lumMod val="65000"/>
                    <a:lumOff val="35000"/>
                  </a:schemeClr>
                </a:solidFill>
                <a:latin typeface="微软雅黑" panose="020B0503020204020204" charset="-122"/>
                <a:ea typeface="微软雅黑" panose="020B0503020204020204" charset="-122"/>
                <a:sym typeface="Bebas" pitchFamily="2" charset="0"/>
              </a:rPr>
              <a:t>:</a:t>
            </a:r>
            <a:r>
              <a:rPr lang="zh-CN" altLang="en-US" sz="1200" dirty="0">
                <a:solidFill>
                  <a:schemeClr val="tx1">
                    <a:lumMod val="65000"/>
                    <a:lumOff val="35000"/>
                  </a:schemeClr>
                </a:solidFill>
                <a:latin typeface="微软雅黑" panose="020B0503020204020204" charset="-122"/>
                <a:ea typeface="微软雅黑" panose="020B0503020204020204" charset="-122"/>
                <a:sym typeface="Bebas" pitchFamily="2" charset="0"/>
              </a:rPr>
              <a:t>在合同中约定双方的联系地址，有利于在解除合同时向对方发出解除通知。</a:t>
            </a:r>
          </a:p>
          <a:p>
            <a:pPr>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Bebas" pitchFamily="2" charset="0"/>
              </a:rPr>
              <a:t>还可以在合同中约定，如果联系地址发生变化时必须及时通知对方，否则一方向另一方约定的地址发送文件的，即视为到达。</a:t>
            </a:r>
          </a:p>
        </p:txBody>
      </p:sp>
      <p:sp>
        <p:nvSpPr>
          <p:cNvPr id="37" name="椭圆 36"/>
          <p:cNvSpPr/>
          <p:nvPr/>
        </p:nvSpPr>
        <p:spPr>
          <a:xfrm>
            <a:off x="785120" y="5240994"/>
            <a:ext cx="1186434" cy="1186862"/>
          </a:xfrm>
          <a:prstGeom prst="ellipse">
            <a:avLst/>
          </a:prstGeom>
          <a:solidFill>
            <a:schemeClr val="bg2">
              <a:lumMod val="50000"/>
            </a:schemeClr>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dirty="0">
                <a:solidFill>
                  <a:srgbClr val="FEFABC"/>
                </a:solidFill>
                <a:latin typeface="Bebas" pitchFamily="2" charset="0"/>
                <a:ea typeface="微软雅黑" panose="020B0503020204020204" charset="-122"/>
                <a:sym typeface="Bebas" pitchFamily="2" charset="0"/>
              </a:rPr>
              <a:t>合同内容条款八</a:t>
            </a:r>
          </a:p>
        </p:txBody>
      </p:sp>
      <p:sp>
        <p:nvSpPr>
          <p:cNvPr id="3" name="矩形 2"/>
          <p:cNvSpPr/>
          <p:nvPr/>
        </p:nvSpPr>
        <p:spPr>
          <a:xfrm>
            <a:off x="2537839" y="2243431"/>
            <a:ext cx="8954277" cy="1196975"/>
          </a:xfrm>
          <a:prstGeom prst="rect">
            <a:avLst/>
          </a:prstGeom>
        </p:spPr>
        <p:txBody>
          <a:bodyPr wrap="square">
            <a:spAutoFit/>
          </a:bodyPr>
          <a:lstStyle/>
          <a:p>
            <a:pPr>
              <a:lnSpc>
                <a:spcPct val="120000"/>
              </a:lnSpc>
            </a:pPr>
            <a:r>
              <a:rPr lang="zh-CN" altLang="en-US" sz="1200" dirty="0">
                <a:solidFill>
                  <a:schemeClr val="tx1">
                    <a:lumMod val="65000"/>
                    <a:lumOff val="35000"/>
                  </a:schemeClr>
                </a:solidFill>
                <a:latin typeface="微软雅黑" panose="020B0503020204020204" charset="-122"/>
                <a:ea typeface="微软雅黑" panose="020B0503020204020204" charset="-122"/>
              </a:rPr>
              <a:t>履行时间、地点和方式是交易的关键内容，它涉及双方的利益实现。</a:t>
            </a:r>
            <a:endParaRPr lang="en-US" altLang="zh-CN" sz="1200" dirty="0">
              <a:solidFill>
                <a:schemeClr val="tx1">
                  <a:lumMod val="65000"/>
                  <a:lumOff val="35000"/>
                </a:schemeClr>
              </a:solidFill>
              <a:latin typeface="微软雅黑" panose="020B0503020204020204" charset="-122"/>
              <a:ea typeface="微软雅黑" panose="020B0503020204020204" charset="-122"/>
            </a:endParaRPr>
          </a:p>
          <a:p>
            <a:pPr>
              <a:lnSpc>
                <a:spcPct val="120000"/>
              </a:lnSpc>
            </a:pPr>
            <a:r>
              <a:rPr lang="en-US" altLang="zh-CN" sz="1200" dirty="0">
                <a:solidFill>
                  <a:schemeClr val="tx1">
                    <a:lumMod val="65000"/>
                    <a:lumOff val="35000"/>
                  </a:schemeClr>
                </a:solidFill>
                <a:latin typeface="微软雅黑" panose="020B0503020204020204" charset="-122"/>
                <a:ea typeface="微软雅黑" panose="020B0503020204020204" charset="-122"/>
              </a:rPr>
              <a:t>1</a:t>
            </a:r>
            <a:r>
              <a:rPr lang="zh-CN" altLang="en-US" sz="1200" dirty="0">
                <a:solidFill>
                  <a:schemeClr val="tx1">
                    <a:lumMod val="65000"/>
                    <a:lumOff val="35000"/>
                  </a:schemeClr>
                </a:solidFill>
                <a:latin typeface="微软雅黑" panose="020B0503020204020204" charset="-122"/>
                <a:ea typeface="微软雅黑" panose="020B0503020204020204" charset="-122"/>
              </a:rPr>
              <a:t>）履行期限：履行期限是指履行合同的时间界限，可按照年度、季度、月、旬、日计算，应当精确到日，避免使用年底、月底等字样。</a:t>
            </a:r>
            <a:endParaRPr lang="en-US" altLang="zh-CN" sz="1200" dirty="0">
              <a:solidFill>
                <a:schemeClr val="tx1">
                  <a:lumMod val="65000"/>
                  <a:lumOff val="35000"/>
                </a:schemeClr>
              </a:solidFill>
              <a:latin typeface="微软雅黑" panose="020B0503020204020204" charset="-122"/>
              <a:ea typeface="微软雅黑" panose="020B0503020204020204" charset="-122"/>
            </a:endParaRPr>
          </a:p>
          <a:p>
            <a:pPr>
              <a:lnSpc>
                <a:spcPct val="120000"/>
              </a:lnSpc>
            </a:pPr>
            <a:r>
              <a:rPr lang="en-US" altLang="zh-CN" sz="1200" dirty="0">
                <a:solidFill>
                  <a:schemeClr val="tx1">
                    <a:lumMod val="65000"/>
                    <a:lumOff val="35000"/>
                  </a:schemeClr>
                </a:solidFill>
                <a:latin typeface="微软雅黑" panose="020B0503020204020204" charset="-122"/>
                <a:ea typeface="微软雅黑" panose="020B0503020204020204" charset="-122"/>
              </a:rPr>
              <a:t>2</a:t>
            </a:r>
            <a:r>
              <a:rPr lang="zh-CN" altLang="en-US" sz="1200" dirty="0">
                <a:solidFill>
                  <a:schemeClr val="tx1">
                    <a:lumMod val="65000"/>
                    <a:lumOff val="35000"/>
                  </a:schemeClr>
                </a:solidFill>
                <a:latin typeface="微软雅黑" panose="020B0503020204020204" charset="-122"/>
                <a:ea typeface="微软雅黑" panose="020B0503020204020204" charset="-122"/>
              </a:rPr>
              <a:t>）履行方式：履行方式包括但不仅限于成果交付，交付成果的形式（电子版或纸质版）、数量。</a:t>
            </a:r>
            <a:endParaRPr lang="en-US" altLang="zh-CN" sz="1200" dirty="0">
              <a:solidFill>
                <a:schemeClr val="tx1">
                  <a:lumMod val="65000"/>
                  <a:lumOff val="35000"/>
                </a:schemeClr>
              </a:solidFill>
              <a:latin typeface="微软雅黑" panose="020B0503020204020204" charset="-122"/>
              <a:ea typeface="微软雅黑" panose="020B0503020204020204" charset="-122"/>
            </a:endParaRPr>
          </a:p>
          <a:p>
            <a:pPr>
              <a:lnSpc>
                <a:spcPct val="120000"/>
              </a:lnSpc>
            </a:pPr>
            <a:endParaRPr lang="zh-CN" altLang="en-US" sz="1200" dirty="0">
              <a:solidFill>
                <a:schemeClr val="tx1">
                  <a:lumMod val="65000"/>
                  <a:lumOff val="35000"/>
                </a:schemeClr>
              </a:solidFill>
              <a:latin typeface="微软雅黑" panose="020B0503020204020204" charset="-122"/>
              <a:ea typeface="微软雅黑" panose="020B0503020204020204" charset="-122"/>
            </a:endParaRPr>
          </a:p>
        </p:txBody>
      </p:sp>
      <p:cxnSp>
        <p:nvCxnSpPr>
          <p:cNvPr id="25" name="直接连接符 24"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圆角矩形 25"/>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30"/>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1205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二</a:t>
            </a:r>
          </a:p>
        </p:txBody>
      </p:sp>
      <p:cxnSp>
        <p:nvCxnSpPr>
          <p:cNvPr id="33" name="直接连接符 3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40738" y="1000584"/>
            <a:ext cx="1736373" cy="400110"/>
          </a:xfrm>
          <a:prstGeom prst="rect">
            <a:avLst/>
          </a:prstGeom>
          <a:noFill/>
        </p:spPr>
        <p:txBody>
          <a:bodyPr wrap="none" rtlCol="0">
            <a:spAutoFit/>
          </a:bodyPr>
          <a:lstStyle/>
          <a:p>
            <a:r>
              <a:rPr lang="en-US" altLang="zh-CN" sz="2000" b="1" dirty="0">
                <a:latin typeface="黑体" panose="02010609060101010101" pitchFamily="49" charset="-122"/>
                <a:ea typeface="黑体" panose="02010609060101010101" pitchFamily="49" charset="-122"/>
              </a:rPr>
              <a:t>2.3 </a:t>
            </a:r>
            <a:r>
              <a:rPr lang="zh-CN" altLang="en-US" sz="2000" b="1" dirty="0">
                <a:latin typeface="黑体" panose="02010609060101010101" pitchFamily="49" charset="-122"/>
                <a:ea typeface="黑体" panose="02010609060101010101" pitchFamily="49" charset="-122"/>
              </a:rPr>
              <a:t>合同内容</a:t>
            </a:r>
          </a:p>
        </p:txBody>
      </p:sp>
      <p:sp>
        <p:nvSpPr>
          <p:cNvPr id="28" name="椭圆 27"/>
          <p:cNvSpPr/>
          <p:nvPr/>
        </p:nvSpPr>
        <p:spPr>
          <a:xfrm>
            <a:off x="749133" y="1822081"/>
            <a:ext cx="1186434" cy="1186862"/>
          </a:xfrm>
          <a:prstGeom prst="ellipse">
            <a:avLst/>
          </a:prstGeom>
          <a:solidFill>
            <a:srgbClr val="C00000"/>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dirty="0">
                <a:solidFill>
                  <a:srgbClr val="FEFABC"/>
                </a:solidFill>
                <a:latin typeface="Bebas" pitchFamily="2" charset="0"/>
                <a:ea typeface="微软雅黑" panose="020B0503020204020204" charset="-122"/>
                <a:sym typeface="Bebas" pitchFamily="2" charset="0"/>
              </a:rPr>
              <a:t>合同内容条款六</a:t>
            </a:r>
          </a:p>
        </p:txBody>
      </p:sp>
      <p:sp>
        <p:nvSpPr>
          <p:cNvPr id="29" name="椭圆 28"/>
          <p:cNvSpPr/>
          <p:nvPr/>
        </p:nvSpPr>
        <p:spPr>
          <a:xfrm>
            <a:off x="681823" y="3404634"/>
            <a:ext cx="1186434" cy="1186862"/>
          </a:xfrm>
          <a:prstGeom prst="ellipse">
            <a:avLst/>
          </a:pr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dirty="0">
                <a:solidFill>
                  <a:srgbClr val="FEFABC"/>
                </a:solidFill>
                <a:latin typeface="Bebas" pitchFamily="2" charset="0"/>
                <a:ea typeface="微软雅黑" panose="020B0503020204020204" charset="-122"/>
                <a:sym typeface="Bebas" pitchFamily="2" charset="0"/>
              </a:rPr>
              <a:t>合同内容条款七</a:t>
            </a:r>
          </a:p>
        </p:txBody>
      </p:sp>
      <p:sp>
        <p:nvSpPr>
          <p:cNvPr id="23" name="矩形 22">
            <a:extLst>
              <a:ext uri="{FF2B5EF4-FFF2-40B4-BE49-F238E27FC236}">
                <a16:creationId xmlns:a16="http://schemas.microsoft.com/office/drawing/2014/main" id="{7331C7AA-4B6A-6D44-8A30-F7696444832A}"/>
              </a:ext>
            </a:extLst>
          </p:cNvPr>
          <p:cNvSpPr/>
          <p:nvPr/>
        </p:nvSpPr>
        <p:spPr>
          <a:xfrm>
            <a:off x="2276758" y="317593"/>
            <a:ext cx="2954655" cy="461665"/>
          </a:xfrm>
          <a:prstGeom prst="rect">
            <a:avLst/>
          </a:prstGeom>
        </p:spPr>
        <p:txBody>
          <a:bodyPr wrap="none">
            <a:spAutoFit/>
          </a:bodyPr>
          <a:lstStyle/>
          <a:p>
            <a:r>
              <a:rPr lang="zh-CN" altLang="en-US" sz="2400" b="1" dirty="0">
                <a:solidFill>
                  <a:srgbClr val="124062"/>
                </a:solidFill>
                <a:latin typeface="Arial Black" panose="020B0A04020102020204" pitchFamily="34" charset="0"/>
                <a:ea typeface="创艺简细圆" pitchFamily="2" charset="-122"/>
                <a:cs typeface="Kartika" panose="02020503030404060203" pitchFamily="18" charset="0"/>
              </a:rPr>
              <a:t>合同管理流程及要点</a:t>
            </a: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500"/>
                                  </p:stCondLst>
                                  <p:childTnLst>
                                    <p:set>
                                      <p:cBhvr>
                                        <p:cTn id="6" dur="1" fill="hold">
                                          <p:stCondLst>
                                            <p:cond delay="0"/>
                                          </p:stCondLst>
                                        </p:cTn>
                                        <p:tgtEl>
                                          <p:spTgt spid="14"/>
                                        </p:tgtEl>
                                        <p:attrNameLst>
                                          <p:attrName>style.visibility</p:attrName>
                                        </p:attrNameLst>
                                      </p:cBhvr>
                                      <p:to>
                                        <p:strVal val="visible"/>
                                      </p:to>
                                    </p:set>
                                    <p:anim calcmode="lin" valueType="num">
                                      <p:cBhvr>
                                        <p:cTn id="7" dur="750" fill="hold"/>
                                        <p:tgtEl>
                                          <p:spTgt spid="14"/>
                                        </p:tgtEl>
                                        <p:attrNameLst>
                                          <p:attrName>ppt_w</p:attrName>
                                        </p:attrNameLst>
                                      </p:cBhvr>
                                      <p:tavLst>
                                        <p:tav tm="0">
                                          <p:val>
                                            <p:fltVal val="0"/>
                                          </p:val>
                                        </p:tav>
                                        <p:tav tm="100000">
                                          <p:val>
                                            <p:strVal val="#ppt_w"/>
                                          </p:val>
                                        </p:tav>
                                      </p:tavLst>
                                    </p:anim>
                                    <p:anim calcmode="lin" valueType="num">
                                      <p:cBhvr>
                                        <p:cTn id="8" dur="750" fill="hold"/>
                                        <p:tgtEl>
                                          <p:spTgt spid="14"/>
                                        </p:tgtEl>
                                        <p:attrNameLst>
                                          <p:attrName>ppt_h</p:attrName>
                                        </p:attrNameLst>
                                      </p:cBhvr>
                                      <p:tavLst>
                                        <p:tav tm="0">
                                          <p:val>
                                            <p:fltVal val="0"/>
                                          </p:val>
                                        </p:tav>
                                        <p:tav tm="100000">
                                          <p:val>
                                            <p:strVal val="#ppt_h"/>
                                          </p:val>
                                        </p:tav>
                                      </p:tavLst>
                                    </p:anim>
                                    <p:animEffect transition="in" filter="fade">
                                      <p:cBhvr>
                                        <p:cTn id="9" dur="750"/>
                                        <p:tgtEl>
                                          <p:spTgt spid="14"/>
                                        </p:tgtEl>
                                      </p:cBhvr>
                                    </p:animEffect>
                                  </p:childTnLst>
                                </p:cTn>
                              </p:par>
                              <p:par>
                                <p:cTn id="10" presetID="22" presetClass="entr" presetSubtype="8" fill="hold" grpId="0" nodeType="withEffect">
                                  <p:stCondLst>
                                    <p:cond delay="150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par>
                                <p:cTn id="13" presetID="22" presetClass="entr" presetSubtype="8" fill="hold" grpId="0" nodeType="withEffect">
                                  <p:stCondLst>
                                    <p:cond delay="150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1000"/>
                                        <p:tgtEl>
                                          <p:spTgt spid="18"/>
                                        </p:tgtEl>
                                      </p:cBhvr>
                                    </p:animEffect>
                                  </p:childTnLst>
                                </p:cTn>
                              </p:par>
                              <p:par>
                                <p:cTn id="16" presetID="22" presetClass="entr" presetSubtype="8" fill="hold" grpId="0" nodeType="withEffect">
                                  <p:stCondLst>
                                    <p:cond delay="150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par>
                                <p:cTn id="19" presetID="22" presetClass="entr" presetSubtype="8" fill="hold" grpId="0" nodeType="withEffect">
                                  <p:stCondLst>
                                    <p:cond delay="150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1000"/>
                                        <p:tgtEl>
                                          <p:spTgt spid="20"/>
                                        </p:tgtEl>
                                      </p:cBhvr>
                                    </p:animEffect>
                                  </p:childTnLst>
                                </p:cTn>
                              </p:par>
                              <p:par>
                                <p:cTn id="22" presetID="22" presetClass="entr" presetSubtype="8" fill="hold" grpId="0" nodeType="withEffect">
                                  <p:stCondLst>
                                    <p:cond delay="150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par>
                                <p:cTn id="25" presetID="22" presetClass="entr" presetSubtype="8" fill="hold" grpId="0" nodeType="withEffect">
                                  <p:stCondLst>
                                    <p:cond delay="150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1000"/>
                                        <p:tgtEl>
                                          <p:spTgt spid="22"/>
                                        </p:tgtEl>
                                      </p:cBhvr>
                                    </p:animEffect>
                                  </p:childTnLst>
                                </p:cTn>
                              </p:par>
                              <p:par>
                                <p:cTn id="28" presetID="10" presetClass="entr" presetSubtype="0" fill="hold" grpId="0" nodeType="withEffect">
                                  <p:stCondLst>
                                    <p:cond delay="250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par>
                                <p:cTn id="31" presetID="35" presetClass="path" presetSubtype="0" decel="40000" fill="hold" grpId="1" nodeType="withEffect">
                                  <p:stCondLst>
                                    <p:cond delay="2500"/>
                                  </p:stCondLst>
                                  <p:childTnLst>
                                    <p:animMotion origin="layout" path="M 0.11984 2.22222E-6 L -1.08245E-6 2.22222E-6 " pathEditMode="relative" rAng="0" ptsTypes="AA">
                                      <p:cBhvr>
                                        <p:cTn id="32" dur="1000" fill="hold"/>
                                        <p:tgtEl>
                                          <p:spTgt spid="37"/>
                                        </p:tgtEl>
                                        <p:attrNameLst>
                                          <p:attrName>ppt_x</p:attrName>
                                          <p:attrName>ppt_y</p:attrName>
                                        </p:attrNameLst>
                                      </p:cBhvr>
                                      <p:rCtr x="-5992" y="0"/>
                                    </p:animMotion>
                                  </p:childTnLst>
                                </p:cTn>
                              </p:par>
                              <p:par>
                                <p:cTn id="33" presetID="35" presetClass="path" presetSubtype="0" accel="40000" decel="40000" fill="hold" grpId="2" nodeType="withEffect">
                                  <p:stCondLst>
                                    <p:cond delay="3500"/>
                                  </p:stCondLst>
                                  <p:childTnLst>
                                    <p:animMotion origin="layout" path="M 4.16667E-7 -1.48148E-6 L -0.03073 -1.48148E-6 " pathEditMode="relative" rAng="0" ptsTypes="AA">
                                      <p:cBhvr>
                                        <p:cTn id="34" dur="1000" spd="-100000" fill="hold"/>
                                        <p:tgtEl>
                                          <p:spTgt spid="37"/>
                                        </p:tgtEl>
                                        <p:attrNameLst>
                                          <p:attrName>ppt_x</p:attrName>
                                          <p:attrName>ppt_y</p:attrName>
                                        </p:attrNameLst>
                                      </p:cBhvr>
                                      <p:rCtr x="-1536" y="0"/>
                                    </p:animMotion>
                                  </p:childTnLst>
                                </p:cTn>
                              </p:par>
                              <p:par>
                                <p:cTn id="35" presetID="22" presetClass="entr" presetSubtype="8" fill="hold" grpId="0" nodeType="withEffect">
                                  <p:stCondLst>
                                    <p:cond delay="150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1000"/>
                                        <p:tgtEl>
                                          <p:spTgt spid="3"/>
                                        </p:tgtEl>
                                      </p:cBhvr>
                                    </p:animEffect>
                                  </p:childTnLst>
                                </p:cTn>
                              </p:par>
                              <p:par>
                                <p:cTn id="38" presetID="10" presetClass="entr" presetSubtype="0" fill="hold" grpId="0" nodeType="withEffect">
                                  <p:stCondLst>
                                    <p:cond delay="250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35" presetClass="path" presetSubtype="0" decel="40000" fill="hold" grpId="1" nodeType="withEffect">
                                  <p:stCondLst>
                                    <p:cond delay="2500"/>
                                  </p:stCondLst>
                                  <p:childTnLst>
                                    <p:animMotion origin="layout" path="M 0.11984 2.22222E-6 L -1.08245E-6 2.22222E-6 " pathEditMode="relative" rAng="0" ptsTypes="AA">
                                      <p:cBhvr>
                                        <p:cTn id="42" dur="1000" fill="hold"/>
                                        <p:tgtEl>
                                          <p:spTgt spid="28"/>
                                        </p:tgtEl>
                                        <p:attrNameLst>
                                          <p:attrName>ppt_x</p:attrName>
                                          <p:attrName>ppt_y</p:attrName>
                                        </p:attrNameLst>
                                      </p:cBhvr>
                                      <p:rCtr x="-5992" y="0"/>
                                    </p:animMotion>
                                  </p:childTnLst>
                                </p:cTn>
                              </p:par>
                              <p:par>
                                <p:cTn id="43" presetID="35" presetClass="path" presetSubtype="0" accel="40000" decel="40000" fill="hold" grpId="2" nodeType="withEffect">
                                  <p:stCondLst>
                                    <p:cond delay="3500"/>
                                  </p:stCondLst>
                                  <p:childTnLst>
                                    <p:animMotion origin="layout" path="M 4.16667E-7 -1.48148E-6 L -0.03073 -1.48148E-6 " pathEditMode="relative" rAng="0" ptsTypes="AA">
                                      <p:cBhvr>
                                        <p:cTn id="44" dur="1000" spd="-100000" fill="hold"/>
                                        <p:tgtEl>
                                          <p:spTgt spid="28"/>
                                        </p:tgtEl>
                                        <p:attrNameLst>
                                          <p:attrName>ppt_x</p:attrName>
                                          <p:attrName>ppt_y</p:attrName>
                                        </p:attrNameLst>
                                      </p:cBhvr>
                                      <p:rCtr x="-1536" y="0"/>
                                    </p:animMotion>
                                  </p:childTnLst>
                                </p:cTn>
                              </p:par>
                              <p:par>
                                <p:cTn id="45" presetID="10" presetClass="entr" presetSubtype="0" fill="hold" grpId="0" nodeType="withEffect">
                                  <p:stCondLst>
                                    <p:cond delay="250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35" presetClass="path" presetSubtype="0" decel="40000" fill="hold" grpId="1" nodeType="withEffect">
                                  <p:stCondLst>
                                    <p:cond delay="2500"/>
                                  </p:stCondLst>
                                  <p:childTnLst>
                                    <p:animMotion origin="layout" path="M 0.11984 2.22222E-6 L -1.08245E-6 2.22222E-6 " pathEditMode="relative" rAng="0" ptsTypes="AA">
                                      <p:cBhvr>
                                        <p:cTn id="49" dur="1000" fill="hold"/>
                                        <p:tgtEl>
                                          <p:spTgt spid="29"/>
                                        </p:tgtEl>
                                        <p:attrNameLst>
                                          <p:attrName>ppt_x</p:attrName>
                                          <p:attrName>ppt_y</p:attrName>
                                        </p:attrNameLst>
                                      </p:cBhvr>
                                      <p:rCtr x="-5992" y="0"/>
                                    </p:animMotion>
                                  </p:childTnLst>
                                </p:cTn>
                              </p:par>
                              <p:par>
                                <p:cTn id="50" presetID="35" presetClass="path" presetSubtype="0" accel="40000" decel="40000" fill="hold" grpId="2" nodeType="withEffect">
                                  <p:stCondLst>
                                    <p:cond delay="3500"/>
                                  </p:stCondLst>
                                  <p:childTnLst>
                                    <p:animMotion origin="layout" path="M 4.16667E-7 -1.48148E-6 L -0.03073 -1.48148E-6 " pathEditMode="relative" rAng="0" ptsTypes="AA">
                                      <p:cBhvr>
                                        <p:cTn id="51" dur="1000" spd="-100000" fill="hold"/>
                                        <p:tgtEl>
                                          <p:spTgt spid="29"/>
                                        </p:tgtEl>
                                        <p:attrNameLst>
                                          <p:attrName>ppt_x</p:attrName>
                                          <p:attrName>ppt_y</p:attrName>
                                        </p:attrNameLst>
                                      </p:cBhvr>
                                      <p:rCtr x="-153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P spid="18" grpId="0"/>
      <p:bldP spid="19" grpId="0"/>
      <p:bldP spid="20" grpId="0"/>
      <p:bldP spid="21" grpId="0"/>
      <p:bldP spid="22" grpId="0"/>
      <p:bldP spid="37" grpId="0" bldLvl="0" animBg="1"/>
      <p:bldP spid="37" grpId="1" bldLvl="0" animBg="1"/>
      <p:bldP spid="37" grpId="2" bldLvl="0" animBg="1"/>
      <p:bldP spid="3" grpId="0"/>
      <p:bldP spid="28" grpId="0" bldLvl="0" animBg="1"/>
      <p:bldP spid="28" grpId="1" bldLvl="0" animBg="1"/>
      <p:bldP spid="28" grpId="2" bldLvl="0" animBg="1"/>
      <p:bldP spid="29" grpId="0" bldLvl="0" animBg="1"/>
      <p:bldP spid="29" grpId="1" bldLvl="0" animBg="1"/>
      <p:bldP spid="29" grpId="2"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70670" y="1406769"/>
            <a:ext cx="647114" cy="956603"/>
          </a:xfrm>
          <a:prstGeom prst="rect">
            <a:avLst/>
          </a:pr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70670" y="2363372"/>
            <a:ext cx="647114" cy="956603"/>
          </a:xfrm>
          <a:prstGeom prst="rect">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25"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圆角矩形 26"/>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1205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二</a:t>
            </a:r>
          </a:p>
        </p:txBody>
      </p:sp>
      <p:cxnSp>
        <p:nvCxnSpPr>
          <p:cNvPr id="31" name="直接连接符 30"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Freeform 6"/>
          <p:cNvSpPr/>
          <p:nvPr/>
        </p:nvSpPr>
        <p:spPr bwMode="auto">
          <a:xfrm>
            <a:off x="581452" y="1890320"/>
            <a:ext cx="1097220" cy="1010256"/>
          </a:xfrm>
          <a:custGeom>
            <a:avLst/>
            <a:gdLst>
              <a:gd name="T0" fmla="*/ 593 w 593"/>
              <a:gd name="T1" fmla="*/ 248 h 546"/>
              <a:gd name="T2" fmla="*/ 295 w 593"/>
              <a:gd name="T3" fmla="*/ 546 h 546"/>
              <a:gd name="T4" fmla="*/ 0 w 593"/>
              <a:gd name="T5" fmla="*/ 248 h 546"/>
              <a:gd name="T6" fmla="*/ 0 w 593"/>
              <a:gd name="T7" fmla="*/ 0 h 546"/>
              <a:gd name="T8" fmla="*/ 295 w 593"/>
              <a:gd name="T9" fmla="*/ 298 h 546"/>
              <a:gd name="T10" fmla="*/ 593 w 593"/>
              <a:gd name="T11" fmla="*/ 0 h 546"/>
              <a:gd name="T12" fmla="*/ 593 w 593"/>
              <a:gd name="T13" fmla="*/ 248 h 546"/>
            </a:gdLst>
            <a:ahLst/>
            <a:cxnLst>
              <a:cxn ang="0">
                <a:pos x="T0" y="T1"/>
              </a:cxn>
              <a:cxn ang="0">
                <a:pos x="T2" y="T3"/>
              </a:cxn>
              <a:cxn ang="0">
                <a:pos x="T4" y="T5"/>
              </a:cxn>
              <a:cxn ang="0">
                <a:pos x="T6" y="T7"/>
              </a:cxn>
              <a:cxn ang="0">
                <a:pos x="T8" y="T9"/>
              </a:cxn>
              <a:cxn ang="0">
                <a:pos x="T10" y="T11"/>
              </a:cxn>
              <a:cxn ang="0">
                <a:pos x="T12" y="T13"/>
              </a:cxn>
            </a:cxnLst>
            <a:rect l="0" t="0" r="r" b="b"/>
            <a:pathLst>
              <a:path w="593" h="546">
                <a:moveTo>
                  <a:pt x="593" y="248"/>
                </a:moveTo>
                <a:lnTo>
                  <a:pt x="295" y="546"/>
                </a:lnTo>
                <a:lnTo>
                  <a:pt x="0" y="248"/>
                </a:lnTo>
                <a:lnTo>
                  <a:pt x="0" y="0"/>
                </a:lnTo>
                <a:lnTo>
                  <a:pt x="295" y="298"/>
                </a:lnTo>
                <a:lnTo>
                  <a:pt x="593" y="0"/>
                </a:lnTo>
                <a:lnTo>
                  <a:pt x="593" y="248"/>
                </a:lnTo>
                <a:close/>
              </a:path>
            </a:pathLst>
          </a:custGeom>
          <a:solidFill>
            <a:srgbClr val="124062"/>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a:solidFill>
                <a:srgbClr val="FEFABC"/>
              </a:solidFill>
              <a:latin typeface="Bebas" pitchFamily="2" charset="0"/>
              <a:ea typeface="微软雅黑" panose="020B0503020204020204" charset="-122"/>
              <a:sym typeface="Bebas" pitchFamily="2" charset="0"/>
            </a:endParaRPr>
          </a:p>
        </p:txBody>
      </p:sp>
      <p:sp>
        <p:nvSpPr>
          <p:cNvPr id="53" name="Freeform 7"/>
          <p:cNvSpPr/>
          <p:nvPr/>
        </p:nvSpPr>
        <p:spPr bwMode="auto">
          <a:xfrm>
            <a:off x="581453" y="3338325"/>
            <a:ext cx="1097219" cy="1008405"/>
          </a:xfrm>
          <a:custGeom>
            <a:avLst/>
            <a:gdLst>
              <a:gd name="T0" fmla="*/ 593 w 593"/>
              <a:gd name="T1" fmla="*/ 248 h 545"/>
              <a:gd name="T2" fmla="*/ 295 w 593"/>
              <a:gd name="T3" fmla="*/ 545 h 545"/>
              <a:gd name="T4" fmla="*/ 0 w 593"/>
              <a:gd name="T5" fmla="*/ 248 h 545"/>
              <a:gd name="T6" fmla="*/ 0 w 593"/>
              <a:gd name="T7" fmla="*/ 0 h 545"/>
              <a:gd name="T8" fmla="*/ 295 w 593"/>
              <a:gd name="T9" fmla="*/ 297 h 545"/>
              <a:gd name="T10" fmla="*/ 593 w 593"/>
              <a:gd name="T11" fmla="*/ 0 h 545"/>
              <a:gd name="T12" fmla="*/ 593 w 593"/>
              <a:gd name="T13" fmla="*/ 248 h 545"/>
            </a:gdLst>
            <a:ahLst/>
            <a:cxnLst>
              <a:cxn ang="0">
                <a:pos x="T0" y="T1"/>
              </a:cxn>
              <a:cxn ang="0">
                <a:pos x="T2" y="T3"/>
              </a:cxn>
              <a:cxn ang="0">
                <a:pos x="T4" y="T5"/>
              </a:cxn>
              <a:cxn ang="0">
                <a:pos x="T6" y="T7"/>
              </a:cxn>
              <a:cxn ang="0">
                <a:pos x="T8" y="T9"/>
              </a:cxn>
              <a:cxn ang="0">
                <a:pos x="T10" y="T11"/>
              </a:cxn>
              <a:cxn ang="0">
                <a:pos x="T12" y="T13"/>
              </a:cxn>
            </a:cxnLst>
            <a:rect l="0" t="0" r="r" b="b"/>
            <a:pathLst>
              <a:path w="593" h="545">
                <a:moveTo>
                  <a:pt x="593" y="248"/>
                </a:moveTo>
                <a:lnTo>
                  <a:pt x="295" y="545"/>
                </a:lnTo>
                <a:lnTo>
                  <a:pt x="0" y="248"/>
                </a:lnTo>
                <a:lnTo>
                  <a:pt x="0" y="0"/>
                </a:lnTo>
                <a:lnTo>
                  <a:pt x="295" y="297"/>
                </a:lnTo>
                <a:lnTo>
                  <a:pt x="593" y="0"/>
                </a:lnTo>
                <a:lnTo>
                  <a:pt x="593" y="248"/>
                </a:lnTo>
                <a:close/>
              </a:path>
            </a:pathLst>
          </a:custGeom>
          <a:solidFill>
            <a:srgbClr val="537285"/>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a:solidFill>
                <a:srgbClr val="FEFABC"/>
              </a:solidFill>
              <a:latin typeface="Bebas" pitchFamily="2" charset="0"/>
              <a:ea typeface="微软雅黑" panose="020B0503020204020204" charset="-122"/>
              <a:sym typeface="Bebas" pitchFamily="2" charset="0"/>
            </a:endParaRPr>
          </a:p>
        </p:txBody>
      </p:sp>
      <p:sp>
        <p:nvSpPr>
          <p:cNvPr id="54" name="Freeform 8"/>
          <p:cNvSpPr/>
          <p:nvPr/>
        </p:nvSpPr>
        <p:spPr bwMode="auto">
          <a:xfrm>
            <a:off x="567164" y="4499543"/>
            <a:ext cx="1097220" cy="1010256"/>
          </a:xfrm>
          <a:custGeom>
            <a:avLst/>
            <a:gdLst>
              <a:gd name="T0" fmla="*/ 593 w 593"/>
              <a:gd name="T1" fmla="*/ 248 h 546"/>
              <a:gd name="T2" fmla="*/ 295 w 593"/>
              <a:gd name="T3" fmla="*/ 546 h 546"/>
              <a:gd name="T4" fmla="*/ 0 w 593"/>
              <a:gd name="T5" fmla="*/ 248 h 546"/>
              <a:gd name="T6" fmla="*/ 0 w 593"/>
              <a:gd name="T7" fmla="*/ 0 h 546"/>
              <a:gd name="T8" fmla="*/ 295 w 593"/>
              <a:gd name="T9" fmla="*/ 298 h 546"/>
              <a:gd name="T10" fmla="*/ 593 w 593"/>
              <a:gd name="T11" fmla="*/ 0 h 546"/>
              <a:gd name="T12" fmla="*/ 593 w 593"/>
              <a:gd name="T13" fmla="*/ 248 h 546"/>
            </a:gdLst>
            <a:ahLst/>
            <a:cxnLst>
              <a:cxn ang="0">
                <a:pos x="T0" y="T1"/>
              </a:cxn>
              <a:cxn ang="0">
                <a:pos x="T2" y="T3"/>
              </a:cxn>
              <a:cxn ang="0">
                <a:pos x="T4" y="T5"/>
              </a:cxn>
              <a:cxn ang="0">
                <a:pos x="T6" y="T7"/>
              </a:cxn>
              <a:cxn ang="0">
                <a:pos x="T8" y="T9"/>
              </a:cxn>
              <a:cxn ang="0">
                <a:pos x="T10" y="T11"/>
              </a:cxn>
              <a:cxn ang="0">
                <a:pos x="T12" y="T13"/>
              </a:cxn>
            </a:cxnLst>
            <a:rect l="0" t="0" r="r" b="b"/>
            <a:pathLst>
              <a:path w="593" h="546">
                <a:moveTo>
                  <a:pt x="593" y="248"/>
                </a:moveTo>
                <a:lnTo>
                  <a:pt x="295" y="546"/>
                </a:lnTo>
                <a:lnTo>
                  <a:pt x="0" y="248"/>
                </a:lnTo>
                <a:lnTo>
                  <a:pt x="0" y="0"/>
                </a:lnTo>
                <a:lnTo>
                  <a:pt x="295" y="298"/>
                </a:lnTo>
                <a:lnTo>
                  <a:pt x="593" y="0"/>
                </a:lnTo>
                <a:lnTo>
                  <a:pt x="593" y="248"/>
                </a:lnTo>
                <a:close/>
              </a:path>
            </a:pathLst>
          </a:custGeom>
          <a:solidFill>
            <a:srgbClr val="124062"/>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a:solidFill>
                <a:srgbClr val="FEFABC"/>
              </a:solidFill>
              <a:latin typeface="Bebas" pitchFamily="2" charset="0"/>
              <a:ea typeface="微软雅黑" panose="020B0503020204020204" charset="-122"/>
              <a:sym typeface="Bebas" pitchFamily="2" charset="0"/>
            </a:endParaRPr>
          </a:p>
        </p:txBody>
      </p:sp>
      <p:sp>
        <p:nvSpPr>
          <p:cNvPr id="55" name="Freeform 13"/>
          <p:cNvSpPr/>
          <p:nvPr/>
        </p:nvSpPr>
        <p:spPr bwMode="auto">
          <a:xfrm>
            <a:off x="924434" y="3396409"/>
            <a:ext cx="405706" cy="255537"/>
          </a:xfrm>
          <a:custGeom>
            <a:avLst/>
            <a:gdLst/>
            <a:ahLst/>
            <a:cxnLst/>
            <a:rect l="l" t="t" r="r" b="b"/>
            <a:pathLst>
              <a:path w="686185" h="432198">
                <a:moveTo>
                  <a:pt x="101600" y="338535"/>
                </a:moveTo>
                <a:lnTo>
                  <a:pt x="101600" y="432198"/>
                </a:lnTo>
                <a:lnTo>
                  <a:pt x="30163" y="432198"/>
                </a:lnTo>
                <a:lnTo>
                  <a:pt x="30163" y="402036"/>
                </a:lnTo>
                <a:close/>
                <a:moveTo>
                  <a:pt x="206375" y="236935"/>
                </a:moveTo>
                <a:lnTo>
                  <a:pt x="206375" y="432198"/>
                </a:lnTo>
                <a:lnTo>
                  <a:pt x="134938" y="432198"/>
                </a:lnTo>
                <a:lnTo>
                  <a:pt x="134938" y="305198"/>
                </a:lnTo>
                <a:close/>
                <a:moveTo>
                  <a:pt x="520700" y="187723"/>
                </a:moveTo>
                <a:lnTo>
                  <a:pt x="520700" y="432198"/>
                </a:lnTo>
                <a:lnTo>
                  <a:pt x="446088" y="432198"/>
                </a:lnTo>
                <a:lnTo>
                  <a:pt x="446088" y="255986"/>
                </a:lnTo>
                <a:close/>
                <a:moveTo>
                  <a:pt x="341313" y="176610"/>
                </a:moveTo>
                <a:lnTo>
                  <a:pt x="363538" y="198835"/>
                </a:lnTo>
                <a:lnTo>
                  <a:pt x="415925" y="255985"/>
                </a:lnTo>
                <a:lnTo>
                  <a:pt x="415925" y="432198"/>
                </a:lnTo>
                <a:lnTo>
                  <a:pt x="363538" y="432198"/>
                </a:lnTo>
                <a:lnTo>
                  <a:pt x="341313" y="432198"/>
                </a:lnTo>
                <a:close/>
                <a:moveTo>
                  <a:pt x="311150" y="140098"/>
                </a:moveTo>
                <a:lnTo>
                  <a:pt x="311150" y="143273"/>
                </a:lnTo>
                <a:lnTo>
                  <a:pt x="311150" y="432198"/>
                </a:lnTo>
                <a:lnTo>
                  <a:pt x="239713" y="432198"/>
                </a:lnTo>
                <a:lnTo>
                  <a:pt x="239713" y="206773"/>
                </a:lnTo>
                <a:close/>
                <a:moveTo>
                  <a:pt x="625475" y="90885"/>
                </a:moveTo>
                <a:lnTo>
                  <a:pt x="625475" y="432198"/>
                </a:lnTo>
                <a:lnTo>
                  <a:pt x="550863" y="432198"/>
                </a:lnTo>
                <a:lnTo>
                  <a:pt x="550863" y="157560"/>
                </a:lnTo>
                <a:close/>
                <a:moveTo>
                  <a:pt x="666509" y="976"/>
                </a:moveTo>
                <a:cubicBezTo>
                  <a:pt x="681486" y="-2777"/>
                  <a:pt x="688975" y="4730"/>
                  <a:pt x="685231" y="15991"/>
                </a:cubicBezTo>
                <a:cubicBezTo>
                  <a:pt x="681486" y="31005"/>
                  <a:pt x="677742" y="49774"/>
                  <a:pt x="673998" y="61034"/>
                </a:cubicBezTo>
                <a:lnTo>
                  <a:pt x="670253" y="64788"/>
                </a:lnTo>
                <a:cubicBezTo>
                  <a:pt x="666509" y="76049"/>
                  <a:pt x="659020" y="79803"/>
                  <a:pt x="651531" y="68542"/>
                </a:cubicBezTo>
                <a:cubicBezTo>
                  <a:pt x="644042" y="64788"/>
                  <a:pt x="640298" y="61034"/>
                  <a:pt x="640298" y="57281"/>
                </a:cubicBezTo>
                <a:cubicBezTo>
                  <a:pt x="640287" y="57291"/>
                  <a:pt x="638821" y="58656"/>
                  <a:pt x="430610" y="252470"/>
                </a:cubicBezTo>
                <a:cubicBezTo>
                  <a:pt x="430599" y="252458"/>
                  <a:pt x="429766" y="251578"/>
                  <a:pt x="363210" y="181151"/>
                </a:cubicBezTo>
                <a:cubicBezTo>
                  <a:pt x="363202" y="181142"/>
                  <a:pt x="362552" y="180444"/>
                  <a:pt x="310787" y="124846"/>
                </a:cubicBezTo>
                <a:cubicBezTo>
                  <a:pt x="310773" y="124860"/>
                  <a:pt x="308720" y="126761"/>
                  <a:pt x="14977" y="398861"/>
                </a:cubicBezTo>
                <a:cubicBezTo>
                  <a:pt x="14973" y="398858"/>
                  <a:pt x="14886" y="398792"/>
                  <a:pt x="13105" y="397454"/>
                </a:cubicBezTo>
                <a:lnTo>
                  <a:pt x="0" y="387600"/>
                </a:lnTo>
                <a:cubicBezTo>
                  <a:pt x="15" y="387586"/>
                  <a:pt x="2181" y="385572"/>
                  <a:pt x="310787" y="98571"/>
                </a:cubicBezTo>
                <a:cubicBezTo>
                  <a:pt x="310796" y="98580"/>
                  <a:pt x="311449" y="99281"/>
                  <a:pt x="363210" y="154875"/>
                </a:cubicBezTo>
                <a:cubicBezTo>
                  <a:pt x="363221" y="154887"/>
                  <a:pt x="364066" y="155781"/>
                  <a:pt x="430610" y="226194"/>
                </a:cubicBezTo>
                <a:cubicBezTo>
                  <a:pt x="430620" y="226185"/>
                  <a:pt x="432012" y="224897"/>
                  <a:pt x="625320" y="46020"/>
                </a:cubicBezTo>
                <a:cubicBezTo>
                  <a:pt x="621576" y="42266"/>
                  <a:pt x="621576" y="38513"/>
                  <a:pt x="617831" y="34759"/>
                </a:cubicBezTo>
                <a:lnTo>
                  <a:pt x="614087" y="31005"/>
                </a:lnTo>
                <a:cubicBezTo>
                  <a:pt x="606598" y="23498"/>
                  <a:pt x="610342" y="15991"/>
                  <a:pt x="621576" y="12237"/>
                </a:cubicBezTo>
                <a:cubicBezTo>
                  <a:pt x="636553" y="8484"/>
                  <a:pt x="655275" y="4730"/>
                  <a:pt x="666509" y="976"/>
                </a:cubicBezTo>
                <a:close/>
              </a:path>
            </a:pathLst>
          </a:cu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Bebas" pitchFamily="2" charset="0"/>
              <a:ea typeface="微软雅黑" panose="020B0503020204020204" charset="-122"/>
              <a:sym typeface="Bebas" pitchFamily="2" charset="0"/>
            </a:endParaRPr>
          </a:p>
        </p:txBody>
      </p:sp>
      <p:sp>
        <p:nvSpPr>
          <p:cNvPr id="56" name="Freeform 20"/>
          <p:cNvSpPr/>
          <p:nvPr/>
        </p:nvSpPr>
        <p:spPr bwMode="auto">
          <a:xfrm>
            <a:off x="951473" y="1842625"/>
            <a:ext cx="292416" cy="343050"/>
          </a:xfrm>
          <a:custGeom>
            <a:avLst/>
            <a:gdLst/>
            <a:ahLst/>
            <a:cxnLst/>
            <a:rect l="l" t="t" r="r" b="b"/>
            <a:pathLst>
              <a:path w="422194" h="495300">
                <a:moveTo>
                  <a:pt x="221309" y="211137"/>
                </a:moveTo>
                <a:cubicBezTo>
                  <a:pt x="228811" y="211137"/>
                  <a:pt x="236313" y="218615"/>
                  <a:pt x="236313" y="226093"/>
                </a:cubicBezTo>
                <a:cubicBezTo>
                  <a:pt x="236313" y="229832"/>
                  <a:pt x="236313" y="233571"/>
                  <a:pt x="232562" y="237310"/>
                </a:cubicBezTo>
                <a:cubicBezTo>
                  <a:pt x="232562" y="237310"/>
                  <a:pt x="232562" y="237310"/>
                  <a:pt x="243815" y="349480"/>
                </a:cubicBezTo>
                <a:cubicBezTo>
                  <a:pt x="243815" y="349480"/>
                  <a:pt x="243815" y="349480"/>
                  <a:pt x="221309" y="409304"/>
                </a:cubicBezTo>
                <a:cubicBezTo>
                  <a:pt x="221309" y="409304"/>
                  <a:pt x="221309" y="409304"/>
                  <a:pt x="262570" y="304612"/>
                </a:cubicBezTo>
                <a:cubicBezTo>
                  <a:pt x="262570" y="304612"/>
                  <a:pt x="262570" y="304612"/>
                  <a:pt x="300080" y="214876"/>
                </a:cubicBezTo>
                <a:cubicBezTo>
                  <a:pt x="300080" y="214876"/>
                  <a:pt x="300080" y="214876"/>
                  <a:pt x="333838" y="214876"/>
                </a:cubicBezTo>
                <a:cubicBezTo>
                  <a:pt x="352593" y="218615"/>
                  <a:pt x="390103" y="226093"/>
                  <a:pt x="408858" y="270961"/>
                </a:cubicBezTo>
                <a:cubicBezTo>
                  <a:pt x="423862" y="297134"/>
                  <a:pt x="423862" y="409304"/>
                  <a:pt x="420111" y="495300"/>
                </a:cubicBezTo>
                <a:cubicBezTo>
                  <a:pt x="420111" y="495300"/>
                  <a:pt x="420111" y="495300"/>
                  <a:pt x="352593" y="495300"/>
                </a:cubicBezTo>
                <a:cubicBezTo>
                  <a:pt x="352593" y="495300"/>
                  <a:pt x="352593" y="495300"/>
                  <a:pt x="348842" y="330785"/>
                </a:cubicBezTo>
                <a:cubicBezTo>
                  <a:pt x="348842" y="330785"/>
                  <a:pt x="348842" y="329850"/>
                  <a:pt x="347436" y="329383"/>
                </a:cubicBezTo>
                <a:lnTo>
                  <a:pt x="337589" y="330785"/>
                </a:lnTo>
                <a:lnTo>
                  <a:pt x="333838" y="327046"/>
                </a:lnTo>
                <a:cubicBezTo>
                  <a:pt x="333838" y="327046"/>
                  <a:pt x="333838" y="327046"/>
                  <a:pt x="337589" y="495300"/>
                </a:cubicBezTo>
                <a:cubicBezTo>
                  <a:pt x="337589" y="495300"/>
                  <a:pt x="337589" y="495300"/>
                  <a:pt x="213807" y="495300"/>
                </a:cubicBezTo>
                <a:cubicBezTo>
                  <a:pt x="213807" y="495300"/>
                  <a:pt x="213807" y="495300"/>
                  <a:pt x="86273" y="495300"/>
                </a:cubicBezTo>
                <a:cubicBezTo>
                  <a:pt x="86273" y="495300"/>
                  <a:pt x="86273" y="495300"/>
                  <a:pt x="86273" y="330785"/>
                </a:cubicBezTo>
                <a:cubicBezTo>
                  <a:pt x="75050" y="327056"/>
                  <a:pt x="75020" y="330765"/>
                  <a:pt x="75020" y="330785"/>
                </a:cubicBezTo>
                <a:cubicBezTo>
                  <a:pt x="75020" y="330785"/>
                  <a:pt x="75020" y="330785"/>
                  <a:pt x="71269" y="495300"/>
                </a:cubicBezTo>
                <a:cubicBezTo>
                  <a:pt x="71269" y="495300"/>
                  <a:pt x="71269" y="495300"/>
                  <a:pt x="0" y="495300"/>
                </a:cubicBezTo>
                <a:cubicBezTo>
                  <a:pt x="0" y="409304"/>
                  <a:pt x="0" y="297134"/>
                  <a:pt x="11253" y="270961"/>
                </a:cubicBezTo>
                <a:cubicBezTo>
                  <a:pt x="22506" y="233571"/>
                  <a:pt x="56265" y="218615"/>
                  <a:pt x="86273" y="214876"/>
                </a:cubicBezTo>
                <a:cubicBezTo>
                  <a:pt x="86273" y="214876"/>
                  <a:pt x="86273" y="214876"/>
                  <a:pt x="142538" y="214876"/>
                </a:cubicBezTo>
                <a:cubicBezTo>
                  <a:pt x="142538" y="214876"/>
                  <a:pt x="142538" y="214876"/>
                  <a:pt x="180048" y="300873"/>
                </a:cubicBezTo>
                <a:cubicBezTo>
                  <a:pt x="180048" y="300873"/>
                  <a:pt x="180048" y="300873"/>
                  <a:pt x="195052" y="345741"/>
                </a:cubicBezTo>
                <a:cubicBezTo>
                  <a:pt x="195052" y="345741"/>
                  <a:pt x="195052" y="345741"/>
                  <a:pt x="206305" y="237310"/>
                </a:cubicBezTo>
                <a:cubicBezTo>
                  <a:pt x="206305" y="233571"/>
                  <a:pt x="202554" y="229832"/>
                  <a:pt x="202554" y="226093"/>
                </a:cubicBezTo>
                <a:cubicBezTo>
                  <a:pt x="202554" y="222354"/>
                  <a:pt x="206305" y="214876"/>
                  <a:pt x="213807" y="214876"/>
                </a:cubicBezTo>
                <a:cubicBezTo>
                  <a:pt x="213807" y="211137"/>
                  <a:pt x="217558" y="211137"/>
                  <a:pt x="221309" y="211137"/>
                </a:cubicBezTo>
                <a:close/>
                <a:moveTo>
                  <a:pt x="213438" y="0"/>
                </a:moveTo>
                <a:lnTo>
                  <a:pt x="220954" y="0"/>
                </a:lnTo>
                <a:cubicBezTo>
                  <a:pt x="269810" y="0"/>
                  <a:pt x="311150" y="41474"/>
                  <a:pt x="311150" y="90488"/>
                </a:cubicBezTo>
                <a:cubicBezTo>
                  <a:pt x="311150" y="139502"/>
                  <a:pt x="269810" y="180975"/>
                  <a:pt x="220954" y="180975"/>
                </a:cubicBezTo>
                <a:cubicBezTo>
                  <a:pt x="217196" y="180975"/>
                  <a:pt x="213438" y="180975"/>
                  <a:pt x="213438" y="177205"/>
                </a:cubicBezTo>
                <a:cubicBezTo>
                  <a:pt x="164582" y="173435"/>
                  <a:pt x="127000" y="135731"/>
                  <a:pt x="127000" y="90488"/>
                </a:cubicBezTo>
                <a:cubicBezTo>
                  <a:pt x="127000" y="41474"/>
                  <a:pt x="164582" y="3771"/>
                  <a:pt x="213438" y="0"/>
                </a:cubicBezTo>
                <a:close/>
              </a:path>
            </a:pathLst>
          </a:cu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Bebas" pitchFamily="2" charset="0"/>
              <a:ea typeface="微软雅黑" panose="020B0503020204020204" charset="-122"/>
              <a:sym typeface="Bebas" pitchFamily="2" charset="0"/>
            </a:endParaRPr>
          </a:p>
        </p:txBody>
      </p:sp>
      <p:sp>
        <p:nvSpPr>
          <p:cNvPr id="57" name="Freeform 22"/>
          <p:cNvSpPr>
            <a:spLocks noEditPoints="1"/>
          </p:cNvSpPr>
          <p:nvPr/>
        </p:nvSpPr>
        <p:spPr bwMode="auto">
          <a:xfrm>
            <a:off x="991148" y="4527084"/>
            <a:ext cx="219230" cy="380116"/>
          </a:xfrm>
          <a:custGeom>
            <a:avLst/>
            <a:gdLst>
              <a:gd name="T0" fmla="*/ 45 w 105"/>
              <a:gd name="T1" fmla="*/ 139 h 182"/>
              <a:gd name="T2" fmla="*/ 45 w 105"/>
              <a:gd name="T3" fmla="*/ 96 h 182"/>
              <a:gd name="T4" fmla="*/ 14 w 105"/>
              <a:gd name="T5" fmla="*/ 79 h 182"/>
              <a:gd name="T6" fmla="*/ 4 w 105"/>
              <a:gd name="T7" fmla="*/ 51 h 182"/>
              <a:gd name="T8" fmla="*/ 15 w 105"/>
              <a:gd name="T9" fmla="*/ 23 h 182"/>
              <a:gd name="T10" fmla="*/ 45 w 105"/>
              <a:gd name="T11" fmla="*/ 10 h 182"/>
              <a:gd name="T12" fmla="*/ 45 w 105"/>
              <a:gd name="T13" fmla="*/ 0 h 182"/>
              <a:gd name="T14" fmla="*/ 60 w 105"/>
              <a:gd name="T15" fmla="*/ 0 h 182"/>
              <a:gd name="T16" fmla="*/ 60 w 105"/>
              <a:gd name="T17" fmla="*/ 10 h 182"/>
              <a:gd name="T18" fmla="*/ 87 w 105"/>
              <a:gd name="T19" fmla="*/ 21 h 182"/>
              <a:gd name="T20" fmla="*/ 100 w 105"/>
              <a:gd name="T21" fmla="*/ 45 h 182"/>
              <a:gd name="T22" fmla="*/ 73 w 105"/>
              <a:gd name="T23" fmla="*/ 49 h 182"/>
              <a:gd name="T24" fmla="*/ 60 w 105"/>
              <a:gd name="T25" fmla="*/ 32 h 182"/>
              <a:gd name="T26" fmla="*/ 60 w 105"/>
              <a:gd name="T27" fmla="*/ 72 h 182"/>
              <a:gd name="T28" fmla="*/ 95 w 105"/>
              <a:gd name="T29" fmla="*/ 89 h 182"/>
              <a:gd name="T30" fmla="*/ 105 w 105"/>
              <a:gd name="T31" fmla="*/ 116 h 182"/>
              <a:gd name="T32" fmla="*/ 93 w 105"/>
              <a:gd name="T33" fmla="*/ 147 h 182"/>
              <a:gd name="T34" fmla="*/ 60 w 105"/>
              <a:gd name="T35" fmla="*/ 163 h 182"/>
              <a:gd name="T36" fmla="*/ 60 w 105"/>
              <a:gd name="T37" fmla="*/ 182 h 182"/>
              <a:gd name="T38" fmla="*/ 45 w 105"/>
              <a:gd name="T39" fmla="*/ 182 h 182"/>
              <a:gd name="T40" fmla="*/ 45 w 105"/>
              <a:gd name="T41" fmla="*/ 163 h 182"/>
              <a:gd name="T42" fmla="*/ 14 w 105"/>
              <a:gd name="T43" fmla="*/ 150 h 182"/>
              <a:gd name="T44" fmla="*/ 0 w 105"/>
              <a:gd name="T45" fmla="*/ 119 h 182"/>
              <a:gd name="T46" fmla="*/ 28 w 105"/>
              <a:gd name="T47" fmla="*/ 116 h 182"/>
              <a:gd name="T48" fmla="*/ 34 w 105"/>
              <a:gd name="T49" fmla="*/ 130 h 182"/>
              <a:gd name="T50" fmla="*/ 45 w 105"/>
              <a:gd name="T51" fmla="*/ 139 h 182"/>
              <a:gd name="T52" fmla="*/ 45 w 105"/>
              <a:gd name="T53" fmla="*/ 32 h 182"/>
              <a:gd name="T54" fmla="*/ 35 w 105"/>
              <a:gd name="T55" fmla="*/ 39 h 182"/>
              <a:gd name="T56" fmla="*/ 31 w 105"/>
              <a:gd name="T57" fmla="*/ 50 h 182"/>
              <a:gd name="T58" fmla="*/ 34 w 105"/>
              <a:gd name="T59" fmla="*/ 60 h 182"/>
              <a:gd name="T60" fmla="*/ 45 w 105"/>
              <a:gd name="T61" fmla="*/ 67 h 182"/>
              <a:gd name="T62" fmla="*/ 45 w 105"/>
              <a:gd name="T63" fmla="*/ 32 h 182"/>
              <a:gd name="T64" fmla="*/ 60 w 105"/>
              <a:gd name="T65" fmla="*/ 140 h 182"/>
              <a:gd name="T66" fmla="*/ 73 w 105"/>
              <a:gd name="T67" fmla="*/ 133 h 182"/>
              <a:gd name="T68" fmla="*/ 78 w 105"/>
              <a:gd name="T69" fmla="*/ 120 h 182"/>
              <a:gd name="T70" fmla="*/ 74 w 105"/>
              <a:gd name="T71" fmla="*/ 108 h 182"/>
              <a:gd name="T72" fmla="*/ 60 w 105"/>
              <a:gd name="T73" fmla="*/ 101 h 182"/>
              <a:gd name="T74" fmla="*/ 60 w 105"/>
              <a:gd name="T75" fmla="*/ 14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82">
                <a:moveTo>
                  <a:pt x="45" y="139"/>
                </a:moveTo>
                <a:cubicBezTo>
                  <a:pt x="45" y="96"/>
                  <a:pt x="45" y="96"/>
                  <a:pt x="45" y="96"/>
                </a:cubicBezTo>
                <a:cubicBezTo>
                  <a:pt x="31" y="92"/>
                  <a:pt x="20" y="87"/>
                  <a:pt x="14" y="79"/>
                </a:cubicBezTo>
                <a:cubicBezTo>
                  <a:pt x="7" y="71"/>
                  <a:pt x="4" y="62"/>
                  <a:pt x="4" y="51"/>
                </a:cubicBezTo>
                <a:cubicBezTo>
                  <a:pt x="4" y="40"/>
                  <a:pt x="8" y="30"/>
                  <a:pt x="15" y="23"/>
                </a:cubicBezTo>
                <a:cubicBezTo>
                  <a:pt x="22" y="15"/>
                  <a:pt x="32" y="11"/>
                  <a:pt x="45" y="10"/>
                </a:cubicBezTo>
                <a:cubicBezTo>
                  <a:pt x="45" y="0"/>
                  <a:pt x="45" y="0"/>
                  <a:pt x="45" y="0"/>
                </a:cubicBezTo>
                <a:cubicBezTo>
                  <a:pt x="60" y="0"/>
                  <a:pt x="60" y="0"/>
                  <a:pt x="60" y="0"/>
                </a:cubicBezTo>
                <a:cubicBezTo>
                  <a:pt x="60" y="10"/>
                  <a:pt x="60" y="10"/>
                  <a:pt x="60" y="10"/>
                </a:cubicBezTo>
                <a:cubicBezTo>
                  <a:pt x="72" y="11"/>
                  <a:pt x="81" y="15"/>
                  <a:pt x="87" y="21"/>
                </a:cubicBezTo>
                <a:cubicBezTo>
                  <a:pt x="94" y="27"/>
                  <a:pt x="99" y="35"/>
                  <a:pt x="100" y="45"/>
                </a:cubicBezTo>
                <a:cubicBezTo>
                  <a:pt x="73" y="49"/>
                  <a:pt x="73" y="49"/>
                  <a:pt x="73" y="49"/>
                </a:cubicBezTo>
                <a:cubicBezTo>
                  <a:pt x="71" y="41"/>
                  <a:pt x="67" y="35"/>
                  <a:pt x="60" y="32"/>
                </a:cubicBezTo>
                <a:cubicBezTo>
                  <a:pt x="60" y="72"/>
                  <a:pt x="60" y="72"/>
                  <a:pt x="60" y="72"/>
                </a:cubicBezTo>
                <a:cubicBezTo>
                  <a:pt x="77" y="76"/>
                  <a:pt x="89" y="82"/>
                  <a:pt x="95" y="89"/>
                </a:cubicBezTo>
                <a:cubicBezTo>
                  <a:pt x="102" y="96"/>
                  <a:pt x="105" y="105"/>
                  <a:pt x="105" y="116"/>
                </a:cubicBezTo>
                <a:cubicBezTo>
                  <a:pt x="105" y="128"/>
                  <a:pt x="101" y="139"/>
                  <a:pt x="93" y="147"/>
                </a:cubicBezTo>
                <a:cubicBezTo>
                  <a:pt x="85" y="156"/>
                  <a:pt x="74" y="161"/>
                  <a:pt x="60" y="163"/>
                </a:cubicBezTo>
                <a:cubicBezTo>
                  <a:pt x="60" y="182"/>
                  <a:pt x="60" y="182"/>
                  <a:pt x="60" y="182"/>
                </a:cubicBezTo>
                <a:cubicBezTo>
                  <a:pt x="45" y="182"/>
                  <a:pt x="45" y="182"/>
                  <a:pt x="45" y="182"/>
                </a:cubicBezTo>
                <a:cubicBezTo>
                  <a:pt x="45" y="163"/>
                  <a:pt x="45" y="163"/>
                  <a:pt x="45" y="163"/>
                </a:cubicBezTo>
                <a:cubicBezTo>
                  <a:pt x="32" y="162"/>
                  <a:pt x="22" y="157"/>
                  <a:pt x="14" y="150"/>
                </a:cubicBezTo>
                <a:cubicBezTo>
                  <a:pt x="7" y="143"/>
                  <a:pt x="2" y="132"/>
                  <a:pt x="0" y="119"/>
                </a:cubicBezTo>
                <a:cubicBezTo>
                  <a:pt x="28" y="116"/>
                  <a:pt x="28" y="116"/>
                  <a:pt x="28" y="116"/>
                </a:cubicBezTo>
                <a:cubicBezTo>
                  <a:pt x="29" y="122"/>
                  <a:pt x="31" y="126"/>
                  <a:pt x="34" y="130"/>
                </a:cubicBezTo>
                <a:cubicBezTo>
                  <a:pt x="37" y="134"/>
                  <a:pt x="41" y="137"/>
                  <a:pt x="45" y="139"/>
                </a:cubicBezTo>
                <a:close/>
                <a:moveTo>
                  <a:pt x="45" y="32"/>
                </a:moveTo>
                <a:cubicBezTo>
                  <a:pt x="40" y="33"/>
                  <a:pt x="37" y="36"/>
                  <a:pt x="35" y="39"/>
                </a:cubicBezTo>
                <a:cubicBezTo>
                  <a:pt x="32" y="42"/>
                  <a:pt x="31" y="46"/>
                  <a:pt x="31" y="50"/>
                </a:cubicBezTo>
                <a:cubicBezTo>
                  <a:pt x="31" y="53"/>
                  <a:pt x="32" y="57"/>
                  <a:pt x="34" y="60"/>
                </a:cubicBezTo>
                <a:cubicBezTo>
                  <a:pt x="36" y="63"/>
                  <a:pt x="40" y="65"/>
                  <a:pt x="45" y="67"/>
                </a:cubicBezTo>
                <a:lnTo>
                  <a:pt x="45" y="32"/>
                </a:lnTo>
                <a:close/>
                <a:moveTo>
                  <a:pt x="60" y="140"/>
                </a:moveTo>
                <a:cubicBezTo>
                  <a:pt x="66" y="139"/>
                  <a:pt x="70" y="137"/>
                  <a:pt x="73" y="133"/>
                </a:cubicBezTo>
                <a:cubicBezTo>
                  <a:pt x="77" y="129"/>
                  <a:pt x="78" y="125"/>
                  <a:pt x="78" y="120"/>
                </a:cubicBezTo>
                <a:cubicBezTo>
                  <a:pt x="78" y="115"/>
                  <a:pt x="77" y="111"/>
                  <a:pt x="74" y="108"/>
                </a:cubicBezTo>
                <a:cubicBezTo>
                  <a:pt x="71" y="105"/>
                  <a:pt x="67" y="102"/>
                  <a:pt x="60" y="101"/>
                </a:cubicBezTo>
                <a:lnTo>
                  <a:pt x="60" y="140"/>
                </a:lnTo>
                <a:close/>
              </a:path>
            </a:pathLst>
          </a:cu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Bebas" pitchFamily="2" charset="0"/>
              <a:ea typeface="微软雅黑" panose="020B0503020204020204" charset="-122"/>
              <a:sym typeface="Bebas" pitchFamily="2" charset="0"/>
            </a:endParaRPr>
          </a:p>
        </p:txBody>
      </p:sp>
      <p:sp>
        <p:nvSpPr>
          <p:cNvPr id="58" name="TextBox 27"/>
          <p:cNvSpPr txBox="1"/>
          <p:nvPr/>
        </p:nvSpPr>
        <p:spPr>
          <a:xfrm>
            <a:off x="2179665" y="1820037"/>
            <a:ext cx="8310372" cy="1015663"/>
          </a:xfrm>
          <a:prstGeom prst="rect">
            <a:avLst/>
          </a:prstGeom>
          <a:noFill/>
        </p:spPr>
        <p:txBody>
          <a:bodyPr wrap="square" rtlCol="0">
            <a:spAutoFit/>
          </a:bodyPr>
          <a:lstStyle/>
          <a:p>
            <a:pPr>
              <a:lnSpc>
                <a:spcPct val="150000"/>
              </a:lnSpc>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违约金的约定应当相对公平。违约金的具体金额，应按照我方的履约能力和实际情况合理设置，避免违约金约定过高或过低。一般逾期付款的违约金可按欠款金额在日万分之二到万分之五之间约定。尽可能避免直接约定“赔偿经济损失”，有时较难确定。</a:t>
            </a:r>
          </a:p>
          <a:p>
            <a:pPr>
              <a:lnSpc>
                <a:spcPct val="150000"/>
              </a:lnSpc>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针对我方存在违约可能性的条款，尽可能做出最高额违约金的约定，例如：违约金总额不超过合同价款的</a:t>
            </a: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X %</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a:t>
            </a:r>
          </a:p>
          <a:p>
            <a:pPr>
              <a:lnSpc>
                <a:spcPct val="150000"/>
              </a:lnSpc>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约定违约所致损失的计算方法中注意将可能发生的调查费、律师代理费等列入损失范围，以增大法院支持的可能性。</a:t>
            </a:r>
          </a:p>
        </p:txBody>
      </p:sp>
      <p:sp>
        <p:nvSpPr>
          <p:cNvPr id="59" name="TextBox 28"/>
          <p:cNvSpPr txBox="1"/>
          <p:nvPr/>
        </p:nvSpPr>
        <p:spPr>
          <a:xfrm>
            <a:off x="2179666" y="1465794"/>
            <a:ext cx="2661844" cy="325667"/>
          </a:xfrm>
          <a:prstGeom prst="rect">
            <a:avLst/>
          </a:prstGeom>
          <a:noFill/>
        </p:spPr>
        <p:txBody>
          <a:bodyPr wrap="square" tIns="0" bIns="0" rtlCol="0" anchor="t">
            <a:spAutoFit/>
          </a:bodyPr>
          <a:lstStyle/>
          <a:p>
            <a:pPr>
              <a:lnSpc>
                <a:spcPct val="150000"/>
              </a:lnSpc>
            </a:pPr>
            <a:r>
              <a:rPr lang="zh-CN" altLang="en-US" sz="1600" b="1" dirty="0">
                <a:solidFill>
                  <a:srgbClr val="124062"/>
                </a:solidFill>
                <a:latin typeface="Bebas" pitchFamily="2" charset="0"/>
                <a:ea typeface="微软雅黑" panose="020B0503020204020204" charset="-122"/>
                <a:cs typeface="华文黑体" pitchFamily="2" charset="-122"/>
                <a:sym typeface="Bebas" pitchFamily="2" charset="0"/>
              </a:rPr>
              <a:t>违约金</a:t>
            </a:r>
          </a:p>
        </p:txBody>
      </p:sp>
      <p:sp>
        <p:nvSpPr>
          <p:cNvPr id="60" name="TextBox 29"/>
          <p:cNvSpPr txBox="1"/>
          <p:nvPr/>
        </p:nvSpPr>
        <p:spPr>
          <a:xfrm>
            <a:off x="2179682" y="3092060"/>
            <a:ext cx="9164593" cy="1246495"/>
          </a:xfrm>
          <a:prstGeom prst="rect">
            <a:avLst/>
          </a:prstGeom>
          <a:noFill/>
        </p:spPr>
        <p:txBody>
          <a:bodyPr wrap="square" rtlCol="0">
            <a:spAutoFit/>
          </a:bodyPr>
          <a:lstStyle/>
          <a:p>
            <a:pPr>
              <a:lnSpc>
                <a:spcPct val="150000"/>
              </a:lnSpc>
            </a:pP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a.</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违约金与定金不能同时适用；</a:t>
            </a:r>
          </a:p>
          <a:p>
            <a:pPr>
              <a:lnSpc>
                <a:spcPct val="150000"/>
              </a:lnSpc>
            </a:pP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b.</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定金数额不能超过合同总价款的</a:t>
            </a: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20%</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，超过部分无效；</a:t>
            </a:r>
          </a:p>
          <a:p>
            <a:pPr>
              <a:lnSpc>
                <a:spcPct val="150000"/>
              </a:lnSpc>
            </a:pP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c.</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定金与预付款是不同的概念。定金是合同担保的一种方式，收受定金的一方不履行约定的债务的，应当双倍返还定金；而预付款是预先支付的货款，属于先部分履行，是不能要求双倍返还的；</a:t>
            </a:r>
          </a:p>
          <a:p>
            <a:pPr>
              <a:lnSpc>
                <a:spcPct val="150000"/>
              </a:lnSpc>
            </a:pP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d.</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对于是否需要约定定金应根据己方义务履行的难易程度来判断。</a:t>
            </a:r>
          </a:p>
        </p:txBody>
      </p:sp>
      <p:sp>
        <p:nvSpPr>
          <p:cNvPr id="61" name="TextBox 30"/>
          <p:cNvSpPr txBox="1"/>
          <p:nvPr/>
        </p:nvSpPr>
        <p:spPr>
          <a:xfrm>
            <a:off x="2179665" y="2807124"/>
            <a:ext cx="2211468" cy="325667"/>
          </a:xfrm>
          <a:prstGeom prst="rect">
            <a:avLst/>
          </a:prstGeom>
          <a:noFill/>
        </p:spPr>
        <p:txBody>
          <a:bodyPr wrap="square" tIns="0" bIns="0" rtlCol="0" anchor="t">
            <a:spAutoFit/>
          </a:bodyPr>
          <a:lstStyle/>
          <a:p>
            <a:pPr>
              <a:lnSpc>
                <a:spcPct val="150000"/>
              </a:lnSpc>
            </a:pPr>
            <a:r>
              <a:rPr lang="zh-CN" altLang="en-US" sz="1600" b="1" dirty="0">
                <a:solidFill>
                  <a:srgbClr val="537285"/>
                </a:solidFill>
                <a:latin typeface="Bebas" pitchFamily="2" charset="0"/>
                <a:ea typeface="微软雅黑" panose="020B0503020204020204" charset="-122"/>
                <a:cs typeface="华文黑体" pitchFamily="2" charset="-122"/>
                <a:sym typeface="Bebas" pitchFamily="2" charset="0"/>
              </a:rPr>
              <a:t>定金</a:t>
            </a:r>
          </a:p>
        </p:txBody>
      </p:sp>
      <p:sp>
        <p:nvSpPr>
          <p:cNvPr id="62" name="TextBox 31"/>
          <p:cNvSpPr txBox="1"/>
          <p:nvPr/>
        </p:nvSpPr>
        <p:spPr>
          <a:xfrm>
            <a:off x="2179666" y="5039933"/>
            <a:ext cx="8310389" cy="323165"/>
          </a:xfrm>
          <a:prstGeom prst="rect">
            <a:avLst/>
          </a:prstGeom>
          <a:noFill/>
        </p:spPr>
        <p:txBody>
          <a:bodyPr wrap="square" rtlCol="0">
            <a:spAutoFit/>
          </a:bodyPr>
          <a:lstStyle/>
          <a:p>
            <a:pPr>
              <a:lnSpc>
                <a:spcPct val="150000"/>
              </a:lnSpc>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违约条款中有关因违约而产生货币给付责任的，既可以约定违约金的具体数额，也可以约定违约金的计算方法。</a:t>
            </a:r>
          </a:p>
        </p:txBody>
      </p:sp>
      <p:sp>
        <p:nvSpPr>
          <p:cNvPr id="63" name="TextBox 32"/>
          <p:cNvSpPr txBox="1"/>
          <p:nvPr/>
        </p:nvSpPr>
        <p:spPr>
          <a:xfrm>
            <a:off x="2179665" y="4673887"/>
            <a:ext cx="3310235" cy="369332"/>
          </a:xfrm>
          <a:prstGeom prst="rect">
            <a:avLst/>
          </a:prstGeom>
          <a:noFill/>
        </p:spPr>
        <p:txBody>
          <a:bodyPr wrap="square" tIns="0" bIns="0" rtlCol="0" anchor="t">
            <a:spAutoFit/>
          </a:bodyPr>
          <a:lstStyle/>
          <a:p>
            <a:pPr>
              <a:lnSpc>
                <a:spcPct val="150000"/>
              </a:lnSpc>
            </a:pPr>
            <a:r>
              <a:rPr lang="zh-CN" altLang="en-US" sz="1600" b="1" dirty="0">
                <a:solidFill>
                  <a:srgbClr val="124062"/>
                </a:solidFill>
                <a:latin typeface="Bebas" pitchFamily="2" charset="0"/>
                <a:ea typeface="微软雅黑" panose="020B0503020204020204" charset="-122"/>
                <a:cs typeface="华文黑体" pitchFamily="2" charset="-122"/>
                <a:sym typeface="Bebas" pitchFamily="2" charset="0"/>
              </a:rPr>
              <a:t>违约金或定金的约定方式</a:t>
            </a:r>
          </a:p>
        </p:txBody>
      </p:sp>
      <p:cxnSp>
        <p:nvCxnSpPr>
          <p:cNvPr id="64" name="直接箭头连接符 63"/>
          <p:cNvCxnSpPr/>
          <p:nvPr/>
        </p:nvCxnSpPr>
        <p:spPr>
          <a:xfrm>
            <a:off x="1127287" y="2857712"/>
            <a:ext cx="9516898" cy="0"/>
          </a:xfrm>
          <a:prstGeom prst="straightConnector1">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直接箭头连接符 64"/>
          <p:cNvCxnSpPr/>
          <p:nvPr/>
        </p:nvCxnSpPr>
        <p:spPr>
          <a:xfrm>
            <a:off x="1112999" y="4389594"/>
            <a:ext cx="9516898" cy="0"/>
          </a:xfrm>
          <a:prstGeom prst="straightConnector1">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直接箭头连接符 65"/>
          <p:cNvCxnSpPr>
            <a:stCxn id="54" idx="1"/>
          </p:cNvCxnSpPr>
          <p:nvPr/>
        </p:nvCxnSpPr>
        <p:spPr>
          <a:xfrm>
            <a:off x="1112999" y="5509799"/>
            <a:ext cx="9516898" cy="0"/>
          </a:xfrm>
          <a:prstGeom prst="straightConnector1">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2" name="Freeform 8"/>
          <p:cNvSpPr/>
          <p:nvPr/>
        </p:nvSpPr>
        <p:spPr bwMode="auto">
          <a:xfrm>
            <a:off x="620511" y="5649177"/>
            <a:ext cx="1097220" cy="1010256"/>
          </a:xfrm>
          <a:custGeom>
            <a:avLst/>
            <a:gdLst>
              <a:gd name="T0" fmla="*/ 593 w 593"/>
              <a:gd name="T1" fmla="*/ 248 h 546"/>
              <a:gd name="T2" fmla="*/ 295 w 593"/>
              <a:gd name="T3" fmla="*/ 546 h 546"/>
              <a:gd name="T4" fmla="*/ 0 w 593"/>
              <a:gd name="T5" fmla="*/ 248 h 546"/>
              <a:gd name="T6" fmla="*/ 0 w 593"/>
              <a:gd name="T7" fmla="*/ 0 h 546"/>
              <a:gd name="T8" fmla="*/ 295 w 593"/>
              <a:gd name="T9" fmla="*/ 298 h 546"/>
              <a:gd name="T10" fmla="*/ 593 w 593"/>
              <a:gd name="T11" fmla="*/ 0 h 546"/>
              <a:gd name="T12" fmla="*/ 593 w 593"/>
              <a:gd name="T13" fmla="*/ 248 h 546"/>
            </a:gdLst>
            <a:ahLst/>
            <a:cxnLst>
              <a:cxn ang="0">
                <a:pos x="T0" y="T1"/>
              </a:cxn>
              <a:cxn ang="0">
                <a:pos x="T2" y="T3"/>
              </a:cxn>
              <a:cxn ang="0">
                <a:pos x="T4" y="T5"/>
              </a:cxn>
              <a:cxn ang="0">
                <a:pos x="T6" y="T7"/>
              </a:cxn>
              <a:cxn ang="0">
                <a:pos x="T8" y="T9"/>
              </a:cxn>
              <a:cxn ang="0">
                <a:pos x="T10" y="T11"/>
              </a:cxn>
              <a:cxn ang="0">
                <a:pos x="T12" y="T13"/>
              </a:cxn>
            </a:cxnLst>
            <a:rect l="0" t="0" r="r" b="b"/>
            <a:pathLst>
              <a:path w="593" h="546">
                <a:moveTo>
                  <a:pt x="593" y="248"/>
                </a:moveTo>
                <a:lnTo>
                  <a:pt x="295" y="546"/>
                </a:lnTo>
                <a:lnTo>
                  <a:pt x="0" y="248"/>
                </a:lnTo>
                <a:lnTo>
                  <a:pt x="0" y="0"/>
                </a:lnTo>
                <a:lnTo>
                  <a:pt x="295" y="298"/>
                </a:lnTo>
                <a:lnTo>
                  <a:pt x="593" y="0"/>
                </a:lnTo>
                <a:lnTo>
                  <a:pt x="593" y="248"/>
                </a:lnTo>
                <a:close/>
              </a:path>
            </a:pathLst>
          </a:custGeom>
          <a:solidFill>
            <a:srgbClr val="124062"/>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a:solidFill>
                <a:srgbClr val="FEFABC"/>
              </a:solidFill>
              <a:latin typeface="Bebas" pitchFamily="2" charset="0"/>
              <a:ea typeface="微软雅黑" panose="020B0503020204020204" charset="-122"/>
              <a:sym typeface="Bebas" pitchFamily="2" charset="0"/>
            </a:endParaRPr>
          </a:p>
        </p:txBody>
      </p:sp>
      <p:sp>
        <p:nvSpPr>
          <p:cNvPr id="84" name="TextBox 31"/>
          <p:cNvSpPr txBox="1"/>
          <p:nvPr/>
        </p:nvSpPr>
        <p:spPr>
          <a:xfrm>
            <a:off x="2115674" y="5863917"/>
            <a:ext cx="9228602" cy="784830"/>
          </a:xfrm>
          <a:prstGeom prst="rect">
            <a:avLst/>
          </a:prstGeom>
          <a:noFill/>
        </p:spPr>
        <p:txBody>
          <a:bodyPr wrap="square" rtlCol="0">
            <a:spAutoFit/>
          </a:bodyPr>
          <a:lstStyle/>
          <a:p>
            <a:pPr>
              <a:lnSpc>
                <a:spcPct val="150000"/>
              </a:lnSpc>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不可抗力是指不能预见，不能避免且不能克服的客观情况，如地震、海啸等。</a:t>
            </a:r>
          </a:p>
          <a:p>
            <a:pPr>
              <a:lnSpc>
                <a:spcPct val="150000"/>
              </a:lnSpc>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情势变更是指客观情况发生了当事人在订立合同时无法预见的、非不可抗力造成的不属于商业风险的重大变化（例如政策变化）。</a:t>
            </a:r>
          </a:p>
          <a:p>
            <a:pPr>
              <a:lnSpc>
                <a:spcPct val="150000"/>
              </a:lnSpc>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如果合同中约定的某项义务因为客观情况着实无法掌握其履行或按期履行的可能性，则可以通过增加不可抗力条款和情势变更条款以尽量避免或减少承担违约责任。</a:t>
            </a:r>
          </a:p>
        </p:txBody>
      </p:sp>
      <p:sp>
        <p:nvSpPr>
          <p:cNvPr id="85" name="TextBox 32"/>
          <p:cNvSpPr txBox="1"/>
          <p:nvPr/>
        </p:nvSpPr>
        <p:spPr>
          <a:xfrm>
            <a:off x="2119478" y="5496819"/>
            <a:ext cx="2211468" cy="325667"/>
          </a:xfrm>
          <a:prstGeom prst="rect">
            <a:avLst/>
          </a:prstGeom>
          <a:noFill/>
        </p:spPr>
        <p:txBody>
          <a:bodyPr wrap="square" tIns="0" bIns="0" rtlCol="0" anchor="t">
            <a:spAutoFit/>
          </a:bodyPr>
          <a:lstStyle/>
          <a:p>
            <a:pPr>
              <a:lnSpc>
                <a:spcPct val="150000"/>
              </a:lnSpc>
            </a:pPr>
            <a:r>
              <a:rPr lang="zh-CN" altLang="en-US" sz="1600" b="1" dirty="0">
                <a:solidFill>
                  <a:srgbClr val="124062"/>
                </a:solidFill>
                <a:latin typeface="Bebas" pitchFamily="2" charset="0"/>
                <a:ea typeface="微软雅黑" panose="020B0503020204020204" charset="-122"/>
                <a:cs typeface="华文黑体" pitchFamily="2" charset="-122"/>
                <a:sym typeface="Bebas" pitchFamily="2" charset="0"/>
              </a:rPr>
              <a:t>不可抗力和情势变更</a:t>
            </a:r>
          </a:p>
        </p:txBody>
      </p:sp>
      <p:cxnSp>
        <p:nvCxnSpPr>
          <p:cNvPr id="86" name="直接箭头连接符 85"/>
          <p:cNvCxnSpPr>
            <a:stCxn id="82" idx="1"/>
          </p:cNvCxnSpPr>
          <p:nvPr/>
        </p:nvCxnSpPr>
        <p:spPr>
          <a:xfrm>
            <a:off x="1166346" y="6659433"/>
            <a:ext cx="9549279" cy="0"/>
          </a:xfrm>
          <a:prstGeom prst="straightConnector1">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7" name="Freeform 20"/>
          <p:cNvSpPr/>
          <p:nvPr/>
        </p:nvSpPr>
        <p:spPr bwMode="auto">
          <a:xfrm>
            <a:off x="995874" y="5649177"/>
            <a:ext cx="292416" cy="343050"/>
          </a:xfrm>
          <a:custGeom>
            <a:avLst/>
            <a:gdLst/>
            <a:ahLst/>
            <a:cxnLst/>
            <a:rect l="l" t="t" r="r" b="b"/>
            <a:pathLst>
              <a:path w="422194" h="495300">
                <a:moveTo>
                  <a:pt x="221309" y="211137"/>
                </a:moveTo>
                <a:cubicBezTo>
                  <a:pt x="228811" y="211137"/>
                  <a:pt x="236313" y="218615"/>
                  <a:pt x="236313" y="226093"/>
                </a:cubicBezTo>
                <a:cubicBezTo>
                  <a:pt x="236313" y="229832"/>
                  <a:pt x="236313" y="233571"/>
                  <a:pt x="232562" y="237310"/>
                </a:cubicBezTo>
                <a:cubicBezTo>
                  <a:pt x="232562" y="237310"/>
                  <a:pt x="232562" y="237310"/>
                  <a:pt x="243815" y="349480"/>
                </a:cubicBezTo>
                <a:cubicBezTo>
                  <a:pt x="243815" y="349480"/>
                  <a:pt x="243815" y="349480"/>
                  <a:pt x="221309" y="409304"/>
                </a:cubicBezTo>
                <a:cubicBezTo>
                  <a:pt x="221309" y="409304"/>
                  <a:pt x="221309" y="409304"/>
                  <a:pt x="262570" y="304612"/>
                </a:cubicBezTo>
                <a:cubicBezTo>
                  <a:pt x="262570" y="304612"/>
                  <a:pt x="262570" y="304612"/>
                  <a:pt x="300080" y="214876"/>
                </a:cubicBezTo>
                <a:cubicBezTo>
                  <a:pt x="300080" y="214876"/>
                  <a:pt x="300080" y="214876"/>
                  <a:pt x="333838" y="214876"/>
                </a:cubicBezTo>
                <a:cubicBezTo>
                  <a:pt x="352593" y="218615"/>
                  <a:pt x="390103" y="226093"/>
                  <a:pt x="408858" y="270961"/>
                </a:cubicBezTo>
                <a:cubicBezTo>
                  <a:pt x="423862" y="297134"/>
                  <a:pt x="423862" y="409304"/>
                  <a:pt x="420111" y="495300"/>
                </a:cubicBezTo>
                <a:cubicBezTo>
                  <a:pt x="420111" y="495300"/>
                  <a:pt x="420111" y="495300"/>
                  <a:pt x="352593" y="495300"/>
                </a:cubicBezTo>
                <a:cubicBezTo>
                  <a:pt x="352593" y="495300"/>
                  <a:pt x="352593" y="495300"/>
                  <a:pt x="348842" y="330785"/>
                </a:cubicBezTo>
                <a:cubicBezTo>
                  <a:pt x="348842" y="330785"/>
                  <a:pt x="348842" y="329850"/>
                  <a:pt x="347436" y="329383"/>
                </a:cubicBezTo>
                <a:lnTo>
                  <a:pt x="337589" y="330785"/>
                </a:lnTo>
                <a:lnTo>
                  <a:pt x="333838" y="327046"/>
                </a:lnTo>
                <a:cubicBezTo>
                  <a:pt x="333838" y="327046"/>
                  <a:pt x="333838" y="327046"/>
                  <a:pt x="337589" y="495300"/>
                </a:cubicBezTo>
                <a:cubicBezTo>
                  <a:pt x="337589" y="495300"/>
                  <a:pt x="337589" y="495300"/>
                  <a:pt x="213807" y="495300"/>
                </a:cubicBezTo>
                <a:cubicBezTo>
                  <a:pt x="213807" y="495300"/>
                  <a:pt x="213807" y="495300"/>
                  <a:pt x="86273" y="495300"/>
                </a:cubicBezTo>
                <a:cubicBezTo>
                  <a:pt x="86273" y="495300"/>
                  <a:pt x="86273" y="495300"/>
                  <a:pt x="86273" y="330785"/>
                </a:cubicBezTo>
                <a:cubicBezTo>
                  <a:pt x="75050" y="327056"/>
                  <a:pt x="75020" y="330765"/>
                  <a:pt x="75020" y="330785"/>
                </a:cubicBezTo>
                <a:cubicBezTo>
                  <a:pt x="75020" y="330785"/>
                  <a:pt x="75020" y="330785"/>
                  <a:pt x="71269" y="495300"/>
                </a:cubicBezTo>
                <a:cubicBezTo>
                  <a:pt x="71269" y="495300"/>
                  <a:pt x="71269" y="495300"/>
                  <a:pt x="0" y="495300"/>
                </a:cubicBezTo>
                <a:cubicBezTo>
                  <a:pt x="0" y="409304"/>
                  <a:pt x="0" y="297134"/>
                  <a:pt x="11253" y="270961"/>
                </a:cubicBezTo>
                <a:cubicBezTo>
                  <a:pt x="22506" y="233571"/>
                  <a:pt x="56265" y="218615"/>
                  <a:pt x="86273" y="214876"/>
                </a:cubicBezTo>
                <a:cubicBezTo>
                  <a:pt x="86273" y="214876"/>
                  <a:pt x="86273" y="214876"/>
                  <a:pt x="142538" y="214876"/>
                </a:cubicBezTo>
                <a:cubicBezTo>
                  <a:pt x="142538" y="214876"/>
                  <a:pt x="142538" y="214876"/>
                  <a:pt x="180048" y="300873"/>
                </a:cubicBezTo>
                <a:cubicBezTo>
                  <a:pt x="180048" y="300873"/>
                  <a:pt x="180048" y="300873"/>
                  <a:pt x="195052" y="345741"/>
                </a:cubicBezTo>
                <a:cubicBezTo>
                  <a:pt x="195052" y="345741"/>
                  <a:pt x="195052" y="345741"/>
                  <a:pt x="206305" y="237310"/>
                </a:cubicBezTo>
                <a:cubicBezTo>
                  <a:pt x="206305" y="233571"/>
                  <a:pt x="202554" y="229832"/>
                  <a:pt x="202554" y="226093"/>
                </a:cubicBezTo>
                <a:cubicBezTo>
                  <a:pt x="202554" y="222354"/>
                  <a:pt x="206305" y="214876"/>
                  <a:pt x="213807" y="214876"/>
                </a:cubicBezTo>
                <a:cubicBezTo>
                  <a:pt x="213807" y="211137"/>
                  <a:pt x="217558" y="211137"/>
                  <a:pt x="221309" y="211137"/>
                </a:cubicBezTo>
                <a:close/>
                <a:moveTo>
                  <a:pt x="213438" y="0"/>
                </a:moveTo>
                <a:lnTo>
                  <a:pt x="220954" y="0"/>
                </a:lnTo>
                <a:cubicBezTo>
                  <a:pt x="269810" y="0"/>
                  <a:pt x="311150" y="41474"/>
                  <a:pt x="311150" y="90488"/>
                </a:cubicBezTo>
                <a:cubicBezTo>
                  <a:pt x="311150" y="139502"/>
                  <a:pt x="269810" y="180975"/>
                  <a:pt x="220954" y="180975"/>
                </a:cubicBezTo>
                <a:cubicBezTo>
                  <a:pt x="217196" y="180975"/>
                  <a:pt x="213438" y="180975"/>
                  <a:pt x="213438" y="177205"/>
                </a:cubicBezTo>
                <a:cubicBezTo>
                  <a:pt x="164582" y="173435"/>
                  <a:pt x="127000" y="135731"/>
                  <a:pt x="127000" y="90488"/>
                </a:cubicBezTo>
                <a:cubicBezTo>
                  <a:pt x="127000" y="41474"/>
                  <a:pt x="164582" y="3771"/>
                  <a:pt x="213438" y="0"/>
                </a:cubicBezTo>
                <a:close/>
              </a:path>
            </a:pathLst>
          </a:cu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Bebas" pitchFamily="2" charset="0"/>
              <a:ea typeface="微软雅黑" panose="020B0503020204020204" charset="-122"/>
              <a:sym typeface="Bebas" pitchFamily="2" charset="0"/>
            </a:endParaRPr>
          </a:p>
        </p:txBody>
      </p:sp>
      <p:sp>
        <p:nvSpPr>
          <p:cNvPr id="92" name="TextBox 91"/>
          <p:cNvSpPr txBox="1"/>
          <p:nvPr/>
        </p:nvSpPr>
        <p:spPr>
          <a:xfrm>
            <a:off x="434583" y="1037437"/>
            <a:ext cx="4339650" cy="369332"/>
          </a:xfrm>
          <a:prstGeom prst="rect">
            <a:avLst/>
          </a:prstGeom>
          <a:noFill/>
        </p:spPr>
        <p:txBody>
          <a:bodyPr wrap="none" rtlCol="0">
            <a:spAutoFit/>
          </a:bodyPr>
          <a:lstStyle/>
          <a:p>
            <a:r>
              <a:rPr lang="zh-CN" altLang="en-US" b="1" dirty="0">
                <a:latin typeface="微软雅黑" panose="020B0503020204020204" charset="-122"/>
                <a:ea typeface="微软雅黑" panose="020B0503020204020204" charset="-122"/>
                <a:sym typeface="Bebas" pitchFamily="2" charset="0"/>
              </a:rPr>
              <a:t>拟定违约责任的条款时有如下注意事项：</a:t>
            </a:r>
          </a:p>
        </p:txBody>
      </p:sp>
      <p:sp>
        <p:nvSpPr>
          <p:cNvPr id="33" name="矩形 32">
            <a:extLst>
              <a:ext uri="{FF2B5EF4-FFF2-40B4-BE49-F238E27FC236}">
                <a16:creationId xmlns:a16="http://schemas.microsoft.com/office/drawing/2014/main" id="{1E237AD9-76C9-F344-881E-1B52A56989B0}"/>
              </a:ext>
            </a:extLst>
          </p:cNvPr>
          <p:cNvSpPr/>
          <p:nvPr/>
        </p:nvSpPr>
        <p:spPr>
          <a:xfrm>
            <a:off x="2276758" y="317593"/>
            <a:ext cx="2954655" cy="461665"/>
          </a:xfrm>
          <a:prstGeom prst="rect">
            <a:avLst/>
          </a:prstGeom>
        </p:spPr>
        <p:txBody>
          <a:bodyPr wrap="none">
            <a:spAutoFit/>
          </a:bodyPr>
          <a:lstStyle/>
          <a:p>
            <a:r>
              <a:rPr lang="zh-CN" altLang="en-US" sz="2400" b="1" dirty="0">
                <a:solidFill>
                  <a:srgbClr val="124062"/>
                </a:solidFill>
                <a:latin typeface="Arial Black" panose="020B0A04020102020204" pitchFamily="34" charset="0"/>
                <a:ea typeface="创艺简细圆" pitchFamily="2" charset="-122"/>
                <a:cs typeface="Kartika" panose="02020503030404060203" pitchFamily="18" charset="0"/>
              </a:rPr>
              <a:t>合同管理流程及要点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ppt_x"/>
                                          </p:val>
                                        </p:tav>
                                        <p:tav tm="100000">
                                          <p:val>
                                            <p:strVal val="#ppt_x"/>
                                          </p:val>
                                        </p:tav>
                                      </p:tavLst>
                                    </p:anim>
                                    <p:anim calcmode="lin" valueType="num">
                                      <p:cBhvr additive="base">
                                        <p:cTn id="16" dur="500" fill="hold"/>
                                        <p:tgtEl>
                                          <p:spTgt spid="8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ppt_x"/>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14" presetClass="entr" presetSubtype="1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randombar(horizontal)">
                                      <p:cBhvr>
                                        <p:cTn id="23" dur="500"/>
                                        <p:tgtEl>
                                          <p:spTgt spid="56"/>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randombar(horizontal)">
                                      <p:cBhvr>
                                        <p:cTn id="26" dur="500"/>
                                        <p:tgtEl>
                                          <p:spTgt spid="55"/>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randombar(horizontal)">
                                      <p:cBhvr>
                                        <p:cTn id="29" dur="500"/>
                                        <p:tgtEl>
                                          <p:spTgt spid="57"/>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87"/>
                                        </p:tgtEl>
                                        <p:attrNameLst>
                                          <p:attrName>style.visibility</p:attrName>
                                        </p:attrNameLst>
                                      </p:cBhvr>
                                      <p:to>
                                        <p:strVal val="visible"/>
                                      </p:to>
                                    </p:set>
                                    <p:animEffect transition="in" filter="randombar(horizontal)">
                                      <p:cBhvr>
                                        <p:cTn id="32" dur="500"/>
                                        <p:tgtEl>
                                          <p:spTgt spid="87"/>
                                        </p:tgtEl>
                                      </p:cBhvr>
                                    </p:animEffect>
                                  </p:childTnLst>
                                </p:cTn>
                              </p:par>
                              <p:par>
                                <p:cTn id="33" presetID="2" presetClass="entr" presetSubtype="2" decel="100000"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additive="base">
                                        <p:cTn id="35" dur="1000" fill="hold"/>
                                        <p:tgtEl>
                                          <p:spTgt spid="59"/>
                                        </p:tgtEl>
                                        <p:attrNameLst>
                                          <p:attrName>ppt_x</p:attrName>
                                        </p:attrNameLst>
                                      </p:cBhvr>
                                      <p:tavLst>
                                        <p:tav tm="0">
                                          <p:val>
                                            <p:strVal val="1+#ppt_w/2"/>
                                          </p:val>
                                        </p:tav>
                                        <p:tav tm="100000">
                                          <p:val>
                                            <p:strVal val="#ppt_x"/>
                                          </p:val>
                                        </p:tav>
                                      </p:tavLst>
                                    </p:anim>
                                    <p:anim calcmode="lin" valueType="num">
                                      <p:cBhvr additive="base">
                                        <p:cTn id="36" dur="1000" fill="hold"/>
                                        <p:tgtEl>
                                          <p:spTgt spid="59"/>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53" presetClass="entr" presetSubtype="16" fill="hold" grpId="0" nodeType="afterEffect">
                                  <p:stCondLst>
                                    <p:cond delay="0"/>
                                  </p:stCondLst>
                                  <p:childTnLst>
                                    <p:set>
                                      <p:cBhvr>
                                        <p:cTn id="39" dur="1" fill="hold">
                                          <p:stCondLst>
                                            <p:cond delay="0"/>
                                          </p:stCondLst>
                                        </p:cTn>
                                        <p:tgtEl>
                                          <p:spTgt spid="58"/>
                                        </p:tgtEl>
                                        <p:attrNameLst>
                                          <p:attrName>style.visibility</p:attrName>
                                        </p:attrNameLst>
                                      </p:cBhvr>
                                      <p:to>
                                        <p:strVal val="visible"/>
                                      </p:to>
                                    </p:set>
                                    <p:anim calcmode="lin" valueType="num">
                                      <p:cBhvr>
                                        <p:cTn id="40" dur="500" fill="hold"/>
                                        <p:tgtEl>
                                          <p:spTgt spid="58"/>
                                        </p:tgtEl>
                                        <p:attrNameLst>
                                          <p:attrName>ppt_w</p:attrName>
                                        </p:attrNameLst>
                                      </p:cBhvr>
                                      <p:tavLst>
                                        <p:tav tm="0">
                                          <p:val>
                                            <p:fltVal val="0"/>
                                          </p:val>
                                        </p:tav>
                                        <p:tav tm="100000">
                                          <p:val>
                                            <p:strVal val="#ppt_w"/>
                                          </p:val>
                                        </p:tav>
                                      </p:tavLst>
                                    </p:anim>
                                    <p:anim calcmode="lin" valueType="num">
                                      <p:cBhvr>
                                        <p:cTn id="41" dur="500" fill="hold"/>
                                        <p:tgtEl>
                                          <p:spTgt spid="58"/>
                                        </p:tgtEl>
                                        <p:attrNameLst>
                                          <p:attrName>ppt_h</p:attrName>
                                        </p:attrNameLst>
                                      </p:cBhvr>
                                      <p:tavLst>
                                        <p:tav tm="0">
                                          <p:val>
                                            <p:fltVal val="0"/>
                                          </p:val>
                                        </p:tav>
                                        <p:tav tm="100000">
                                          <p:val>
                                            <p:strVal val="#ppt_h"/>
                                          </p:val>
                                        </p:tav>
                                      </p:tavLst>
                                    </p:anim>
                                    <p:animEffect transition="in" filter="fade">
                                      <p:cBhvr>
                                        <p:cTn id="42" dur="500"/>
                                        <p:tgtEl>
                                          <p:spTgt spid="58"/>
                                        </p:tgtEl>
                                      </p:cBhvr>
                                    </p:animEffect>
                                  </p:childTnLst>
                                </p:cTn>
                              </p:par>
                              <p:par>
                                <p:cTn id="43" presetID="22" presetClass="entr" presetSubtype="4" fill="hold" nodeType="withEffect">
                                  <p:stCondLst>
                                    <p:cond delay="400"/>
                                  </p:stCondLst>
                                  <p:childTnLst>
                                    <p:set>
                                      <p:cBhvr>
                                        <p:cTn id="44" dur="1" fill="hold">
                                          <p:stCondLst>
                                            <p:cond delay="0"/>
                                          </p:stCondLst>
                                        </p:cTn>
                                        <p:tgtEl>
                                          <p:spTgt spid="64"/>
                                        </p:tgtEl>
                                        <p:attrNameLst>
                                          <p:attrName>style.visibility</p:attrName>
                                        </p:attrNameLst>
                                      </p:cBhvr>
                                      <p:to>
                                        <p:strVal val="visible"/>
                                      </p:to>
                                    </p:set>
                                    <p:animEffect transition="in" filter="wipe(down)">
                                      <p:cBhvr>
                                        <p:cTn id="45" dur="800"/>
                                        <p:tgtEl>
                                          <p:spTgt spid="64"/>
                                        </p:tgtEl>
                                      </p:cBhvr>
                                    </p:animEffect>
                                  </p:childTnLst>
                                </p:cTn>
                              </p:par>
                            </p:childTnLst>
                          </p:cTn>
                        </p:par>
                        <p:par>
                          <p:cTn id="46" fill="hold">
                            <p:stCondLst>
                              <p:cond delay="1000"/>
                            </p:stCondLst>
                            <p:childTnLst>
                              <p:par>
                                <p:cTn id="47" presetID="2" presetClass="entr" presetSubtype="2" decel="100000" fill="hold" grpId="0" nodeType="afterEffect">
                                  <p:stCondLst>
                                    <p:cond delay="0"/>
                                  </p:stCondLst>
                                  <p:childTnLst>
                                    <p:set>
                                      <p:cBhvr>
                                        <p:cTn id="48" dur="1" fill="hold">
                                          <p:stCondLst>
                                            <p:cond delay="0"/>
                                          </p:stCondLst>
                                        </p:cTn>
                                        <p:tgtEl>
                                          <p:spTgt spid="61"/>
                                        </p:tgtEl>
                                        <p:attrNameLst>
                                          <p:attrName>style.visibility</p:attrName>
                                        </p:attrNameLst>
                                      </p:cBhvr>
                                      <p:to>
                                        <p:strVal val="visible"/>
                                      </p:to>
                                    </p:set>
                                    <p:anim calcmode="lin" valueType="num">
                                      <p:cBhvr additive="base">
                                        <p:cTn id="49" dur="1000" fill="hold"/>
                                        <p:tgtEl>
                                          <p:spTgt spid="61"/>
                                        </p:tgtEl>
                                        <p:attrNameLst>
                                          <p:attrName>ppt_x</p:attrName>
                                        </p:attrNameLst>
                                      </p:cBhvr>
                                      <p:tavLst>
                                        <p:tav tm="0">
                                          <p:val>
                                            <p:strVal val="1+#ppt_w/2"/>
                                          </p:val>
                                        </p:tav>
                                        <p:tav tm="100000">
                                          <p:val>
                                            <p:strVal val="#ppt_x"/>
                                          </p:val>
                                        </p:tav>
                                      </p:tavLst>
                                    </p:anim>
                                    <p:anim calcmode="lin" valueType="num">
                                      <p:cBhvr additive="base">
                                        <p:cTn id="50" dur="1000" fill="hold"/>
                                        <p:tgtEl>
                                          <p:spTgt spid="61"/>
                                        </p:tgtEl>
                                        <p:attrNameLst>
                                          <p:attrName>ppt_y</p:attrName>
                                        </p:attrNameLst>
                                      </p:cBhvr>
                                      <p:tavLst>
                                        <p:tav tm="0">
                                          <p:val>
                                            <p:strVal val="#ppt_y"/>
                                          </p:val>
                                        </p:tav>
                                        <p:tav tm="100000">
                                          <p:val>
                                            <p:strVal val="#ppt_y"/>
                                          </p:val>
                                        </p:tav>
                                      </p:tavLst>
                                    </p:anim>
                                  </p:childTnLst>
                                </p:cTn>
                              </p:par>
                            </p:childTnLst>
                          </p:cTn>
                        </p:par>
                        <p:par>
                          <p:cTn id="51" fill="hold">
                            <p:stCondLst>
                              <p:cond delay="2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par>
                                <p:cTn id="57" presetID="22" presetClass="entr" presetSubtype="4" fill="hold" nodeType="withEffect">
                                  <p:stCondLst>
                                    <p:cond delay="400"/>
                                  </p:stCondLst>
                                  <p:childTnLst>
                                    <p:set>
                                      <p:cBhvr>
                                        <p:cTn id="58" dur="1" fill="hold">
                                          <p:stCondLst>
                                            <p:cond delay="0"/>
                                          </p:stCondLst>
                                        </p:cTn>
                                        <p:tgtEl>
                                          <p:spTgt spid="65"/>
                                        </p:tgtEl>
                                        <p:attrNameLst>
                                          <p:attrName>style.visibility</p:attrName>
                                        </p:attrNameLst>
                                      </p:cBhvr>
                                      <p:to>
                                        <p:strVal val="visible"/>
                                      </p:to>
                                    </p:set>
                                    <p:animEffect transition="in" filter="wipe(down)">
                                      <p:cBhvr>
                                        <p:cTn id="59" dur="600"/>
                                        <p:tgtEl>
                                          <p:spTgt spid="65"/>
                                        </p:tgtEl>
                                      </p:cBhvr>
                                    </p:animEffect>
                                  </p:childTnLst>
                                </p:cTn>
                              </p:par>
                            </p:childTnLst>
                          </p:cTn>
                        </p:par>
                        <p:par>
                          <p:cTn id="60" fill="hold">
                            <p:stCondLst>
                              <p:cond delay="2500"/>
                            </p:stCondLst>
                            <p:childTnLst>
                              <p:par>
                                <p:cTn id="61" presetID="2" presetClass="entr" presetSubtype="2" decel="100000" fill="hold" grpId="0" nodeType="afterEffect">
                                  <p:stCondLst>
                                    <p:cond delay="0"/>
                                  </p:stCondLst>
                                  <p:childTnLst>
                                    <p:set>
                                      <p:cBhvr>
                                        <p:cTn id="62" dur="1" fill="hold">
                                          <p:stCondLst>
                                            <p:cond delay="0"/>
                                          </p:stCondLst>
                                        </p:cTn>
                                        <p:tgtEl>
                                          <p:spTgt spid="63"/>
                                        </p:tgtEl>
                                        <p:attrNameLst>
                                          <p:attrName>style.visibility</p:attrName>
                                        </p:attrNameLst>
                                      </p:cBhvr>
                                      <p:to>
                                        <p:strVal val="visible"/>
                                      </p:to>
                                    </p:set>
                                    <p:anim calcmode="lin" valueType="num">
                                      <p:cBhvr additive="base">
                                        <p:cTn id="63" dur="1000" fill="hold"/>
                                        <p:tgtEl>
                                          <p:spTgt spid="63"/>
                                        </p:tgtEl>
                                        <p:attrNameLst>
                                          <p:attrName>ppt_x</p:attrName>
                                        </p:attrNameLst>
                                      </p:cBhvr>
                                      <p:tavLst>
                                        <p:tav tm="0">
                                          <p:val>
                                            <p:strVal val="1+#ppt_w/2"/>
                                          </p:val>
                                        </p:tav>
                                        <p:tav tm="100000">
                                          <p:val>
                                            <p:strVal val="#ppt_x"/>
                                          </p:val>
                                        </p:tav>
                                      </p:tavLst>
                                    </p:anim>
                                    <p:anim calcmode="lin" valueType="num">
                                      <p:cBhvr additive="base">
                                        <p:cTn id="64" dur="1000" fill="hold"/>
                                        <p:tgtEl>
                                          <p:spTgt spid="63"/>
                                        </p:tgtEl>
                                        <p:attrNameLst>
                                          <p:attrName>ppt_y</p:attrName>
                                        </p:attrNameLst>
                                      </p:cBhvr>
                                      <p:tavLst>
                                        <p:tav tm="0">
                                          <p:val>
                                            <p:strVal val="#ppt_y"/>
                                          </p:val>
                                        </p:tav>
                                        <p:tav tm="100000">
                                          <p:val>
                                            <p:strVal val="#ppt_y"/>
                                          </p:val>
                                        </p:tav>
                                      </p:tavLst>
                                    </p:anim>
                                  </p:childTnLst>
                                </p:cTn>
                              </p:par>
                            </p:childTnLst>
                          </p:cTn>
                        </p:par>
                        <p:par>
                          <p:cTn id="65" fill="hold">
                            <p:stCondLst>
                              <p:cond delay="350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par>
                                <p:cTn id="71" presetID="22" presetClass="entr" presetSubtype="4" fill="hold" nodeType="withEffect">
                                  <p:stCondLst>
                                    <p:cond delay="600"/>
                                  </p:stCondLst>
                                  <p:childTnLst>
                                    <p:set>
                                      <p:cBhvr>
                                        <p:cTn id="72" dur="1" fill="hold">
                                          <p:stCondLst>
                                            <p:cond delay="0"/>
                                          </p:stCondLst>
                                        </p:cTn>
                                        <p:tgtEl>
                                          <p:spTgt spid="66"/>
                                        </p:tgtEl>
                                        <p:attrNameLst>
                                          <p:attrName>style.visibility</p:attrName>
                                        </p:attrNameLst>
                                      </p:cBhvr>
                                      <p:to>
                                        <p:strVal val="visible"/>
                                      </p:to>
                                    </p:set>
                                    <p:animEffect transition="in" filter="wipe(down)">
                                      <p:cBhvr>
                                        <p:cTn id="73" dur="700"/>
                                        <p:tgtEl>
                                          <p:spTgt spid="66"/>
                                        </p:tgtEl>
                                      </p:cBhvr>
                                    </p:animEffect>
                                  </p:childTnLst>
                                </p:cTn>
                              </p:par>
                            </p:childTnLst>
                          </p:cTn>
                        </p:par>
                        <p:par>
                          <p:cTn id="74" fill="hold">
                            <p:stCondLst>
                              <p:cond delay="4000"/>
                            </p:stCondLst>
                            <p:childTnLst>
                              <p:par>
                                <p:cTn id="75" presetID="2" presetClass="entr" presetSubtype="2" decel="100000"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additive="base">
                                        <p:cTn id="77" dur="1000" fill="hold"/>
                                        <p:tgtEl>
                                          <p:spTgt spid="85"/>
                                        </p:tgtEl>
                                        <p:attrNameLst>
                                          <p:attrName>ppt_x</p:attrName>
                                        </p:attrNameLst>
                                      </p:cBhvr>
                                      <p:tavLst>
                                        <p:tav tm="0">
                                          <p:val>
                                            <p:strVal val="1+#ppt_w/2"/>
                                          </p:val>
                                        </p:tav>
                                        <p:tav tm="100000">
                                          <p:val>
                                            <p:strVal val="#ppt_x"/>
                                          </p:val>
                                        </p:tav>
                                      </p:tavLst>
                                    </p:anim>
                                    <p:anim calcmode="lin" valueType="num">
                                      <p:cBhvr additive="base">
                                        <p:cTn id="78" dur="1000" fill="hold"/>
                                        <p:tgtEl>
                                          <p:spTgt spid="85"/>
                                        </p:tgtEl>
                                        <p:attrNameLst>
                                          <p:attrName>ppt_y</p:attrName>
                                        </p:attrNameLst>
                                      </p:cBhvr>
                                      <p:tavLst>
                                        <p:tav tm="0">
                                          <p:val>
                                            <p:strVal val="#ppt_y"/>
                                          </p:val>
                                        </p:tav>
                                        <p:tav tm="100000">
                                          <p:val>
                                            <p:strVal val="#ppt_y"/>
                                          </p:val>
                                        </p:tav>
                                      </p:tavLst>
                                    </p:anim>
                                  </p:childTnLst>
                                </p:cTn>
                              </p:par>
                            </p:childTnLst>
                          </p:cTn>
                        </p:par>
                        <p:par>
                          <p:cTn id="79" fill="hold">
                            <p:stCondLst>
                              <p:cond delay="5000"/>
                            </p:stCondLst>
                            <p:childTnLst>
                              <p:par>
                                <p:cTn id="80" presetID="53" presetClass="entr" presetSubtype="16"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 calcmode="lin" valueType="num">
                                      <p:cBhvr>
                                        <p:cTn id="82" dur="500" fill="hold"/>
                                        <p:tgtEl>
                                          <p:spTgt spid="84"/>
                                        </p:tgtEl>
                                        <p:attrNameLst>
                                          <p:attrName>ppt_w</p:attrName>
                                        </p:attrNameLst>
                                      </p:cBhvr>
                                      <p:tavLst>
                                        <p:tav tm="0">
                                          <p:val>
                                            <p:fltVal val="0"/>
                                          </p:val>
                                        </p:tav>
                                        <p:tav tm="100000">
                                          <p:val>
                                            <p:strVal val="#ppt_w"/>
                                          </p:val>
                                        </p:tav>
                                      </p:tavLst>
                                    </p:anim>
                                    <p:anim calcmode="lin" valueType="num">
                                      <p:cBhvr>
                                        <p:cTn id="83" dur="500" fill="hold"/>
                                        <p:tgtEl>
                                          <p:spTgt spid="84"/>
                                        </p:tgtEl>
                                        <p:attrNameLst>
                                          <p:attrName>ppt_h</p:attrName>
                                        </p:attrNameLst>
                                      </p:cBhvr>
                                      <p:tavLst>
                                        <p:tav tm="0">
                                          <p:val>
                                            <p:fltVal val="0"/>
                                          </p:val>
                                        </p:tav>
                                        <p:tav tm="100000">
                                          <p:val>
                                            <p:strVal val="#ppt_h"/>
                                          </p:val>
                                        </p:tav>
                                      </p:tavLst>
                                    </p:anim>
                                    <p:animEffect transition="in" filter="fade">
                                      <p:cBhvr>
                                        <p:cTn id="84" dur="500"/>
                                        <p:tgtEl>
                                          <p:spTgt spid="84"/>
                                        </p:tgtEl>
                                      </p:cBhvr>
                                    </p:animEffect>
                                  </p:childTnLst>
                                </p:cTn>
                              </p:par>
                              <p:par>
                                <p:cTn id="85" presetID="22" presetClass="entr" presetSubtype="4" fill="hold" nodeType="withEffect">
                                  <p:stCondLst>
                                    <p:cond delay="600"/>
                                  </p:stCondLst>
                                  <p:childTnLst>
                                    <p:set>
                                      <p:cBhvr>
                                        <p:cTn id="86" dur="1" fill="hold">
                                          <p:stCondLst>
                                            <p:cond delay="0"/>
                                          </p:stCondLst>
                                        </p:cTn>
                                        <p:tgtEl>
                                          <p:spTgt spid="86"/>
                                        </p:tgtEl>
                                        <p:attrNameLst>
                                          <p:attrName>style.visibility</p:attrName>
                                        </p:attrNameLst>
                                      </p:cBhvr>
                                      <p:to>
                                        <p:strVal val="visible"/>
                                      </p:to>
                                    </p:set>
                                    <p:animEffect transition="in" filter="wipe(down)">
                                      <p:cBhvr>
                                        <p:cTn id="87" dur="7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56" grpId="0" animBg="1"/>
      <p:bldP spid="57" grpId="0" animBg="1"/>
      <p:bldP spid="58" grpId="0"/>
      <p:bldP spid="59" grpId="0"/>
      <p:bldP spid="60" grpId="0"/>
      <p:bldP spid="61" grpId="0"/>
      <p:bldP spid="62" grpId="0"/>
      <p:bldP spid="63" grpId="0"/>
      <p:bldP spid="82" grpId="0" animBg="1"/>
      <p:bldP spid="84" grpId="0"/>
      <p:bldP spid="85" grpId="0"/>
      <p:bldP spid="8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70670" y="1406769"/>
            <a:ext cx="647114" cy="956603"/>
          </a:xfrm>
          <a:prstGeom prst="rect">
            <a:avLst/>
          </a:pr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70670" y="2363372"/>
            <a:ext cx="647114" cy="956603"/>
          </a:xfrm>
          <a:prstGeom prst="rect">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圆角矩形 24"/>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1205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二</a:t>
            </a:r>
          </a:p>
        </p:txBody>
      </p:sp>
      <p:cxnSp>
        <p:nvCxnSpPr>
          <p:cNvPr id="32" name="直接连接符 31"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72316" y="1311695"/>
            <a:ext cx="1736373" cy="400110"/>
          </a:xfrm>
          <a:prstGeom prst="rect">
            <a:avLst/>
          </a:prstGeom>
          <a:noFill/>
        </p:spPr>
        <p:txBody>
          <a:bodyPr wrap="none" rtlCol="0">
            <a:spAutoFit/>
          </a:bodyPr>
          <a:lstStyle/>
          <a:p>
            <a:r>
              <a:rPr lang="en-US" altLang="zh-CN" sz="2000" b="1" dirty="0">
                <a:latin typeface="黑体" panose="02010609060101010101" pitchFamily="49" charset="-122"/>
                <a:ea typeface="黑体" panose="02010609060101010101" pitchFamily="49" charset="-122"/>
              </a:rPr>
              <a:t>2.4 </a:t>
            </a:r>
            <a:r>
              <a:rPr lang="zh-CN" altLang="en-US" sz="2000" b="1" dirty="0">
                <a:latin typeface="黑体" panose="02010609060101010101" pitchFamily="49" charset="-122"/>
                <a:ea typeface="黑体" panose="02010609060101010101" pitchFamily="49" charset="-122"/>
              </a:rPr>
              <a:t>争议解决</a:t>
            </a:r>
          </a:p>
        </p:txBody>
      </p:sp>
      <p:sp>
        <p:nvSpPr>
          <p:cNvPr id="36" name="Freeform 46"/>
          <p:cNvSpPr/>
          <p:nvPr/>
        </p:nvSpPr>
        <p:spPr bwMode="auto">
          <a:xfrm>
            <a:off x="2638252" y="2411434"/>
            <a:ext cx="3248678" cy="3657600"/>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bg1"/>
          </a:solidFill>
          <a:ln w="76200">
            <a:solidFill>
              <a:srgbClr val="537285"/>
            </a:solidFill>
          </a:ln>
          <a:effectLst>
            <a:outerShdw blurRad="76200" dist="76200" dir="2700000" algn="tl"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latin typeface="Bebas" pitchFamily="2" charset="0"/>
              <a:ea typeface="微软雅黑" panose="020B0503020204020204" charset="-122"/>
              <a:sym typeface="Bebas" pitchFamily="2" charset="0"/>
            </a:endParaRPr>
          </a:p>
        </p:txBody>
      </p:sp>
      <p:sp>
        <p:nvSpPr>
          <p:cNvPr id="37" name="Freeform 46"/>
          <p:cNvSpPr/>
          <p:nvPr/>
        </p:nvSpPr>
        <p:spPr bwMode="auto">
          <a:xfrm>
            <a:off x="6350627" y="2411434"/>
            <a:ext cx="3248678" cy="3657600"/>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bg1"/>
          </a:solidFill>
          <a:ln w="76200">
            <a:solidFill>
              <a:srgbClr val="537285"/>
            </a:solidFill>
          </a:ln>
          <a:effectLst>
            <a:outerShdw blurRad="76200" dist="76200" dir="2700000" algn="tl"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latin typeface="Bebas" pitchFamily="2" charset="0"/>
              <a:ea typeface="微软雅黑" panose="020B0503020204020204" charset="-122"/>
              <a:sym typeface="Bebas" pitchFamily="2" charset="0"/>
            </a:endParaRPr>
          </a:p>
        </p:txBody>
      </p:sp>
      <p:sp>
        <p:nvSpPr>
          <p:cNvPr id="38" name="Freeform 5"/>
          <p:cNvSpPr/>
          <p:nvPr/>
        </p:nvSpPr>
        <p:spPr bwMode="auto">
          <a:xfrm>
            <a:off x="922771" y="3278638"/>
            <a:ext cx="1933902" cy="171883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dirty="0">
                <a:solidFill>
                  <a:srgbClr val="FEFABC"/>
                </a:solidFill>
                <a:latin typeface="Bebas" pitchFamily="2" charset="0"/>
                <a:ea typeface="微软雅黑" panose="020B0503020204020204" charset="-122"/>
                <a:sym typeface="Bebas" pitchFamily="2" charset="0"/>
              </a:rPr>
              <a:t>仲裁</a:t>
            </a:r>
          </a:p>
        </p:txBody>
      </p:sp>
      <p:sp>
        <p:nvSpPr>
          <p:cNvPr id="39" name="Freeform 5"/>
          <p:cNvSpPr/>
          <p:nvPr/>
        </p:nvSpPr>
        <p:spPr bwMode="auto">
          <a:xfrm>
            <a:off x="5404349" y="3740030"/>
            <a:ext cx="1428774" cy="1565315"/>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blipFill>
            <a:blip r:embed="rId3"/>
            <a:stretch>
              <a:fillRect/>
            </a:stretch>
          </a:blipFill>
          <a:ln w="25400">
            <a:solidFill>
              <a:schemeClr val="bg1"/>
            </a:solid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2000">
              <a:solidFill>
                <a:prstClr val="white"/>
              </a:solidFill>
              <a:latin typeface="Bebas" pitchFamily="2" charset="0"/>
              <a:ea typeface="微软雅黑" panose="020B0503020204020204" charset="-122"/>
              <a:sym typeface="Bebas" pitchFamily="2" charset="0"/>
            </a:endParaRPr>
          </a:p>
        </p:txBody>
      </p:sp>
      <p:sp>
        <p:nvSpPr>
          <p:cNvPr id="40" name="Freeform 5"/>
          <p:cNvSpPr/>
          <p:nvPr/>
        </p:nvSpPr>
        <p:spPr bwMode="auto">
          <a:xfrm>
            <a:off x="9218742" y="3380818"/>
            <a:ext cx="1933902" cy="171883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dirty="0">
                <a:solidFill>
                  <a:srgbClr val="FEFABC"/>
                </a:solidFill>
                <a:latin typeface="Bebas" pitchFamily="2" charset="0"/>
                <a:ea typeface="微软雅黑" panose="020B0503020204020204" charset="-122"/>
                <a:sym typeface="Bebas" pitchFamily="2" charset="0"/>
              </a:rPr>
              <a:t>诉讼</a:t>
            </a:r>
          </a:p>
        </p:txBody>
      </p:sp>
      <p:sp>
        <p:nvSpPr>
          <p:cNvPr id="41" name="Line 5"/>
          <p:cNvSpPr>
            <a:spLocks noChangeShapeType="1"/>
          </p:cNvSpPr>
          <p:nvPr/>
        </p:nvSpPr>
        <p:spPr bwMode="auto">
          <a:xfrm flipH="1">
            <a:off x="3181349" y="4546625"/>
            <a:ext cx="1643063" cy="0"/>
          </a:xfrm>
          <a:prstGeom prst="line">
            <a:avLst/>
          </a:prstGeom>
          <a:noFill/>
          <a:ln w="19050" cmpd="sng">
            <a:solidFill>
              <a:srgbClr val="B1E58E"/>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Bebas" pitchFamily="2" charset="0"/>
              <a:ea typeface="微软雅黑" panose="020B0503020204020204" charset="-122"/>
              <a:sym typeface="Bebas" pitchFamily="2" charset="0"/>
            </a:endParaRPr>
          </a:p>
        </p:txBody>
      </p:sp>
      <p:sp>
        <p:nvSpPr>
          <p:cNvPr id="42" name="Line 6"/>
          <p:cNvSpPr>
            <a:spLocks noChangeShapeType="1"/>
          </p:cNvSpPr>
          <p:nvPr/>
        </p:nvSpPr>
        <p:spPr bwMode="auto">
          <a:xfrm>
            <a:off x="7396166" y="4214813"/>
            <a:ext cx="1643064" cy="0"/>
          </a:xfrm>
          <a:prstGeom prst="line">
            <a:avLst/>
          </a:prstGeom>
          <a:noFill/>
          <a:ln w="19050" cmpd="sng">
            <a:solidFill>
              <a:srgbClr val="B1E58E"/>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Bebas" pitchFamily="2" charset="0"/>
              <a:ea typeface="微软雅黑" panose="020B0503020204020204" charset="-122"/>
              <a:sym typeface="Bebas" pitchFamily="2" charset="0"/>
            </a:endParaRPr>
          </a:p>
        </p:txBody>
      </p:sp>
      <p:sp>
        <p:nvSpPr>
          <p:cNvPr id="45" name="Rectangle 7"/>
          <p:cNvSpPr>
            <a:spLocks noChangeArrowheads="1"/>
          </p:cNvSpPr>
          <p:nvPr/>
        </p:nvSpPr>
        <p:spPr bwMode="auto">
          <a:xfrm>
            <a:off x="3010907" y="3045360"/>
            <a:ext cx="2546931"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000" dirty="0">
                <a:solidFill>
                  <a:schemeClr val="tx1">
                    <a:lumMod val="50000"/>
                    <a:lumOff val="50000"/>
                  </a:schemeClr>
                </a:solidFill>
                <a:latin typeface="Bebas" pitchFamily="2" charset="0"/>
                <a:ea typeface="微软雅黑" panose="020B0503020204020204" charset="-122"/>
                <a:sym typeface="Bebas" pitchFamily="2" charset="0"/>
              </a:rPr>
              <a:t>以合同约定为前提，没有</a:t>
            </a:r>
            <a:endParaRPr lang="en-US" altLang="zh-CN" sz="1000" dirty="0">
              <a:solidFill>
                <a:schemeClr val="tx1">
                  <a:lumMod val="50000"/>
                  <a:lumOff val="50000"/>
                </a:schemeClr>
              </a:solidFill>
              <a:latin typeface="Bebas" pitchFamily="2" charset="0"/>
              <a:ea typeface="微软雅黑" panose="020B0503020204020204" charset="-122"/>
              <a:sym typeface="Bebas" pitchFamily="2" charset="0"/>
            </a:endParaRPr>
          </a:p>
          <a:p>
            <a:pPr lvl="0">
              <a:lnSpc>
                <a:spcPct val="150000"/>
              </a:lnSpc>
              <a:defRPr/>
            </a:pPr>
            <a:r>
              <a:rPr lang="zh-CN" altLang="en-US" sz="1000" dirty="0">
                <a:solidFill>
                  <a:schemeClr val="tx1">
                    <a:lumMod val="50000"/>
                    <a:lumOff val="50000"/>
                  </a:schemeClr>
                </a:solidFill>
                <a:latin typeface="Bebas" pitchFamily="2" charset="0"/>
                <a:ea typeface="微软雅黑" panose="020B0503020204020204" charset="-122"/>
                <a:sym typeface="Bebas" pitchFamily="2" charset="0"/>
              </a:rPr>
              <a:t>约定仲裁而申请仲裁的，仲裁委不予受理。</a:t>
            </a:r>
          </a:p>
          <a:p>
            <a:pPr lvl="0">
              <a:lnSpc>
                <a:spcPct val="150000"/>
              </a:lnSpc>
              <a:defRPr/>
            </a:pPr>
            <a:r>
              <a:rPr lang="zh-CN" altLang="en-US" sz="1000" dirty="0">
                <a:solidFill>
                  <a:schemeClr val="tx1">
                    <a:lumMod val="50000"/>
                    <a:lumOff val="50000"/>
                  </a:schemeClr>
                </a:solidFill>
                <a:latin typeface="Bebas" pitchFamily="2" charset="0"/>
                <a:ea typeface="微软雅黑" panose="020B0503020204020204" charset="-122"/>
                <a:sym typeface="Bebas" pitchFamily="2" charset="0"/>
              </a:rPr>
              <a:t>      仲裁条款必须准确约定仲裁机构的名称，须为现用名，注意仲裁委员会更名、合并的问题，且该机构必须客观存在，否则约定无效。</a:t>
            </a:r>
          </a:p>
        </p:txBody>
      </p:sp>
      <p:sp>
        <p:nvSpPr>
          <p:cNvPr id="46" name="Rectangle 8"/>
          <p:cNvSpPr>
            <a:spLocks noChangeArrowheads="1"/>
          </p:cNvSpPr>
          <p:nvPr/>
        </p:nvSpPr>
        <p:spPr bwMode="auto">
          <a:xfrm>
            <a:off x="3000318" y="4605055"/>
            <a:ext cx="2404031"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nSpc>
                <a:spcPct val="150000"/>
              </a:lnSpc>
              <a:defRPr/>
            </a:pPr>
            <a:r>
              <a:rPr lang="zh-CN" altLang="en-US" sz="1000" dirty="0">
                <a:solidFill>
                  <a:schemeClr val="tx1">
                    <a:lumMod val="50000"/>
                    <a:lumOff val="50000"/>
                  </a:schemeClr>
                </a:solidFill>
                <a:latin typeface="Bebas" pitchFamily="2" charset="0"/>
                <a:ea typeface="微软雅黑" panose="020B0503020204020204" charset="-122"/>
                <a:sym typeface="Bebas" pitchFamily="2" charset="0"/>
              </a:rPr>
              <a:t>注意各地仲裁委员会的准确名称中均没有“市”字，如“北京仲裁委员会”而非“北京市仲裁委员会”。</a:t>
            </a:r>
            <a:endParaRPr lang="zh-CN" altLang="en-US" sz="1400" kern="0" dirty="0">
              <a:solidFill>
                <a:schemeClr val="tx1">
                  <a:lumMod val="50000"/>
                  <a:lumOff val="50000"/>
                </a:schemeClr>
              </a:solidFill>
              <a:latin typeface="Bebas" pitchFamily="2" charset="0"/>
              <a:ea typeface="微软雅黑" panose="020B0503020204020204" charset="-122"/>
              <a:sym typeface="Bebas" pitchFamily="2" charset="0"/>
            </a:endParaRPr>
          </a:p>
        </p:txBody>
      </p:sp>
      <p:sp>
        <p:nvSpPr>
          <p:cNvPr id="47" name="Rectangle 9"/>
          <p:cNvSpPr>
            <a:spLocks noChangeArrowheads="1"/>
          </p:cNvSpPr>
          <p:nvPr/>
        </p:nvSpPr>
        <p:spPr bwMode="auto">
          <a:xfrm>
            <a:off x="6836410" y="3162935"/>
            <a:ext cx="2277745" cy="783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000" dirty="0">
                <a:solidFill>
                  <a:schemeClr val="tx1">
                    <a:lumMod val="50000"/>
                    <a:lumOff val="50000"/>
                  </a:schemeClr>
                </a:solidFill>
                <a:latin typeface="Bebas" pitchFamily="2" charset="0"/>
                <a:ea typeface="微软雅黑" panose="020B0503020204020204" charset="-122"/>
                <a:sym typeface="Bebas" pitchFamily="2" charset="0"/>
              </a:rPr>
              <a:t>必然涉及管辖，建议约定“发生争议由合同签订地人民法院管辖”或贵院</a:t>
            </a:r>
            <a:r>
              <a:rPr lang="en-US" altLang="zh-CN" sz="1000" dirty="0">
                <a:solidFill>
                  <a:schemeClr val="tx1">
                    <a:lumMod val="50000"/>
                    <a:lumOff val="50000"/>
                  </a:schemeClr>
                </a:solidFill>
                <a:latin typeface="Bebas" pitchFamily="2" charset="0"/>
                <a:ea typeface="微软雅黑" panose="020B0503020204020204" charset="-122"/>
                <a:sym typeface="Bebas" pitchFamily="2" charset="0"/>
              </a:rPr>
              <a:t>”</a:t>
            </a:r>
            <a:r>
              <a:rPr lang="zh-CN" altLang="en-US" sz="1000" dirty="0">
                <a:solidFill>
                  <a:schemeClr val="tx1">
                    <a:lumMod val="50000"/>
                    <a:lumOff val="50000"/>
                  </a:schemeClr>
                </a:solidFill>
                <a:latin typeface="Bebas" pitchFamily="2" charset="0"/>
                <a:ea typeface="微软雅黑" panose="020B0503020204020204" charset="-122"/>
                <a:sym typeface="Bebas" pitchFamily="2" charset="0"/>
              </a:rPr>
              <a:t>住所地人民法院管辖</a:t>
            </a:r>
            <a:r>
              <a:rPr lang="en-US" altLang="zh-CN" sz="1000" dirty="0">
                <a:solidFill>
                  <a:schemeClr val="tx1">
                    <a:lumMod val="50000"/>
                    <a:lumOff val="50000"/>
                  </a:schemeClr>
                </a:solidFill>
                <a:latin typeface="Bebas" pitchFamily="2" charset="0"/>
                <a:ea typeface="微软雅黑" panose="020B0503020204020204" charset="-122"/>
                <a:sym typeface="Bebas" pitchFamily="2" charset="0"/>
              </a:rPr>
              <a:t>“</a:t>
            </a:r>
            <a:endParaRPr lang="en-US" altLang="zh-CN" sz="1000" kern="0" dirty="0">
              <a:solidFill>
                <a:schemeClr val="tx1">
                  <a:lumMod val="50000"/>
                  <a:lumOff val="50000"/>
                </a:schemeClr>
              </a:solidFill>
              <a:latin typeface="Bebas" pitchFamily="2" charset="0"/>
              <a:ea typeface="微软雅黑" panose="020B0503020204020204" charset="-122"/>
              <a:sym typeface="Bebas" pitchFamily="2" charset="0"/>
            </a:endParaRPr>
          </a:p>
        </p:txBody>
      </p:sp>
      <p:sp>
        <p:nvSpPr>
          <p:cNvPr id="48" name="Rectangle 10"/>
          <p:cNvSpPr>
            <a:spLocks noChangeArrowheads="1"/>
          </p:cNvSpPr>
          <p:nvPr/>
        </p:nvSpPr>
        <p:spPr bwMode="auto">
          <a:xfrm>
            <a:off x="6995795" y="4246245"/>
            <a:ext cx="2277745" cy="553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000" dirty="0">
                <a:solidFill>
                  <a:schemeClr val="tx1">
                    <a:lumMod val="50000"/>
                    <a:lumOff val="50000"/>
                  </a:schemeClr>
                </a:solidFill>
                <a:latin typeface="Bebas" pitchFamily="2" charset="0"/>
                <a:ea typeface="微软雅黑" panose="020B0503020204020204" charset="-122"/>
                <a:sym typeface="Bebas" pitchFamily="2" charset="0"/>
              </a:rPr>
              <a:t>同时要明确合同签订地，如：北京市丰台区或北京市西城区</a:t>
            </a:r>
            <a:endParaRPr lang="zh-CN" altLang="en-US" sz="1400" kern="0" dirty="0">
              <a:solidFill>
                <a:schemeClr val="tx1">
                  <a:lumMod val="50000"/>
                  <a:lumOff val="50000"/>
                </a:schemeClr>
              </a:solidFill>
              <a:latin typeface="Bebas" pitchFamily="2" charset="0"/>
              <a:ea typeface="微软雅黑" panose="020B0503020204020204" charset="-122"/>
              <a:sym typeface="Bebas" pitchFamily="2" charset="0"/>
            </a:endParaRPr>
          </a:p>
        </p:txBody>
      </p:sp>
      <p:sp>
        <p:nvSpPr>
          <p:cNvPr id="49" name="Rectangle 7"/>
          <p:cNvSpPr>
            <a:spLocks noChangeArrowheads="1"/>
          </p:cNvSpPr>
          <p:nvPr/>
        </p:nvSpPr>
        <p:spPr bwMode="auto">
          <a:xfrm>
            <a:off x="922771" y="1885070"/>
            <a:ext cx="1041310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200" dirty="0">
                <a:solidFill>
                  <a:schemeClr val="tx1">
                    <a:lumMod val="50000"/>
                    <a:lumOff val="50000"/>
                  </a:schemeClr>
                </a:solidFill>
                <a:latin typeface="Bebas" pitchFamily="2" charset="0"/>
                <a:ea typeface="微软雅黑" panose="020B0503020204020204" charset="-122"/>
                <a:sym typeface="Bebas" pitchFamily="2" charset="0"/>
              </a:rPr>
              <a:t>争议解决方式有协商、调解、仲裁、诉讼四种。协商、调解可随时进行，诉讼与仲裁只能选择一种，“发生争议仲裁或者诉讼解决”的约定无效。</a:t>
            </a:r>
            <a:endParaRPr kumimoji="0" lang="zh-CN" altLang="en-US" sz="1200" b="0" i="0" u="none" strike="noStrike" kern="0" cap="none" spc="0" normalizeH="0" baseline="0" noProof="0" dirty="0">
              <a:ln>
                <a:noFill/>
              </a:ln>
              <a:solidFill>
                <a:schemeClr val="tx1">
                  <a:lumMod val="50000"/>
                  <a:lumOff val="50000"/>
                </a:schemeClr>
              </a:solidFill>
              <a:effectLst/>
              <a:uLnTx/>
              <a:uFillTx/>
              <a:latin typeface="Bebas" pitchFamily="2" charset="0"/>
              <a:ea typeface="微软雅黑" panose="020B0503020204020204" charset="-122"/>
              <a:sym typeface="Bebas" pitchFamily="2" charset="0"/>
            </a:endParaRPr>
          </a:p>
        </p:txBody>
      </p:sp>
      <p:sp>
        <p:nvSpPr>
          <p:cNvPr id="24" name="矩形 23">
            <a:extLst>
              <a:ext uri="{FF2B5EF4-FFF2-40B4-BE49-F238E27FC236}">
                <a16:creationId xmlns:a16="http://schemas.microsoft.com/office/drawing/2014/main" id="{6F25C0D4-4735-B245-A2ED-09C3BE33CC48}"/>
              </a:ext>
            </a:extLst>
          </p:cNvPr>
          <p:cNvSpPr/>
          <p:nvPr/>
        </p:nvSpPr>
        <p:spPr>
          <a:xfrm>
            <a:off x="2276758" y="317593"/>
            <a:ext cx="2954655" cy="461665"/>
          </a:xfrm>
          <a:prstGeom prst="rect">
            <a:avLst/>
          </a:prstGeom>
        </p:spPr>
        <p:txBody>
          <a:bodyPr wrap="none">
            <a:spAutoFit/>
          </a:bodyPr>
          <a:lstStyle/>
          <a:p>
            <a:r>
              <a:rPr lang="zh-CN" altLang="en-US" sz="2400" b="1" dirty="0">
                <a:solidFill>
                  <a:srgbClr val="124062"/>
                </a:solidFill>
                <a:latin typeface="Arial Black" panose="020B0A04020102020204" pitchFamily="34" charset="0"/>
                <a:ea typeface="创艺简细圆" pitchFamily="2" charset="-122"/>
                <a:cs typeface="Kartika" panose="02020503030404060203" pitchFamily="18" charset="0"/>
              </a:rPr>
              <a:t>合同管理流程及要点</a:t>
            </a: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42" presetClass="path" presetSubtype="0" decel="30000" fill="hold" grpId="1" nodeType="withEffect">
                                  <p:stCondLst>
                                    <p:cond delay="0"/>
                                  </p:stCondLst>
                                  <p:childTnLst>
                                    <p:animMotion origin="layout" path="M 2.08333E-6 -0.03981 L 2.08333E-6 0.14815 " pathEditMode="relative" rAng="0" ptsTypes="AA">
                                      <p:cBhvr>
                                        <p:cTn id="9" dur="750" spd="-100000" fill="hold"/>
                                        <p:tgtEl>
                                          <p:spTgt spid="39"/>
                                        </p:tgtEl>
                                        <p:attrNameLst>
                                          <p:attrName>ppt_x</p:attrName>
                                          <p:attrName>ppt_y</p:attrName>
                                        </p:attrNameLst>
                                      </p:cBhvr>
                                      <p:rCtr x="0" y="9398"/>
                                    </p:animMotion>
                                  </p:childTnLst>
                                </p:cTn>
                              </p:par>
                              <p:par>
                                <p:cTn id="10" presetID="42" presetClass="path" presetSubtype="0" accel="30000" decel="30000" fill="hold" grpId="2" nodeType="withEffect">
                                  <p:stCondLst>
                                    <p:cond delay="750"/>
                                  </p:stCondLst>
                                  <p:childTnLst>
                                    <p:animMotion origin="layout" path="M 2.08333E-6 -0.03981 L 2.08333E-6 -2.96296E-6 " pathEditMode="relative" rAng="0" ptsTypes="AA">
                                      <p:cBhvr>
                                        <p:cTn id="11" dur="750" fill="hold"/>
                                        <p:tgtEl>
                                          <p:spTgt spid="39"/>
                                        </p:tgtEl>
                                        <p:attrNameLst>
                                          <p:attrName>ppt_x</p:attrName>
                                          <p:attrName>ppt_y</p:attrName>
                                        </p:attrNameLst>
                                      </p:cBhvr>
                                      <p:rCtr x="0" y="1991"/>
                                    </p:animMotion>
                                  </p:childTnLst>
                                </p:cTn>
                              </p:par>
                              <p:par>
                                <p:cTn id="12" presetID="10" presetClass="entr" presetSubtype="0" fill="hold" grpId="0" nodeType="with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500"/>
                                        <p:tgtEl>
                                          <p:spTgt spid="38"/>
                                        </p:tgtEl>
                                      </p:cBhvr>
                                    </p:animEffect>
                                  </p:childTnLst>
                                </p:cTn>
                              </p:par>
                              <p:par>
                                <p:cTn id="15" presetID="64" presetClass="path" presetSubtype="0" decel="30000" fill="hold" grpId="1" nodeType="withEffect">
                                  <p:stCondLst>
                                    <p:cond delay="0"/>
                                  </p:stCondLst>
                                  <p:childTnLst>
                                    <p:animMotion origin="layout" path="M 5E-6 0.03889 L 5E-6 -0.14814 " pathEditMode="relative" rAng="0" ptsTypes="AA">
                                      <p:cBhvr>
                                        <p:cTn id="16" dur="750" spd="-100000" fill="hold"/>
                                        <p:tgtEl>
                                          <p:spTgt spid="38"/>
                                        </p:tgtEl>
                                        <p:attrNameLst>
                                          <p:attrName>ppt_x</p:attrName>
                                          <p:attrName>ppt_y</p:attrName>
                                        </p:attrNameLst>
                                      </p:cBhvr>
                                      <p:rCtr x="0" y="-9352"/>
                                    </p:animMotion>
                                  </p:childTnLst>
                                </p:cTn>
                              </p:par>
                              <p:par>
                                <p:cTn id="17" presetID="64" presetClass="path" presetSubtype="0" accel="30000" decel="30000" fill="hold" grpId="2" nodeType="withEffect">
                                  <p:stCondLst>
                                    <p:cond delay="750"/>
                                  </p:stCondLst>
                                  <p:childTnLst>
                                    <p:animMotion origin="layout" path="M 5E-6 0.03843 L 5E-6 -3.7037E-6 " pathEditMode="relative" rAng="0" ptsTypes="AA">
                                      <p:cBhvr>
                                        <p:cTn id="18" dur="750" fill="hold"/>
                                        <p:tgtEl>
                                          <p:spTgt spid="38"/>
                                        </p:tgtEl>
                                        <p:attrNameLst>
                                          <p:attrName>ppt_x</p:attrName>
                                          <p:attrName>ppt_y</p:attrName>
                                        </p:attrNameLst>
                                      </p:cBhvr>
                                      <p:rCtr x="0" y="-1921"/>
                                    </p:animMotion>
                                  </p:childTnLst>
                                </p:cTn>
                              </p:par>
                              <p:par>
                                <p:cTn id="19" presetID="10"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par>
                                <p:cTn id="22" presetID="64" presetClass="path" presetSubtype="0" decel="30000" fill="hold" grpId="1" nodeType="withEffect">
                                  <p:stCondLst>
                                    <p:cond delay="0"/>
                                  </p:stCondLst>
                                  <p:childTnLst>
                                    <p:animMotion origin="layout" path="M 5E-6 0.03889 L 5E-6 -0.14814 " pathEditMode="relative" rAng="0" ptsTypes="AA">
                                      <p:cBhvr>
                                        <p:cTn id="23" dur="750" spd="-100000" fill="hold"/>
                                        <p:tgtEl>
                                          <p:spTgt spid="40"/>
                                        </p:tgtEl>
                                        <p:attrNameLst>
                                          <p:attrName>ppt_x</p:attrName>
                                          <p:attrName>ppt_y</p:attrName>
                                        </p:attrNameLst>
                                      </p:cBhvr>
                                      <p:rCtr x="0" y="-9352"/>
                                    </p:animMotion>
                                  </p:childTnLst>
                                </p:cTn>
                              </p:par>
                              <p:par>
                                <p:cTn id="24" presetID="64" presetClass="path" presetSubtype="0" accel="30000" decel="30000" fill="hold" grpId="2" nodeType="withEffect">
                                  <p:stCondLst>
                                    <p:cond delay="750"/>
                                  </p:stCondLst>
                                  <p:childTnLst>
                                    <p:animMotion origin="layout" path="M 5E-6 0.03843 L 5E-6 -3.7037E-6 " pathEditMode="relative" rAng="0" ptsTypes="AA">
                                      <p:cBhvr>
                                        <p:cTn id="25" dur="750" fill="hold"/>
                                        <p:tgtEl>
                                          <p:spTgt spid="40"/>
                                        </p:tgtEl>
                                        <p:attrNameLst>
                                          <p:attrName>ppt_x</p:attrName>
                                          <p:attrName>ppt_y</p:attrName>
                                        </p:attrNameLst>
                                      </p:cBhvr>
                                      <p:rCtr x="0" y="-1921"/>
                                    </p:animMotion>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par>
                          <p:cTn id="33" fill="hold">
                            <p:stCondLst>
                              <p:cond delay="1000"/>
                            </p:stCondLst>
                            <p:childTnLst>
                              <p:par>
                                <p:cTn id="34" presetID="22" presetClass="entr" presetSubtype="2" fill="hold" grpId="0" nodeType="after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right)">
                                      <p:cBhvr>
                                        <p:cTn id="36" dur="1000"/>
                                        <p:tgtEl>
                                          <p:spTgt spid="41"/>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1000"/>
                                        <p:tgtEl>
                                          <p:spTgt spid="45"/>
                                        </p:tgtEl>
                                      </p:cBhvr>
                                    </p:animEffect>
                                    <p:anim calcmode="lin" valueType="num">
                                      <p:cBhvr>
                                        <p:cTn id="40" dur="1000" fill="hold"/>
                                        <p:tgtEl>
                                          <p:spTgt spid="45"/>
                                        </p:tgtEl>
                                        <p:attrNameLst>
                                          <p:attrName>ppt_x</p:attrName>
                                        </p:attrNameLst>
                                      </p:cBhvr>
                                      <p:tavLst>
                                        <p:tav tm="0">
                                          <p:val>
                                            <p:strVal val="#ppt_x"/>
                                          </p:val>
                                        </p:tav>
                                        <p:tav tm="100000">
                                          <p:val>
                                            <p:strVal val="#ppt_x"/>
                                          </p:val>
                                        </p:tav>
                                      </p:tavLst>
                                    </p:anim>
                                    <p:anim calcmode="lin" valueType="num">
                                      <p:cBhvr>
                                        <p:cTn id="41" dur="1000" fill="hold"/>
                                        <p:tgtEl>
                                          <p:spTgt spid="45"/>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wipe(left)">
                                      <p:cBhvr>
                                        <p:cTn id="50" dur="1000"/>
                                        <p:tgtEl>
                                          <p:spTgt spid="42"/>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fade">
                                      <p:cBhvr>
                                        <p:cTn id="53" dur="1000"/>
                                        <p:tgtEl>
                                          <p:spTgt spid="47"/>
                                        </p:tgtEl>
                                      </p:cBhvr>
                                    </p:animEffect>
                                    <p:anim calcmode="lin" valueType="num">
                                      <p:cBhvr>
                                        <p:cTn id="54" dur="1000" fill="hold"/>
                                        <p:tgtEl>
                                          <p:spTgt spid="47"/>
                                        </p:tgtEl>
                                        <p:attrNameLst>
                                          <p:attrName>ppt_x</p:attrName>
                                        </p:attrNameLst>
                                      </p:cBhvr>
                                      <p:tavLst>
                                        <p:tav tm="0">
                                          <p:val>
                                            <p:strVal val="#ppt_x"/>
                                          </p:val>
                                        </p:tav>
                                        <p:tav tm="100000">
                                          <p:val>
                                            <p:strVal val="#ppt_x"/>
                                          </p:val>
                                        </p:tav>
                                      </p:tavLst>
                                    </p:anim>
                                    <p:anim calcmode="lin" valueType="num">
                                      <p:cBhvr>
                                        <p:cTn id="55" dur="1000" fill="hold"/>
                                        <p:tgtEl>
                                          <p:spTgt spid="47"/>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1000"/>
                                        <p:tgtEl>
                                          <p:spTgt spid="48"/>
                                        </p:tgtEl>
                                      </p:cBhvr>
                                    </p:animEffect>
                                    <p:anim calcmode="lin" valueType="num">
                                      <p:cBhvr>
                                        <p:cTn id="59" dur="1000" fill="hold"/>
                                        <p:tgtEl>
                                          <p:spTgt spid="48"/>
                                        </p:tgtEl>
                                        <p:attrNameLst>
                                          <p:attrName>ppt_x</p:attrName>
                                        </p:attrNameLst>
                                      </p:cBhvr>
                                      <p:tavLst>
                                        <p:tav tm="0">
                                          <p:val>
                                            <p:strVal val="#ppt_x"/>
                                          </p:val>
                                        </p:tav>
                                        <p:tav tm="100000">
                                          <p:val>
                                            <p:strVal val="#ppt_x"/>
                                          </p:val>
                                        </p:tav>
                                      </p:tavLst>
                                    </p:anim>
                                    <p:anim calcmode="lin" valueType="num">
                                      <p:cBhvr>
                                        <p:cTn id="60" dur="1000" fill="hold"/>
                                        <p:tgtEl>
                                          <p:spTgt spid="48"/>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1000"/>
                                        <p:tgtEl>
                                          <p:spTgt spid="49"/>
                                        </p:tgtEl>
                                      </p:cBhvr>
                                    </p:animEffect>
                                    <p:anim calcmode="lin" valueType="num">
                                      <p:cBhvr>
                                        <p:cTn id="64" dur="1000" fill="hold"/>
                                        <p:tgtEl>
                                          <p:spTgt spid="49"/>
                                        </p:tgtEl>
                                        <p:attrNameLst>
                                          <p:attrName>ppt_x</p:attrName>
                                        </p:attrNameLst>
                                      </p:cBhvr>
                                      <p:tavLst>
                                        <p:tav tm="0">
                                          <p:val>
                                            <p:strVal val="#ppt_x"/>
                                          </p:val>
                                        </p:tav>
                                        <p:tav tm="100000">
                                          <p:val>
                                            <p:strVal val="#ppt_x"/>
                                          </p:val>
                                        </p:tav>
                                      </p:tavLst>
                                    </p:anim>
                                    <p:anim calcmode="lin" valueType="num">
                                      <p:cBhvr>
                                        <p:cTn id="6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8" grpId="1" animBg="1"/>
      <p:bldP spid="38" grpId="2" animBg="1"/>
      <p:bldP spid="39" grpId="0" animBg="1"/>
      <p:bldP spid="39" grpId="1" animBg="1"/>
      <p:bldP spid="39" grpId="2" animBg="1"/>
      <p:bldP spid="40" grpId="0" animBg="1"/>
      <p:bldP spid="40" grpId="1" animBg="1"/>
      <p:bldP spid="40" grpId="2" animBg="1"/>
      <p:bldP spid="41" grpId="0" animBg="1"/>
      <p:bldP spid="42" grpId="0" animBg="1"/>
      <p:bldP spid="45" grpId="0"/>
      <p:bldP spid="46" grpId="0"/>
      <p:bldP spid="47" grpId="0" bldLvl="0" animBg="1"/>
      <p:bldP spid="48" grpId="0" bldLvl="0" animBg="1"/>
      <p:bldP spid="4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Line 38"/>
          <p:cNvSpPr>
            <a:spLocks noChangeShapeType="1"/>
          </p:cNvSpPr>
          <p:nvPr/>
        </p:nvSpPr>
        <p:spPr bwMode="gray">
          <a:xfrm>
            <a:off x="3110743" y="3035958"/>
            <a:ext cx="6398684" cy="1587"/>
          </a:xfrm>
          <a:prstGeom prst="line">
            <a:avLst/>
          </a:prstGeom>
          <a:noFill/>
          <a:ln w="25400">
            <a:solidFill>
              <a:schemeClr val="tx2"/>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173" name="Line 35"/>
          <p:cNvSpPr>
            <a:spLocks noChangeShapeType="1"/>
          </p:cNvSpPr>
          <p:nvPr/>
        </p:nvSpPr>
        <p:spPr bwMode="gray">
          <a:xfrm>
            <a:off x="3119967" y="2295712"/>
            <a:ext cx="6400800" cy="0"/>
          </a:xfrm>
          <a:prstGeom prst="line">
            <a:avLst/>
          </a:prstGeom>
          <a:noFill/>
          <a:ln w="25400">
            <a:solidFill>
              <a:schemeClr val="tx2"/>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177" name="Rectangle 2"/>
          <p:cNvSpPr>
            <a:spLocks noGrp="1" noChangeArrowheads="1"/>
          </p:cNvSpPr>
          <p:nvPr>
            <p:ph type="title"/>
          </p:nvPr>
        </p:nvSpPr>
        <p:spPr>
          <a:xfrm>
            <a:off x="1483743" y="442500"/>
            <a:ext cx="9014604" cy="769794"/>
          </a:xfrm>
        </p:spPr>
        <p:txBody>
          <a:bodyPr>
            <a:normAutofit/>
          </a:bodyPr>
          <a:lstStyle/>
          <a:p>
            <a:pPr algn="ctr"/>
            <a:r>
              <a:rPr lang="zh-CN" altLang="en-US" sz="3200" dirty="0">
                <a:latin typeface="微软雅黑" panose="020B0503020204020204" charset="-122"/>
                <a:ea typeface="微软雅黑" panose="020B0503020204020204" charset="-122"/>
              </a:rPr>
              <a:t>目  录</a:t>
            </a:r>
          </a:p>
        </p:txBody>
      </p:sp>
      <p:sp>
        <p:nvSpPr>
          <p:cNvPr id="7181" name="Text Box 37"/>
          <p:cNvSpPr txBox="1">
            <a:spLocks noChangeArrowheads="1"/>
          </p:cNvSpPr>
          <p:nvPr/>
        </p:nvSpPr>
        <p:spPr bwMode="gray">
          <a:xfrm>
            <a:off x="2904442" y="1760725"/>
            <a:ext cx="32733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kumimoji="0" lang="en-US" altLang="zh-CN" sz="2000">
                <a:solidFill>
                  <a:srgbClr val="FFFFFF"/>
                </a:solidFill>
                <a:latin typeface="Arial" panose="020B0604020202020204" pitchFamily="34" charset="0"/>
                <a:cs typeface="Arial" panose="020B0604020202020204" pitchFamily="34" charset="0"/>
              </a:rPr>
              <a:t>1</a:t>
            </a:r>
          </a:p>
        </p:txBody>
      </p:sp>
      <p:sp>
        <p:nvSpPr>
          <p:cNvPr id="7185" name="Rectangle 43"/>
          <p:cNvSpPr>
            <a:spLocks noChangeArrowheads="1"/>
          </p:cNvSpPr>
          <p:nvPr/>
        </p:nvSpPr>
        <p:spPr bwMode="auto">
          <a:xfrm>
            <a:off x="4176184" y="1825812"/>
            <a:ext cx="17235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dirty="0">
                <a:ea typeface="微软雅黑" panose="020B0503020204020204" charset="-122"/>
              </a:rPr>
              <a:t>合同管理概述</a:t>
            </a:r>
            <a:endParaRPr lang="zh-CN" altLang="en-US" sz="2000" b="0" dirty="0">
              <a:ea typeface="微软雅黑" panose="020B0503020204020204" charset="-122"/>
            </a:endParaRPr>
          </a:p>
        </p:txBody>
      </p:sp>
      <p:sp>
        <p:nvSpPr>
          <p:cNvPr id="7186" name="Rectangle 44"/>
          <p:cNvSpPr>
            <a:spLocks noChangeArrowheads="1"/>
          </p:cNvSpPr>
          <p:nvPr/>
        </p:nvSpPr>
        <p:spPr bwMode="auto">
          <a:xfrm>
            <a:off x="4166960" y="2567644"/>
            <a:ext cx="53424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000" dirty="0">
                <a:latin typeface="微软雅黑" panose="020B0503020204020204" charset="-122"/>
                <a:ea typeface="微软雅黑" panose="020B0503020204020204" charset="-122"/>
              </a:rPr>
              <a:t>合同管理流程及要点</a:t>
            </a:r>
            <a:endParaRPr lang="zh-CN" altLang="en-US" sz="2000" b="0" dirty="0">
              <a:latin typeface="微软雅黑" panose="020B0503020204020204" charset="-122"/>
              <a:ea typeface="微软雅黑" panose="020B0503020204020204" charset="-122"/>
            </a:endParaRPr>
          </a:p>
        </p:txBody>
      </p:sp>
      <p:sp>
        <p:nvSpPr>
          <p:cNvPr id="11" name="矩形 10"/>
          <p:cNvSpPr/>
          <p:nvPr/>
        </p:nvSpPr>
        <p:spPr>
          <a:xfrm>
            <a:off x="-970670" y="1406769"/>
            <a:ext cx="647114" cy="956603"/>
          </a:xfrm>
          <a:prstGeom prst="rect">
            <a:avLst/>
          </a:pr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970670" y="2363372"/>
            <a:ext cx="647114" cy="956603"/>
          </a:xfrm>
          <a:prstGeom prst="rect">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七角星 1"/>
          <p:cNvSpPr/>
          <p:nvPr/>
        </p:nvSpPr>
        <p:spPr>
          <a:xfrm>
            <a:off x="2929821" y="1952539"/>
            <a:ext cx="301956" cy="301956"/>
          </a:xfrm>
          <a:prstGeom prst="star7">
            <a:avLst/>
          </a:prstGeom>
          <a:gradFill flip="none" rotWithShape="1">
            <a:gsLst>
              <a:gs pos="0">
                <a:srgbClr val="537285">
                  <a:shade val="30000"/>
                  <a:satMod val="115000"/>
                </a:srgbClr>
              </a:gs>
              <a:gs pos="50000">
                <a:srgbClr val="537285">
                  <a:shade val="67500"/>
                  <a:satMod val="115000"/>
                </a:srgbClr>
              </a:gs>
              <a:gs pos="100000">
                <a:srgbClr val="537285">
                  <a:shade val="100000"/>
                  <a:satMod val="115000"/>
                </a:srgbClr>
              </a:gs>
            </a:gsLst>
            <a:lin ang="0" scaled="1"/>
            <a:tileRect/>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七角星 13"/>
          <p:cNvSpPr/>
          <p:nvPr/>
        </p:nvSpPr>
        <p:spPr>
          <a:xfrm>
            <a:off x="2935929" y="2656312"/>
            <a:ext cx="297021" cy="297021"/>
          </a:xfrm>
          <a:prstGeom prst="star7">
            <a:avLst/>
          </a:prstGeom>
          <a:gradFill flip="none" rotWithShape="1">
            <a:gsLst>
              <a:gs pos="0">
                <a:srgbClr val="537285">
                  <a:shade val="30000"/>
                  <a:satMod val="115000"/>
                </a:srgbClr>
              </a:gs>
              <a:gs pos="50000">
                <a:srgbClr val="537285">
                  <a:shade val="67500"/>
                  <a:satMod val="115000"/>
                </a:srgbClr>
              </a:gs>
              <a:gs pos="100000">
                <a:srgbClr val="537285">
                  <a:shade val="100000"/>
                  <a:satMod val="115000"/>
                </a:srgbClr>
              </a:gs>
            </a:gsLst>
            <a:lin ang="0" scaled="1"/>
            <a:tileRect/>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Line 35"/>
          <p:cNvSpPr>
            <a:spLocks noChangeShapeType="1"/>
          </p:cNvSpPr>
          <p:nvPr/>
        </p:nvSpPr>
        <p:spPr bwMode="gray">
          <a:xfrm>
            <a:off x="3136464" y="3752480"/>
            <a:ext cx="6400800" cy="0"/>
          </a:xfrm>
          <a:prstGeom prst="line">
            <a:avLst/>
          </a:prstGeom>
          <a:noFill/>
          <a:ln w="25400">
            <a:solidFill>
              <a:schemeClr val="tx2"/>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 name="Rectangle 43"/>
          <p:cNvSpPr>
            <a:spLocks noChangeArrowheads="1"/>
          </p:cNvSpPr>
          <p:nvPr/>
        </p:nvSpPr>
        <p:spPr bwMode="auto">
          <a:xfrm>
            <a:off x="4165787" y="3282580"/>
            <a:ext cx="3230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zh-CN" altLang="en-US" sz="2000" b="0" dirty="0">
                <a:ea typeface="微软雅黑" panose="020B0503020204020204" charset="-122"/>
              </a:rPr>
              <a:t>合同条款中存在的主要问题</a:t>
            </a:r>
          </a:p>
        </p:txBody>
      </p:sp>
      <p:sp>
        <p:nvSpPr>
          <p:cNvPr id="17" name="七角星 16"/>
          <p:cNvSpPr/>
          <p:nvPr/>
        </p:nvSpPr>
        <p:spPr>
          <a:xfrm>
            <a:off x="2946318" y="3409307"/>
            <a:ext cx="301956" cy="301956"/>
          </a:xfrm>
          <a:prstGeom prst="star7">
            <a:avLst/>
          </a:prstGeom>
          <a:gradFill flip="none" rotWithShape="1">
            <a:gsLst>
              <a:gs pos="0">
                <a:srgbClr val="537285">
                  <a:shade val="30000"/>
                  <a:satMod val="115000"/>
                </a:srgbClr>
              </a:gs>
              <a:gs pos="50000">
                <a:srgbClr val="537285">
                  <a:shade val="67500"/>
                  <a:satMod val="115000"/>
                </a:srgbClr>
              </a:gs>
              <a:gs pos="100000">
                <a:srgbClr val="537285">
                  <a:shade val="100000"/>
                  <a:satMod val="115000"/>
                </a:srgbClr>
              </a:gs>
            </a:gsLst>
            <a:lin ang="0" scaled="1"/>
            <a:tileRect/>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Line 35"/>
          <p:cNvSpPr>
            <a:spLocks noChangeShapeType="1"/>
          </p:cNvSpPr>
          <p:nvPr/>
        </p:nvSpPr>
        <p:spPr bwMode="gray">
          <a:xfrm>
            <a:off x="3136464" y="4483104"/>
            <a:ext cx="6400800" cy="0"/>
          </a:xfrm>
          <a:prstGeom prst="line">
            <a:avLst/>
          </a:prstGeom>
          <a:noFill/>
          <a:ln w="25400">
            <a:solidFill>
              <a:schemeClr val="tx2"/>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 name="Rectangle 43"/>
          <p:cNvSpPr>
            <a:spLocks noChangeArrowheads="1"/>
          </p:cNvSpPr>
          <p:nvPr/>
        </p:nvSpPr>
        <p:spPr bwMode="auto">
          <a:xfrm>
            <a:off x="4165787" y="4013204"/>
            <a:ext cx="3262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zh-CN" altLang="en-US" sz="2000" b="0" dirty="0">
                <a:ea typeface="微软雅黑" panose="020B0503020204020204" charset="-122"/>
              </a:rPr>
              <a:t>合同履行过程中的注意事项</a:t>
            </a:r>
          </a:p>
        </p:txBody>
      </p:sp>
      <p:sp>
        <p:nvSpPr>
          <p:cNvPr id="20" name="七角星 19"/>
          <p:cNvSpPr/>
          <p:nvPr/>
        </p:nvSpPr>
        <p:spPr>
          <a:xfrm>
            <a:off x="2946318" y="4139931"/>
            <a:ext cx="301956" cy="301956"/>
          </a:xfrm>
          <a:prstGeom prst="star7">
            <a:avLst/>
          </a:prstGeom>
          <a:gradFill flip="none" rotWithShape="1">
            <a:gsLst>
              <a:gs pos="0">
                <a:srgbClr val="537285">
                  <a:shade val="30000"/>
                  <a:satMod val="115000"/>
                </a:srgbClr>
              </a:gs>
              <a:gs pos="50000">
                <a:srgbClr val="537285">
                  <a:shade val="67500"/>
                  <a:satMod val="115000"/>
                </a:srgbClr>
              </a:gs>
              <a:gs pos="100000">
                <a:srgbClr val="537285">
                  <a:shade val="100000"/>
                  <a:satMod val="115000"/>
                </a:srgbClr>
              </a:gs>
            </a:gsLst>
            <a:lin ang="0" scaled="1"/>
            <a:tileRect/>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Line 35"/>
          <p:cNvSpPr>
            <a:spLocks noChangeShapeType="1"/>
          </p:cNvSpPr>
          <p:nvPr/>
        </p:nvSpPr>
        <p:spPr bwMode="gray">
          <a:xfrm>
            <a:off x="3123017" y="5209245"/>
            <a:ext cx="6400800" cy="0"/>
          </a:xfrm>
          <a:prstGeom prst="line">
            <a:avLst/>
          </a:prstGeom>
          <a:noFill/>
          <a:ln w="25400">
            <a:solidFill>
              <a:schemeClr val="tx2"/>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 name="Rectangle 43"/>
          <p:cNvSpPr>
            <a:spLocks noChangeArrowheads="1"/>
          </p:cNvSpPr>
          <p:nvPr/>
        </p:nvSpPr>
        <p:spPr bwMode="auto">
          <a:xfrm>
            <a:off x="4152340" y="4739345"/>
            <a:ext cx="17235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zh-CN" altLang="en-US" sz="2000" b="0" dirty="0">
                <a:ea typeface="微软雅黑" panose="020B0503020204020204" charset="-122"/>
              </a:rPr>
              <a:t>典型合同种类</a:t>
            </a:r>
          </a:p>
        </p:txBody>
      </p:sp>
      <p:sp>
        <p:nvSpPr>
          <p:cNvPr id="29" name="七角星 28"/>
          <p:cNvSpPr/>
          <p:nvPr/>
        </p:nvSpPr>
        <p:spPr>
          <a:xfrm>
            <a:off x="2932871" y="4866072"/>
            <a:ext cx="301956" cy="301956"/>
          </a:xfrm>
          <a:prstGeom prst="star7">
            <a:avLst/>
          </a:prstGeom>
          <a:gradFill flip="none" rotWithShape="1">
            <a:gsLst>
              <a:gs pos="0">
                <a:srgbClr val="537285">
                  <a:shade val="30000"/>
                  <a:satMod val="115000"/>
                </a:srgbClr>
              </a:gs>
              <a:gs pos="50000">
                <a:srgbClr val="537285">
                  <a:shade val="67500"/>
                  <a:satMod val="115000"/>
                </a:srgbClr>
              </a:gs>
              <a:gs pos="100000">
                <a:srgbClr val="537285">
                  <a:shade val="100000"/>
                  <a:satMod val="115000"/>
                </a:srgbClr>
              </a:gs>
            </a:gsLst>
            <a:lin ang="0" scaled="1"/>
            <a:tileRect/>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ipe(left)">
                                      <p:cBhvr>
                                        <p:cTn id="7" dur="500"/>
                                        <p:tgtEl>
                                          <p:spTgt spid="717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173"/>
                                        </p:tgtEl>
                                        <p:attrNameLst>
                                          <p:attrName>style.visibility</p:attrName>
                                        </p:attrNameLst>
                                      </p:cBhvr>
                                      <p:to>
                                        <p:strVal val="visible"/>
                                      </p:to>
                                    </p:set>
                                    <p:animEffect transition="in" filter="wipe(left)">
                                      <p:cBhvr>
                                        <p:cTn id="10" dur="500"/>
                                        <p:tgtEl>
                                          <p:spTgt spid="7173"/>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7181"/>
                                        </p:tgtEl>
                                        <p:attrNameLst>
                                          <p:attrName>style.visibility</p:attrName>
                                        </p:attrNameLst>
                                      </p:cBhvr>
                                      <p:to>
                                        <p:strVal val="visible"/>
                                      </p:to>
                                    </p:set>
                                    <p:animEffect transition="in" filter="fade">
                                      <p:cBhvr>
                                        <p:cTn id="13" dur="1000"/>
                                        <p:tgtEl>
                                          <p:spTgt spid="7181"/>
                                        </p:tgtEl>
                                      </p:cBhvr>
                                    </p:animEffect>
                                    <p:anim calcmode="lin" valueType="num">
                                      <p:cBhvr>
                                        <p:cTn id="14" dur="1000" fill="hold"/>
                                        <p:tgtEl>
                                          <p:spTgt spid="7181"/>
                                        </p:tgtEl>
                                        <p:attrNameLst>
                                          <p:attrName>ppt_x</p:attrName>
                                        </p:attrNameLst>
                                      </p:cBhvr>
                                      <p:tavLst>
                                        <p:tav tm="0">
                                          <p:val>
                                            <p:strVal val="#ppt_x"/>
                                          </p:val>
                                        </p:tav>
                                        <p:tav tm="100000">
                                          <p:val>
                                            <p:strVal val="#ppt_x"/>
                                          </p:val>
                                        </p:tav>
                                      </p:tavLst>
                                    </p:anim>
                                    <p:anim calcmode="lin" valueType="num">
                                      <p:cBhvr>
                                        <p:cTn id="15" dur="1000" fill="hold"/>
                                        <p:tgtEl>
                                          <p:spTgt spid="7181"/>
                                        </p:tgtEl>
                                        <p:attrNameLst>
                                          <p:attrName>ppt_y</p:attrName>
                                        </p:attrNameLst>
                                      </p:cBhvr>
                                      <p:tavLst>
                                        <p:tav tm="0">
                                          <p:val>
                                            <p:strVal val="#ppt_y+.1"/>
                                          </p:val>
                                        </p:tav>
                                        <p:tav tm="100000">
                                          <p:val>
                                            <p:strVal val="#ppt_y"/>
                                          </p:val>
                                        </p:tav>
                                      </p:tavLst>
                                    </p:anim>
                                  </p:childTnLst>
                                </p:cTn>
                              </p:par>
                              <p:par>
                                <p:cTn id="16" presetID="22" presetClass="entr" presetSubtype="8" fill="hold" grpId="0" nodeType="withEffect">
                                  <p:stCondLst>
                                    <p:cond delay="0"/>
                                  </p:stCondLst>
                                  <p:childTnLst>
                                    <p:set>
                                      <p:cBhvr>
                                        <p:cTn id="17" dur="1" fill="hold">
                                          <p:stCondLst>
                                            <p:cond delay="0"/>
                                          </p:stCondLst>
                                        </p:cTn>
                                        <p:tgtEl>
                                          <p:spTgt spid="7185"/>
                                        </p:tgtEl>
                                        <p:attrNameLst>
                                          <p:attrName>style.visibility</p:attrName>
                                        </p:attrNameLst>
                                      </p:cBhvr>
                                      <p:to>
                                        <p:strVal val="visible"/>
                                      </p:to>
                                    </p:set>
                                    <p:animEffect transition="in" filter="wipe(left)">
                                      <p:cBhvr>
                                        <p:cTn id="18" dur="500"/>
                                        <p:tgtEl>
                                          <p:spTgt spid="718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186"/>
                                        </p:tgtEl>
                                        <p:attrNameLst>
                                          <p:attrName>style.visibility</p:attrName>
                                        </p:attrNameLst>
                                      </p:cBhvr>
                                      <p:to>
                                        <p:strVal val="visible"/>
                                      </p:to>
                                    </p:set>
                                    <p:animEffect transition="in" filter="wipe(left)">
                                      <p:cBhvr>
                                        <p:cTn id="21" dur="500"/>
                                        <p:tgtEl>
                                          <p:spTgt spid="7186"/>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22" presetClass="entr" presetSubtype="8"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500"/>
                                        <p:tgtEl>
                                          <p:spTgt spid="18"/>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par>
                                <p:cTn id="54" presetID="22" presetClass="entr" presetSubtype="8"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left)">
                                      <p:cBhvr>
                                        <p:cTn id="56" dur="500"/>
                                        <p:tgtEl>
                                          <p:spTgt spid="27"/>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500"/>
                                        <p:tgtEl>
                                          <p:spTgt spid="28"/>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1000"/>
                                        <p:tgtEl>
                                          <p:spTgt spid="29"/>
                                        </p:tgtEl>
                                      </p:cBhvr>
                                    </p:animEffect>
                                    <p:anim calcmode="lin" valueType="num">
                                      <p:cBhvr>
                                        <p:cTn id="63" dur="1000" fill="hold"/>
                                        <p:tgtEl>
                                          <p:spTgt spid="29"/>
                                        </p:tgtEl>
                                        <p:attrNameLst>
                                          <p:attrName>ppt_x</p:attrName>
                                        </p:attrNameLst>
                                      </p:cBhvr>
                                      <p:tavLst>
                                        <p:tav tm="0">
                                          <p:val>
                                            <p:strVal val="#ppt_x"/>
                                          </p:val>
                                        </p:tav>
                                        <p:tav tm="100000">
                                          <p:val>
                                            <p:strVal val="#ppt_x"/>
                                          </p:val>
                                        </p:tav>
                                      </p:tavLst>
                                    </p:anim>
                                    <p:anim calcmode="lin" valueType="num">
                                      <p:cBhvr>
                                        <p:cTn id="64" dur="1000" fill="hold"/>
                                        <p:tgtEl>
                                          <p:spTgt spid="2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7177"/>
                                        </p:tgtEl>
                                        <p:attrNameLst>
                                          <p:attrName>style.visibility</p:attrName>
                                        </p:attrNameLst>
                                      </p:cBhvr>
                                      <p:to>
                                        <p:strVal val="visible"/>
                                      </p:to>
                                    </p:set>
                                    <p:animEffect transition="in" filter="fade">
                                      <p:cBhvr>
                                        <p:cTn id="67" dur="1000"/>
                                        <p:tgtEl>
                                          <p:spTgt spid="7177"/>
                                        </p:tgtEl>
                                      </p:cBhvr>
                                    </p:animEffect>
                                    <p:anim calcmode="lin" valueType="num">
                                      <p:cBhvr>
                                        <p:cTn id="68" dur="1000" fill="hold"/>
                                        <p:tgtEl>
                                          <p:spTgt spid="7177"/>
                                        </p:tgtEl>
                                        <p:attrNameLst>
                                          <p:attrName>ppt_x</p:attrName>
                                        </p:attrNameLst>
                                      </p:cBhvr>
                                      <p:tavLst>
                                        <p:tav tm="0">
                                          <p:val>
                                            <p:strVal val="#ppt_x"/>
                                          </p:val>
                                        </p:tav>
                                        <p:tav tm="100000">
                                          <p:val>
                                            <p:strVal val="#ppt_x"/>
                                          </p:val>
                                        </p:tav>
                                      </p:tavLst>
                                    </p:anim>
                                    <p:anim calcmode="lin" valueType="num">
                                      <p:cBhvr>
                                        <p:cTn id="69" dur="1000" fill="hold"/>
                                        <p:tgtEl>
                                          <p:spTgt spid="71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p:bldP spid="7173" grpId="0" animBg="1"/>
      <p:bldP spid="7177" grpId="0"/>
      <p:bldP spid="7181" grpId="0"/>
      <p:bldP spid="7185" grpId="0"/>
      <p:bldP spid="7186" grpId="0"/>
      <p:bldP spid="2" grpId="0" animBg="1"/>
      <p:bldP spid="14" grpId="0" animBg="1"/>
      <p:bldP spid="15" grpId="0" animBg="1"/>
      <p:bldP spid="16" grpId="0" bldLvl="0" animBg="1"/>
      <p:bldP spid="17" grpId="0" animBg="1"/>
      <p:bldP spid="18" grpId="0" animBg="1"/>
      <p:bldP spid="19" grpId="0"/>
      <p:bldP spid="20" grpId="0" animBg="1"/>
      <p:bldP spid="27" grpId="0" animBg="1"/>
      <p:bldP spid="28" grpId="0"/>
      <p:bldP spid="2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7"/>
          <p:cNvSpPr/>
          <p:nvPr/>
        </p:nvSpPr>
        <p:spPr>
          <a:xfrm>
            <a:off x="1765004" y="3546321"/>
            <a:ext cx="809181" cy="809181"/>
          </a:xfrm>
          <a:prstGeom prst="ellipse">
            <a:avLst/>
          </a:prstGeom>
          <a:solidFill>
            <a:srgbClr val="6E8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en-US" altLang="zh-CN" sz="1400" b="1" dirty="0">
                <a:solidFill>
                  <a:schemeClr val="bg1"/>
                </a:solidFill>
                <a:latin typeface="微软雅黑" panose="020B0503020204020204" charset="-122"/>
                <a:ea typeface="微软雅黑" panose="020B0503020204020204" charset="-122"/>
              </a:rPr>
              <a:t>01</a:t>
            </a:r>
            <a:endParaRPr lang="zh-CN" altLang="en-US" sz="1400" b="1" dirty="0">
              <a:solidFill>
                <a:schemeClr val="bg1"/>
              </a:solidFill>
              <a:latin typeface="微软雅黑" panose="020B0503020204020204" charset="-122"/>
              <a:ea typeface="微软雅黑" panose="020B0503020204020204" charset="-122"/>
            </a:endParaRPr>
          </a:p>
        </p:txBody>
      </p:sp>
      <p:sp>
        <p:nvSpPr>
          <p:cNvPr id="3" name="Oval 23"/>
          <p:cNvSpPr/>
          <p:nvPr/>
        </p:nvSpPr>
        <p:spPr>
          <a:xfrm>
            <a:off x="3713084" y="3546321"/>
            <a:ext cx="809181" cy="809181"/>
          </a:xfrm>
          <a:prstGeom prst="ellipse">
            <a:avLst/>
          </a:prstGeom>
          <a:solidFill>
            <a:srgbClr val="6E8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en-US" altLang="zh-CN" sz="1400" b="1" dirty="0">
                <a:solidFill>
                  <a:schemeClr val="bg1"/>
                </a:solidFill>
                <a:latin typeface="微软雅黑" panose="020B0503020204020204" charset="-122"/>
                <a:ea typeface="微软雅黑" panose="020B0503020204020204" charset="-122"/>
                <a:sym typeface="+mn-ea"/>
              </a:rPr>
              <a:t>02</a:t>
            </a:r>
            <a:endParaRPr lang="en-US" sz="1400" b="1" dirty="0">
              <a:solidFill>
                <a:schemeClr val="bg1"/>
              </a:solidFill>
              <a:latin typeface="微软雅黑" panose="020B0503020204020204" charset="-122"/>
              <a:ea typeface="微软雅黑" panose="020B0503020204020204" charset="-122"/>
            </a:endParaRPr>
          </a:p>
        </p:txBody>
      </p:sp>
      <p:sp>
        <p:nvSpPr>
          <p:cNvPr id="4" name="Oval 30"/>
          <p:cNvSpPr/>
          <p:nvPr/>
        </p:nvSpPr>
        <p:spPr>
          <a:xfrm>
            <a:off x="5661164" y="3546321"/>
            <a:ext cx="809181" cy="809181"/>
          </a:xfrm>
          <a:prstGeom prst="ellipse">
            <a:avLst/>
          </a:prstGeom>
          <a:solidFill>
            <a:srgbClr val="6E8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en-US" altLang="zh-CN" sz="1400" b="1" dirty="0">
                <a:solidFill>
                  <a:schemeClr val="bg1"/>
                </a:solidFill>
                <a:latin typeface="微软雅黑" panose="020B0503020204020204" charset="-122"/>
                <a:ea typeface="微软雅黑" panose="020B0503020204020204" charset="-122"/>
                <a:sym typeface="+mn-ea"/>
              </a:rPr>
              <a:t>03</a:t>
            </a:r>
            <a:endParaRPr lang="en-US" sz="1400" b="1" dirty="0">
              <a:solidFill>
                <a:schemeClr val="bg1"/>
              </a:solidFill>
              <a:latin typeface="微软雅黑" panose="020B0503020204020204" charset="-122"/>
              <a:ea typeface="微软雅黑" panose="020B0503020204020204" charset="-122"/>
            </a:endParaRPr>
          </a:p>
        </p:txBody>
      </p:sp>
      <p:sp>
        <p:nvSpPr>
          <p:cNvPr id="5" name="Oval 31"/>
          <p:cNvSpPr/>
          <p:nvPr/>
        </p:nvSpPr>
        <p:spPr>
          <a:xfrm>
            <a:off x="7609244" y="3546321"/>
            <a:ext cx="809181" cy="809181"/>
          </a:xfrm>
          <a:prstGeom prst="ellipse">
            <a:avLst/>
          </a:prstGeom>
          <a:solidFill>
            <a:srgbClr val="6E8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en-US" altLang="zh-CN" sz="1400" b="1" dirty="0">
                <a:solidFill>
                  <a:schemeClr val="bg1"/>
                </a:solidFill>
                <a:latin typeface="微软雅黑" panose="020B0503020204020204" charset="-122"/>
                <a:ea typeface="微软雅黑" panose="020B0503020204020204" charset="-122"/>
                <a:sym typeface="+mn-ea"/>
              </a:rPr>
              <a:t>04</a:t>
            </a:r>
            <a:endParaRPr lang="en-US" sz="1400" b="1" dirty="0">
              <a:solidFill>
                <a:schemeClr val="bg1"/>
              </a:solidFill>
              <a:latin typeface="微软雅黑" panose="020B0503020204020204" charset="-122"/>
              <a:ea typeface="微软雅黑" panose="020B0503020204020204" charset="-122"/>
            </a:endParaRPr>
          </a:p>
        </p:txBody>
      </p:sp>
      <p:sp>
        <p:nvSpPr>
          <p:cNvPr id="6" name="Oval 32"/>
          <p:cNvSpPr/>
          <p:nvPr/>
        </p:nvSpPr>
        <p:spPr>
          <a:xfrm>
            <a:off x="9557325" y="3546321"/>
            <a:ext cx="809181" cy="809181"/>
          </a:xfrm>
          <a:prstGeom prst="ellipse">
            <a:avLst/>
          </a:prstGeom>
          <a:solidFill>
            <a:srgbClr val="6E8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en-US" altLang="zh-CN" sz="1400" b="1" dirty="0">
                <a:solidFill>
                  <a:schemeClr val="bg1"/>
                </a:solidFill>
                <a:latin typeface="微软雅黑" panose="020B0503020204020204" charset="-122"/>
                <a:ea typeface="微软雅黑" panose="020B0503020204020204" charset="-122"/>
                <a:sym typeface="+mn-ea"/>
              </a:rPr>
              <a:t>05</a:t>
            </a:r>
            <a:endParaRPr lang="en-US" sz="1400" b="1" dirty="0">
              <a:solidFill>
                <a:schemeClr val="bg1"/>
              </a:solidFill>
              <a:latin typeface="微软雅黑" panose="020B0503020204020204" charset="-122"/>
              <a:ea typeface="微软雅黑" panose="020B0503020204020204" charset="-122"/>
            </a:endParaRPr>
          </a:p>
        </p:txBody>
      </p:sp>
      <p:sp>
        <p:nvSpPr>
          <p:cNvPr id="7" name="Rectangle 38"/>
          <p:cNvSpPr/>
          <p:nvPr/>
        </p:nvSpPr>
        <p:spPr>
          <a:xfrm>
            <a:off x="890105" y="4894826"/>
            <a:ext cx="2565072" cy="893834"/>
          </a:xfrm>
          <a:prstGeom prst="rect">
            <a:avLst/>
          </a:prstGeom>
        </p:spPr>
        <p:txBody>
          <a:bodyPr wrap="square">
            <a:spAutoFit/>
          </a:bodyPr>
          <a:lstStyle/>
          <a:p>
            <a:pPr algn="ctr">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rPr>
              <a:t>对于一般的合同，双方当事人可以约定双方签字后生效或盖章后生效或签字盖章后生效。</a:t>
            </a:r>
            <a:endParaRPr lang="en-US" sz="1000" dirty="0">
              <a:solidFill>
                <a:schemeClr val="tx1">
                  <a:lumMod val="65000"/>
                  <a:lumOff val="35000"/>
                </a:schemeClr>
              </a:solidFill>
            </a:endParaRPr>
          </a:p>
        </p:txBody>
      </p:sp>
      <p:sp>
        <p:nvSpPr>
          <p:cNvPr id="8" name="Rectangle 46"/>
          <p:cNvSpPr/>
          <p:nvPr/>
        </p:nvSpPr>
        <p:spPr>
          <a:xfrm>
            <a:off x="4782584" y="4894826"/>
            <a:ext cx="2565072" cy="616836"/>
          </a:xfrm>
          <a:prstGeom prst="rect">
            <a:avLst/>
          </a:prstGeom>
        </p:spPr>
        <p:txBody>
          <a:bodyPr wrap="square">
            <a:spAutoFit/>
          </a:bodyPr>
          <a:lstStyle/>
          <a:p>
            <a:pPr algn="ctr">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rPr>
              <a:t>必须填写合同签订日期，并清楚、准确，不留空白。</a:t>
            </a:r>
            <a:endParaRPr lang="en-US" sz="1000" dirty="0">
              <a:solidFill>
                <a:schemeClr val="tx1">
                  <a:lumMod val="65000"/>
                  <a:lumOff val="35000"/>
                </a:schemeClr>
              </a:solidFill>
            </a:endParaRPr>
          </a:p>
        </p:txBody>
      </p:sp>
      <p:sp>
        <p:nvSpPr>
          <p:cNvPr id="9" name="Rectangle 47"/>
          <p:cNvSpPr/>
          <p:nvPr/>
        </p:nvSpPr>
        <p:spPr>
          <a:xfrm>
            <a:off x="8676968" y="4894826"/>
            <a:ext cx="2565072" cy="1170833"/>
          </a:xfrm>
          <a:prstGeom prst="rect">
            <a:avLst/>
          </a:prstGeom>
        </p:spPr>
        <p:txBody>
          <a:bodyPr wrap="square">
            <a:spAutoFit/>
          </a:bodyPr>
          <a:lstStyle/>
          <a:p>
            <a:pPr algn="ctr" defTabSz="913765">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rPr>
              <a:t>若公司人员岗位、职务发生变动或离职时，原授权文件应及时作废、收回，并书面告知交易对方，防止该人员以公司名义签约。</a:t>
            </a:r>
            <a:endParaRPr lang="en-US" sz="1000" dirty="0">
              <a:solidFill>
                <a:schemeClr val="tx1">
                  <a:lumMod val="65000"/>
                  <a:lumOff val="35000"/>
                </a:schemeClr>
              </a:solidFill>
            </a:endParaRPr>
          </a:p>
        </p:txBody>
      </p:sp>
      <p:sp>
        <p:nvSpPr>
          <p:cNvPr id="10" name="Rectangle 48"/>
          <p:cNvSpPr/>
          <p:nvPr/>
        </p:nvSpPr>
        <p:spPr>
          <a:xfrm>
            <a:off x="6731299" y="1863608"/>
            <a:ext cx="2565072" cy="616836"/>
          </a:xfrm>
          <a:prstGeom prst="rect">
            <a:avLst/>
          </a:prstGeom>
        </p:spPr>
        <p:txBody>
          <a:bodyPr wrap="square">
            <a:spAutoFit/>
          </a:bodyPr>
          <a:lstStyle/>
          <a:p>
            <a:pPr algn="ctr">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rPr>
              <a:t>合同如有两页以上，应加盖骑缝章，避免被恶意换页、掉页。</a:t>
            </a:r>
            <a:endParaRPr lang="en-US" sz="1000" dirty="0">
              <a:solidFill>
                <a:schemeClr val="tx1">
                  <a:lumMod val="65000"/>
                  <a:lumOff val="35000"/>
                </a:schemeClr>
              </a:solidFill>
            </a:endParaRPr>
          </a:p>
        </p:txBody>
      </p:sp>
      <p:sp>
        <p:nvSpPr>
          <p:cNvPr id="11" name="Rectangle 49"/>
          <p:cNvSpPr/>
          <p:nvPr/>
        </p:nvSpPr>
        <p:spPr>
          <a:xfrm>
            <a:off x="2835139" y="1863608"/>
            <a:ext cx="2565072" cy="1198880"/>
          </a:xfrm>
          <a:prstGeom prst="rect">
            <a:avLst/>
          </a:prstGeom>
        </p:spPr>
        <p:txBody>
          <a:bodyPr wrap="square">
            <a:spAutoFit/>
          </a:bodyPr>
          <a:lstStyle/>
          <a:p>
            <a:pPr algn="ctr">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rPr>
              <a:t>要登记的技术合同需由双方当事人的法定代表人或授权代表签名，并加盖合同专用章或单位公章（不能是内部职能科室的印章）。</a:t>
            </a:r>
            <a:endParaRPr lang="en-US" sz="1000" dirty="0">
              <a:solidFill>
                <a:schemeClr val="tx1">
                  <a:lumMod val="65000"/>
                  <a:lumOff val="35000"/>
                </a:schemeClr>
              </a:solidFill>
            </a:endParaRPr>
          </a:p>
        </p:txBody>
      </p:sp>
      <p:cxnSp>
        <p:nvCxnSpPr>
          <p:cNvPr id="12" name="Straight Connector 52"/>
          <p:cNvCxnSpPr>
            <a:stCxn id="3" idx="0"/>
            <a:endCxn id="11" idx="2"/>
          </p:cNvCxnSpPr>
          <p:nvPr/>
        </p:nvCxnSpPr>
        <p:spPr>
          <a:xfrm flipV="1">
            <a:off x="4117040" y="3062451"/>
            <a:ext cx="635" cy="483870"/>
          </a:xfrm>
          <a:prstGeom prst="line">
            <a:avLst/>
          </a:prstGeom>
          <a:ln>
            <a:solidFill>
              <a:schemeClr val="tx1">
                <a:lumMod val="65000"/>
                <a:lumOff val="35000"/>
              </a:schemeClr>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58"/>
          <p:cNvCxnSpPr>
            <a:stCxn id="2" idx="4"/>
            <a:endCxn id="7" idx="0"/>
          </p:cNvCxnSpPr>
          <p:nvPr/>
        </p:nvCxnSpPr>
        <p:spPr>
          <a:xfrm>
            <a:off x="2169595" y="4355502"/>
            <a:ext cx="3046" cy="539324"/>
          </a:xfrm>
          <a:prstGeom prst="line">
            <a:avLst/>
          </a:prstGeom>
          <a:ln>
            <a:solidFill>
              <a:schemeClr val="tx1">
                <a:lumMod val="65000"/>
                <a:lumOff val="3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60"/>
          <p:cNvCxnSpPr>
            <a:stCxn id="4" idx="4"/>
            <a:endCxn id="8" idx="0"/>
          </p:cNvCxnSpPr>
          <p:nvPr/>
        </p:nvCxnSpPr>
        <p:spPr>
          <a:xfrm flipH="1">
            <a:off x="6065120" y="4355502"/>
            <a:ext cx="635" cy="539324"/>
          </a:xfrm>
          <a:prstGeom prst="line">
            <a:avLst/>
          </a:prstGeom>
          <a:ln>
            <a:solidFill>
              <a:schemeClr val="tx1">
                <a:lumMod val="65000"/>
                <a:lumOff val="3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62"/>
          <p:cNvCxnSpPr>
            <a:stCxn id="6" idx="4"/>
            <a:endCxn id="9" idx="0"/>
          </p:cNvCxnSpPr>
          <p:nvPr/>
        </p:nvCxnSpPr>
        <p:spPr>
          <a:xfrm flipH="1">
            <a:off x="9959504" y="4355502"/>
            <a:ext cx="2412" cy="539324"/>
          </a:xfrm>
          <a:prstGeom prst="line">
            <a:avLst/>
          </a:prstGeom>
          <a:ln>
            <a:solidFill>
              <a:schemeClr val="tx1">
                <a:lumMod val="65000"/>
                <a:lumOff val="3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64"/>
          <p:cNvCxnSpPr>
            <a:stCxn id="5" idx="0"/>
            <a:endCxn id="10" idx="2"/>
          </p:cNvCxnSpPr>
          <p:nvPr/>
        </p:nvCxnSpPr>
        <p:spPr>
          <a:xfrm flipV="1">
            <a:off x="8013835" y="2480444"/>
            <a:ext cx="0" cy="1065877"/>
          </a:xfrm>
          <a:prstGeom prst="line">
            <a:avLst/>
          </a:prstGeom>
          <a:ln>
            <a:solidFill>
              <a:schemeClr val="tx1">
                <a:lumMod val="65000"/>
                <a:lumOff val="35000"/>
              </a:schemeClr>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66"/>
          <p:cNvCxnSpPr>
            <a:stCxn id="2" idx="6"/>
            <a:endCxn id="3" idx="2"/>
          </p:cNvCxnSpPr>
          <p:nvPr/>
        </p:nvCxnSpPr>
        <p:spPr>
          <a:xfrm>
            <a:off x="2574185" y="3950912"/>
            <a:ext cx="1138899"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68"/>
          <p:cNvCxnSpPr>
            <a:stCxn id="3" idx="6"/>
            <a:endCxn id="4" idx="2"/>
          </p:cNvCxnSpPr>
          <p:nvPr/>
        </p:nvCxnSpPr>
        <p:spPr>
          <a:xfrm>
            <a:off x="4522265" y="3950912"/>
            <a:ext cx="1138899"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70"/>
          <p:cNvCxnSpPr>
            <a:stCxn id="4" idx="6"/>
            <a:endCxn id="5" idx="2"/>
          </p:cNvCxnSpPr>
          <p:nvPr/>
        </p:nvCxnSpPr>
        <p:spPr>
          <a:xfrm>
            <a:off x="6470345" y="3950912"/>
            <a:ext cx="1138899"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72"/>
          <p:cNvCxnSpPr>
            <a:stCxn id="5" idx="6"/>
            <a:endCxn id="6" idx="2"/>
          </p:cNvCxnSpPr>
          <p:nvPr/>
        </p:nvCxnSpPr>
        <p:spPr>
          <a:xfrm>
            <a:off x="8418425" y="3950912"/>
            <a:ext cx="113890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圆角矩形 21"/>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1205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二</a:t>
            </a:r>
          </a:p>
        </p:txBody>
      </p:sp>
      <p:cxnSp>
        <p:nvCxnSpPr>
          <p:cNvPr id="26" name="直接连接符 25"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72316" y="1145274"/>
            <a:ext cx="1736373" cy="400110"/>
          </a:xfrm>
          <a:prstGeom prst="rect">
            <a:avLst/>
          </a:prstGeom>
          <a:noFill/>
        </p:spPr>
        <p:txBody>
          <a:bodyPr wrap="none" rtlCol="0">
            <a:spAutoFit/>
          </a:bodyPr>
          <a:lstStyle/>
          <a:p>
            <a:r>
              <a:rPr lang="en-US" altLang="zh-CN" sz="2000" b="1" dirty="0">
                <a:latin typeface="黑体" panose="02010609060101010101" pitchFamily="49" charset="-122"/>
                <a:ea typeface="黑体" panose="02010609060101010101" pitchFamily="49" charset="-122"/>
              </a:rPr>
              <a:t>2.5 </a:t>
            </a:r>
            <a:r>
              <a:rPr lang="zh-CN" altLang="en-US" sz="2000" b="1" dirty="0">
                <a:latin typeface="黑体" panose="02010609060101010101" pitchFamily="49" charset="-122"/>
                <a:ea typeface="黑体" panose="02010609060101010101" pitchFamily="49" charset="-122"/>
              </a:rPr>
              <a:t>签字盖章</a:t>
            </a:r>
          </a:p>
        </p:txBody>
      </p:sp>
      <p:sp>
        <p:nvSpPr>
          <p:cNvPr id="30" name="矩形 29">
            <a:extLst>
              <a:ext uri="{FF2B5EF4-FFF2-40B4-BE49-F238E27FC236}">
                <a16:creationId xmlns:a16="http://schemas.microsoft.com/office/drawing/2014/main" id="{B4829EA7-7538-2545-BC73-643DF2CA83B6}"/>
              </a:ext>
            </a:extLst>
          </p:cNvPr>
          <p:cNvSpPr/>
          <p:nvPr/>
        </p:nvSpPr>
        <p:spPr>
          <a:xfrm>
            <a:off x="2276758" y="317593"/>
            <a:ext cx="2954655" cy="461665"/>
          </a:xfrm>
          <a:prstGeom prst="rect">
            <a:avLst/>
          </a:prstGeom>
        </p:spPr>
        <p:txBody>
          <a:bodyPr wrap="none">
            <a:spAutoFit/>
          </a:bodyPr>
          <a:lstStyle/>
          <a:p>
            <a:r>
              <a:rPr lang="zh-CN" altLang="en-US" sz="2400" b="1" dirty="0">
                <a:solidFill>
                  <a:srgbClr val="124062"/>
                </a:solidFill>
                <a:latin typeface="Arial Black" panose="020B0A04020102020204" pitchFamily="34" charset="0"/>
                <a:ea typeface="创艺简细圆" pitchFamily="2" charset="-122"/>
                <a:cs typeface="Kartika" panose="02020503030404060203" pitchFamily="18" charset="0"/>
              </a:rPr>
              <a:t>合同管理流程及要点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ppt_y</p:attrName>
                                        </p:attrNameLst>
                                      </p:cBhvr>
                                      <p:tavLst>
                                        <p:tav tm="0">
                                          <p:val>
                                            <p:strVal val="#ppt_y+#ppt_h*1.125000"/>
                                          </p:val>
                                        </p:tav>
                                        <p:tav tm="100000">
                                          <p:val>
                                            <p:strVal val="#ppt_y"/>
                                          </p:val>
                                        </p:tav>
                                      </p:tavLst>
                                    </p:anim>
                                    <p:animEffect transition="in" filter="wipe(up)">
                                      <p:cBhvr>
                                        <p:cTn id="18" dur="500"/>
                                        <p:tgtEl>
                                          <p:spTgt spid="7"/>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par>
                          <p:cTn id="33" fill="hold">
                            <p:stCondLst>
                              <p:cond delay="3000"/>
                            </p:stCondLst>
                            <p:childTnLst>
                              <p:par>
                                <p:cTn id="34" presetID="12" presetClass="entr" presetSubtype="1"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p:tgtEl>
                                          <p:spTgt spid="11"/>
                                        </p:tgtEl>
                                        <p:attrNameLst>
                                          <p:attrName>ppt_y</p:attrName>
                                        </p:attrNameLst>
                                      </p:cBhvr>
                                      <p:tavLst>
                                        <p:tav tm="0">
                                          <p:val>
                                            <p:strVal val="#ppt_y-#ppt_h*1.125000"/>
                                          </p:val>
                                        </p:tav>
                                        <p:tav tm="100000">
                                          <p:val>
                                            <p:strVal val="#ppt_y"/>
                                          </p:val>
                                        </p:tav>
                                      </p:tavLst>
                                    </p:anim>
                                    <p:animEffect transition="in" filter="wipe(down)">
                                      <p:cBhvr>
                                        <p:cTn id="37" dur="500"/>
                                        <p:tgtEl>
                                          <p:spTgt spid="11"/>
                                        </p:tgtEl>
                                      </p:cBhvr>
                                    </p:animEffect>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Effect transition="in" filter="fade">
                                      <p:cBhvr>
                                        <p:cTn id="47" dur="500"/>
                                        <p:tgtEl>
                                          <p:spTgt spid="4"/>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up)">
                                      <p:cBhvr>
                                        <p:cTn id="51" dur="500"/>
                                        <p:tgtEl>
                                          <p:spTgt spid="14"/>
                                        </p:tgtEl>
                                      </p:cBhvr>
                                    </p:animEffect>
                                  </p:childTnLst>
                                </p:cTn>
                              </p:par>
                            </p:childTnLst>
                          </p:cTn>
                        </p:par>
                        <p:par>
                          <p:cTn id="52" fill="hold">
                            <p:stCondLst>
                              <p:cond delay="5000"/>
                            </p:stCondLst>
                            <p:childTnLst>
                              <p:par>
                                <p:cTn id="53" presetID="12" presetClass="entr" presetSubtype="4"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p:tgtEl>
                                          <p:spTgt spid="8"/>
                                        </p:tgtEl>
                                        <p:attrNameLst>
                                          <p:attrName>ppt_y</p:attrName>
                                        </p:attrNameLst>
                                      </p:cBhvr>
                                      <p:tavLst>
                                        <p:tav tm="0">
                                          <p:val>
                                            <p:strVal val="#ppt_y+#ppt_h*1.125000"/>
                                          </p:val>
                                        </p:tav>
                                        <p:tav tm="100000">
                                          <p:val>
                                            <p:strVal val="#ppt_y"/>
                                          </p:val>
                                        </p:tav>
                                      </p:tavLst>
                                    </p:anim>
                                    <p:animEffect transition="in" filter="wipe(up)">
                                      <p:cBhvr>
                                        <p:cTn id="56" dur="500"/>
                                        <p:tgtEl>
                                          <p:spTgt spid="8"/>
                                        </p:tgtEl>
                                      </p:cBhvr>
                                    </p:animEffect>
                                  </p:childTnLst>
                                </p:cTn>
                              </p:par>
                            </p:childTnLst>
                          </p:cTn>
                        </p:par>
                        <p:par>
                          <p:cTn id="57" fill="hold">
                            <p:stCondLst>
                              <p:cond delay="5500"/>
                            </p:stCondLst>
                            <p:childTnLst>
                              <p:par>
                                <p:cTn id="58" presetID="22" presetClass="entr" presetSubtype="8" fill="hold"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left)">
                                      <p:cBhvr>
                                        <p:cTn id="60" dur="500"/>
                                        <p:tgtEl>
                                          <p:spTgt spid="19"/>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p:cTn id="64" dur="500" fill="hold"/>
                                        <p:tgtEl>
                                          <p:spTgt spid="5"/>
                                        </p:tgtEl>
                                        <p:attrNameLst>
                                          <p:attrName>ppt_w</p:attrName>
                                        </p:attrNameLst>
                                      </p:cBhvr>
                                      <p:tavLst>
                                        <p:tav tm="0">
                                          <p:val>
                                            <p:fltVal val="0"/>
                                          </p:val>
                                        </p:tav>
                                        <p:tav tm="100000">
                                          <p:val>
                                            <p:strVal val="#ppt_w"/>
                                          </p:val>
                                        </p:tav>
                                      </p:tavLst>
                                    </p:anim>
                                    <p:anim calcmode="lin" valueType="num">
                                      <p:cBhvr>
                                        <p:cTn id="65" dur="500" fill="hold"/>
                                        <p:tgtEl>
                                          <p:spTgt spid="5"/>
                                        </p:tgtEl>
                                        <p:attrNameLst>
                                          <p:attrName>ppt_h</p:attrName>
                                        </p:attrNameLst>
                                      </p:cBhvr>
                                      <p:tavLst>
                                        <p:tav tm="0">
                                          <p:val>
                                            <p:fltVal val="0"/>
                                          </p:val>
                                        </p:tav>
                                        <p:tav tm="100000">
                                          <p:val>
                                            <p:strVal val="#ppt_h"/>
                                          </p:val>
                                        </p:tav>
                                      </p:tavLst>
                                    </p:anim>
                                    <p:animEffect transition="in" filter="fade">
                                      <p:cBhvr>
                                        <p:cTn id="66" dur="500"/>
                                        <p:tgtEl>
                                          <p:spTgt spid="5"/>
                                        </p:tgtEl>
                                      </p:cBhvr>
                                    </p:animEffect>
                                  </p:childTnLst>
                                </p:cTn>
                              </p:par>
                            </p:childTnLst>
                          </p:cTn>
                        </p:par>
                        <p:par>
                          <p:cTn id="67" fill="hold">
                            <p:stCondLst>
                              <p:cond delay="6500"/>
                            </p:stCondLst>
                            <p:childTnLst>
                              <p:par>
                                <p:cTn id="68" presetID="22" presetClass="entr" presetSubtype="4" fill="hold" nodeType="after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wipe(down)">
                                      <p:cBhvr>
                                        <p:cTn id="70" dur="500"/>
                                        <p:tgtEl>
                                          <p:spTgt spid="16"/>
                                        </p:tgtEl>
                                      </p:cBhvr>
                                    </p:animEffect>
                                  </p:childTnLst>
                                </p:cTn>
                              </p:par>
                            </p:childTnLst>
                          </p:cTn>
                        </p:par>
                        <p:par>
                          <p:cTn id="71" fill="hold">
                            <p:stCondLst>
                              <p:cond delay="7000"/>
                            </p:stCondLst>
                            <p:childTnLst>
                              <p:par>
                                <p:cTn id="72" presetID="12" presetClass="entr" presetSubtype="1" fill="hold" grpId="0"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p:tgtEl>
                                          <p:spTgt spid="10"/>
                                        </p:tgtEl>
                                        <p:attrNameLst>
                                          <p:attrName>ppt_y</p:attrName>
                                        </p:attrNameLst>
                                      </p:cBhvr>
                                      <p:tavLst>
                                        <p:tav tm="0">
                                          <p:val>
                                            <p:strVal val="#ppt_y-#ppt_h*1.125000"/>
                                          </p:val>
                                        </p:tav>
                                        <p:tav tm="100000">
                                          <p:val>
                                            <p:strVal val="#ppt_y"/>
                                          </p:val>
                                        </p:tav>
                                      </p:tavLst>
                                    </p:anim>
                                    <p:animEffect transition="in" filter="wipe(down)">
                                      <p:cBhvr>
                                        <p:cTn id="75" dur="500"/>
                                        <p:tgtEl>
                                          <p:spTgt spid="10"/>
                                        </p:tgtEl>
                                      </p:cBhvr>
                                    </p:animEffect>
                                  </p:childTnLst>
                                </p:cTn>
                              </p:par>
                            </p:childTnLst>
                          </p:cTn>
                        </p:par>
                        <p:par>
                          <p:cTn id="76" fill="hold">
                            <p:stCondLst>
                              <p:cond delay="7500"/>
                            </p:stCondLst>
                            <p:childTnLst>
                              <p:par>
                                <p:cTn id="77" presetID="22" presetClass="entr" presetSubtype="8"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left)">
                                      <p:cBhvr>
                                        <p:cTn id="79" dur="500"/>
                                        <p:tgtEl>
                                          <p:spTgt spid="20"/>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wipe(up)">
                                      <p:cBhvr>
                                        <p:cTn id="89" dur="500"/>
                                        <p:tgtEl>
                                          <p:spTgt spid="15"/>
                                        </p:tgtEl>
                                      </p:cBhvr>
                                    </p:animEffect>
                                  </p:childTnLst>
                                </p:cTn>
                              </p:par>
                            </p:childTnLst>
                          </p:cTn>
                        </p:par>
                        <p:par>
                          <p:cTn id="90" fill="hold">
                            <p:stCondLst>
                              <p:cond delay="9000"/>
                            </p:stCondLst>
                            <p:childTnLst>
                              <p:par>
                                <p:cTn id="91" presetID="12" presetClass="entr" presetSubtype="4" fill="hold" grpId="0" nodeType="after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500"/>
                                        <p:tgtEl>
                                          <p:spTgt spid="9"/>
                                        </p:tgtEl>
                                        <p:attrNameLst>
                                          <p:attrName>ppt_y</p:attrName>
                                        </p:attrNameLst>
                                      </p:cBhvr>
                                      <p:tavLst>
                                        <p:tav tm="0">
                                          <p:val>
                                            <p:strVal val="#ppt_y+#ppt_h*1.125000"/>
                                          </p:val>
                                        </p:tav>
                                        <p:tav tm="100000">
                                          <p:val>
                                            <p:strVal val="#ppt_y"/>
                                          </p:val>
                                        </p:tav>
                                      </p:tavLst>
                                    </p:anim>
                                    <p:animEffect transition="in" filter="wipe(up)">
                                      <p:cBhvr>
                                        <p:cTn id="9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p:bldP spid="8" grpId="0"/>
      <p:bldP spid="9" grpId="0"/>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1205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二</a:t>
            </a:r>
          </a:p>
        </p:txBody>
      </p:sp>
      <p:cxnSp>
        <p:nvCxnSpPr>
          <p:cNvPr id="7" name="直接连接符 6"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bwMode="auto">
          <a:xfrm>
            <a:off x="4416424" y="1477138"/>
            <a:ext cx="3906839" cy="3616220"/>
            <a:chOff x="0" y="0"/>
            <a:chExt cx="3907055" cy="2960894"/>
          </a:xfrm>
          <a:solidFill>
            <a:srgbClr val="124062">
              <a:alpha val="50000"/>
            </a:srgbClr>
          </a:solidFill>
        </p:grpSpPr>
        <p:sp>
          <p:nvSpPr>
            <p:cNvPr id="11" name="Freeform 2"/>
            <p:cNvSpPr>
              <a:spLocks noChangeArrowheads="1"/>
            </p:cNvSpPr>
            <p:nvPr/>
          </p:nvSpPr>
          <p:spPr bwMode="auto">
            <a:xfrm>
              <a:off x="1295872" y="400078"/>
              <a:ext cx="1248896" cy="2560816"/>
            </a:xfrm>
            <a:custGeom>
              <a:avLst/>
              <a:gdLst>
                <a:gd name="T0" fmla="*/ 432 w 865"/>
                <a:gd name="T1" fmla="*/ 0 h 1828"/>
                <a:gd name="T2" fmla="*/ 561 w 865"/>
                <a:gd name="T3" fmla="*/ 828 h 1828"/>
                <a:gd name="T4" fmla="*/ 561 w 865"/>
                <a:gd name="T5" fmla="*/ 1539 h 1828"/>
                <a:gd name="T6" fmla="*/ 648 w 865"/>
                <a:gd name="T7" fmla="*/ 1539 h 1828"/>
                <a:gd name="T8" fmla="*/ 864 w 865"/>
                <a:gd name="T9" fmla="*/ 1658 h 1828"/>
                <a:gd name="T10" fmla="*/ 864 w 865"/>
                <a:gd name="T11" fmla="*/ 1827 h 1828"/>
                <a:gd name="T12" fmla="*/ 0 w 865"/>
                <a:gd name="T13" fmla="*/ 1827 h 1828"/>
                <a:gd name="T14" fmla="*/ 0 w 865"/>
                <a:gd name="T15" fmla="*/ 1674 h 1828"/>
                <a:gd name="T16" fmla="*/ 172 w 865"/>
                <a:gd name="T17" fmla="*/ 1556 h 1828"/>
                <a:gd name="T18" fmla="*/ 273 w 865"/>
                <a:gd name="T19" fmla="*/ 1556 h 1828"/>
                <a:gd name="T20" fmla="*/ 273 w 865"/>
                <a:gd name="T21" fmla="*/ 828 h 1828"/>
                <a:gd name="T22" fmla="*/ 432 w 865"/>
                <a:gd name="T23" fmla="*/ 0 h 18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65"/>
                <a:gd name="T37" fmla="*/ 0 h 1828"/>
                <a:gd name="T38" fmla="*/ 865 w 865"/>
                <a:gd name="T39" fmla="*/ 1828 h 18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65" h="1828">
                  <a:moveTo>
                    <a:pt x="432" y="0"/>
                  </a:moveTo>
                  <a:lnTo>
                    <a:pt x="561" y="828"/>
                  </a:lnTo>
                  <a:lnTo>
                    <a:pt x="561" y="1539"/>
                  </a:lnTo>
                  <a:lnTo>
                    <a:pt x="648" y="1539"/>
                  </a:lnTo>
                  <a:lnTo>
                    <a:pt x="864" y="1658"/>
                  </a:lnTo>
                  <a:lnTo>
                    <a:pt x="864" y="1827"/>
                  </a:lnTo>
                  <a:lnTo>
                    <a:pt x="0" y="1827"/>
                  </a:lnTo>
                  <a:lnTo>
                    <a:pt x="0" y="1674"/>
                  </a:lnTo>
                  <a:lnTo>
                    <a:pt x="172" y="1556"/>
                  </a:lnTo>
                  <a:lnTo>
                    <a:pt x="273" y="1556"/>
                  </a:lnTo>
                  <a:lnTo>
                    <a:pt x="273" y="828"/>
                  </a:lnTo>
                  <a:lnTo>
                    <a:pt x="432" y="0"/>
                  </a:lnTo>
                </a:path>
              </a:pathLst>
            </a:custGeom>
            <a:grpFill/>
            <a:ln w="38100">
              <a:solidFill>
                <a:schemeClr val="bg1">
                  <a:lumMod val="95000"/>
                </a:schemeClr>
              </a:solidFill>
              <a:bevel/>
            </a:ln>
          </p:spPr>
          <p:txBody>
            <a:bodyPr lIns="93296" tIns="46648" rIns="93296" bIns="46648"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20000"/>
                </a:lnSpc>
              </a:pPr>
              <a:endParaRPr lang="zh-CN" altLang="zh-CN" sz="4100" b="1" i="1">
                <a:solidFill>
                  <a:srgbClr val="FFF68E"/>
                </a:solidFill>
                <a:latin typeface="微软雅黑" panose="020B0503020204020204" charset="-122"/>
                <a:ea typeface="微软雅黑" panose="020B0503020204020204" charset="-122"/>
                <a:sym typeface="微软雅黑" panose="020B0503020204020204" charset="-122"/>
              </a:endParaRPr>
            </a:p>
          </p:txBody>
        </p:sp>
        <p:sp>
          <p:nvSpPr>
            <p:cNvPr id="12" name="Freeform 3"/>
            <p:cNvSpPr>
              <a:spLocks noChangeArrowheads="1"/>
            </p:cNvSpPr>
            <p:nvPr/>
          </p:nvSpPr>
          <p:spPr bwMode="auto">
            <a:xfrm>
              <a:off x="497291" y="0"/>
              <a:ext cx="2946490" cy="1104666"/>
            </a:xfrm>
            <a:custGeom>
              <a:avLst/>
              <a:gdLst>
                <a:gd name="T0" fmla="*/ 0 w 2042"/>
                <a:gd name="T1" fmla="*/ 788 h 789"/>
                <a:gd name="T2" fmla="*/ 2041 w 2042"/>
                <a:gd name="T3" fmla="*/ 78 h 789"/>
                <a:gd name="T4" fmla="*/ 1996 w 2042"/>
                <a:gd name="T5" fmla="*/ 0 h 789"/>
                <a:gd name="T6" fmla="*/ 985 w 2042"/>
                <a:gd name="T7" fmla="*/ 178 h 789"/>
                <a:gd name="T8" fmla="*/ 834 w 2042"/>
                <a:gd name="T9" fmla="*/ 230 h 789"/>
                <a:gd name="T10" fmla="*/ 8 w 2042"/>
                <a:gd name="T11" fmla="*/ 682 h 789"/>
                <a:gd name="T12" fmla="*/ 0 w 2042"/>
                <a:gd name="T13" fmla="*/ 788 h 789"/>
                <a:gd name="T14" fmla="*/ 0 60000 65536"/>
                <a:gd name="T15" fmla="*/ 0 60000 65536"/>
                <a:gd name="T16" fmla="*/ 0 60000 65536"/>
                <a:gd name="T17" fmla="*/ 0 60000 65536"/>
                <a:gd name="T18" fmla="*/ 0 60000 65536"/>
                <a:gd name="T19" fmla="*/ 0 60000 65536"/>
                <a:gd name="T20" fmla="*/ 0 60000 65536"/>
                <a:gd name="T21" fmla="*/ 0 w 2042"/>
                <a:gd name="T22" fmla="*/ 0 h 789"/>
                <a:gd name="T23" fmla="*/ 2042 w 2042"/>
                <a:gd name="T24" fmla="*/ 789 h 7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42" h="789">
                  <a:moveTo>
                    <a:pt x="0" y="788"/>
                  </a:moveTo>
                  <a:lnTo>
                    <a:pt x="2041" y="78"/>
                  </a:lnTo>
                  <a:lnTo>
                    <a:pt x="1996" y="0"/>
                  </a:lnTo>
                  <a:lnTo>
                    <a:pt x="985" y="178"/>
                  </a:lnTo>
                  <a:lnTo>
                    <a:pt x="834" y="230"/>
                  </a:lnTo>
                  <a:lnTo>
                    <a:pt x="8" y="682"/>
                  </a:lnTo>
                  <a:lnTo>
                    <a:pt x="0" y="788"/>
                  </a:lnTo>
                </a:path>
              </a:pathLst>
            </a:custGeom>
            <a:grpFill/>
            <a:ln w="38100">
              <a:solidFill>
                <a:schemeClr val="bg1">
                  <a:lumMod val="95000"/>
                </a:schemeClr>
              </a:solidFill>
              <a:bevel/>
            </a:ln>
          </p:spPr>
          <p:txBody>
            <a:bodyPr lIns="93296" tIns="46648" rIns="93296" bIns="46648"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20000"/>
                </a:lnSpc>
              </a:pPr>
              <a:endParaRPr lang="zh-CN" altLang="zh-CN" sz="4100" b="1">
                <a:solidFill>
                  <a:srgbClr val="FFF68E"/>
                </a:solidFill>
                <a:latin typeface="微软雅黑" panose="020B0503020204020204" charset="-122"/>
                <a:ea typeface="微软雅黑" panose="020B0503020204020204" charset="-122"/>
                <a:sym typeface="微软雅黑" panose="020B0503020204020204" charset="-122"/>
              </a:endParaRPr>
            </a:p>
          </p:txBody>
        </p:sp>
        <p:sp>
          <p:nvSpPr>
            <p:cNvPr id="13" name="Oval 4"/>
            <p:cNvSpPr>
              <a:spLocks noChangeArrowheads="1"/>
            </p:cNvSpPr>
            <p:nvPr/>
          </p:nvSpPr>
          <p:spPr bwMode="auto">
            <a:xfrm>
              <a:off x="1843378" y="364443"/>
              <a:ext cx="153884" cy="149017"/>
            </a:xfrm>
            <a:prstGeom prst="ellipse">
              <a:avLst/>
            </a:prstGeom>
            <a:grpFill/>
            <a:ln w="38100">
              <a:solidFill>
                <a:schemeClr val="bg1">
                  <a:lumMod val="95000"/>
                </a:schemeClr>
              </a:solidFill>
              <a:bevel/>
            </a:ln>
          </p:spPr>
          <p:txBody>
            <a:bodyPr lIns="93296" tIns="46648" rIns="93296" bIns="46648"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20000"/>
                </a:lnSpc>
              </a:pPr>
              <a:endParaRPr lang="zh-CN" altLang="zh-CN" sz="4100" b="1" i="1">
                <a:solidFill>
                  <a:srgbClr val="FFF68E"/>
                </a:solidFill>
                <a:latin typeface="微软雅黑" panose="020B0503020204020204" charset="-122"/>
                <a:ea typeface="微软雅黑" panose="020B0503020204020204" charset="-122"/>
                <a:sym typeface="微软雅黑" panose="020B0503020204020204" charset="-122"/>
              </a:endParaRPr>
            </a:p>
          </p:txBody>
        </p:sp>
        <p:sp>
          <p:nvSpPr>
            <p:cNvPr id="14" name="Line 5"/>
            <p:cNvSpPr>
              <a:spLocks noChangeShapeType="1"/>
            </p:cNvSpPr>
            <p:nvPr/>
          </p:nvSpPr>
          <p:spPr bwMode="auto">
            <a:xfrm>
              <a:off x="3344970" y="139298"/>
              <a:ext cx="529688" cy="1271500"/>
            </a:xfrm>
            <a:prstGeom prst="line">
              <a:avLst/>
            </a:prstGeom>
            <a:grpFill/>
            <a:ln w="38100" cap="flat" cmpd="sng">
              <a:solidFill>
                <a:schemeClr val="bg1">
                  <a:lumMod val="95000"/>
                </a:schemeClr>
              </a:solidFill>
              <a:bevel/>
            </a:ln>
          </p:spPr>
          <p:txBody>
            <a:bodyPr lIns="93296" tIns="46648" rIns="93296" bIns="46648"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20000"/>
                </a:lnSpc>
              </a:pPr>
              <a:endParaRPr lang="zh-CN" altLang="zh-CN" sz="1200" b="1" i="1">
                <a:solidFill>
                  <a:srgbClr val="FFF68E"/>
                </a:solidFill>
                <a:latin typeface="微软雅黑" panose="020B0503020204020204" charset="-122"/>
                <a:ea typeface="微软雅黑" panose="020B0503020204020204" charset="-122"/>
                <a:sym typeface="微软雅黑" panose="020B0503020204020204" charset="-122"/>
              </a:endParaRPr>
            </a:p>
          </p:txBody>
        </p:sp>
        <p:sp>
          <p:nvSpPr>
            <p:cNvPr id="15" name="Line 6"/>
            <p:cNvSpPr>
              <a:spLocks noChangeShapeType="1"/>
            </p:cNvSpPr>
            <p:nvPr/>
          </p:nvSpPr>
          <p:spPr bwMode="auto">
            <a:xfrm>
              <a:off x="3333631" y="139298"/>
              <a:ext cx="1" cy="1263401"/>
            </a:xfrm>
            <a:prstGeom prst="line">
              <a:avLst/>
            </a:prstGeom>
            <a:grpFill/>
            <a:ln w="38100" cap="flat" cmpd="sng">
              <a:solidFill>
                <a:schemeClr val="bg1">
                  <a:lumMod val="95000"/>
                </a:schemeClr>
              </a:solidFill>
              <a:bevel/>
            </a:ln>
          </p:spPr>
          <p:txBody>
            <a:bodyPr lIns="93296" tIns="46648" rIns="93296" bIns="46648"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20000"/>
                </a:lnSpc>
              </a:pPr>
              <a:endParaRPr lang="zh-CN" altLang="zh-CN" sz="1200" b="1" i="1">
                <a:solidFill>
                  <a:srgbClr val="FFF68E"/>
                </a:solidFill>
                <a:latin typeface="微软雅黑" panose="020B0503020204020204" charset="-122"/>
                <a:ea typeface="微软雅黑" panose="020B0503020204020204" charset="-122"/>
                <a:sym typeface="微软雅黑" panose="020B0503020204020204" charset="-122"/>
              </a:endParaRPr>
            </a:p>
          </p:txBody>
        </p:sp>
        <p:sp>
          <p:nvSpPr>
            <p:cNvPr id="16" name="Line 7"/>
            <p:cNvSpPr>
              <a:spLocks noChangeShapeType="1"/>
            </p:cNvSpPr>
            <p:nvPr/>
          </p:nvSpPr>
          <p:spPr bwMode="auto">
            <a:xfrm flipH="1">
              <a:off x="2774786" y="142538"/>
              <a:ext cx="552366" cy="1231006"/>
            </a:xfrm>
            <a:prstGeom prst="line">
              <a:avLst/>
            </a:prstGeom>
            <a:grpFill/>
            <a:ln w="38100" cap="flat" cmpd="sng">
              <a:solidFill>
                <a:schemeClr val="bg1">
                  <a:lumMod val="95000"/>
                </a:schemeClr>
              </a:solidFill>
              <a:bevel/>
            </a:ln>
          </p:spPr>
          <p:txBody>
            <a:bodyPr lIns="93296" tIns="46648" rIns="93296" bIns="46648"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20000"/>
                </a:lnSpc>
              </a:pPr>
              <a:endParaRPr lang="zh-CN" altLang="zh-CN" sz="1200" b="1" i="1">
                <a:solidFill>
                  <a:srgbClr val="FFF68E"/>
                </a:solidFill>
                <a:latin typeface="微软雅黑" panose="020B0503020204020204" charset="-122"/>
                <a:ea typeface="微软雅黑" panose="020B0503020204020204" charset="-122"/>
                <a:sym typeface="微软雅黑" panose="020B0503020204020204" charset="-122"/>
              </a:endParaRPr>
            </a:p>
          </p:txBody>
        </p:sp>
        <p:sp>
          <p:nvSpPr>
            <p:cNvPr id="17" name="Freeform 8"/>
            <p:cNvSpPr>
              <a:spLocks noChangeArrowheads="1"/>
            </p:cNvSpPr>
            <p:nvPr/>
          </p:nvSpPr>
          <p:spPr bwMode="auto">
            <a:xfrm>
              <a:off x="2708373" y="1381644"/>
              <a:ext cx="1198682" cy="385499"/>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30"/>
                <a:gd name="T94" fmla="*/ 0 h 276"/>
                <a:gd name="T95" fmla="*/ 830 w 830"/>
                <a:gd name="T96" fmla="*/ 276 h 2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grpFill/>
            <a:ln w="38100" cap="flat" cmpd="sng">
              <a:solidFill>
                <a:schemeClr val="bg1">
                  <a:lumMod val="95000"/>
                </a:schemeClr>
              </a:solidFill>
              <a:bevel/>
            </a:ln>
          </p:spPr>
          <p:txBody>
            <a:bodyPr lIns="93296" tIns="46648" rIns="93296" bIns="46648"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20000"/>
                </a:lnSpc>
              </a:pPr>
              <a:endParaRPr lang="zh-CN" altLang="zh-CN" sz="1200" b="1" i="1">
                <a:solidFill>
                  <a:srgbClr val="FFF68E"/>
                </a:solidFill>
                <a:latin typeface="微软雅黑" panose="020B0503020204020204" charset="-122"/>
                <a:ea typeface="微软雅黑" panose="020B0503020204020204" charset="-122"/>
                <a:sym typeface="微软雅黑" panose="020B0503020204020204" charset="-122"/>
              </a:endParaRPr>
            </a:p>
          </p:txBody>
        </p:sp>
        <p:sp>
          <p:nvSpPr>
            <p:cNvPr id="18" name="Line 9"/>
            <p:cNvSpPr>
              <a:spLocks noChangeShapeType="1"/>
            </p:cNvSpPr>
            <p:nvPr/>
          </p:nvSpPr>
          <p:spPr bwMode="auto">
            <a:xfrm>
              <a:off x="634977" y="1051215"/>
              <a:ext cx="529687" cy="1269880"/>
            </a:xfrm>
            <a:prstGeom prst="line">
              <a:avLst/>
            </a:prstGeom>
            <a:grpFill/>
            <a:ln w="38100" cap="flat" cmpd="sng">
              <a:solidFill>
                <a:schemeClr val="bg1">
                  <a:lumMod val="95000"/>
                </a:schemeClr>
              </a:solidFill>
              <a:bevel/>
            </a:ln>
          </p:spPr>
          <p:txBody>
            <a:bodyPr lIns="93296" tIns="46648" rIns="93296" bIns="46648"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20000"/>
                </a:lnSpc>
              </a:pPr>
              <a:endParaRPr lang="zh-CN" altLang="zh-CN" sz="1200" b="1" i="1">
                <a:solidFill>
                  <a:srgbClr val="FFF68E"/>
                </a:solidFill>
                <a:latin typeface="微软雅黑" panose="020B0503020204020204" charset="-122"/>
                <a:ea typeface="微软雅黑" panose="020B0503020204020204" charset="-122"/>
                <a:sym typeface="微软雅黑" panose="020B0503020204020204" charset="-122"/>
              </a:endParaRPr>
            </a:p>
          </p:txBody>
        </p:sp>
        <p:sp>
          <p:nvSpPr>
            <p:cNvPr id="19" name="Line 10"/>
            <p:cNvSpPr>
              <a:spLocks noChangeShapeType="1"/>
            </p:cNvSpPr>
            <p:nvPr/>
          </p:nvSpPr>
          <p:spPr bwMode="auto">
            <a:xfrm>
              <a:off x="626877" y="1051215"/>
              <a:ext cx="1" cy="1263401"/>
            </a:xfrm>
            <a:prstGeom prst="line">
              <a:avLst/>
            </a:prstGeom>
            <a:grpFill/>
            <a:ln w="38100" cap="flat" cmpd="sng">
              <a:solidFill>
                <a:schemeClr val="bg1">
                  <a:lumMod val="95000"/>
                </a:schemeClr>
              </a:solidFill>
              <a:bevel/>
            </a:ln>
          </p:spPr>
          <p:txBody>
            <a:bodyPr lIns="93296" tIns="46648" rIns="93296" bIns="46648"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20000"/>
                </a:lnSpc>
              </a:pPr>
              <a:endParaRPr lang="zh-CN" altLang="zh-CN" sz="1200" b="1" i="1">
                <a:solidFill>
                  <a:srgbClr val="FFF68E"/>
                </a:solidFill>
                <a:latin typeface="微软雅黑" panose="020B0503020204020204" charset="-122"/>
                <a:ea typeface="微软雅黑" panose="020B0503020204020204" charset="-122"/>
                <a:sym typeface="微软雅黑" panose="020B0503020204020204" charset="-122"/>
              </a:endParaRPr>
            </a:p>
          </p:txBody>
        </p:sp>
        <p:sp>
          <p:nvSpPr>
            <p:cNvPr id="20" name="Line 11"/>
            <p:cNvSpPr>
              <a:spLocks noChangeShapeType="1"/>
            </p:cNvSpPr>
            <p:nvPr/>
          </p:nvSpPr>
          <p:spPr bwMode="auto">
            <a:xfrm flipH="1">
              <a:off x="58314" y="1052834"/>
              <a:ext cx="560465" cy="1239105"/>
            </a:xfrm>
            <a:prstGeom prst="line">
              <a:avLst/>
            </a:prstGeom>
            <a:grpFill/>
            <a:ln w="38100" cap="flat" cmpd="sng">
              <a:solidFill>
                <a:schemeClr val="bg1">
                  <a:lumMod val="95000"/>
                </a:schemeClr>
              </a:solidFill>
              <a:bevel/>
            </a:ln>
          </p:spPr>
          <p:txBody>
            <a:bodyPr lIns="93296" tIns="46648" rIns="93296" bIns="46648"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20000"/>
                </a:lnSpc>
              </a:pPr>
              <a:endParaRPr lang="zh-CN" altLang="zh-CN" sz="1200" b="1" i="1">
                <a:solidFill>
                  <a:srgbClr val="FFF68E"/>
                </a:solidFill>
                <a:latin typeface="微软雅黑" panose="020B0503020204020204" charset="-122"/>
                <a:ea typeface="微软雅黑" panose="020B0503020204020204" charset="-122"/>
                <a:sym typeface="微软雅黑" panose="020B0503020204020204" charset="-122"/>
              </a:endParaRPr>
            </a:p>
          </p:txBody>
        </p:sp>
        <p:sp>
          <p:nvSpPr>
            <p:cNvPr id="21" name="Freeform 12"/>
            <p:cNvSpPr>
              <a:spLocks noChangeArrowheads="1"/>
            </p:cNvSpPr>
            <p:nvPr/>
          </p:nvSpPr>
          <p:spPr bwMode="auto">
            <a:xfrm>
              <a:off x="0" y="2291940"/>
              <a:ext cx="1198682" cy="385499"/>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30"/>
                <a:gd name="T94" fmla="*/ 0 h 276"/>
                <a:gd name="T95" fmla="*/ 830 w 830"/>
                <a:gd name="T96" fmla="*/ 276 h 2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grpFill/>
            <a:ln w="38100" cap="flat" cmpd="sng">
              <a:solidFill>
                <a:schemeClr val="bg1">
                  <a:lumMod val="95000"/>
                </a:schemeClr>
              </a:solidFill>
              <a:bevel/>
            </a:ln>
          </p:spPr>
          <p:txBody>
            <a:bodyPr lIns="93296" tIns="46648" rIns="93296" bIns="46648"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20000"/>
                </a:lnSpc>
              </a:pPr>
              <a:endParaRPr lang="zh-CN" altLang="zh-CN" sz="1200" b="1" i="1">
                <a:solidFill>
                  <a:srgbClr val="FFF68E"/>
                </a:solidFill>
                <a:latin typeface="微软雅黑" panose="020B0503020204020204" charset="-122"/>
                <a:ea typeface="微软雅黑" panose="020B0503020204020204" charset="-122"/>
                <a:sym typeface="微软雅黑" panose="020B0503020204020204" charset="-122"/>
              </a:endParaRPr>
            </a:p>
          </p:txBody>
        </p:sp>
      </p:grpSp>
      <p:sp>
        <p:nvSpPr>
          <p:cNvPr id="22" name="TextBox 53"/>
          <p:cNvSpPr>
            <a:spLocks noChangeArrowheads="1"/>
          </p:cNvSpPr>
          <p:nvPr/>
        </p:nvSpPr>
        <p:spPr bwMode="auto">
          <a:xfrm>
            <a:off x="902737" y="3259138"/>
            <a:ext cx="3566075" cy="339725"/>
          </a:xfrm>
          <a:prstGeom prst="rect">
            <a:avLst/>
          </a:prstGeom>
          <a:noFill/>
          <a:ln w="19050">
            <a:noFill/>
            <a:bevel/>
          </a:ln>
          <a:extLst>
            <a:ext uri="{909E8E84-426E-40DD-AFC4-6F175D3DCCD1}">
              <a14:hiddenFill xmlns:a14="http://schemas.microsoft.com/office/drawing/2010/main">
                <a:solidFill>
                  <a:srgbClr val="FFFFFF"/>
                </a:solidFill>
              </a14:hiddenFill>
            </a:ext>
          </a:extLst>
        </p:spPr>
        <p:txBody>
          <a:bodyPr wrap="square" lIns="93296" tIns="46648" rIns="93296" bIns="46648">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sz="1600" b="1" i="1" dirty="0">
                <a:latin typeface="微软雅黑" panose="020B0503020204020204" charset="-122"/>
                <a:ea typeface="微软雅黑" panose="020B0503020204020204" charset="-122"/>
                <a:sym typeface="微软雅黑" panose="020B0503020204020204" charset="-122"/>
              </a:rPr>
              <a:t>◆ 特殊的成立要件</a:t>
            </a:r>
            <a:endParaRPr lang="zh-CN" altLang="en-US" dirty="0"/>
          </a:p>
        </p:txBody>
      </p:sp>
      <p:sp>
        <p:nvSpPr>
          <p:cNvPr id="23" name="TextBox 58"/>
          <p:cNvSpPr>
            <a:spLocks noChangeArrowheads="1"/>
          </p:cNvSpPr>
          <p:nvPr/>
        </p:nvSpPr>
        <p:spPr bwMode="auto">
          <a:xfrm>
            <a:off x="902738" y="3522663"/>
            <a:ext cx="3185073" cy="1841737"/>
          </a:xfrm>
          <a:prstGeom prst="rect">
            <a:avLst/>
          </a:prstGeom>
          <a:noFill/>
          <a:ln w="19050">
            <a:noFill/>
            <a:miter lim="800000"/>
          </a:ln>
        </p:spPr>
        <p:txBody>
          <a:bodyPr wrap="square" lIns="93296" tIns="46648" rIns="93296" bIns="46648">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50000"/>
              </a:lnSpc>
            </a:pPr>
            <a:r>
              <a:rPr lang="zh-CN" altLang="en-US" sz="1100" dirty="0">
                <a:latin typeface="微软雅黑" panose="020B0503020204020204" charset="-122"/>
                <a:ea typeface="微软雅黑" panose="020B0503020204020204" charset="-122"/>
                <a:sym typeface="微软雅黑" panose="020B0503020204020204" charset="-122"/>
              </a:rPr>
              <a:t>大多数情况下，合同自双方签字盖章时成立。但“保管合同”、“定金合同”是保管物或定金实际交付时才成立；附条件和附期限的合同是自条件或期限成就时生效。</a:t>
            </a:r>
          </a:p>
          <a:p>
            <a:pPr>
              <a:lnSpc>
                <a:spcPct val="150000"/>
              </a:lnSpc>
            </a:pPr>
            <a:r>
              <a:rPr lang="zh-CN" altLang="en-US" sz="1100" dirty="0">
                <a:latin typeface="微软雅黑" panose="020B0503020204020204" charset="-122"/>
                <a:ea typeface="微软雅黑" panose="020B0503020204020204" charset="-122"/>
                <a:sym typeface="微软雅黑" panose="020B0503020204020204" charset="-122"/>
              </a:rPr>
              <a:t>对于交易结构、交易内容复杂、多样的交易行为，会涉及附条件、附期限问题。设置合法、可控的交易条件对确保交易成功至关重要。 </a:t>
            </a:r>
          </a:p>
        </p:txBody>
      </p:sp>
      <p:sp>
        <p:nvSpPr>
          <p:cNvPr id="24" name="TextBox 53"/>
          <p:cNvSpPr>
            <a:spLocks noChangeArrowheads="1"/>
          </p:cNvSpPr>
          <p:nvPr/>
        </p:nvSpPr>
        <p:spPr bwMode="auto">
          <a:xfrm>
            <a:off x="9348788" y="1795550"/>
            <a:ext cx="2509837" cy="340428"/>
          </a:xfrm>
          <a:prstGeom prst="rect">
            <a:avLst/>
          </a:prstGeom>
          <a:noFill/>
          <a:ln w="19050">
            <a:noFill/>
            <a:bevel/>
          </a:ln>
          <a:extLst>
            <a:ext uri="{909E8E84-426E-40DD-AFC4-6F175D3DCCD1}">
              <a14:hiddenFill xmlns:a14="http://schemas.microsoft.com/office/drawing/2010/main">
                <a:solidFill>
                  <a:srgbClr val="FFFFFF"/>
                </a:solidFill>
              </a14:hiddenFill>
            </a:ext>
          </a:extLst>
        </p:spPr>
        <p:txBody>
          <a:bodyPr wrap="square" lIns="93296" tIns="46648" rIns="93296" bIns="46648">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zh-CN" altLang="en-US" sz="1600" b="1" dirty="0">
                <a:latin typeface="微软雅黑" panose="020B0503020204020204" charset="-122"/>
                <a:ea typeface="微软雅黑" panose="020B0503020204020204" charset="-122"/>
                <a:sym typeface="宋体" panose="02010600030101010101" pitchFamily="2" charset="-122"/>
              </a:rPr>
              <a:t>◆特殊的生效要件</a:t>
            </a:r>
            <a:endParaRPr lang="zh-CN" altLang="en-US" sz="2400" dirty="0">
              <a:ea typeface="微软雅黑" panose="020B0503020204020204" charset="-122"/>
              <a:sym typeface="宋体" panose="02010600030101010101" pitchFamily="2" charset="-122"/>
            </a:endParaRPr>
          </a:p>
        </p:txBody>
      </p:sp>
      <p:sp>
        <p:nvSpPr>
          <p:cNvPr id="25" name="TextBox 60"/>
          <p:cNvSpPr>
            <a:spLocks noChangeArrowheads="1"/>
          </p:cNvSpPr>
          <p:nvPr/>
        </p:nvSpPr>
        <p:spPr bwMode="auto">
          <a:xfrm>
            <a:off x="8442324" y="2180388"/>
            <a:ext cx="3416301" cy="3395111"/>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wrap="square" lIns="93296" tIns="46648" rIns="93296" bIns="46648">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50000"/>
              </a:lnSpc>
            </a:pPr>
            <a:r>
              <a:rPr lang="zh-CN" altLang="en-US" sz="1100" spc="100" dirty="0">
                <a:latin typeface="微软雅黑" panose="020B0503020204020204" charset="-122"/>
                <a:ea typeface="微软雅黑" panose="020B0503020204020204" charset="-122"/>
                <a:sym typeface="微软雅黑" panose="020B0503020204020204" charset="-122"/>
              </a:rPr>
              <a:t>    一般情况下，合同成立时即生效（以有效签字盖章为标志）。个别合同需要依法履行法定批准手续方生效。法定批准手续不是指取得己方或交易方董事会或股东会批准或授权，而是特指取得国家法律授权的业务行政管理部门批准，比如探矿权、采取款转让合同生效需取得省级国土资源厅或国土资源部的批准、中外合资经营合同生效需要取得有权商务主管部门的批准。</a:t>
            </a:r>
          </a:p>
          <a:p>
            <a:pPr>
              <a:lnSpc>
                <a:spcPct val="150000"/>
              </a:lnSpc>
            </a:pPr>
            <a:r>
              <a:rPr lang="zh-CN" altLang="en-US" sz="1100" spc="100" dirty="0">
                <a:latin typeface="微软雅黑" panose="020B0503020204020204" charset="-122"/>
                <a:ea typeface="微软雅黑" panose="020B0503020204020204" charset="-122"/>
                <a:sym typeface="微软雅黑" panose="020B0503020204020204" charset="-122"/>
              </a:rPr>
              <a:t>    对于法律法规规定的需要办理批准手续或者办理批准、登记等手续才生效的合同，应当在合同中明确约定由哪一方办理批准手续及其办理的时限，避免因缺乏相关手续导致合同无效或合同标的物所有权及其他物权不能转移的后果。</a:t>
            </a:r>
          </a:p>
        </p:txBody>
      </p:sp>
      <p:pic>
        <p:nvPicPr>
          <p:cNvPr id="26" name="Picture 12" descr="S11_Rafa"/>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l="61249" t="17223" r="31250" b="72960"/>
          <a:stretch>
            <a:fillRect/>
          </a:stretch>
        </p:blipFill>
        <p:spPr bwMode="auto">
          <a:xfrm>
            <a:off x="3190875" y="2816141"/>
            <a:ext cx="685800" cy="673100"/>
          </a:xfrm>
          <a:prstGeom prst="rect">
            <a:avLst/>
          </a:prstGeom>
          <a:noFill/>
          <a:ln w="19050">
            <a:noFill/>
            <a:bevel/>
          </a:ln>
          <a:extLst>
            <a:ext uri="{909E8E84-426E-40DD-AFC4-6F175D3DCCD1}">
              <a14:hiddenFill xmlns:a14="http://schemas.microsoft.com/office/drawing/2010/main">
                <a:solidFill>
                  <a:srgbClr val="FFFFFF"/>
                </a:solidFill>
              </a14:hiddenFill>
            </a:ext>
          </a:extLst>
        </p:spPr>
      </p:pic>
      <p:pic>
        <p:nvPicPr>
          <p:cNvPr id="27" name="Picture 13" descr="S11_Rafa"/>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l="74445" t="17223" r="17776" b="72591"/>
          <a:stretch>
            <a:fillRect/>
          </a:stretch>
        </p:blipFill>
        <p:spPr bwMode="auto">
          <a:xfrm>
            <a:off x="8442324" y="1362555"/>
            <a:ext cx="711200" cy="698500"/>
          </a:xfrm>
          <a:prstGeom prst="rect">
            <a:avLst/>
          </a:prstGeom>
          <a:noFill/>
          <a:ln w="19050">
            <a:noFill/>
            <a:bevel/>
          </a:ln>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758123" y="1251114"/>
            <a:ext cx="2510624" cy="400110"/>
          </a:xfrm>
          <a:prstGeom prst="rect">
            <a:avLst/>
          </a:prstGeom>
          <a:noFill/>
        </p:spPr>
        <p:txBody>
          <a:bodyPr wrap="none" rtlCol="0">
            <a:spAutoFit/>
          </a:bodyPr>
          <a:lstStyle/>
          <a:p>
            <a:r>
              <a:rPr lang="en-US" altLang="zh-CN" sz="2000" b="1" dirty="0">
                <a:latin typeface="黑体" panose="02010609060101010101" pitchFamily="49" charset="-122"/>
                <a:ea typeface="黑体" panose="02010609060101010101" pitchFamily="49" charset="-122"/>
              </a:rPr>
              <a:t>2.6 </a:t>
            </a:r>
            <a:r>
              <a:rPr lang="zh-CN" altLang="en-US" sz="2000" b="1" dirty="0">
                <a:latin typeface="黑体" panose="02010609060101010101" pitchFamily="49" charset="-122"/>
                <a:ea typeface="黑体" panose="02010609060101010101" pitchFamily="49" charset="-122"/>
              </a:rPr>
              <a:t>合同成立与生效</a:t>
            </a:r>
          </a:p>
        </p:txBody>
      </p:sp>
      <p:sp>
        <p:nvSpPr>
          <p:cNvPr id="29" name="矩形 28">
            <a:extLst>
              <a:ext uri="{FF2B5EF4-FFF2-40B4-BE49-F238E27FC236}">
                <a16:creationId xmlns:a16="http://schemas.microsoft.com/office/drawing/2014/main" id="{2BB6427A-0DFC-A446-915A-D2B2CF00D88F}"/>
              </a:ext>
            </a:extLst>
          </p:cNvPr>
          <p:cNvSpPr/>
          <p:nvPr/>
        </p:nvSpPr>
        <p:spPr>
          <a:xfrm>
            <a:off x="2276758" y="317593"/>
            <a:ext cx="2954655" cy="461665"/>
          </a:xfrm>
          <a:prstGeom prst="rect">
            <a:avLst/>
          </a:prstGeom>
        </p:spPr>
        <p:txBody>
          <a:bodyPr wrap="none">
            <a:spAutoFit/>
          </a:bodyPr>
          <a:lstStyle/>
          <a:p>
            <a:r>
              <a:rPr lang="zh-CN" altLang="en-US" sz="2400" b="1" dirty="0">
                <a:solidFill>
                  <a:srgbClr val="124062"/>
                </a:solidFill>
                <a:latin typeface="Arial Black" panose="020B0A04020102020204" pitchFamily="34" charset="0"/>
                <a:ea typeface="创艺简细圆" pitchFamily="2" charset="-122"/>
                <a:cs typeface="Kartika" panose="02020503030404060203" pitchFamily="18" charset="0"/>
              </a:rPr>
              <a:t>合同管理流程及要点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 calcmode="lin" valueType="num">
                                      <p:cBhvr>
                                        <p:cTn id="16" dur="500" fill="hold"/>
                                        <p:tgtEl>
                                          <p:spTgt spid="26"/>
                                        </p:tgtEl>
                                        <p:attrNameLst>
                                          <p:attrName>style.rotation</p:attrName>
                                        </p:attrNameLst>
                                      </p:cBhvr>
                                      <p:tavLst>
                                        <p:tav tm="0">
                                          <p:val>
                                            <p:fltVal val="360"/>
                                          </p:val>
                                        </p:tav>
                                        <p:tav tm="100000">
                                          <p:val>
                                            <p:fltVal val="0"/>
                                          </p:val>
                                        </p:tav>
                                      </p:tavLst>
                                    </p:anim>
                                    <p:animEffect transition="in" filter="fade">
                                      <p:cBhvr>
                                        <p:cTn id="17" dur="500"/>
                                        <p:tgtEl>
                                          <p:spTgt spid="26"/>
                                        </p:tgtEl>
                                      </p:cBhvr>
                                    </p:animEffect>
                                  </p:childTnLst>
                                </p:cTn>
                              </p:par>
                            </p:childTnLst>
                          </p:cTn>
                        </p:par>
                        <p:par>
                          <p:cTn id="18" fill="hold">
                            <p:stCondLst>
                              <p:cond delay="1000"/>
                            </p:stCondLst>
                            <p:childTnLst>
                              <p:par>
                                <p:cTn id="19" presetID="14" presetClass="entr" presetSubtype="1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randombar(horizontal)">
                                      <p:cBhvr>
                                        <p:cTn id="21" dur="500"/>
                                        <p:tgtEl>
                                          <p:spTgt spid="22"/>
                                        </p:tgtEl>
                                      </p:cBhvr>
                                    </p:animEffect>
                                  </p:childTnLst>
                                </p:cTn>
                              </p:par>
                            </p:childTnLst>
                          </p:cTn>
                        </p:par>
                        <p:par>
                          <p:cTn id="22" fill="hold">
                            <p:stCondLst>
                              <p:cond delay="1500"/>
                            </p:stCondLst>
                            <p:childTnLst>
                              <p:par>
                                <p:cTn id="23" presetID="14" presetClass="entr" presetSubtype="10"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childTnLst>
                          </p:cTn>
                        </p:par>
                        <p:par>
                          <p:cTn id="26" fill="hold">
                            <p:stCondLst>
                              <p:cond delay="2000"/>
                            </p:stCondLst>
                            <p:childTnLst>
                              <p:par>
                                <p:cTn id="27" presetID="49" presetClass="entr" presetSubtype="0" decel="10000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p:cTn id="29" dur="500" fill="hold"/>
                                        <p:tgtEl>
                                          <p:spTgt spid="27"/>
                                        </p:tgtEl>
                                        <p:attrNameLst>
                                          <p:attrName>ppt_w</p:attrName>
                                        </p:attrNameLst>
                                      </p:cBhvr>
                                      <p:tavLst>
                                        <p:tav tm="0">
                                          <p:val>
                                            <p:fltVal val="0"/>
                                          </p:val>
                                        </p:tav>
                                        <p:tav tm="100000">
                                          <p:val>
                                            <p:strVal val="#ppt_w"/>
                                          </p:val>
                                        </p:tav>
                                      </p:tavLst>
                                    </p:anim>
                                    <p:anim calcmode="lin" valueType="num">
                                      <p:cBhvr>
                                        <p:cTn id="30" dur="500" fill="hold"/>
                                        <p:tgtEl>
                                          <p:spTgt spid="27"/>
                                        </p:tgtEl>
                                        <p:attrNameLst>
                                          <p:attrName>ppt_h</p:attrName>
                                        </p:attrNameLst>
                                      </p:cBhvr>
                                      <p:tavLst>
                                        <p:tav tm="0">
                                          <p:val>
                                            <p:fltVal val="0"/>
                                          </p:val>
                                        </p:tav>
                                        <p:tav tm="100000">
                                          <p:val>
                                            <p:strVal val="#ppt_h"/>
                                          </p:val>
                                        </p:tav>
                                      </p:tavLst>
                                    </p:anim>
                                    <p:anim calcmode="lin" valueType="num">
                                      <p:cBhvr>
                                        <p:cTn id="31" dur="500" fill="hold"/>
                                        <p:tgtEl>
                                          <p:spTgt spid="27"/>
                                        </p:tgtEl>
                                        <p:attrNameLst>
                                          <p:attrName>style.rotation</p:attrName>
                                        </p:attrNameLst>
                                      </p:cBhvr>
                                      <p:tavLst>
                                        <p:tav tm="0">
                                          <p:val>
                                            <p:fltVal val="360"/>
                                          </p:val>
                                        </p:tav>
                                        <p:tav tm="100000">
                                          <p:val>
                                            <p:fltVal val="0"/>
                                          </p:val>
                                        </p:tav>
                                      </p:tavLst>
                                    </p:anim>
                                    <p:animEffect transition="in" filter="fade">
                                      <p:cBhvr>
                                        <p:cTn id="32" dur="500"/>
                                        <p:tgtEl>
                                          <p:spTgt spid="27"/>
                                        </p:tgtEl>
                                      </p:cBhvr>
                                    </p:animEffect>
                                  </p:childTnLst>
                                </p:cTn>
                              </p:par>
                            </p:childTnLst>
                          </p:cTn>
                        </p:par>
                        <p:par>
                          <p:cTn id="33" fill="hold">
                            <p:stCondLst>
                              <p:cond delay="2500"/>
                            </p:stCondLst>
                            <p:childTnLst>
                              <p:par>
                                <p:cTn id="34" presetID="14" presetClass="entr" presetSubtype="10"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randombar(horizontal)">
                                      <p:cBhvr>
                                        <p:cTn id="36" dur="500"/>
                                        <p:tgtEl>
                                          <p:spTgt spid="24"/>
                                        </p:tgtEl>
                                      </p:cBhvr>
                                    </p:animEffect>
                                  </p:childTnLst>
                                </p:cTn>
                              </p:par>
                            </p:childTnLst>
                          </p:cTn>
                        </p:par>
                        <p:par>
                          <p:cTn id="37" fill="hold">
                            <p:stCondLst>
                              <p:cond delay="3000"/>
                            </p:stCondLst>
                            <p:childTnLst>
                              <p:par>
                                <p:cTn id="38" presetID="14" presetClass="entr" presetSubtype="10"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randombar(horizontal)">
                                      <p:cBhvr>
                                        <p:cTn id="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p:nvPr/>
        </p:nvSpPr>
        <p:spPr>
          <a:xfrm>
            <a:off x="2814754" y="1761009"/>
            <a:ext cx="6467143" cy="344710"/>
          </a:xfrm>
          <a:prstGeom prst="rect">
            <a:avLst/>
          </a:prstGeom>
          <a:noFill/>
        </p:spPr>
        <p:txBody>
          <a:bodyPr wrap="square" rtlCol="0">
            <a:spAutoFit/>
          </a:bodyPr>
          <a:lstStyle/>
          <a:p>
            <a:pPr algn="ctr">
              <a:lnSpc>
                <a:spcPct val="130000"/>
              </a:lnSpc>
            </a:pPr>
            <a:r>
              <a:rPr lang="zh-CN" altLang="en-US" sz="1400" dirty="0">
                <a:solidFill>
                  <a:schemeClr val="tx1">
                    <a:lumMod val="50000"/>
                    <a:lumOff val="50000"/>
                  </a:schemeClr>
                </a:solidFill>
                <a:latin typeface="Bebas" pitchFamily="2" charset="0"/>
                <a:ea typeface="微软雅黑" panose="020B0503020204020204" charset="-122"/>
                <a:sym typeface="Bebas" pitchFamily="2" charset="0"/>
              </a:rPr>
              <a:t>对于倒签合同，即“未签合同先干活”的特殊情况，应注意如下问题：</a:t>
            </a:r>
          </a:p>
        </p:txBody>
      </p:sp>
      <p:sp>
        <p:nvSpPr>
          <p:cNvPr id="3" name="TextBox 2"/>
          <p:cNvSpPr txBox="1"/>
          <p:nvPr/>
        </p:nvSpPr>
        <p:spPr>
          <a:xfrm>
            <a:off x="7806231" y="3196961"/>
            <a:ext cx="3314210" cy="572464"/>
          </a:xfrm>
          <a:prstGeom prst="rect">
            <a:avLst/>
          </a:prstGeom>
          <a:noFill/>
        </p:spPr>
        <p:txBody>
          <a:bodyPr wrap="square" rtlCol="0">
            <a:spAutoFit/>
          </a:bodyPr>
          <a:lstStyle/>
          <a:p>
            <a:pPr>
              <a:lnSpc>
                <a:spcPct val="130000"/>
              </a:lnSpc>
            </a:pPr>
            <a:r>
              <a:rPr lang="zh-CN" altLang="en-US" sz="1200" dirty="0">
                <a:solidFill>
                  <a:schemeClr val="tx1">
                    <a:lumMod val="50000"/>
                    <a:lumOff val="50000"/>
                  </a:schemeClr>
                </a:solidFill>
                <a:latin typeface="Bebas" pitchFamily="2" charset="0"/>
                <a:ea typeface="微软雅黑" panose="020B0503020204020204" charset="-122"/>
                <a:sym typeface="Bebas" pitchFamily="2" charset="0"/>
              </a:rPr>
              <a:t>◆ 通常不应倒签时间，已经履行的事实可在合同中确认。</a:t>
            </a:r>
          </a:p>
        </p:txBody>
      </p:sp>
      <p:sp>
        <p:nvSpPr>
          <p:cNvPr id="4" name="TextBox 11"/>
          <p:cNvSpPr txBox="1"/>
          <p:nvPr/>
        </p:nvSpPr>
        <p:spPr>
          <a:xfrm>
            <a:off x="7806231" y="4277197"/>
            <a:ext cx="3314210" cy="1290320"/>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Bebas" pitchFamily="2" charset="0"/>
                <a:ea typeface="微软雅黑" panose="020B0503020204020204" charset="-122"/>
                <a:sym typeface="Bebas" pitchFamily="2" charset="0"/>
              </a:rPr>
              <a:t>◆ </a:t>
            </a:r>
            <a:r>
              <a:rPr lang="zh-CN" altLang="en-US" sz="1200" dirty="0">
                <a:solidFill>
                  <a:schemeClr val="tx1">
                    <a:lumMod val="50000"/>
                    <a:lumOff val="50000"/>
                  </a:schemeClr>
                </a:solidFill>
                <a:latin typeface="Bebas" pitchFamily="2" charset="0"/>
                <a:ea typeface="微软雅黑" panose="020B0503020204020204" charset="-122"/>
                <a:sym typeface="Bebas" pitchFamily="2" charset="0"/>
              </a:rPr>
              <a:t>如果倒签的合同并非是双方真实履行的合同，则需要保留一份原件，空白处双方签章确认“此文件仅为报批文件之用，双方权利义务等内容仍应按照</a:t>
            </a:r>
            <a:r>
              <a:rPr lang="en-US" altLang="zh-CN" sz="1200" dirty="0">
                <a:solidFill>
                  <a:schemeClr val="tx1">
                    <a:lumMod val="50000"/>
                    <a:lumOff val="50000"/>
                  </a:schemeClr>
                </a:solidFill>
                <a:latin typeface="Bebas" pitchFamily="2" charset="0"/>
                <a:ea typeface="微软雅黑" panose="020B0503020204020204" charset="-122"/>
                <a:sym typeface="Bebas" pitchFamily="2" charset="0"/>
              </a:rPr>
              <a:t>xx</a:t>
            </a:r>
            <a:r>
              <a:rPr lang="zh-CN" altLang="en-US" sz="1200" dirty="0">
                <a:solidFill>
                  <a:schemeClr val="tx1">
                    <a:lumMod val="50000"/>
                    <a:lumOff val="50000"/>
                  </a:schemeClr>
                </a:solidFill>
                <a:latin typeface="Bebas" pitchFamily="2" charset="0"/>
                <a:ea typeface="微软雅黑" panose="020B0503020204020204" charset="-122"/>
                <a:sym typeface="Bebas" pitchFamily="2" charset="0"/>
              </a:rPr>
              <a:t>合同执行”。</a:t>
            </a:r>
          </a:p>
          <a:p>
            <a:pPr>
              <a:lnSpc>
                <a:spcPct val="130000"/>
              </a:lnSpc>
            </a:pPr>
            <a:r>
              <a:rPr lang="zh-CN" altLang="en-US" sz="1200" dirty="0">
                <a:solidFill>
                  <a:schemeClr val="tx1">
                    <a:lumMod val="50000"/>
                    <a:lumOff val="50000"/>
                  </a:schemeClr>
                </a:solidFill>
                <a:latin typeface="Bebas" pitchFamily="2" charset="0"/>
                <a:ea typeface="微软雅黑" panose="020B0503020204020204" charset="-122"/>
                <a:sym typeface="Bebas" pitchFamily="2" charset="0"/>
              </a:rPr>
              <a:t>但该操作仍有较大风险，通常不建议倒签合同。</a:t>
            </a:r>
          </a:p>
        </p:txBody>
      </p:sp>
      <p:sp>
        <p:nvSpPr>
          <p:cNvPr id="5" name="TextBox 11"/>
          <p:cNvSpPr txBox="1"/>
          <p:nvPr/>
        </p:nvSpPr>
        <p:spPr>
          <a:xfrm>
            <a:off x="4455498" y="5965471"/>
            <a:ext cx="3211593" cy="572464"/>
          </a:xfrm>
          <a:prstGeom prst="rect">
            <a:avLst/>
          </a:prstGeom>
          <a:noFill/>
        </p:spPr>
        <p:txBody>
          <a:bodyPr wrap="square" rtlCol="0">
            <a:spAutoFit/>
          </a:bodyPr>
          <a:lstStyle/>
          <a:p>
            <a:pPr>
              <a:lnSpc>
                <a:spcPct val="130000"/>
              </a:lnSpc>
            </a:pPr>
            <a:r>
              <a:rPr lang="zh-CN" altLang="en-US" sz="1200" dirty="0">
                <a:solidFill>
                  <a:schemeClr val="tx1">
                    <a:lumMod val="50000"/>
                    <a:lumOff val="50000"/>
                  </a:schemeClr>
                </a:solidFill>
                <a:latin typeface="Bebas" pitchFamily="2" charset="0"/>
                <a:ea typeface="微软雅黑" panose="020B0503020204020204" charset="-122"/>
                <a:sym typeface="Bebas" pitchFamily="2" charset="0"/>
              </a:rPr>
              <a:t>◆ 若因办理备案等手续而倒签时间，应保留相关文件，避免将来纠纷时丧失重要证据。</a:t>
            </a:r>
          </a:p>
        </p:txBody>
      </p:sp>
      <p:sp>
        <p:nvSpPr>
          <p:cNvPr id="6" name="TextBox 11"/>
          <p:cNvSpPr txBox="1"/>
          <p:nvPr/>
        </p:nvSpPr>
        <p:spPr>
          <a:xfrm>
            <a:off x="975943" y="3196961"/>
            <a:ext cx="3314210" cy="572464"/>
          </a:xfrm>
          <a:prstGeom prst="rect">
            <a:avLst/>
          </a:prstGeom>
          <a:noFill/>
        </p:spPr>
        <p:txBody>
          <a:bodyPr wrap="square" rtlCol="0">
            <a:spAutoFit/>
          </a:bodyPr>
          <a:lstStyle/>
          <a:p>
            <a:pPr>
              <a:lnSpc>
                <a:spcPct val="130000"/>
              </a:lnSpc>
            </a:pPr>
            <a:r>
              <a:rPr lang="zh-CN" altLang="en-US" sz="1200" dirty="0">
                <a:solidFill>
                  <a:schemeClr val="tx1">
                    <a:lumMod val="50000"/>
                    <a:lumOff val="50000"/>
                  </a:schemeClr>
                </a:solidFill>
                <a:latin typeface="Bebas" pitchFamily="2" charset="0"/>
                <a:ea typeface="微软雅黑" panose="020B0503020204020204" charset="-122"/>
                <a:sym typeface="Bebas" pitchFamily="2" charset="0"/>
              </a:rPr>
              <a:t>◆不能因合同已实际履行而忽略设定违约责任条款，倒签违约条款对双方仍有约束力。</a:t>
            </a:r>
          </a:p>
        </p:txBody>
      </p:sp>
      <p:sp>
        <p:nvSpPr>
          <p:cNvPr id="7" name="TextBox 11"/>
          <p:cNvSpPr txBox="1"/>
          <p:nvPr/>
        </p:nvSpPr>
        <p:spPr>
          <a:xfrm>
            <a:off x="975943" y="4277197"/>
            <a:ext cx="3314210" cy="570865"/>
          </a:xfrm>
          <a:prstGeom prst="rect">
            <a:avLst/>
          </a:prstGeom>
          <a:noFill/>
        </p:spPr>
        <p:txBody>
          <a:bodyPr wrap="square" rtlCol="0">
            <a:spAutoFit/>
          </a:bodyPr>
          <a:lstStyle/>
          <a:p>
            <a:pPr>
              <a:lnSpc>
                <a:spcPct val="130000"/>
              </a:lnSpc>
            </a:pPr>
            <a:r>
              <a:rPr lang="zh-CN" altLang="en-US" sz="1200" dirty="0">
                <a:solidFill>
                  <a:schemeClr val="tx1">
                    <a:lumMod val="50000"/>
                    <a:lumOff val="50000"/>
                  </a:schemeClr>
                </a:solidFill>
                <a:latin typeface="Bebas" pitchFamily="2" charset="0"/>
                <a:ea typeface="微软雅黑" panose="020B0503020204020204" charset="-122"/>
                <a:sym typeface="Bebas" pitchFamily="2" charset="0"/>
              </a:rPr>
              <a:t>◆ 依双方已履行的实际情况，合理确定履行期限，避免出现合同刚刚补签就产生违约责任。</a:t>
            </a:r>
          </a:p>
        </p:txBody>
      </p:sp>
      <p:sp>
        <p:nvSpPr>
          <p:cNvPr id="8" name="Freeform 5"/>
          <p:cNvSpPr/>
          <p:nvPr/>
        </p:nvSpPr>
        <p:spPr bwMode="auto">
          <a:xfrm>
            <a:off x="5444468" y="2483826"/>
            <a:ext cx="1232587" cy="109551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rgbClr val="FEFABC"/>
              </a:solidFill>
              <a:latin typeface="Bebas" pitchFamily="2" charset="0"/>
              <a:ea typeface="微软雅黑" panose="020B0503020204020204" charset="-122"/>
              <a:sym typeface="Bebas" pitchFamily="2" charset="0"/>
            </a:endParaRPr>
          </a:p>
        </p:txBody>
      </p:sp>
      <p:sp>
        <p:nvSpPr>
          <p:cNvPr id="9" name="Freeform 5"/>
          <p:cNvSpPr/>
          <p:nvPr/>
        </p:nvSpPr>
        <p:spPr bwMode="auto">
          <a:xfrm>
            <a:off x="6434504" y="3025415"/>
            <a:ext cx="1232587" cy="109551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537285"/>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rgbClr val="FEFABC"/>
              </a:solidFill>
              <a:latin typeface="Bebas" pitchFamily="2" charset="0"/>
              <a:ea typeface="微软雅黑" panose="020B0503020204020204" charset="-122"/>
              <a:sym typeface="Bebas" pitchFamily="2" charset="0"/>
            </a:endParaRPr>
          </a:p>
        </p:txBody>
      </p:sp>
      <p:sp>
        <p:nvSpPr>
          <p:cNvPr id="10" name="Freeform 5"/>
          <p:cNvSpPr/>
          <p:nvPr/>
        </p:nvSpPr>
        <p:spPr bwMode="auto">
          <a:xfrm>
            <a:off x="4455499" y="3025415"/>
            <a:ext cx="1232587" cy="109551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537285"/>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rgbClr val="FEFABC"/>
              </a:solidFill>
              <a:latin typeface="Bebas" pitchFamily="2" charset="0"/>
              <a:ea typeface="微软雅黑" panose="020B0503020204020204" charset="-122"/>
              <a:sym typeface="Bebas" pitchFamily="2" charset="0"/>
            </a:endParaRPr>
          </a:p>
        </p:txBody>
      </p:sp>
      <p:sp>
        <p:nvSpPr>
          <p:cNvPr id="11" name="Freeform 5"/>
          <p:cNvSpPr>
            <a:spLocks noEditPoints="1"/>
          </p:cNvSpPr>
          <p:nvPr/>
        </p:nvSpPr>
        <p:spPr bwMode="auto">
          <a:xfrm>
            <a:off x="6829385" y="3351344"/>
            <a:ext cx="442824" cy="443654"/>
          </a:xfrm>
          <a:custGeom>
            <a:avLst/>
            <a:gdLst>
              <a:gd name="T0" fmla="*/ 136 w 226"/>
              <a:gd name="T1" fmla="*/ 0 h 226"/>
              <a:gd name="T2" fmla="*/ 226 w 226"/>
              <a:gd name="T3" fmla="*/ 90 h 226"/>
              <a:gd name="T4" fmla="*/ 196 w 226"/>
              <a:gd name="T5" fmla="*/ 100 h 226"/>
              <a:gd name="T6" fmla="*/ 126 w 226"/>
              <a:gd name="T7" fmla="*/ 30 h 226"/>
              <a:gd name="T8" fmla="*/ 136 w 226"/>
              <a:gd name="T9" fmla="*/ 0 h 226"/>
              <a:gd name="T10" fmla="*/ 179 w 226"/>
              <a:gd name="T11" fmla="*/ 116 h 226"/>
              <a:gd name="T12" fmla="*/ 110 w 226"/>
              <a:gd name="T13" fmla="*/ 46 h 226"/>
              <a:gd name="T14" fmla="*/ 40 w 226"/>
              <a:gd name="T15" fmla="*/ 76 h 226"/>
              <a:gd name="T16" fmla="*/ 0 w 226"/>
              <a:gd name="T17" fmla="*/ 196 h 226"/>
              <a:gd name="T18" fmla="*/ 30 w 226"/>
              <a:gd name="T19" fmla="*/ 226 h 226"/>
              <a:gd name="T20" fmla="*/ 150 w 226"/>
              <a:gd name="T21" fmla="*/ 186 h 226"/>
              <a:gd name="T22" fmla="*/ 179 w 226"/>
              <a:gd name="T23" fmla="*/ 116 h 226"/>
              <a:gd name="T24" fmla="*/ 34 w 226"/>
              <a:gd name="T25" fmla="*/ 210 h 226"/>
              <a:gd name="T26" fmla="*/ 30 w 226"/>
              <a:gd name="T27" fmla="*/ 206 h 226"/>
              <a:gd name="T28" fmla="*/ 92 w 226"/>
              <a:gd name="T29" fmla="*/ 144 h 226"/>
              <a:gd name="T30" fmla="*/ 116 w 226"/>
              <a:gd name="T31" fmla="*/ 140 h 226"/>
              <a:gd name="T32" fmla="*/ 116 w 226"/>
              <a:gd name="T33" fmla="*/ 110 h 226"/>
              <a:gd name="T34" fmla="*/ 86 w 226"/>
              <a:gd name="T35" fmla="*/ 110 h 226"/>
              <a:gd name="T36" fmla="*/ 82 w 226"/>
              <a:gd name="T37" fmla="*/ 134 h 226"/>
              <a:gd name="T38" fmla="*/ 20 w 226"/>
              <a:gd name="T39" fmla="*/ 196 h 226"/>
              <a:gd name="T40" fmla="*/ 16 w 226"/>
              <a:gd name="T41" fmla="*/ 192 h 226"/>
              <a:gd name="T42" fmla="*/ 51 w 226"/>
              <a:gd name="T43" fmla="*/ 87 h 226"/>
              <a:gd name="T44" fmla="*/ 106 w 226"/>
              <a:gd name="T45" fmla="*/ 63 h 226"/>
              <a:gd name="T46" fmla="*/ 163 w 226"/>
              <a:gd name="T47" fmla="*/ 119 h 226"/>
              <a:gd name="T48" fmla="*/ 139 w 226"/>
              <a:gd name="T49" fmla="*/ 174 h 226"/>
              <a:gd name="T50" fmla="*/ 34 w 226"/>
              <a:gd name="T51" fmla="*/ 21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6" h="226">
                <a:moveTo>
                  <a:pt x="136" y="0"/>
                </a:moveTo>
                <a:cubicBezTo>
                  <a:pt x="226" y="90"/>
                  <a:pt x="226" y="90"/>
                  <a:pt x="226" y="90"/>
                </a:cubicBezTo>
                <a:cubicBezTo>
                  <a:pt x="196" y="100"/>
                  <a:pt x="196" y="100"/>
                  <a:pt x="196" y="100"/>
                </a:cubicBezTo>
                <a:cubicBezTo>
                  <a:pt x="126" y="30"/>
                  <a:pt x="126" y="30"/>
                  <a:pt x="126" y="30"/>
                </a:cubicBezTo>
                <a:lnTo>
                  <a:pt x="136" y="0"/>
                </a:lnTo>
                <a:close/>
                <a:moveTo>
                  <a:pt x="179" y="116"/>
                </a:moveTo>
                <a:cubicBezTo>
                  <a:pt x="110" y="46"/>
                  <a:pt x="110" y="46"/>
                  <a:pt x="110" y="46"/>
                </a:cubicBezTo>
                <a:cubicBezTo>
                  <a:pt x="40" y="76"/>
                  <a:pt x="40" y="76"/>
                  <a:pt x="40" y="76"/>
                </a:cubicBezTo>
                <a:cubicBezTo>
                  <a:pt x="0" y="196"/>
                  <a:pt x="0" y="196"/>
                  <a:pt x="0" y="196"/>
                </a:cubicBezTo>
                <a:cubicBezTo>
                  <a:pt x="30" y="226"/>
                  <a:pt x="30" y="226"/>
                  <a:pt x="30" y="226"/>
                </a:cubicBezTo>
                <a:cubicBezTo>
                  <a:pt x="150" y="186"/>
                  <a:pt x="150" y="186"/>
                  <a:pt x="150" y="186"/>
                </a:cubicBezTo>
                <a:cubicBezTo>
                  <a:pt x="179" y="116"/>
                  <a:pt x="179" y="116"/>
                  <a:pt x="179" y="116"/>
                </a:cubicBezTo>
                <a:close/>
                <a:moveTo>
                  <a:pt x="34" y="210"/>
                </a:moveTo>
                <a:cubicBezTo>
                  <a:pt x="30" y="206"/>
                  <a:pt x="30" y="206"/>
                  <a:pt x="30" y="206"/>
                </a:cubicBezTo>
                <a:cubicBezTo>
                  <a:pt x="92" y="144"/>
                  <a:pt x="92" y="144"/>
                  <a:pt x="92" y="144"/>
                </a:cubicBezTo>
                <a:cubicBezTo>
                  <a:pt x="99" y="148"/>
                  <a:pt x="109" y="147"/>
                  <a:pt x="116" y="140"/>
                </a:cubicBezTo>
                <a:cubicBezTo>
                  <a:pt x="124" y="132"/>
                  <a:pt x="124" y="118"/>
                  <a:pt x="116" y="110"/>
                </a:cubicBezTo>
                <a:cubicBezTo>
                  <a:pt x="107" y="102"/>
                  <a:pt x="94" y="102"/>
                  <a:pt x="86" y="110"/>
                </a:cubicBezTo>
                <a:cubicBezTo>
                  <a:pt x="79" y="117"/>
                  <a:pt x="78" y="126"/>
                  <a:pt x="82" y="134"/>
                </a:cubicBezTo>
                <a:cubicBezTo>
                  <a:pt x="20" y="196"/>
                  <a:pt x="20" y="196"/>
                  <a:pt x="20" y="196"/>
                </a:cubicBezTo>
                <a:cubicBezTo>
                  <a:pt x="16" y="192"/>
                  <a:pt x="16" y="192"/>
                  <a:pt x="16" y="192"/>
                </a:cubicBezTo>
                <a:cubicBezTo>
                  <a:pt x="51" y="87"/>
                  <a:pt x="51" y="87"/>
                  <a:pt x="51" y="87"/>
                </a:cubicBezTo>
                <a:cubicBezTo>
                  <a:pt x="106" y="63"/>
                  <a:pt x="106" y="63"/>
                  <a:pt x="106" y="63"/>
                </a:cubicBezTo>
                <a:cubicBezTo>
                  <a:pt x="163" y="119"/>
                  <a:pt x="163" y="119"/>
                  <a:pt x="163" y="119"/>
                </a:cubicBezTo>
                <a:cubicBezTo>
                  <a:pt x="139" y="174"/>
                  <a:pt x="139" y="174"/>
                  <a:pt x="139" y="174"/>
                </a:cubicBezTo>
                <a:lnTo>
                  <a:pt x="34" y="210"/>
                </a:lnTo>
                <a:close/>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Bebas" pitchFamily="2" charset="0"/>
              <a:ea typeface="微软雅黑" panose="020B0503020204020204" charset="-122"/>
              <a:sym typeface="Bebas" pitchFamily="2" charset="0"/>
            </a:endParaRPr>
          </a:p>
        </p:txBody>
      </p:sp>
      <p:sp>
        <p:nvSpPr>
          <p:cNvPr id="12" name="Freeform 7"/>
          <p:cNvSpPr/>
          <p:nvPr/>
        </p:nvSpPr>
        <p:spPr bwMode="auto">
          <a:xfrm>
            <a:off x="4848306" y="3384100"/>
            <a:ext cx="446972" cy="378142"/>
          </a:xfrm>
          <a:custGeom>
            <a:avLst/>
            <a:gdLst>
              <a:gd name="T0" fmla="*/ 223 w 228"/>
              <a:gd name="T1" fmla="*/ 128 h 193"/>
              <a:gd name="T2" fmla="*/ 213 w 228"/>
              <a:gd name="T3" fmla="*/ 132 h 193"/>
              <a:gd name="T4" fmla="*/ 203 w 228"/>
              <a:gd name="T5" fmla="*/ 128 h 193"/>
              <a:gd name="T6" fmla="*/ 199 w 228"/>
              <a:gd name="T7" fmla="*/ 124 h 193"/>
              <a:gd name="T8" fmla="*/ 199 w 228"/>
              <a:gd name="T9" fmla="*/ 193 h 193"/>
              <a:gd name="T10" fmla="*/ 142 w 228"/>
              <a:gd name="T11" fmla="*/ 193 h 193"/>
              <a:gd name="T12" fmla="*/ 142 w 228"/>
              <a:gd name="T13" fmla="*/ 122 h 193"/>
              <a:gd name="T14" fmla="*/ 86 w 228"/>
              <a:gd name="T15" fmla="*/ 122 h 193"/>
              <a:gd name="T16" fmla="*/ 86 w 228"/>
              <a:gd name="T17" fmla="*/ 193 h 193"/>
              <a:gd name="T18" fmla="*/ 29 w 228"/>
              <a:gd name="T19" fmla="*/ 193 h 193"/>
              <a:gd name="T20" fmla="*/ 29 w 228"/>
              <a:gd name="T21" fmla="*/ 124 h 193"/>
              <a:gd name="T22" fmla="*/ 25 w 228"/>
              <a:gd name="T23" fmla="*/ 128 h 193"/>
              <a:gd name="T24" fmla="*/ 5 w 228"/>
              <a:gd name="T25" fmla="*/ 128 h 193"/>
              <a:gd name="T26" fmla="*/ 5 w 228"/>
              <a:gd name="T27" fmla="*/ 108 h 193"/>
              <a:gd name="T28" fmla="*/ 114 w 228"/>
              <a:gd name="T29" fmla="*/ 0 h 193"/>
              <a:gd name="T30" fmla="*/ 223 w 228"/>
              <a:gd name="T31" fmla="*/ 108 h 193"/>
              <a:gd name="T32" fmla="*/ 223 w 228"/>
              <a:gd name="T33" fmla="*/ 12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193">
                <a:moveTo>
                  <a:pt x="223" y="128"/>
                </a:moveTo>
                <a:cubicBezTo>
                  <a:pt x="220" y="131"/>
                  <a:pt x="216" y="132"/>
                  <a:pt x="213" y="132"/>
                </a:cubicBezTo>
                <a:cubicBezTo>
                  <a:pt x="209" y="132"/>
                  <a:pt x="206" y="131"/>
                  <a:pt x="203" y="128"/>
                </a:cubicBezTo>
                <a:cubicBezTo>
                  <a:pt x="199" y="124"/>
                  <a:pt x="199" y="124"/>
                  <a:pt x="199" y="124"/>
                </a:cubicBezTo>
                <a:cubicBezTo>
                  <a:pt x="199" y="193"/>
                  <a:pt x="199" y="193"/>
                  <a:pt x="199" y="193"/>
                </a:cubicBezTo>
                <a:cubicBezTo>
                  <a:pt x="142" y="193"/>
                  <a:pt x="142" y="193"/>
                  <a:pt x="142" y="193"/>
                </a:cubicBezTo>
                <a:cubicBezTo>
                  <a:pt x="142" y="122"/>
                  <a:pt x="142" y="122"/>
                  <a:pt x="142" y="122"/>
                </a:cubicBezTo>
                <a:cubicBezTo>
                  <a:pt x="86" y="122"/>
                  <a:pt x="86" y="122"/>
                  <a:pt x="86" y="122"/>
                </a:cubicBezTo>
                <a:cubicBezTo>
                  <a:pt x="86" y="193"/>
                  <a:pt x="86" y="193"/>
                  <a:pt x="86" y="193"/>
                </a:cubicBezTo>
                <a:cubicBezTo>
                  <a:pt x="29" y="193"/>
                  <a:pt x="29" y="193"/>
                  <a:pt x="29" y="193"/>
                </a:cubicBezTo>
                <a:cubicBezTo>
                  <a:pt x="29" y="124"/>
                  <a:pt x="29" y="124"/>
                  <a:pt x="29" y="124"/>
                </a:cubicBezTo>
                <a:cubicBezTo>
                  <a:pt x="25" y="128"/>
                  <a:pt x="25" y="128"/>
                  <a:pt x="25" y="128"/>
                </a:cubicBezTo>
                <a:cubicBezTo>
                  <a:pt x="20" y="134"/>
                  <a:pt x="11" y="134"/>
                  <a:pt x="5" y="128"/>
                </a:cubicBezTo>
                <a:cubicBezTo>
                  <a:pt x="0" y="123"/>
                  <a:pt x="0" y="114"/>
                  <a:pt x="5" y="108"/>
                </a:cubicBezTo>
                <a:cubicBezTo>
                  <a:pt x="114" y="0"/>
                  <a:pt x="114" y="0"/>
                  <a:pt x="114" y="0"/>
                </a:cubicBezTo>
                <a:cubicBezTo>
                  <a:pt x="223" y="108"/>
                  <a:pt x="223" y="108"/>
                  <a:pt x="223" y="108"/>
                </a:cubicBezTo>
                <a:cubicBezTo>
                  <a:pt x="228" y="114"/>
                  <a:pt x="228" y="123"/>
                  <a:pt x="223" y="128"/>
                </a:cubicBezTo>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Bebas" pitchFamily="2" charset="0"/>
              <a:ea typeface="微软雅黑" panose="020B0503020204020204" charset="-122"/>
              <a:sym typeface="Bebas" pitchFamily="2" charset="0"/>
            </a:endParaRPr>
          </a:p>
        </p:txBody>
      </p:sp>
      <p:sp>
        <p:nvSpPr>
          <p:cNvPr id="13" name="Freeform 13"/>
          <p:cNvSpPr>
            <a:spLocks noEditPoints="1"/>
          </p:cNvSpPr>
          <p:nvPr/>
        </p:nvSpPr>
        <p:spPr bwMode="auto">
          <a:xfrm>
            <a:off x="5836447" y="2820122"/>
            <a:ext cx="448628" cy="422920"/>
          </a:xfrm>
          <a:custGeom>
            <a:avLst/>
            <a:gdLst>
              <a:gd name="T0" fmla="*/ 113 w 226"/>
              <a:gd name="T1" fmla="*/ 114 h 213"/>
              <a:gd name="T2" fmla="*/ 104 w 226"/>
              <a:gd name="T3" fmla="*/ 111 h 213"/>
              <a:gd name="T4" fmla="*/ 102 w 226"/>
              <a:gd name="T5" fmla="*/ 91 h 213"/>
              <a:gd name="T6" fmla="*/ 173 w 226"/>
              <a:gd name="T7" fmla="*/ 6 h 213"/>
              <a:gd name="T8" fmla="*/ 192 w 226"/>
              <a:gd name="T9" fmla="*/ 5 h 213"/>
              <a:gd name="T10" fmla="*/ 194 w 226"/>
              <a:gd name="T11" fmla="*/ 24 h 213"/>
              <a:gd name="T12" fmla="*/ 124 w 226"/>
              <a:gd name="T13" fmla="*/ 109 h 213"/>
              <a:gd name="T14" fmla="*/ 113 w 226"/>
              <a:gd name="T15" fmla="*/ 114 h 213"/>
              <a:gd name="T16" fmla="*/ 226 w 226"/>
              <a:gd name="T17" fmla="*/ 100 h 213"/>
              <a:gd name="T18" fmla="*/ 226 w 226"/>
              <a:gd name="T19" fmla="*/ 114 h 213"/>
              <a:gd name="T20" fmla="*/ 212 w 226"/>
              <a:gd name="T21" fmla="*/ 128 h 213"/>
              <a:gd name="T22" fmla="*/ 197 w 226"/>
              <a:gd name="T23" fmla="*/ 213 h 213"/>
              <a:gd name="T24" fmla="*/ 28 w 226"/>
              <a:gd name="T25" fmla="*/ 213 h 213"/>
              <a:gd name="T26" fmla="*/ 14 w 226"/>
              <a:gd name="T27" fmla="*/ 128 h 213"/>
              <a:gd name="T28" fmla="*/ 0 w 226"/>
              <a:gd name="T29" fmla="*/ 114 h 213"/>
              <a:gd name="T30" fmla="*/ 0 w 226"/>
              <a:gd name="T31" fmla="*/ 100 h 213"/>
              <a:gd name="T32" fmla="*/ 14 w 226"/>
              <a:gd name="T33" fmla="*/ 86 h 213"/>
              <a:gd name="T34" fmla="*/ 97 w 226"/>
              <a:gd name="T35" fmla="*/ 86 h 213"/>
              <a:gd name="T36" fmla="*/ 97 w 226"/>
              <a:gd name="T37" fmla="*/ 86 h 213"/>
              <a:gd name="T38" fmla="*/ 99 w 226"/>
              <a:gd name="T39" fmla="*/ 116 h 213"/>
              <a:gd name="T40" fmla="*/ 113 w 226"/>
              <a:gd name="T41" fmla="*/ 121 h 213"/>
              <a:gd name="T42" fmla="*/ 129 w 226"/>
              <a:gd name="T43" fmla="*/ 114 h 213"/>
              <a:gd name="T44" fmla="*/ 152 w 226"/>
              <a:gd name="T45" fmla="*/ 86 h 213"/>
              <a:gd name="T46" fmla="*/ 212 w 226"/>
              <a:gd name="T47" fmla="*/ 86 h 213"/>
              <a:gd name="T48" fmla="*/ 226 w 226"/>
              <a:gd name="T49" fmla="*/ 100 h 213"/>
              <a:gd name="T50" fmla="*/ 63 w 226"/>
              <a:gd name="T51" fmla="*/ 149 h 213"/>
              <a:gd name="T52" fmla="*/ 56 w 226"/>
              <a:gd name="T53" fmla="*/ 142 h 213"/>
              <a:gd name="T54" fmla="*/ 49 w 226"/>
              <a:gd name="T55" fmla="*/ 149 h 213"/>
              <a:gd name="T56" fmla="*/ 49 w 226"/>
              <a:gd name="T57" fmla="*/ 192 h 213"/>
              <a:gd name="T58" fmla="*/ 56 w 226"/>
              <a:gd name="T59" fmla="*/ 199 h 213"/>
              <a:gd name="T60" fmla="*/ 63 w 226"/>
              <a:gd name="T61" fmla="*/ 192 h 213"/>
              <a:gd name="T62" fmla="*/ 63 w 226"/>
              <a:gd name="T63" fmla="*/ 149 h 213"/>
              <a:gd name="T64" fmla="*/ 92 w 226"/>
              <a:gd name="T65" fmla="*/ 149 h 213"/>
              <a:gd name="T66" fmla="*/ 85 w 226"/>
              <a:gd name="T67" fmla="*/ 142 h 213"/>
              <a:gd name="T68" fmla="*/ 78 w 226"/>
              <a:gd name="T69" fmla="*/ 149 h 213"/>
              <a:gd name="T70" fmla="*/ 78 w 226"/>
              <a:gd name="T71" fmla="*/ 192 h 213"/>
              <a:gd name="T72" fmla="*/ 85 w 226"/>
              <a:gd name="T73" fmla="*/ 199 h 213"/>
              <a:gd name="T74" fmla="*/ 92 w 226"/>
              <a:gd name="T75" fmla="*/ 192 h 213"/>
              <a:gd name="T76" fmla="*/ 92 w 226"/>
              <a:gd name="T77" fmla="*/ 149 h 213"/>
              <a:gd name="T78" fmla="*/ 120 w 226"/>
              <a:gd name="T79" fmla="*/ 149 h 213"/>
              <a:gd name="T80" fmla="*/ 113 w 226"/>
              <a:gd name="T81" fmla="*/ 142 h 213"/>
              <a:gd name="T82" fmla="*/ 106 w 226"/>
              <a:gd name="T83" fmla="*/ 149 h 213"/>
              <a:gd name="T84" fmla="*/ 106 w 226"/>
              <a:gd name="T85" fmla="*/ 192 h 213"/>
              <a:gd name="T86" fmla="*/ 113 w 226"/>
              <a:gd name="T87" fmla="*/ 199 h 213"/>
              <a:gd name="T88" fmla="*/ 120 w 226"/>
              <a:gd name="T89" fmla="*/ 192 h 213"/>
              <a:gd name="T90" fmla="*/ 120 w 226"/>
              <a:gd name="T91" fmla="*/ 149 h 213"/>
              <a:gd name="T92" fmla="*/ 148 w 226"/>
              <a:gd name="T93" fmla="*/ 149 h 213"/>
              <a:gd name="T94" fmla="*/ 141 w 226"/>
              <a:gd name="T95" fmla="*/ 142 h 213"/>
              <a:gd name="T96" fmla="*/ 134 w 226"/>
              <a:gd name="T97" fmla="*/ 149 h 213"/>
              <a:gd name="T98" fmla="*/ 134 w 226"/>
              <a:gd name="T99" fmla="*/ 192 h 213"/>
              <a:gd name="T100" fmla="*/ 141 w 226"/>
              <a:gd name="T101" fmla="*/ 199 h 213"/>
              <a:gd name="T102" fmla="*/ 148 w 226"/>
              <a:gd name="T103" fmla="*/ 192 h 213"/>
              <a:gd name="T104" fmla="*/ 148 w 226"/>
              <a:gd name="T105" fmla="*/ 149 h 213"/>
              <a:gd name="T106" fmla="*/ 176 w 226"/>
              <a:gd name="T107" fmla="*/ 149 h 213"/>
              <a:gd name="T108" fmla="*/ 169 w 226"/>
              <a:gd name="T109" fmla="*/ 142 h 213"/>
              <a:gd name="T110" fmla="*/ 162 w 226"/>
              <a:gd name="T111" fmla="*/ 149 h 213"/>
              <a:gd name="T112" fmla="*/ 162 w 226"/>
              <a:gd name="T113" fmla="*/ 192 h 213"/>
              <a:gd name="T114" fmla="*/ 169 w 226"/>
              <a:gd name="T115" fmla="*/ 199 h 213"/>
              <a:gd name="T116" fmla="*/ 176 w 226"/>
              <a:gd name="T117" fmla="*/ 192 h 213"/>
              <a:gd name="T118" fmla="*/ 176 w 226"/>
              <a:gd name="T119" fmla="*/ 149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 h="213">
                <a:moveTo>
                  <a:pt x="113" y="114"/>
                </a:moveTo>
                <a:cubicBezTo>
                  <a:pt x="110" y="114"/>
                  <a:pt x="106" y="113"/>
                  <a:pt x="104" y="111"/>
                </a:cubicBezTo>
                <a:cubicBezTo>
                  <a:pt x="98" y="106"/>
                  <a:pt x="97" y="97"/>
                  <a:pt x="102" y="91"/>
                </a:cubicBezTo>
                <a:cubicBezTo>
                  <a:pt x="173" y="6"/>
                  <a:pt x="173" y="6"/>
                  <a:pt x="173" y="6"/>
                </a:cubicBezTo>
                <a:cubicBezTo>
                  <a:pt x="177" y="0"/>
                  <a:pt x="186" y="0"/>
                  <a:pt x="192" y="5"/>
                </a:cubicBezTo>
                <a:cubicBezTo>
                  <a:pt x="198" y="10"/>
                  <a:pt x="199" y="18"/>
                  <a:pt x="194" y="24"/>
                </a:cubicBezTo>
                <a:cubicBezTo>
                  <a:pt x="124" y="109"/>
                  <a:pt x="124" y="109"/>
                  <a:pt x="124" y="109"/>
                </a:cubicBezTo>
                <a:cubicBezTo>
                  <a:pt x="121" y="112"/>
                  <a:pt x="117" y="114"/>
                  <a:pt x="113" y="114"/>
                </a:cubicBezTo>
                <a:moveTo>
                  <a:pt x="226" y="100"/>
                </a:moveTo>
                <a:cubicBezTo>
                  <a:pt x="226" y="114"/>
                  <a:pt x="226" y="114"/>
                  <a:pt x="226" y="114"/>
                </a:cubicBezTo>
                <a:cubicBezTo>
                  <a:pt x="226" y="122"/>
                  <a:pt x="219" y="128"/>
                  <a:pt x="212" y="128"/>
                </a:cubicBezTo>
                <a:cubicBezTo>
                  <a:pt x="197" y="213"/>
                  <a:pt x="197" y="213"/>
                  <a:pt x="197" y="213"/>
                </a:cubicBezTo>
                <a:cubicBezTo>
                  <a:pt x="28" y="213"/>
                  <a:pt x="28" y="213"/>
                  <a:pt x="28" y="213"/>
                </a:cubicBezTo>
                <a:cubicBezTo>
                  <a:pt x="14" y="128"/>
                  <a:pt x="14" y="128"/>
                  <a:pt x="14" y="128"/>
                </a:cubicBezTo>
                <a:cubicBezTo>
                  <a:pt x="6" y="128"/>
                  <a:pt x="0" y="122"/>
                  <a:pt x="0" y="114"/>
                </a:cubicBezTo>
                <a:cubicBezTo>
                  <a:pt x="0" y="100"/>
                  <a:pt x="0" y="100"/>
                  <a:pt x="0" y="100"/>
                </a:cubicBezTo>
                <a:cubicBezTo>
                  <a:pt x="0" y="92"/>
                  <a:pt x="6" y="86"/>
                  <a:pt x="14" y="86"/>
                </a:cubicBezTo>
                <a:cubicBezTo>
                  <a:pt x="97" y="86"/>
                  <a:pt x="97" y="86"/>
                  <a:pt x="97" y="86"/>
                </a:cubicBezTo>
                <a:cubicBezTo>
                  <a:pt x="97" y="86"/>
                  <a:pt x="97" y="86"/>
                  <a:pt x="97" y="86"/>
                </a:cubicBezTo>
                <a:cubicBezTo>
                  <a:pt x="89" y="95"/>
                  <a:pt x="90" y="109"/>
                  <a:pt x="99" y="116"/>
                </a:cubicBezTo>
                <a:cubicBezTo>
                  <a:pt x="103" y="119"/>
                  <a:pt x="108" y="121"/>
                  <a:pt x="113" y="121"/>
                </a:cubicBezTo>
                <a:cubicBezTo>
                  <a:pt x="119" y="121"/>
                  <a:pt x="125" y="118"/>
                  <a:pt x="129" y="114"/>
                </a:cubicBezTo>
                <a:cubicBezTo>
                  <a:pt x="152" y="86"/>
                  <a:pt x="152" y="86"/>
                  <a:pt x="152" y="86"/>
                </a:cubicBezTo>
                <a:cubicBezTo>
                  <a:pt x="212" y="86"/>
                  <a:pt x="212" y="86"/>
                  <a:pt x="212" y="86"/>
                </a:cubicBezTo>
                <a:cubicBezTo>
                  <a:pt x="219" y="86"/>
                  <a:pt x="226" y="92"/>
                  <a:pt x="226" y="100"/>
                </a:cubicBezTo>
                <a:close/>
                <a:moveTo>
                  <a:pt x="63" y="149"/>
                </a:moveTo>
                <a:cubicBezTo>
                  <a:pt x="63" y="145"/>
                  <a:pt x="60" y="142"/>
                  <a:pt x="56" y="142"/>
                </a:cubicBezTo>
                <a:cubicBezTo>
                  <a:pt x="53" y="142"/>
                  <a:pt x="49" y="145"/>
                  <a:pt x="49" y="149"/>
                </a:cubicBezTo>
                <a:cubicBezTo>
                  <a:pt x="49" y="192"/>
                  <a:pt x="49" y="192"/>
                  <a:pt x="49" y="192"/>
                </a:cubicBezTo>
                <a:cubicBezTo>
                  <a:pt x="49" y="196"/>
                  <a:pt x="53" y="199"/>
                  <a:pt x="56" y="199"/>
                </a:cubicBezTo>
                <a:cubicBezTo>
                  <a:pt x="60" y="199"/>
                  <a:pt x="63" y="196"/>
                  <a:pt x="63" y="192"/>
                </a:cubicBezTo>
                <a:lnTo>
                  <a:pt x="63" y="149"/>
                </a:lnTo>
                <a:close/>
                <a:moveTo>
                  <a:pt x="92" y="149"/>
                </a:moveTo>
                <a:cubicBezTo>
                  <a:pt x="92" y="145"/>
                  <a:pt x="89" y="142"/>
                  <a:pt x="85" y="142"/>
                </a:cubicBezTo>
                <a:cubicBezTo>
                  <a:pt x="81" y="142"/>
                  <a:pt x="78" y="145"/>
                  <a:pt x="78" y="149"/>
                </a:cubicBezTo>
                <a:cubicBezTo>
                  <a:pt x="78" y="192"/>
                  <a:pt x="78" y="192"/>
                  <a:pt x="78" y="192"/>
                </a:cubicBezTo>
                <a:cubicBezTo>
                  <a:pt x="78" y="196"/>
                  <a:pt x="81" y="199"/>
                  <a:pt x="85" y="199"/>
                </a:cubicBezTo>
                <a:cubicBezTo>
                  <a:pt x="89" y="199"/>
                  <a:pt x="92" y="196"/>
                  <a:pt x="92" y="192"/>
                </a:cubicBezTo>
                <a:lnTo>
                  <a:pt x="92" y="149"/>
                </a:lnTo>
                <a:close/>
                <a:moveTo>
                  <a:pt x="120" y="149"/>
                </a:moveTo>
                <a:cubicBezTo>
                  <a:pt x="120" y="145"/>
                  <a:pt x="117" y="142"/>
                  <a:pt x="113" y="142"/>
                </a:cubicBezTo>
                <a:cubicBezTo>
                  <a:pt x="109" y="142"/>
                  <a:pt x="106" y="145"/>
                  <a:pt x="106" y="149"/>
                </a:cubicBezTo>
                <a:cubicBezTo>
                  <a:pt x="106" y="192"/>
                  <a:pt x="106" y="192"/>
                  <a:pt x="106" y="192"/>
                </a:cubicBezTo>
                <a:cubicBezTo>
                  <a:pt x="106" y="196"/>
                  <a:pt x="109" y="199"/>
                  <a:pt x="113" y="199"/>
                </a:cubicBezTo>
                <a:cubicBezTo>
                  <a:pt x="117" y="199"/>
                  <a:pt x="120" y="196"/>
                  <a:pt x="120" y="192"/>
                </a:cubicBezTo>
                <a:lnTo>
                  <a:pt x="120" y="149"/>
                </a:lnTo>
                <a:close/>
                <a:moveTo>
                  <a:pt x="148" y="149"/>
                </a:moveTo>
                <a:cubicBezTo>
                  <a:pt x="148" y="145"/>
                  <a:pt x="145" y="142"/>
                  <a:pt x="141" y="142"/>
                </a:cubicBezTo>
                <a:cubicBezTo>
                  <a:pt x="137" y="142"/>
                  <a:pt x="134" y="145"/>
                  <a:pt x="134" y="149"/>
                </a:cubicBezTo>
                <a:cubicBezTo>
                  <a:pt x="134" y="192"/>
                  <a:pt x="134" y="192"/>
                  <a:pt x="134" y="192"/>
                </a:cubicBezTo>
                <a:cubicBezTo>
                  <a:pt x="134" y="196"/>
                  <a:pt x="137" y="199"/>
                  <a:pt x="141" y="199"/>
                </a:cubicBezTo>
                <a:cubicBezTo>
                  <a:pt x="145" y="199"/>
                  <a:pt x="148" y="196"/>
                  <a:pt x="148" y="192"/>
                </a:cubicBezTo>
                <a:lnTo>
                  <a:pt x="148" y="149"/>
                </a:lnTo>
                <a:close/>
                <a:moveTo>
                  <a:pt x="176" y="149"/>
                </a:moveTo>
                <a:cubicBezTo>
                  <a:pt x="176" y="145"/>
                  <a:pt x="173" y="142"/>
                  <a:pt x="169" y="142"/>
                </a:cubicBezTo>
                <a:cubicBezTo>
                  <a:pt x="165" y="142"/>
                  <a:pt x="162" y="145"/>
                  <a:pt x="162" y="149"/>
                </a:cubicBezTo>
                <a:cubicBezTo>
                  <a:pt x="162" y="192"/>
                  <a:pt x="162" y="192"/>
                  <a:pt x="162" y="192"/>
                </a:cubicBezTo>
                <a:cubicBezTo>
                  <a:pt x="162" y="196"/>
                  <a:pt x="165" y="199"/>
                  <a:pt x="169" y="199"/>
                </a:cubicBezTo>
                <a:cubicBezTo>
                  <a:pt x="173" y="199"/>
                  <a:pt x="176" y="196"/>
                  <a:pt x="176" y="192"/>
                </a:cubicBezTo>
                <a:lnTo>
                  <a:pt x="176" y="149"/>
                </a:lnTo>
                <a:close/>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Bebas" pitchFamily="2" charset="0"/>
              <a:ea typeface="微软雅黑" panose="020B0503020204020204" charset="-122"/>
              <a:sym typeface="Bebas" pitchFamily="2" charset="0"/>
            </a:endParaRPr>
          </a:p>
        </p:txBody>
      </p:sp>
      <p:sp>
        <p:nvSpPr>
          <p:cNvPr id="14" name="Freeform 5"/>
          <p:cNvSpPr/>
          <p:nvPr/>
        </p:nvSpPr>
        <p:spPr bwMode="auto">
          <a:xfrm>
            <a:off x="6434504" y="4149416"/>
            <a:ext cx="1232587" cy="109551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rgbClr val="FEFABC"/>
              </a:solidFill>
              <a:latin typeface="Bebas" pitchFamily="2" charset="0"/>
              <a:ea typeface="微软雅黑" panose="020B0503020204020204" charset="-122"/>
              <a:sym typeface="Bebas" pitchFamily="2" charset="0"/>
            </a:endParaRPr>
          </a:p>
        </p:txBody>
      </p:sp>
      <p:sp>
        <p:nvSpPr>
          <p:cNvPr id="15" name="Freeform 5"/>
          <p:cNvSpPr/>
          <p:nvPr/>
        </p:nvSpPr>
        <p:spPr bwMode="auto">
          <a:xfrm>
            <a:off x="5444468" y="4700955"/>
            <a:ext cx="1232587" cy="109551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537285"/>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rgbClr val="FEFABC"/>
              </a:solidFill>
              <a:latin typeface="Bebas" pitchFamily="2" charset="0"/>
              <a:ea typeface="微软雅黑" panose="020B0503020204020204" charset="-122"/>
              <a:sym typeface="Bebas" pitchFamily="2" charset="0"/>
            </a:endParaRPr>
          </a:p>
        </p:txBody>
      </p:sp>
      <p:sp>
        <p:nvSpPr>
          <p:cNvPr id="16" name="Freeform 5"/>
          <p:cNvSpPr/>
          <p:nvPr/>
        </p:nvSpPr>
        <p:spPr bwMode="auto">
          <a:xfrm>
            <a:off x="4455499" y="4149416"/>
            <a:ext cx="1232587" cy="109551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rgbClr val="FEFABC"/>
              </a:solidFill>
              <a:latin typeface="Bebas" pitchFamily="2" charset="0"/>
              <a:ea typeface="微软雅黑" panose="020B0503020204020204" charset="-122"/>
              <a:sym typeface="Bebas" pitchFamily="2" charset="0"/>
            </a:endParaRPr>
          </a:p>
        </p:txBody>
      </p:sp>
      <p:sp>
        <p:nvSpPr>
          <p:cNvPr id="17" name="Freeform 6"/>
          <p:cNvSpPr>
            <a:spLocks noEditPoints="1"/>
          </p:cNvSpPr>
          <p:nvPr/>
        </p:nvSpPr>
        <p:spPr bwMode="auto">
          <a:xfrm>
            <a:off x="6830215" y="4475761"/>
            <a:ext cx="441164" cy="442822"/>
          </a:xfrm>
          <a:custGeom>
            <a:avLst/>
            <a:gdLst>
              <a:gd name="T0" fmla="*/ 107 w 225"/>
              <a:gd name="T1" fmla="*/ 116 h 226"/>
              <a:gd name="T2" fmla="*/ 163 w 225"/>
              <a:gd name="T3" fmla="*/ 214 h 226"/>
              <a:gd name="T4" fmla="*/ 113 w 225"/>
              <a:gd name="T5" fmla="*/ 226 h 226"/>
              <a:gd name="T6" fmla="*/ 0 w 225"/>
              <a:gd name="T7" fmla="*/ 113 h 226"/>
              <a:gd name="T8" fmla="*/ 106 w 225"/>
              <a:gd name="T9" fmla="*/ 0 h 226"/>
              <a:gd name="T10" fmla="*/ 106 w 225"/>
              <a:gd name="T11" fmla="*/ 113 h 226"/>
              <a:gd name="T12" fmla="*/ 107 w 225"/>
              <a:gd name="T13" fmla="*/ 116 h 226"/>
              <a:gd name="T14" fmla="*/ 225 w 225"/>
              <a:gd name="T15" fmla="*/ 106 h 226"/>
              <a:gd name="T16" fmla="*/ 120 w 225"/>
              <a:gd name="T17" fmla="*/ 106 h 226"/>
              <a:gd name="T18" fmla="*/ 120 w 225"/>
              <a:gd name="T19" fmla="*/ 0 h 226"/>
              <a:gd name="T20" fmla="*/ 225 w 225"/>
              <a:gd name="T21" fmla="*/ 106 h 226"/>
              <a:gd name="T22" fmla="*/ 134 w 225"/>
              <a:gd name="T23" fmla="*/ 92 h 226"/>
              <a:gd name="T24" fmla="*/ 209 w 225"/>
              <a:gd name="T25" fmla="*/ 92 h 226"/>
              <a:gd name="T26" fmla="*/ 134 w 225"/>
              <a:gd name="T27" fmla="*/ 16 h 226"/>
              <a:gd name="T28" fmla="*/ 134 w 225"/>
              <a:gd name="T29" fmla="*/ 92 h 226"/>
              <a:gd name="T30" fmla="*/ 175 w 225"/>
              <a:gd name="T31" fmla="*/ 207 h 226"/>
              <a:gd name="T32" fmla="*/ 225 w 225"/>
              <a:gd name="T33" fmla="*/ 120 h 226"/>
              <a:gd name="T34" fmla="*/ 125 w 225"/>
              <a:gd name="T35" fmla="*/ 120 h 226"/>
              <a:gd name="T36" fmla="*/ 175 w 225"/>
              <a:gd name="T37" fmla="*/ 20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226">
                <a:moveTo>
                  <a:pt x="107" y="116"/>
                </a:moveTo>
                <a:cubicBezTo>
                  <a:pt x="163" y="214"/>
                  <a:pt x="163" y="214"/>
                  <a:pt x="163" y="214"/>
                </a:cubicBezTo>
                <a:cubicBezTo>
                  <a:pt x="148" y="221"/>
                  <a:pt x="131" y="226"/>
                  <a:pt x="113" y="226"/>
                </a:cubicBezTo>
                <a:cubicBezTo>
                  <a:pt x="51" y="226"/>
                  <a:pt x="0" y="175"/>
                  <a:pt x="0" y="113"/>
                </a:cubicBezTo>
                <a:cubicBezTo>
                  <a:pt x="0" y="53"/>
                  <a:pt x="47" y="4"/>
                  <a:pt x="106" y="0"/>
                </a:cubicBezTo>
                <a:cubicBezTo>
                  <a:pt x="106" y="113"/>
                  <a:pt x="106" y="113"/>
                  <a:pt x="106" y="113"/>
                </a:cubicBezTo>
                <a:cubicBezTo>
                  <a:pt x="106" y="114"/>
                  <a:pt x="106" y="115"/>
                  <a:pt x="107" y="116"/>
                </a:cubicBezTo>
                <a:close/>
                <a:moveTo>
                  <a:pt x="225" y="106"/>
                </a:moveTo>
                <a:cubicBezTo>
                  <a:pt x="120" y="106"/>
                  <a:pt x="120" y="106"/>
                  <a:pt x="120" y="106"/>
                </a:cubicBezTo>
                <a:cubicBezTo>
                  <a:pt x="120" y="0"/>
                  <a:pt x="120" y="0"/>
                  <a:pt x="120" y="0"/>
                </a:cubicBezTo>
                <a:cubicBezTo>
                  <a:pt x="177" y="4"/>
                  <a:pt x="222" y="49"/>
                  <a:pt x="225" y="106"/>
                </a:cubicBezTo>
                <a:moveTo>
                  <a:pt x="134" y="92"/>
                </a:moveTo>
                <a:cubicBezTo>
                  <a:pt x="209" y="92"/>
                  <a:pt x="209" y="92"/>
                  <a:pt x="209" y="92"/>
                </a:cubicBezTo>
                <a:cubicBezTo>
                  <a:pt x="201" y="54"/>
                  <a:pt x="172" y="25"/>
                  <a:pt x="134" y="16"/>
                </a:cubicBezTo>
                <a:lnTo>
                  <a:pt x="134" y="92"/>
                </a:lnTo>
                <a:close/>
                <a:moveTo>
                  <a:pt x="175" y="207"/>
                </a:moveTo>
                <a:cubicBezTo>
                  <a:pt x="204" y="188"/>
                  <a:pt x="223" y="156"/>
                  <a:pt x="225" y="120"/>
                </a:cubicBezTo>
                <a:cubicBezTo>
                  <a:pt x="125" y="120"/>
                  <a:pt x="125" y="120"/>
                  <a:pt x="125" y="120"/>
                </a:cubicBezTo>
                <a:lnTo>
                  <a:pt x="175" y="207"/>
                </a:lnTo>
                <a:close/>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Bebas" pitchFamily="2" charset="0"/>
              <a:ea typeface="微软雅黑" panose="020B0503020204020204" charset="-122"/>
              <a:sym typeface="Bebas" pitchFamily="2" charset="0"/>
            </a:endParaRPr>
          </a:p>
        </p:txBody>
      </p:sp>
      <p:sp>
        <p:nvSpPr>
          <p:cNvPr id="18" name="Freeform 8"/>
          <p:cNvSpPr/>
          <p:nvPr/>
        </p:nvSpPr>
        <p:spPr bwMode="auto">
          <a:xfrm>
            <a:off x="5861740" y="5071250"/>
            <a:ext cx="398042" cy="354922"/>
          </a:xfrm>
          <a:custGeom>
            <a:avLst/>
            <a:gdLst>
              <a:gd name="T0" fmla="*/ 196 w 203"/>
              <a:gd name="T1" fmla="*/ 152 h 181"/>
              <a:gd name="T2" fmla="*/ 182 w 203"/>
              <a:gd name="T3" fmla="*/ 140 h 181"/>
              <a:gd name="T4" fmla="*/ 148 w 203"/>
              <a:gd name="T5" fmla="*/ 127 h 181"/>
              <a:gd name="T6" fmla="*/ 147 w 203"/>
              <a:gd name="T7" fmla="*/ 126 h 181"/>
              <a:gd name="T8" fmla="*/ 147 w 203"/>
              <a:gd name="T9" fmla="*/ 126 h 181"/>
              <a:gd name="T10" fmla="*/ 133 w 203"/>
              <a:gd name="T11" fmla="*/ 117 h 181"/>
              <a:gd name="T12" fmla="*/ 133 w 203"/>
              <a:gd name="T13" fmla="*/ 117 h 181"/>
              <a:gd name="T14" fmla="*/ 133 w 203"/>
              <a:gd name="T15" fmla="*/ 117 h 181"/>
              <a:gd name="T16" fmla="*/ 133 w 203"/>
              <a:gd name="T17" fmla="*/ 116 h 181"/>
              <a:gd name="T18" fmla="*/ 133 w 203"/>
              <a:gd name="T19" fmla="*/ 116 h 181"/>
              <a:gd name="T20" fmla="*/ 133 w 203"/>
              <a:gd name="T21" fmla="*/ 116 h 181"/>
              <a:gd name="T22" fmla="*/ 133 w 203"/>
              <a:gd name="T23" fmla="*/ 116 h 181"/>
              <a:gd name="T24" fmla="*/ 133 w 203"/>
              <a:gd name="T25" fmla="*/ 116 h 181"/>
              <a:gd name="T26" fmla="*/ 130 w 203"/>
              <a:gd name="T27" fmla="*/ 114 h 181"/>
              <a:gd name="T28" fmla="*/ 130 w 203"/>
              <a:gd name="T29" fmla="*/ 114 h 181"/>
              <a:gd name="T30" fmla="*/ 130 w 203"/>
              <a:gd name="T31" fmla="*/ 114 h 181"/>
              <a:gd name="T32" fmla="*/ 130 w 203"/>
              <a:gd name="T33" fmla="*/ 114 h 181"/>
              <a:gd name="T34" fmla="*/ 130 w 203"/>
              <a:gd name="T35" fmla="*/ 114 h 181"/>
              <a:gd name="T36" fmla="*/ 130 w 203"/>
              <a:gd name="T37" fmla="*/ 114 h 181"/>
              <a:gd name="T38" fmla="*/ 130 w 203"/>
              <a:gd name="T39" fmla="*/ 114 h 181"/>
              <a:gd name="T40" fmla="*/ 129 w 203"/>
              <a:gd name="T41" fmla="*/ 113 h 181"/>
              <a:gd name="T42" fmla="*/ 126 w 203"/>
              <a:gd name="T43" fmla="*/ 105 h 181"/>
              <a:gd name="T44" fmla="*/ 125 w 203"/>
              <a:gd name="T45" fmla="*/ 104 h 181"/>
              <a:gd name="T46" fmla="*/ 126 w 203"/>
              <a:gd name="T47" fmla="*/ 97 h 181"/>
              <a:gd name="T48" fmla="*/ 127 w 203"/>
              <a:gd name="T49" fmla="*/ 96 h 181"/>
              <a:gd name="T50" fmla="*/ 130 w 203"/>
              <a:gd name="T51" fmla="*/ 85 h 181"/>
              <a:gd name="T52" fmla="*/ 136 w 203"/>
              <a:gd name="T53" fmla="*/ 75 h 181"/>
              <a:gd name="T54" fmla="*/ 138 w 203"/>
              <a:gd name="T55" fmla="*/ 57 h 181"/>
              <a:gd name="T56" fmla="*/ 136 w 203"/>
              <a:gd name="T57" fmla="*/ 58 h 181"/>
              <a:gd name="T58" fmla="*/ 138 w 203"/>
              <a:gd name="T59" fmla="*/ 44 h 181"/>
              <a:gd name="T60" fmla="*/ 133 w 203"/>
              <a:gd name="T61" fmla="*/ 17 h 181"/>
              <a:gd name="T62" fmla="*/ 122 w 203"/>
              <a:gd name="T63" fmla="*/ 7 h 181"/>
              <a:gd name="T64" fmla="*/ 115 w 203"/>
              <a:gd name="T65" fmla="*/ 3 h 181"/>
              <a:gd name="T66" fmla="*/ 82 w 203"/>
              <a:gd name="T67" fmla="*/ 3 h 181"/>
              <a:gd name="T68" fmla="*/ 65 w 203"/>
              <a:gd name="T69" fmla="*/ 15 h 181"/>
              <a:gd name="T70" fmla="*/ 60 w 203"/>
              <a:gd name="T71" fmla="*/ 44 h 181"/>
              <a:gd name="T72" fmla="*/ 63 w 203"/>
              <a:gd name="T73" fmla="*/ 54 h 181"/>
              <a:gd name="T74" fmla="*/ 63 w 203"/>
              <a:gd name="T75" fmla="*/ 57 h 181"/>
              <a:gd name="T76" fmla="*/ 62 w 203"/>
              <a:gd name="T77" fmla="*/ 57 h 181"/>
              <a:gd name="T78" fmla="*/ 64 w 203"/>
              <a:gd name="T79" fmla="*/ 75 h 181"/>
              <a:gd name="T80" fmla="*/ 70 w 203"/>
              <a:gd name="T81" fmla="*/ 85 h 181"/>
              <a:gd name="T82" fmla="*/ 73 w 203"/>
              <a:gd name="T83" fmla="*/ 96 h 181"/>
              <a:gd name="T84" fmla="*/ 75 w 203"/>
              <a:gd name="T85" fmla="*/ 97 h 181"/>
              <a:gd name="T86" fmla="*/ 75 w 203"/>
              <a:gd name="T87" fmla="*/ 103 h 181"/>
              <a:gd name="T88" fmla="*/ 76 w 203"/>
              <a:gd name="T89" fmla="*/ 106 h 181"/>
              <a:gd name="T90" fmla="*/ 75 w 203"/>
              <a:gd name="T91" fmla="*/ 105 h 181"/>
              <a:gd name="T92" fmla="*/ 72 w 203"/>
              <a:gd name="T93" fmla="*/ 114 h 181"/>
              <a:gd name="T94" fmla="*/ 72 w 203"/>
              <a:gd name="T95" fmla="*/ 114 h 181"/>
              <a:gd name="T96" fmla="*/ 68 w 203"/>
              <a:gd name="T97" fmla="*/ 116 h 181"/>
              <a:gd name="T98" fmla="*/ 55 w 203"/>
              <a:gd name="T99" fmla="*/ 125 h 181"/>
              <a:gd name="T100" fmla="*/ 55 w 203"/>
              <a:gd name="T101" fmla="*/ 126 h 181"/>
              <a:gd name="T102" fmla="*/ 54 w 203"/>
              <a:gd name="T103" fmla="*/ 126 h 181"/>
              <a:gd name="T104" fmla="*/ 54 w 203"/>
              <a:gd name="T105" fmla="*/ 126 h 181"/>
              <a:gd name="T106" fmla="*/ 53 w 203"/>
              <a:gd name="T107" fmla="*/ 127 h 181"/>
              <a:gd name="T108" fmla="*/ 19 w 203"/>
              <a:gd name="T109" fmla="*/ 140 h 181"/>
              <a:gd name="T110" fmla="*/ 6 w 203"/>
              <a:gd name="T111" fmla="*/ 152 h 181"/>
              <a:gd name="T112" fmla="*/ 0 w 203"/>
              <a:gd name="T113" fmla="*/ 181 h 181"/>
              <a:gd name="T114" fmla="*/ 203 w 203"/>
              <a:gd name="T115" fmla="*/ 181 h 181"/>
              <a:gd name="T116" fmla="*/ 196 w 203"/>
              <a:gd name="T117" fmla="*/ 1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81">
                <a:moveTo>
                  <a:pt x="196" y="152"/>
                </a:moveTo>
                <a:cubicBezTo>
                  <a:pt x="196" y="143"/>
                  <a:pt x="189" y="143"/>
                  <a:pt x="182" y="140"/>
                </a:cubicBezTo>
                <a:cubicBezTo>
                  <a:pt x="148" y="127"/>
                  <a:pt x="148" y="127"/>
                  <a:pt x="148" y="127"/>
                </a:cubicBezTo>
                <a:cubicBezTo>
                  <a:pt x="148" y="126"/>
                  <a:pt x="147" y="126"/>
                  <a:pt x="147" y="126"/>
                </a:cubicBezTo>
                <a:cubicBezTo>
                  <a:pt x="147" y="126"/>
                  <a:pt x="147" y="126"/>
                  <a:pt x="147" y="126"/>
                </a:cubicBezTo>
                <a:cubicBezTo>
                  <a:pt x="141" y="123"/>
                  <a:pt x="135" y="119"/>
                  <a:pt x="133" y="117"/>
                </a:cubicBezTo>
                <a:cubicBezTo>
                  <a:pt x="133" y="117"/>
                  <a:pt x="133" y="117"/>
                  <a:pt x="133" y="117"/>
                </a:cubicBezTo>
                <a:cubicBezTo>
                  <a:pt x="133" y="117"/>
                  <a:pt x="133" y="117"/>
                  <a:pt x="133" y="117"/>
                </a:cubicBezTo>
                <a:cubicBezTo>
                  <a:pt x="133" y="116"/>
                  <a:pt x="133" y="116"/>
                  <a:pt x="133" y="116"/>
                </a:cubicBezTo>
                <a:cubicBezTo>
                  <a:pt x="133" y="116"/>
                  <a:pt x="133" y="116"/>
                  <a:pt x="133" y="116"/>
                </a:cubicBezTo>
                <a:cubicBezTo>
                  <a:pt x="133" y="116"/>
                  <a:pt x="133" y="116"/>
                  <a:pt x="133" y="116"/>
                </a:cubicBezTo>
                <a:cubicBezTo>
                  <a:pt x="133" y="116"/>
                  <a:pt x="133" y="116"/>
                  <a:pt x="133" y="116"/>
                </a:cubicBezTo>
                <a:cubicBezTo>
                  <a:pt x="133" y="116"/>
                  <a:pt x="133" y="116"/>
                  <a:pt x="133" y="116"/>
                </a:cubicBezTo>
                <a:cubicBezTo>
                  <a:pt x="132" y="114"/>
                  <a:pt x="131"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29" y="115"/>
                  <a:pt x="129" y="114"/>
                  <a:pt x="129" y="113"/>
                </a:cubicBezTo>
                <a:cubicBezTo>
                  <a:pt x="128" y="111"/>
                  <a:pt x="126" y="106"/>
                  <a:pt x="126" y="105"/>
                </a:cubicBezTo>
                <a:cubicBezTo>
                  <a:pt x="126" y="104"/>
                  <a:pt x="125" y="107"/>
                  <a:pt x="125" y="104"/>
                </a:cubicBezTo>
                <a:cubicBezTo>
                  <a:pt x="126" y="97"/>
                  <a:pt x="126" y="97"/>
                  <a:pt x="126" y="97"/>
                </a:cubicBezTo>
                <a:cubicBezTo>
                  <a:pt x="126" y="97"/>
                  <a:pt x="127" y="96"/>
                  <a:pt x="127" y="96"/>
                </a:cubicBezTo>
                <a:cubicBezTo>
                  <a:pt x="129" y="93"/>
                  <a:pt x="129" y="86"/>
                  <a:pt x="130" y="85"/>
                </a:cubicBezTo>
                <a:cubicBezTo>
                  <a:pt x="132" y="83"/>
                  <a:pt x="134" y="83"/>
                  <a:pt x="136" y="75"/>
                </a:cubicBezTo>
                <a:cubicBezTo>
                  <a:pt x="138" y="68"/>
                  <a:pt x="141" y="57"/>
                  <a:pt x="138" y="57"/>
                </a:cubicBezTo>
                <a:cubicBezTo>
                  <a:pt x="137" y="57"/>
                  <a:pt x="137" y="57"/>
                  <a:pt x="136" y="58"/>
                </a:cubicBezTo>
                <a:cubicBezTo>
                  <a:pt x="136" y="55"/>
                  <a:pt x="137" y="49"/>
                  <a:pt x="138" y="44"/>
                </a:cubicBezTo>
                <a:cubicBezTo>
                  <a:pt x="138" y="38"/>
                  <a:pt x="137" y="22"/>
                  <a:pt x="133" y="17"/>
                </a:cubicBezTo>
                <a:cubicBezTo>
                  <a:pt x="131" y="13"/>
                  <a:pt x="127" y="9"/>
                  <a:pt x="122" y="7"/>
                </a:cubicBezTo>
                <a:cubicBezTo>
                  <a:pt x="120" y="5"/>
                  <a:pt x="117" y="4"/>
                  <a:pt x="115" y="3"/>
                </a:cubicBezTo>
                <a:cubicBezTo>
                  <a:pt x="109" y="0"/>
                  <a:pt x="89" y="1"/>
                  <a:pt x="82" y="3"/>
                </a:cubicBezTo>
                <a:cubicBezTo>
                  <a:pt x="74" y="4"/>
                  <a:pt x="69" y="9"/>
                  <a:pt x="65" y="15"/>
                </a:cubicBezTo>
                <a:cubicBezTo>
                  <a:pt x="62" y="21"/>
                  <a:pt x="60" y="38"/>
                  <a:pt x="60" y="44"/>
                </a:cubicBezTo>
                <a:cubicBezTo>
                  <a:pt x="61" y="47"/>
                  <a:pt x="62" y="52"/>
                  <a:pt x="63" y="54"/>
                </a:cubicBezTo>
                <a:cubicBezTo>
                  <a:pt x="63" y="56"/>
                  <a:pt x="63" y="56"/>
                  <a:pt x="63" y="57"/>
                </a:cubicBezTo>
                <a:cubicBezTo>
                  <a:pt x="63" y="57"/>
                  <a:pt x="63" y="57"/>
                  <a:pt x="62" y="57"/>
                </a:cubicBezTo>
                <a:cubicBezTo>
                  <a:pt x="60" y="57"/>
                  <a:pt x="62" y="68"/>
                  <a:pt x="64" y="75"/>
                </a:cubicBezTo>
                <a:cubicBezTo>
                  <a:pt x="67" y="83"/>
                  <a:pt x="69" y="83"/>
                  <a:pt x="70" y="85"/>
                </a:cubicBezTo>
                <a:cubicBezTo>
                  <a:pt x="71" y="86"/>
                  <a:pt x="71" y="93"/>
                  <a:pt x="73" y="96"/>
                </a:cubicBezTo>
                <a:cubicBezTo>
                  <a:pt x="74" y="96"/>
                  <a:pt x="74" y="97"/>
                  <a:pt x="75" y="97"/>
                </a:cubicBezTo>
                <a:cubicBezTo>
                  <a:pt x="75" y="103"/>
                  <a:pt x="75" y="103"/>
                  <a:pt x="75" y="103"/>
                </a:cubicBezTo>
                <a:cubicBezTo>
                  <a:pt x="76" y="106"/>
                  <a:pt x="76" y="106"/>
                  <a:pt x="76" y="106"/>
                </a:cubicBezTo>
                <a:cubicBezTo>
                  <a:pt x="76" y="105"/>
                  <a:pt x="75" y="104"/>
                  <a:pt x="75" y="105"/>
                </a:cubicBezTo>
                <a:cubicBezTo>
                  <a:pt x="74" y="108"/>
                  <a:pt x="73" y="111"/>
                  <a:pt x="72" y="114"/>
                </a:cubicBezTo>
                <a:cubicBezTo>
                  <a:pt x="72" y="114"/>
                  <a:pt x="72" y="114"/>
                  <a:pt x="72" y="114"/>
                </a:cubicBezTo>
                <a:cubicBezTo>
                  <a:pt x="71" y="113"/>
                  <a:pt x="69" y="114"/>
                  <a:pt x="68" y="116"/>
                </a:cubicBezTo>
                <a:cubicBezTo>
                  <a:pt x="67" y="118"/>
                  <a:pt x="61" y="122"/>
                  <a:pt x="55" y="125"/>
                </a:cubicBezTo>
                <a:cubicBezTo>
                  <a:pt x="55" y="126"/>
                  <a:pt x="55" y="126"/>
                  <a:pt x="55" y="126"/>
                </a:cubicBezTo>
                <a:cubicBezTo>
                  <a:pt x="54" y="126"/>
                  <a:pt x="54" y="126"/>
                  <a:pt x="54" y="126"/>
                </a:cubicBezTo>
                <a:cubicBezTo>
                  <a:pt x="54" y="126"/>
                  <a:pt x="54" y="126"/>
                  <a:pt x="54" y="126"/>
                </a:cubicBezTo>
                <a:cubicBezTo>
                  <a:pt x="54" y="126"/>
                  <a:pt x="53" y="126"/>
                  <a:pt x="53" y="127"/>
                </a:cubicBezTo>
                <a:cubicBezTo>
                  <a:pt x="19" y="140"/>
                  <a:pt x="19" y="140"/>
                  <a:pt x="19" y="140"/>
                </a:cubicBezTo>
                <a:cubicBezTo>
                  <a:pt x="12" y="143"/>
                  <a:pt x="6" y="143"/>
                  <a:pt x="6" y="152"/>
                </a:cubicBezTo>
                <a:cubicBezTo>
                  <a:pt x="0" y="181"/>
                  <a:pt x="0" y="181"/>
                  <a:pt x="0" y="181"/>
                </a:cubicBezTo>
                <a:cubicBezTo>
                  <a:pt x="203" y="181"/>
                  <a:pt x="203" y="181"/>
                  <a:pt x="203" y="181"/>
                </a:cubicBezTo>
                <a:cubicBezTo>
                  <a:pt x="196" y="152"/>
                  <a:pt x="196" y="152"/>
                  <a:pt x="196" y="152"/>
                </a:cubicBezTo>
                <a:close/>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Bebas" pitchFamily="2" charset="0"/>
              <a:ea typeface="微软雅黑" panose="020B0503020204020204" charset="-122"/>
              <a:sym typeface="Bebas" pitchFamily="2" charset="0"/>
            </a:endParaRPr>
          </a:p>
        </p:txBody>
      </p:sp>
      <p:sp>
        <p:nvSpPr>
          <p:cNvPr id="19" name="Freeform 9"/>
          <p:cNvSpPr/>
          <p:nvPr/>
        </p:nvSpPr>
        <p:spPr bwMode="auto">
          <a:xfrm>
            <a:off x="4851210" y="4544174"/>
            <a:ext cx="441164" cy="305996"/>
          </a:xfrm>
          <a:custGeom>
            <a:avLst/>
            <a:gdLst>
              <a:gd name="T0" fmla="*/ 211 w 225"/>
              <a:gd name="T1" fmla="*/ 0 h 156"/>
              <a:gd name="T2" fmla="*/ 169 w 225"/>
              <a:gd name="T3" fmla="*/ 0 h 156"/>
              <a:gd name="T4" fmla="*/ 155 w 225"/>
              <a:gd name="T5" fmla="*/ 15 h 156"/>
              <a:gd name="T6" fmla="*/ 42 w 225"/>
              <a:gd name="T7" fmla="*/ 15 h 156"/>
              <a:gd name="T8" fmla="*/ 42 w 225"/>
              <a:gd name="T9" fmla="*/ 29 h 156"/>
              <a:gd name="T10" fmla="*/ 208 w 225"/>
              <a:gd name="T11" fmla="*/ 29 h 156"/>
              <a:gd name="T12" fmla="*/ 189 w 225"/>
              <a:gd name="T13" fmla="*/ 124 h 156"/>
              <a:gd name="T14" fmla="*/ 169 w 225"/>
              <a:gd name="T15" fmla="*/ 43 h 156"/>
              <a:gd name="T16" fmla="*/ 0 w 225"/>
              <a:gd name="T17" fmla="*/ 43 h 156"/>
              <a:gd name="T18" fmla="*/ 28 w 225"/>
              <a:gd name="T19" fmla="*/ 156 h 156"/>
              <a:gd name="T20" fmla="*/ 197 w 225"/>
              <a:gd name="T21" fmla="*/ 156 h 156"/>
              <a:gd name="T22" fmla="*/ 225 w 225"/>
              <a:gd name="T23" fmla="*/ 15 h 156"/>
              <a:gd name="T24" fmla="*/ 211 w 225"/>
              <a:gd name="T2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156">
                <a:moveTo>
                  <a:pt x="211" y="0"/>
                </a:moveTo>
                <a:cubicBezTo>
                  <a:pt x="169" y="0"/>
                  <a:pt x="169" y="0"/>
                  <a:pt x="169" y="0"/>
                </a:cubicBezTo>
                <a:cubicBezTo>
                  <a:pt x="161" y="0"/>
                  <a:pt x="155" y="7"/>
                  <a:pt x="155" y="15"/>
                </a:cubicBezTo>
                <a:cubicBezTo>
                  <a:pt x="42" y="15"/>
                  <a:pt x="42" y="15"/>
                  <a:pt x="42" y="15"/>
                </a:cubicBezTo>
                <a:cubicBezTo>
                  <a:pt x="42" y="29"/>
                  <a:pt x="42" y="29"/>
                  <a:pt x="42" y="29"/>
                </a:cubicBezTo>
                <a:cubicBezTo>
                  <a:pt x="208" y="29"/>
                  <a:pt x="208" y="29"/>
                  <a:pt x="208" y="29"/>
                </a:cubicBezTo>
                <a:cubicBezTo>
                  <a:pt x="189" y="124"/>
                  <a:pt x="189" y="124"/>
                  <a:pt x="189" y="124"/>
                </a:cubicBezTo>
                <a:cubicBezTo>
                  <a:pt x="169" y="43"/>
                  <a:pt x="169" y="43"/>
                  <a:pt x="169" y="43"/>
                </a:cubicBezTo>
                <a:cubicBezTo>
                  <a:pt x="0" y="43"/>
                  <a:pt x="0" y="43"/>
                  <a:pt x="0" y="43"/>
                </a:cubicBezTo>
                <a:cubicBezTo>
                  <a:pt x="28" y="156"/>
                  <a:pt x="28" y="156"/>
                  <a:pt x="28" y="156"/>
                </a:cubicBezTo>
                <a:cubicBezTo>
                  <a:pt x="197" y="156"/>
                  <a:pt x="197" y="156"/>
                  <a:pt x="197" y="156"/>
                </a:cubicBezTo>
                <a:cubicBezTo>
                  <a:pt x="225" y="15"/>
                  <a:pt x="225" y="15"/>
                  <a:pt x="225" y="15"/>
                </a:cubicBezTo>
                <a:cubicBezTo>
                  <a:pt x="225" y="7"/>
                  <a:pt x="219" y="0"/>
                  <a:pt x="211" y="0"/>
                </a:cubicBezTo>
                <a:close/>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Bebas" pitchFamily="2" charset="0"/>
              <a:ea typeface="微软雅黑" panose="020B0503020204020204" charset="-122"/>
              <a:sym typeface="Bebas" pitchFamily="2" charset="0"/>
            </a:endParaRPr>
          </a:p>
        </p:txBody>
      </p:sp>
      <p:cxnSp>
        <p:nvCxnSpPr>
          <p:cNvPr id="20" name="直接连接符 19"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圆角矩形 20"/>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1205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二</a:t>
            </a:r>
          </a:p>
        </p:txBody>
      </p:sp>
      <p:cxnSp>
        <p:nvCxnSpPr>
          <p:cNvPr id="25" name="直接连接符 24"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88316" y="1711805"/>
            <a:ext cx="1736373" cy="400110"/>
          </a:xfrm>
          <a:prstGeom prst="rect">
            <a:avLst/>
          </a:prstGeom>
          <a:noFill/>
        </p:spPr>
        <p:txBody>
          <a:bodyPr wrap="none" rtlCol="0">
            <a:spAutoFit/>
          </a:bodyPr>
          <a:lstStyle/>
          <a:p>
            <a:r>
              <a:rPr lang="en-US" altLang="zh-CN" sz="2000" b="1" dirty="0">
                <a:latin typeface="黑体" panose="02010609060101010101" pitchFamily="49" charset="-122"/>
                <a:ea typeface="黑体" panose="02010609060101010101" pitchFamily="49" charset="-122"/>
              </a:rPr>
              <a:t>2.7 </a:t>
            </a:r>
            <a:r>
              <a:rPr lang="zh-CN" altLang="en-US" sz="2000" b="1" dirty="0">
                <a:latin typeface="黑体" panose="02010609060101010101" pitchFamily="49" charset="-122"/>
                <a:ea typeface="黑体" panose="02010609060101010101" pitchFamily="49" charset="-122"/>
              </a:rPr>
              <a:t>倒签合同</a:t>
            </a:r>
          </a:p>
        </p:txBody>
      </p:sp>
      <p:sp>
        <p:nvSpPr>
          <p:cNvPr id="29" name="矩形 28">
            <a:extLst>
              <a:ext uri="{FF2B5EF4-FFF2-40B4-BE49-F238E27FC236}">
                <a16:creationId xmlns:a16="http://schemas.microsoft.com/office/drawing/2014/main" id="{41A8478E-BC9D-AB4C-AEBF-4E70EC626218}"/>
              </a:ext>
            </a:extLst>
          </p:cNvPr>
          <p:cNvSpPr/>
          <p:nvPr/>
        </p:nvSpPr>
        <p:spPr>
          <a:xfrm>
            <a:off x="2276758" y="317593"/>
            <a:ext cx="2954655" cy="461665"/>
          </a:xfrm>
          <a:prstGeom prst="rect">
            <a:avLst/>
          </a:prstGeom>
        </p:spPr>
        <p:txBody>
          <a:bodyPr wrap="none">
            <a:spAutoFit/>
          </a:bodyPr>
          <a:lstStyle/>
          <a:p>
            <a:r>
              <a:rPr lang="zh-CN" altLang="en-US" sz="2400" b="1" dirty="0">
                <a:solidFill>
                  <a:srgbClr val="124062"/>
                </a:solidFill>
                <a:latin typeface="Arial Black" panose="020B0A04020102020204" pitchFamily="34" charset="0"/>
                <a:ea typeface="创艺简细圆" pitchFamily="2" charset="-122"/>
                <a:cs typeface="Kartika" panose="02020503030404060203" pitchFamily="18" charset="0"/>
              </a:rPr>
              <a:t>合同管理流程及要点</a:t>
            </a: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14:presetBounceEnd="66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66000">
                                          <p:cBhvr additive="base">
                                            <p:cTn id="7" dur="1500" fill="hold"/>
                                            <p:tgtEl>
                                              <p:spTgt spid="10"/>
                                            </p:tgtEl>
                                            <p:attrNameLst>
                                              <p:attrName>ppt_x</p:attrName>
                                            </p:attrNameLst>
                                          </p:cBhvr>
                                          <p:tavLst>
                                            <p:tav tm="0">
                                              <p:val>
                                                <p:strVal val="1+#ppt_w/2"/>
                                              </p:val>
                                            </p:tav>
                                            <p:tav tm="100000">
                                              <p:val>
                                                <p:strVal val="#ppt_x"/>
                                              </p:val>
                                            </p:tav>
                                          </p:tavLst>
                                        </p:anim>
                                        <p:anim calcmode="lin" valueType="num" p14:bounceEnd="66000">
                                          <p:cBhvr additive="base">
                                            <p:cTn id="8" dur="1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66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66000">
                                          <p:cBhvr additive="base">
                                            <p:cTn id="11" dur="1500" fill="hold"/>
                                            <p:tgtEl>
                                              <p:spTgt spid="8"/>
                                            </p:tgtEl>
                                            <p:attrNameLst>
                                              <p:attrName>ppt_x</p:attrName>
                                            </p:attrNameLst>
                                          </p:cBhvr>
                                          <p:tavLst>
                                            <p:tav tm="0">
                                              <p:val>
                                                <p:strVal val="#ppt_x"/>
                                              </p:val>
                                            </p:tav>
                                            <p:tav tm="100000">
                                              <p:val>
                                                <p:strVal val="#ppt_x"/>
                                              </p:val>
                                            </p:tav>
                                          </p:tavLst>
                                        </p:anim>
                                        <p:anim calcmode="lin" valueType="num" p14:bounceEnd="66000">
                                          <p:cBhvr additive="base">
                                            <p:cTn id="12" dur="1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14:presetBounceEnd="66000">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14:bounceEnd="66000">
                                          <p:cBhvr additive="base">
                                            <p:cTn id="15" dur="1500" fill="hold"/>
                                            <p:tgtEl>
                                              <p:spTgt spid="9"/>
                                            </p:tgtEl>
                                            <p:attrNameLst>
                                              <p:attrName>ppt_x</p:attrName>
                                            </p:attrNameLst>
                                          </p:cBhvr>
                                          <p:tavLst>
                                            <p:tav tm="0">
                                              <p:val>
                                                <p:strVal val="0-#ppt_w/2"/>
                                              </p:val>
                                            </p:tav>
                                            <p:tav tm="100000">
                                              <p:val>
                                                <p:strVal val="#ppt_x"/>
                                              </p:val>
                                            </p:tav>
                                          </p:tavLst>
                                        </p:anim>
                                        <p:anim calcmode="lin" valueType="num" p14:bounceEnd="66000">
                                          <p:cBhvr additive="base">
                                            <p:cTn id="16" dur="1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3" fill="hold" grpId="0" nodeType="withEffect" p14:presetBounceEnd="66000">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14:bounceEnd="66000">
                                          <p:cBhvr additive="base">
                                            <p:cTn id="19" dur="1500" fill="hold"/>
                                            <p:tgtEl>
                                              <p:spTgt spid="16"/>
                                            </p:tgtEl>
                                            <p:attrNameLst>
                                              <p:attrName>ppt_x</p:attrName>
                                            </p:attrNameLst>
                                          </p:cBhvr>
                                          <p:tavLst>
                                            <p:tav tm="0">
                                              <p:val>
                                                <p:strVal val="1+#ppt_w/2"/>
                                              </p:val>
                                            </p:tav>
                                            <p:tav tm="100000">
                                              <p:val>
                                                <p:strVal val="#ppt_x"/>
                                              </p:val>
                                            </p:tav>
                                          </p:tavLst>
                                        </p:anim>
                                        <p:anim calcmode="lin" valueType="num" p14:bounceEnd="66000">
                                          <p:cBhvr additive="base">
                                            <p:cTn id="20" dur="1500" fill="hold"/>
                                            <p:tgtEl>
                                              <p:spTgt spid="16"/>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14:presetBounceEnd="66000">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14:bounceEnd="66000">
                                          <p:cBhvr additive="base">
                                            <p:cTn id="23" dur="1500" fill="hold"/>
                                            <p:tgtEl>
                                              <p:spTgt spid="14"/>
                                            </p:tgtEl>
                                            <p:attrNameLst>
                                              <p:attrName>ppt_x</p:attrName>
                                            </p:attrNameLst>
                                          </p:cBhvr>
                                          <p:tavLst>
                                            <p:tav tm="0">
                                              <p:val>
                                                <p:strVal val="0-#ppt_w/2"/>
                                              </p:val>
                                            </p:tav>
                                            <p:tav tm="100000">
                                              <p:val>
                                                <p:strVal val="#ppt_x"/>
                                              </p:val>
                                            </p:tav>
                                          </p:tavLst>
                                        </p:anim>
                                        <p:anim calcmode="lin" valueType="num" p14:bounceEnd="66000">
                                          <p:cBhvr additive="base">
                                            <p:cTn id="24" dur="1500" fill="hold"/>
                                            <p:tgtEl>
                                              <p:spTgt spid="14"/>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66000">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14:bounceEnd="66000">
                                          <p:cBhvr additive="base">
                                            <p:cTn id="27" dur="1500" fill="hold"/>
                                            <p:tgtEl>
                                              <p:spTgt spid="15"/>
                                            </p:tgtEl>
                                            <p:attrNameLst>
                                              <p:attrName>ppt_x</p:attrName>
                                            </p:attrNameLst>
                                          </p:cBhvr>
                                          <p:tavLst>
                                            <p:tav tm="0">
                                              <p:val>
                                                <p:strVal val="#ppt_x"/>
                                              </p:val>
                                            </p:tav>
                                            <p:tav tm="100000">
                                              <p:val>
                                                <p:strVal val="#ppt_x"/>
                                              </p:val>
                                            </p:tav>
                                          </p:tavLst>
                                        </p:anim>
                                        <p:anim calcmode="lin" valueType="num" p14:bounceEnd="66000">
                                          <p:cBhvr additive="base">
                                            <p:cTn id="28" dur="1500" fill="hold"/>
                                            <p:tgtEl>
                                              <p:spTgt spid="15"/>
                                            </p:tgtEl>
                                            <p:attrNameLst>
                                              <p:attrName>ppt_y</p:attrName>
                                            </p:attrNameLst>
                                          </p:cBhvr>
                                          <p:tavLst>
                                            <p:tav tm="0">
                                              <p:val>
                                                <p:strVal val="0-#ppt_h/2"/>
                                              </p:val>
                                            </p:tav>
                                            <p:tav tm="100000">
                                              <p:val>
                                                <p:strVal val="#ppt_y"/>
                                              </p:val>
                                            </p:tav>
                                          </p:tavLst>
                                        </p:anim>
                                      </p:childTnLst>
                                    </p:cTn>
                                  </p:par>
                                  <p:par>
                                    <p:cTn id="29" presetID="14" presetClass="entr" presetSubtype="5" fill="hold" grpId="0" nodeType="withEffect">
                                      <p:stCondLst>
                                        <p:cond delay="1000"/>
                                      </p:stCondLst>
                                      <p:childTnLst>
                                        <p:set>
                                          <p:cBhvr>
                                            <p:cTn id="30" dur="1" fill="hold">
                                              <p:stCondLst>
                                                <p:cond delay="0"/>
                                              </p:stCondLst>
                                            </p:cTn>
                                            <p:tgtEl>
                                              <p:spTgt spid="12"/>
                                            </p:tgtEl>
                                            <p:attrNameLst>
                                              <p:attrName>style.visibility</p:attrName>
                                            </p:attrNameLst>
                                          </p:cBhvr>
                                          <p:to>
                                            <p:strVal val="visible"/>
                                          </p:to>
                                        </p:set>
                                        <p:animEffect transition="in" filter="randombar(vertical)">
                                          <p:cBhvr>
                                            <p:cTn id="31" dur="500"/>
                                            <p:tgtEl>
                                              <p:spTgt spid="12"/>
                                            </p:tgtEl>
                                          </p:cBhvr>
                                        </p:animEffect>
                                      </p:childTnLst>
                                    </p:cTn>
                                  </p:par>
                                  <p:par>
                                    <p:cTn id="32" presetID="14" presetClass="entr" presetSubtype="5" fill="hold" grpId="0" nodeType="withEffect">
                                      <p:stCondLst>
                                        <p:cond delay="1000"/>
                                      </p:stCondLst>
                                      <p:childTnLst>
                                        <p:set>
                                          <p:cBhvr>
                                            <p:cTn id="33" dur="1" fill="hold">
                                              <p:stCondLst>
                                                <p:cond delay="0"/>
                                              </p:stCondLst>
                                            </p:cTn>
                                            <p:tgtEl>
                                              <p:spTgt spid="13"/>
                                            </p:tgtEl>
                                            <p:attrNameLst>
                                              <p:attrName>style.visibility</p:attrName>
                                            </p:attrNameLst>
                                          </p:cBhvr>
                                          <p:to>
                                            <p:strVal val="visible"/>
                                          </p:to>
                                        </p:set>
                                        <p:animEffect transition="in" filter="randombar(vertical)">
                                          <p:cBhvr>
                                            <p:cTn id="34" dur="500"/>
                                            <p:tgtEl>
                                              <p:spTgt spid="13"/>
                                            </p:tgtEl>
                                          </p:cBhvr>
                                        </p:animEffect>
                                      </p:childTnLst>
                                    </p:cTn>
                                  </p:par>
                                  <p:par>
                                    <p:cTn id="35" presetID="14" presetClass="entr" presetSubtype="5" fill="hold" grpId="0" nodeType="withEffect">
                                      <p:stCondLst>
                                        <p:cond delay="1000"/>
                                      </p:stCondLst>
                                      <p:childTnLst>
                                        <p:set>
                                          <p:cBhvr>
                                            <p:cTn id="36" dur="1" fill="hold">
                                              <p:stCondLst>
                                                <p:cond delay="0"/>
                                              </p:stCondLst>
                                            </p:cTn>
                                            <p:tgtEl>
                                              <p:spTgt spid="11"/>
                                            </p:tgtEl>
                                            <p:attrNameLst>
                                              <p:attrName>style.visibility</p:attrName>
                                            </p:attrNameLst>
                                          </p:cBhvr>
                                          <p:to>
                                            <p:strVal val="visible"/>
                                          </p:to>
                                        </p:set>
                                        <p:animEffect transition="in" filter="randombar(vertical)">
                                          <p:cBhvr>
                                            <p:cTn id="37" dur="500"/>
                                            <p:tgtEl>
                                              <p:spTgt spid="11"/>
                                            </p:tgtEl>
                                          </p:cBhvr>
                                        </p:animEffect>
                                      </p:childTnLst>
                                    </p:cTn>
                                  </p:par>
                                  <p:par>
                                    <p:cTn id="38" presetID="14" presetClass="entr" presetSubtype="5" fill="hold" grpId="0" nodeType="withEffect">
                                      <p:stCondLst>
                                        <p:cond delay="1000"/>
                                      </p:stCondLst>
                                      <p:childTnLst>
                                        <p:set>
                                          <p:cBhvr>
                                            <p:cTn id="39" dur="1" fill="hold">
                                              <p:stCondLst>
                                                <p:cond delay="0"/>
                                              </p:stCondLst>
                                            </p:cTn>
                                            <p:tgtEl>
                                              <p:spTgt spid="17"/>
                                            </p:tgtEl>
                                            <p:attrNameLst>
                                              <p:attrName>style.visibility</p:attrName>
                                            </p:attrNameLst>
                                          </p:cBhvr>
                                          <p:to>
                                            <p:strVal val="visible"/>
                                          </p:to>
                                        </p:set>
                                        <p:animEffect transition="in" filter="randombar(vertical)">
                                          <p:cBhvr>
                                            <p:cTn id="40" dur="500"/>
                                            <p:tgtEl>
                                              <p:spTgt spid="17"/>
                                            </p:tgtEl>
                                          </p:cBhvr>
                                        </p:animEffect>
                                      </p:childTnLst>
                                    </p:cTn>
                                  </p:par>
                                  <p:par>
                                    <p:cTn id="41" presetID="14" presetClass="entr" presetSubtype="5" fill="hold" grpId="0" nodeType="withEffect">
                                      <p:stCondLst>
                                        <p:cond delay="1000"/>
                                      </p:stCondLst>
                                      <p:childTnLst>
                                        <p:set>
                                          <p:cBhvr>
                                            <p:cTn id="42" dur="1" fill="hold">
                                              <p:stCondLst>
                                                <p:cond delay="0"/>
                                              </p:stCondLst>
                                            </p:cTn>
                                            <p:tgtEl>
                                              <p:spTgt spid="18"/>
                                            </p:tgtEl>
                                            <p:attrNameLst>
                                              <p:attrName>style.visibility</p:attrName>
                                            </p:attrNameLst>
                                          </p:cBhvr>
                                          <p:to>
                                            <p:strVal val="visible"/>
                                          </p:to>
                                        </p:set>
                                        <p:animEffect transition="in" filter="randombar(vertical)">
                                          <p:cBhvr>
                                            <p:cTn id="43" dur="500"/>
                                            <p:tgtEl>
                                              <p:spTgt spid="18"/>
                                            </p:tgtEl>
                                          </p:cBhvr>
                                        </p:animEffect>
                                      </p:childTnLst>
                                    </p:cTn>
                                  </p:par>
                                  <p:par>
                                    <p:cTn id="44" presetID="14" presetClass="entr" presetSubtype="5" fill="hold" grpId="0" nodeType="withEffect">
                                      <p:stCondLst>
                                        <p:cond delay="1000"/>
                                      </p:stCondLst>
                                      <p:childTnLst>
                                        <p:set>
                                          <p:cBhvr>
                                            <p:cTn id="45" dur="1" fill="hold">
                                              <p:stCondLst>
                                                <p:cond delay="0"/>
                                              </p:stCondLst>
                                            </p:cTn>
                                            <p:tgtEl>
                                              <p:spTgt spid="19"/>
                                            </p:tgtEl>
                                            <p:attrNameLst>
                                              <p:attrName>style.visibility</p:attrName>
                                            </p:attrNameLst>
                                          </p:cBhvr>
                                          <p:to>
                                            <p:strVal val="visible"/>
                                          </p:to>
                                        </p:set>
                                        <p:animEffect transition="in" filter="randombar(vertical)">
                                          <p:cBhvr>
                                            <p:cTn id="46" dur="500"/>
                                            <p:tgtEl>
                                              <p:spTgt spid="19"/>
                                            </p:tgtEl>
                                          </p:cBhvr>
                                        </p:animEffect>
                                      </p:childTnLst>
                                    </p:cTn>
                                  </p:par>
                                </p:childTnLst>
                              </p:cTn>
                            </p:par>
                            <p:par>
                              <p:cTn id="47" fill="hold">
                                <p:stCondLst>
                                  <p:cond delay="1500"/>
                                </p:stCondLst>
                                <p:childTnLst>
                                  <p:par>
                                    <p:cTn id="48" presetID="2" presetClass="entr" presetSubtype="1" decel="100000" fill="hold" grpId="0"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1000" fill="hold"/>
                                            <p:tgtEl>
                                              <p:spTgt spid="2"/>
                                            </p:tgtEl>
                                            <p:attrNameLst>
                                              <p:attrName>ppt_x</p:attrName>
                                            </p:attrNameLst>
                                          </p:cBhvr>
                                          <p:tavLst>
                                            <p:tav tm="0">
                                              <p:val>
                                                <p:strVal val="#ppt_x"/>
                                              </p:val>
                                            </p:tav>
                                            <p:tav tm="100000">
                                              <p:val>
                                                <p:strVal val="#ppt_x"/>
                                              </p:val>
                                            </p:tav>
                                          </p:tavLst>
                                        </p:anim>
                                        <p:anim calcmode="lin" valueType="num">
                                          <p:cBhvr additive="base">
                                            <p:cTn id="51" dur="1000" fill="hold"/>
                                            <p:tgtEl>
                                              <p:spTgt spid="2"/>
                                            </p:tgtEl>
                                            <p:attrNameLst>
                                              <p:attrName>ppt_y</p:attrName>
                                            </p:attrNameLst>
                                          </p:cBhvr>
                                          <p:tavLst>
                                            <p:tav tm="0">
                                              <p:val>
                                                <p:strVal val="0-#ppt_h/2"/>
                                              </p:val>
                                            </p:tav>
                                            <p:tav tm="100000">
                                              <p:val>
                                                <p:strVal val="#ppt_y"/>
                                              </p:val>
                                            </p:tav>
                                          </p:tavLst>
                                        </p:anim>
                                      </p:childTnLst>
                                    </p:cTn>
                                  </p:par>
                                  <p:par>
                                    <p:cTn id="52" presetID="2" presetClass="entr" presetSubtype="2" decel="100000"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additive="base">
                                            <p:cTn id="54" dur="1000" fill="hold"/>
                                            <p:tgtEl>
                                              <p:spTgt spid="3"/>
                                            </p:tgtEl>
                                            <p:attrNameLst>
                                              <p:attrName>ppt_x</p:attrName>
                                            </p:attrNameLst>
                                          </p:cBhvr>
                                          <p:tavLst>
                                            <p:tav tm="0">
                                              <p:val>
                                                <p:strVal val="1+#ppt_w/2"/>
                                              </p:val>
                                            </p:tav>
                                            <p:tav tm="100000">
                                              <p:val>
                                                <p:strVal val="#ppt_x"/>
                                              </p:val>
                                            </p:tav>
                                          </p:tavLst>
                                        </p:anim>
                                        <p:anim calcmode="lin" valueType="num">
                                          <p:cBhvr additive="base">
                                            <p:cTn id="55" dur="1000" fill="hold"/>
                                            <p:tgtEl>
                                              <p:spTgt spid="3"/>
                                            </p:tgtEl>
                                            <p:attrNameLst>
                                              <p:attrName>ppt_y</p:attrName>
                                            </p:attrNameLst>
                                          </p:cBhvr>
                                          <p:tavLst>
                                            <p:tav tm="0">
                                              <p:val>
                                                <p:strVal val="#ppt_y"/>
                                              </p:val>
                                            </p:tav>
                                            <p:tav tm="100000">
                                              <p:val>
                                                <p:strVal val="#ppt_y"/>
                                              </p:val>
                                            </p:tav>
                                          </p:tavLst>
                                        </p:anim>
                                      </p:childTnLst>
                                    </p:cTn>
                                  </p:par>
                                  <p:par>
                                    <p:cTn id="56" presetID="2" presetClass="entr" presetSubtype="2" decel="100000"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additive="base">
                                            <p:cTn id="58" dur="1000" fill="hold"/>
                                            <p:tgtEl>
                                              <p:spTgt spid="4"/>
                                            </p:tgtEl>
                                            <p:attrNameLst>
                                              <p:attrName>ppt_x</p:attrName>
                                            </p:attrNameLst>
                                          </p:cBhvr>
                                          <p:tavLst>
                                            <p:tav tm="0">
                                              <p:val>
                                                <p:strVal val="1+#ppt_w/2"/>
                                              </p:val>
                                            </p:tav>
                                            <p:tav tm="100000">
                                              <p:val>
                                                <p:strVal val="#ppt_x"/>
                                              </p:val>
                                            </p:tav>
                                          </p:tavLst>
                                        </p:anim>
                                        <p:anim calcmode="lin" valueType="num">
                                          <p:cBhvr additive="base">
                                            <p:cTn id="59" dur="1000" fill="hold"/>
                                            <p:tgtEl>
                                              <p:spTgt spid="4"/>
                                            </p:tgtEl>
                                            <p:attrNameLst>
                                              <p:attrName>ppt_y</p:attrName>
                                            </p:attrNameLst>
                                          </p:cBhvr>
                                          <p:tavLst>
                                            <p:tav tm="0">
                                              <p:val>
                                                <p:strVal val="#ppt_y"/>
                                              </p:val>
                                            </p:tav>
                                            <p:tav tm="100000">
                                              <p:val>
                                                <p:strVal val="#ppt_y"/>
                                              </p:val>
                                            </p:tav>
                                          </p:tavLst>
                                        </p:anim>
                                      </p:childTnLst>
                                    </p:cTn>
                                  </p:par>
                                  <p:par>
                                    <p:cTn id="60" presetID="2" presetClass="entr" presetSubtype="4" decel="100000" fill="hold" grpId="0" nodeType="with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1000" fill="hold"/>
                                            <p:tgtEl>
                                              <p:spTgt spid="5"/>
                                            </p:tgtEl>
                                            <p:attrNameLst>
                                              <p:attrName>ppt_x</p:attrName>
                                            </p:attrNameLst>
                                          </p:cBhvr>
                                          <p:tavLst>
                                            <p:tav tm="0">
                                              <p:val>
                                                <p:strVal val="#ppt_x"/>
                                              </p:val>
                                            </p:tav>
                                            <p:tav tm="100000">
                                              <p:val>
                                                <p:strVal val="#ppt_x"/>
                                              </p:val>
                                            </p:tav>
                                          </p:tavLst>
                                        </p:anim>
                                        <p:anim calcmode="lin" valueType="num">
                                          <p:cBhvr additive="base">
                                            <p:cTn id="63" dur="1000" fill="hold"/>
                                            <p:tgtEl>
                                              <p:spTgt spid="5"/>
                                            </p:tgtEl>
                                            <p:attrNameLst>
                                              <p:attrName>ppt_y</p:attrName>
                                            </p:attrNameLst>
                                          </p:cBhvr>
                                          <p:tavLst>
                                            <p:tav tm="0">
                                              <p:val>
                                                <p:strVal val="1+#ppt_h/2"/>
                                              </p:val>
                                            </p:tav>
                                            <p:tav tm="100000">
                                              <p:val>
                                                <p:strVal val="#ppt_y"/>
                                              </p:val>
                                            </p:tav>
                                          </p:tavLst>
                                        </p:anim>
                                      </p:childTnLst>
                                    </p:cTn>
                                  </p:par>
                                  <p:par>
                                    <p:cTn id="64" presetID="2" presetClass="entr" presetSubtype="8" decel="100000" fill="hold" grpId="0" nodeType="with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1000" fill="hold"/>
                                            <p:tgtEl>
                                              <p:spTgt spid="6"/>
                                            </p:tgtEl>
                                            <p:attrNameLst>
                                              <p:attrName>ppt_x</p:attrName>
                                            </p:attrNameLst>
                                          </p:cBhvr>
                                          <p:tavLst>
                                            <p:tav tm="0">
                                              <p:val>
                                                <p:strVal val="0-#ppt_w/2"/>
                                              </p:val>
                                            </p:tav>
                                            <p:tav tm="100000">
                                              <p:val>
                                                <p:strVal val="#ppt_x"/>
                                              </p:val>
                                            </p:tav>
                                          </p:tavLst>
                                        </p:anim>
                                        <p:anim calcmode="lin" valueType="num">
                                          <p:cBhvr additive="base">
                                            <p:cTn id="67" dur="1000" fill="hold"/>
                                            <p:tgtEl>
                                              <p:spTgt spid="6"/>
                                            </p:tgtEl>
                                            <p:attrNameLst>
                                              <p:attrName>ppt_y</p:attrName>
                                            </p:attrNameLst>
                                          </p:cBhvr>
                                          <p:tavLst>
                                            <p:tav tm="0">
                                              <p:val>
                                                <p:strVal val="#ppt_y"/>
                                              </p:val>
                                            </p:tav>
                                            <p:tav tm="100000">
                                              <p:val>
                                                <p:strVal val="#ppt_y"/>
                                              </p:val>
                                            </p:tav>
                                          </p:tavLst>
                                        </p:anim>
                                      </p:childTnLst>
                                    </p:cTn>
                                  </p:par>
                                  <p:par>
                                    <p:cTn id="68" presetID="2" presetClass="entr" presetSubtype="8" decel="100000" fill="hold" grpId="0" nodeType="with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additive="base">
                                            <p:cTn id="70" dur="1000" fill="hold"/>
                                            <p:tgtEl>
                                              <p:spTgt spid="7"/>
                                            </p:tgtEl>
                                            <p:attrNameLst>
                                              <p:attrName>ppt_x</p:attrName>
                                            </p:attrNameLst>
                                          </p:cBhvr>
                                          <p:tavLst>
                                            <p:tav tm="0">
                                              <p:val>
                                                <p:strVal val="0-#ppt_w/2"/>
                                              </p:val>
                                            </p:tav>
                                            <p:tav tm="100000">
                                              <p:val>
                                                <p:strVal val="#ppt_x"/>
                                              </p:val>
                                            </p:tav>
                                          </p:tavLst>
                                        </p:anim>
                                        <p:anim calcmode="lin" valueType="num">
                                          <p:cBhvr additive="base">
                                            <p:cTn id="71"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1+#ppt_w/2"/>
                                              </p:val>
                                            </p:tav>
                                            <p:tav tm="100000">
                                              <p:val>
                                                <p:strVal val="#ppt_x"/>
                                              </p:val>
                                            </p:tav>
                                          </p:tavLst>
                                        </p:anim>
                                        <p:anim calcmode="lin" valueType="num">
                                          <p:cBhvr additive="base">
                                            <p:cTn id="8" dur="1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ppt_x"/>
                                              </p:val>
                                            </p:tav>
                                            <p:tav tm="100000">
                                              <p:val>
                                                <p:strVal val="#ppt_x"/>
                                              </p:val>
                                            </p:tav>
                                          </p:tavLst>
                                        </p:anim>
                                        <p:anim calcmode="lin" valueType="num">
                                          <p:cBhvr additive="base">
                                            <p:cTn id="12" dur="1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500" fill="hold"/>
                                            <p:tgtEl>
                                              <p:spTgt spid="9"/>
                                            </p:tgtEl>
                                            <p:attrNameLst>
                                              <p:attrName>ppt_x</p:attrName>
                                            </p:attrNameLst>
                                          </p:cBhvr>
                                          <p:tavLst>
                                            <p:tav tm="0">
                                              <p:val>
                                                <p:strVal val="0-#ppt_w/2"/>
                                              </p:val>
                                            </p:tav>
                                            <p:tav tm="100000">
                                              <p:val>
                                                <p:strVal val="#ppt_x"/>
                                              </p:val>
                                            </p:tav>
                                          </p:tavLst>
                                        </p:anim>
                                        <p:anim calcmode="lin" valueType="num">
                                          <p:cBhvr additive="base">
                                            <p:cTn id="16" dur="1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500" fill="hold"/>
                                            <p:tgtEl>
                                              <p:spTgt spid="16"/>
                                            </p:tgtEl>
                                            <p:attrNameLst>
                                              <p:attrName>ppt_x</p:attrName>
                                            </p:attrNameLst>
                                          </p:cBhvr>
                                          <p:tavLst>
                                            <p:tav tm="0">
                                              <p:val>
                                                <p:strVal val="1+#ppt_w/2"/>
                                              </p:val>
                                            </p:tav>
                                            <p:tav tm="100000">
                                              <p:val>
                                                <p:strVal val="#ppt_x"/>
                                              </p:val>
                                            </p:tav>
                                          </p:tavLst>
                                        </p:anim>
                                        <p:anim calcmode="lin" valueType="num">
                                          <p:cBhvr additive="base">
                                            <p:cTn id="20" dur="1500" fill="hold"/>
                                            <p:tgtEl>
                                              <p:spTgt spid="16"/>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500" fill="hold"/>
                                            <p:tgtEl>
                                              <p:spTgt spid="14"/>
                                            </p:tgtEl>
                                            <p:attrNameLst>
                                              <p:attrName>ppt_x</p:attrName>
                                            </p:attrNameLst>
                                          </p:cBhvr>
                                          <p:tavLst>
                                            <p:tav tm="0">
                                              <p:val>
                                                <p:strVal val="0-#ppt_w/2"/>
                                              </p:val>
                                            </p:tav>
                                            <p:tav tm="100000">
                                              <p:val>
                                                <p:strVal val="#ppt_x"/>
                                              </p:val>
                                            </p:tav>
                                          </p:tavLst>
                                        </p:anim>
                                        <p:anim calcmode="lin" valueType="num">
                                          <p:cBhvr additive="base">
                                            <p:cTn id="24" dur="1500" fill="hold"/>
                                            <p:tgtEl>
                                              <p:spTgt spid="14"/>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1500" fill="hold"/>
                                            <p:tgtEl>
                                              <p:spTgt spid="15"/>
                                            </p:tgtEl>
                                            <p:attrNameLst>
                                              <p:attrName>ppt_x</p:attrName>
                                            </p:attrNameLst>
                                          </p:cBhvr>
                                          <p:tavLst>
                                            <p:tav tm="0">
                                              <p:val>
                                                <p:strVal val="#ppt_x"/>
                                              </p:val>
                                            </p:tav>
                                            <p:tav tm="100000">
                                              <p:val>
                                                <p:strVal val="#ppt_x"/>
                                              </p:val>
                                            </p:tav>
                                          </p:tavLst>
                                        </p:anim>
                                        <p:anim calcmode="lin" valueType="num">
                                          <p:cBhvr additive="base">
                                            <p:cTn id="28" dur="1500" fill="hold"/>
                                            <p:tgtEl>
                                              <p:spTgt spid="15"/>
                                            </p:tgtEl>
                                            <p:attrNameLst>
                                              <p:attrName>ppt_y</p:attrName>
                                            </p:attrNameLst>
                                          </p:cBhvr>
                                          <p:tavLst>
                                            <p:tav tm="0">
                                              <p:val>
                                                <p:strVal val="0-#ppt_h/2"/>
                                              </p:val>
                                            </p:tav>
                                            <p:tav tm="100000">
                                              <p:val>
                                                <p:strVal val="#ppt_y"/>
                                              </p:val>
                                            </p:tav>
                                          </p:tavLst>
                                        </p:anim>
                                      </p:childTnLst>
                                    </p:cTn>
                                  </p:par>
                                  <p:par>
                                    <p:cTn id="29" presetID="14" presetClass="entr" presetSubtype="5" fill="hold" grpId="0" nodeType="withEffect">
                                      <p:stCondLst>
                                        <p:cond delay="1000"/>
                                      </p:stCondLst>
                                      <p:childTnLst>
                                        <p:set>
                                          <p:cBhvr>
                                            <p:cTn id="30" dur="1" fill="hold">
                                              <p:stCondLst>
                                                <p:cond delay="0"/>
                                              </p:stCondLst>
                                            </p:cTn>
                                            <p:tgtEl>
                                              <p:spTgt spid="12"/>
                                            </p:tgtEl>
                                            <p:attrNameLst>
                                              <p:attrName>style.visibility</p:attrName>
                                            </p:attrNameLst>
                                          </p:cBhvr>
                                          <p:to>
                                            <p:strVal val="visible"/>
                                          </p:to>
                                        </p:set>
                                        <p:animEffect transition="in" filter="randombar(vertical)">
                                          <p:cBhvr>
                                            <p:cTn id="31" dur="500"/>
                                            <p:tgtEl>
                                              <p:spTgt spid="12"/>
                                            </p:tgtEl>
                                          </p:cBhvr>
                                        </p:animEffect>
                                      </p:childTnLst>
                                    </p:cTn>
                                  </p:par>
                                  <p:par>
                                    <p:cTn id="32" presetID="14" presetClass="entr" presetSubtype="5" fill="hold" grpId="0" nodeType="withEffect">
                                      <p:stCondLst>
                                        <p:cond delay="1000"/>
                                      </p:stCondLst>
                                      <p:childTnLst>
                                        <p:set>
                                          <p:cBhvr>
                                            <p:cTn id="33" dur="1" fill="hold">
                                              <p:stCondLst>
                                                <p:cond delay="0"/>
                                              </p:stCondLst>
                                            </p:cTn>
                                            <p:tgtEl>
                                              <p:spTgt spid="13"/>
                                            </p:tgtEl>
                                            <p:attrNameLst>
                                              <p:attrName>style.visibility</p:attrName>
                                            </p:attrNameLst>
                                          </p:cBhvr>
                                          <p:to>
                                            <p:strVal val="visible"/>
                                          </p:to>
                                        </p:set>
                                        <p:animEffect transition="in" filter="randombar(vertical)">
                                          <p:cBhvr>
                                            <p:cTn id="34" dur="500"/>
                                            <p:tgtEl>
                                              <p:spTgt spid="13"/>
                                            </p:tgtEl>
                                          </p:cBhvr>
                                        </p:animEffect>
                                      </p:childTnLst>
                                    </p:cTn>
                                  </p:par>
                                  <p:par>
                                    <p:cTn id="35" presetID="14" presetClass="entr" presetSubtype="5" fill="hold" grpId="0" nodeType="withEffect">
                                      <p:stCondLst>
                                        <p:cond delay="1000"/>
                                      </p:stCondLst>
                                      <p:childTnLst>
                                        <p:set>
                                          <p:cBhvr>
                                            <p:cTn id="36" dur="1" fill="hold">
                                              <p:stCondLst>
                                                <p:cond delay="0"/>
                                              </p:stCondLst>
                                            </p:cTn>
                                            <p:tgtEl>
                                              <p:spTgt spid="11"/>
                                            </p:tgtEl>
                                            <p:attrNameLst>
                                              <p:attrName>style.visibility</p:attrName>
                                            </p:attrNameLst>
                                          </p:cBhvr>
                                          <p:to>
                                            <p:strVal val="visible"/>
                                          </p:to>
                                        </p:set>
                                        <p:animEffect transition="in" filter="randombar(vertical)">
                                          <p:cBhvr>
                                            <p:cTn id="37" dur="500"/>
                                            <p:tgtEl>
                                              <p:spTgt spid="11"/>
                                            </p:tgtEl>
                                          </p:cBhvr>
                                        </p:animEffect>
                                      </p:childTnLst>
                                    </p:cTn>
                                  </p:par>
                                  <p:par>
                                    <p:cTn id="38" presetID="14" presetClass="entr" presetSubtype="5" fill="hold" grpId="0" nodeType="withEffect">
                                      <p:stCondLst>
                                        <p:cond delay="1000"/>
                                      </p:stCondLst>
                                      <p:childTnLst>
                                        <p:set>
                                          <p:cBhvr>
                                            <p:cTn id="39" dur="1" fill="hold">
                                              <p:stCondLst>
                                                <p:cond delay="0"/>
                                              </p:stCondLst>
                                            </p:cTn>
                                            <p:tgtEl>
                                              <p:spTgt spid="17"/>
                                            </p:tgtEl>
                                            <p:attrNameLst>
                                              <p:attrName>style.visibility</p:attrName>
                                            </p:attrNameLst>
                                          </p:cBhvr>
                                          <p:to>
                                            <p:strVal val="visible"/>
                                          </p:to>
                                        </p:set>
                                        <p:animEffect transition="in" filter="randombar(vertical)">
                                          <p:cBhvr>
                                            <p:cTn id="40" dur="500"/>
                                            <p:tgtEl>
                                              <p:spTgt spid="17"/>
                                            </p:tgtEl>
                                          </p:cBhvr>
                                        </p:animEffect>
                                      </p:childTnLst>
                                    </p:cTn>
                                  </p:par>
                                  <p:par>
                                    <p:cTn id="41" presetID="14" presetClass="entr" presetSubtype="5" fill="hold" grpId="0" nodeType="withEffect">
                                      <p:stCondLst>
                                        <p:cond delay="1000"/>
                                      </p:stCondLst>
                                      <p:childTnLst>
                                        <p:set>
                                          <p:cBhvr>
                                            <p:cTn id="42" dur="1" fill="hold">
                                              <p:stCondLst>
                                                <p:cond delay="0"/>
                                              </p:stCondLst>
                                            </p:cTn>
                                            <p:tgtEl>
                                              <p:spTgt spid="18"/>
                                            </p:tgtEl>
                                            <p:attrNameLst>
                                              <p:attrName>style.visibility</p:attrName>
                                            </p:attrNameLst>
                                          </p:cBhvr>
                                          <p:to>
                                            <p:strVal val="visible"/>
                                          </p:to>
                                        </p:set>
                                        <p:animEffect transition="in" filter="randombar(vertical)">
                                          <p:cBhvr>
                                            <p:cTn id="43" dur="500"/>
                                            <p:tgtEl>
                                              <p:spTgt spid="18"/>
                                            </p:tgtEl>
                                          </p:cBhvr>
                                        </p:animEffect>
                                      </p:childTnLst>
                                    </p:cTn>
                                  </p:par>
                                  <p:par>
                                    <p:cTn id="44" presetID="14" presetClass="entr" presetSubtype="5" fill="hold" grpId="0" nodeType="withEffect">
                                      <p:stCondLst>
                                        <p:cond delay="1000"/>
                                      </p:stCondLst>
                                      <p:childTnLst>
                                        <p:set>
                                          <p:cBhvr>
                                            <p:cTn id="45" dur="1" fill="hold">
                                              <p:stCondLst>
                                                <p:cond delay="0"/>
                                              </p:stCondLst>
                                            </p:cTn>
                                            <p:tgtEl>
                                              <p:spTgt spid="19"/>
                                            </p:tgtEl>
                                            <p:attrNameLst>
                                              <p:attrName>style.visibility</p:attrName>
                                            </p:attrNameLst>
                                          </p:cBhvr>
                                          <p:to>
                                            <p:strVal val="visible"/>
                                          </p:to>
                                        </p:set>
                                        <p:animEffect transition="in" filter="randombar(vertical)">
                                          <p:cBhvr>
                                            <p:cTn id="46" dur="500"/>
                                            <p:tgtEl>
                                              <p:spTgt spid="19"/>
                                            </p:tgtEl>
                                          </p:cBhvr>
                                        </p:animEffect>
                                      </p:childTnLst>
                                    </p:cTn>
                                  </p:par>
                                </p:childTnLst>
                              </p:cTn>
                            </p:par>
                            <p:par>
                              <p:cTn id="47" fill="hold">
                                <p:stCondLst>
                                  <p:cond delay="1500"/>
                                </p:stCondLst>
                                <p:childTnLst>
                                  <p:par>
                                    <p:cTn id="48" presetID="2" presetClass="entr" presetSubtype="1" decel="100000" fill="hold" grpId="0"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1000" fill="hold"/>
                                            <p:tgtEl>
                                              <p:spTgt spid="2"/>
                                            </p:tgtEl>
                                            <p:attrNameLst>
                                              <p:attrName>ppt_x</p:attrName>
                                            </p:attrNameLst>
                                          </p:cBhvr>
                                          <p:tavLst>
                                            <p:tav tm="0">
                                              <p:val>
                                                <p:strVal val="#ppt_x"/>
                                              </p:val>
                                            </p:tav>
                                            <p:tav tm="100000">
                                              <p:val>
                                                <p:strVal val="#ppt_x"/>
                                              </p:val>
                                            </p:tav>
                                          </p:tavLst>
                                        </p:anim>
                                        <p:anim calcmode="lin" valueType="num">
                                          <p:cBhvr additive="base">
                                            <p:cTn id="51" dur="1000" fill="hold"/>
                                            <p:tgtEl>
                                              <p:spTgt spid="2"/>
                                            </p:tgtEl>
                                            <p:attrNameLst>
                                              <p:attrName>ppt_y</p:attrName>
                                            </p:attrNameLst>
                                          </p:cBhvr>
                                          <p:tavLst>
                                            <p:tav tm="0">
                                              <p:val>
                                                <p:strVal val="0-#ppt_h/2"/>
                                              </p:val>
                                            </p:tav>
                                            <p:tav tm="100000">
                                              <p:val>
                                                <p:strVal val="#ppt_y"/>
                                              </p:val>
                                            </p:tav>
                                          </p:tavLst>
                                        </p:anim>
                                      </p:childTnLst>
                                    </p:cTn>
                                  </p:par>
                                  <p:par>
                                    <p:cTn id="52" presetID="2" presetClass="entr" presetSubtype="2" decel="100000"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additive="base">
                                            <p:cTn id="54" dur="1000" fill="hold"/>
                                            <p:tgtEl>
                                              <p:spTgt spid="3"/>
                                            </p:tgtEl>
                                            <p:attrNameLst>
                                              <p:attrName>ppt_x</p:attrName>
                                            </p:attrNameLst>
                                          </p:cBhvr>
                                          <p:tavLst>
                                            <p:tav tm="0">
                                              <p:val>
                                                <p:strVal val="1+#ppt_w/2"/>
                                              </p:val>
                                            </p:tav>
                                            <p:tav tm="100000">
                                              <p:val>
                                                <p:strVal val="#ppt_x"/>
                                              </p:val>
                                            </p:tav>
                                          </p:tavLst>
                                        </p:anim>
                                        <p:anim calcmode="lin" valueType="num">
                                          <p:cBhvr additive="base">
                                            <p:cTn id="55" dur="1000" fill="hold"/>
                                            <p:tgtEl>
                                              <p:spTgt spid="3"/>
                                            </p:tgtEl>
                                            <p:attrNameLst>
                                              <p:attrName>ppt_y</p:attrName>
                                            </p:attrNameLst>
                                          </p:cBhvr>
                                          <p:tavLst>
                                            <p:tav tm="0">
                                              <p:val>
                                                <p:strVal val="#ppt_y"/>
                                              </p:val>
                                            </p:tav>
                                            <p:tav tm="100000">
                                              <p:val>
                                                <p:strVal val="#ppt_y"/>
                                              </p:val>
                                            </p:tav>
                                          </p:tavLst>
                                        </p:anim>
                                      </p:childTnLst>
                                    </p:cTn>
                                  </p:par>
                                  <p:par>
                                    <p:cTn id="56" presetID="2" presetClass="entr" presetSubtype="2" decel="100000"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additive="base">
                                            <p:cTn id="58" dur="1000" fill="hold"/>
                                            <p:tgtEl>
                                              <p:spTgt spid="4"/>
                                            </p:tgtEl>
                                            <p:attrNameLst>
                                              <p:attrName>ppt_x</p:attrName>
                                            </p:attrNameLst>
                                          </p:cBhvr>
                                          <p:tavLst>
                                            <p:tav tm="0">
                                              <p:val>
                                                <p:strVal val="1+#ppt_w/2"/>
                                              </p:val>
                                            </p:tav>
                                            <p:tav tm="100000">
                                              <p:val>
                                                <p:strVal val="#ppt_x"/>
                                              </p:val>
                                            </p:tav>
                                          </p:tavLst>
                                        </p:anim>
                                        <p:anim calcmode="lin" valueType="num">
                                          <p:cBhvr additive="base">
                                            <p:cTn id="59" dur="1000" fill="hold"/>
                                            <p:tgtEl>
                                              <p:spTgt spid="4"/>
                                            </p:tgtEl>
                                            <p:attrNameLst>
                                              <p:attrName>ppt_y</p:attrName>
                                            </p:attrNameLst>
                                          </p:cBhvr>
                                          <p:tavLst>
                                            <p:tav tm="0">
                                              <p:val>
                                                <p:strVal val="#ppt_y"/>
                                              </p:val>
                                            </p:tav>
                                            <p:tav tm="100000">
                                              <p:val>
                                                <p:strVal val="#ppt_y"/>
                                              </p:val>
                                            </p:tav>
                                          </p:tavLst>
                                        </p:anim>
                                      </p:childTnLst>
                                    </p:cTn>
                                  </p:par>
                                  <p:par>
                                    <p:cTn id="60" presetID="2" presetClass="entr" presetSubtype="4" decel="100000" fill="hold" grpId="0" nodeType="with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1000" fill="hold"/>
                                            <p:tgtEl>
                                              <p:spTgt spid="5"/>
                                            </p:tgtEl>
                                            <p:attrNameLst>
                                              <p:attrName>ppt_x</p:attrName>
                                            </p:attrNameLst>
                                          </p:cBhvr>
                                          <p:tavLst>
                                            <p:tav tm="0">
                                              <p:val>
                                                <p:strVal val="#ppt_x"/>
                                              </p:val>
                                            </p:tav>
                                            <p:tav tm="100000">
                                              <p:val>
                                                <p:strVal val="#ppt_x"/>
                                              </p:val>
                                            </p:tav>
                                          </p:tavLst>
                                        </p:anim>
                                        <p:anim calcmode="lin" valueType="num">
                                          <p:cBhvr additive="base">
                                            <p:cTn id="63" dur="1000" fill="hold"/>
                                            <p:tgtEl>
                                              <p:spTgt spid="5"/>
                                            </p:tgtEl>
                                            <p:attrNameLst>
                                              <p:attrName>ppt_y</p:attrName>
                                            </p:attrNameLst>
                                          </p:cBhvr>
                                          <p:tavLst>
                                            <p:tav tm="0">
                                              <p:val>
                                                <p:strVal val="1+#ppt_h/2"/>
                                              </p:val>
                                            </p:tav>
                                            <p:tav tm="100000">
                                              <p:val>
                                                <p:strVal val="#ppt_y"/>
                                              </p:val>
                                            </p:tav>
                                          </p:tavLst>
                                        </p:anim>
                                      </p:childTnLst>
                                    </p:cTn>
                                  </p:par>
                                  <p:par>
                                    <p:cTn id="64" presetID="2" presetClass="entr" presetSubtype="8" decel="100000" fill="hold" grpId="0" nodeType="with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1000" fill="hold"/>
                                            <p:tgtEl>
                                              <p:spTgt spid="6"/>
                                            </p:tgtEl>
                                            <p:attrNameLst>
                                              <p:attrName>ppt_x</p:attrName>
                                            </p:attrNameLst>
                                          </p:cBhvr>
                                          <p:tavLst>
                                            <p:tav tm="0">
                                              <p:val>
                                                <p:strVal val="0-#ppt_w/2"/>
                                              </p:val>
                                            </p:tav>
                                            <p:tav tm="100000">
                                              <p:val>
                                                <p:strVal val="#ppt_x"/>
                                              </p:val>
                                            </p:tav>
                                          </p:tavLst>
                                        </p:anim>
                                        <p:anim calcmode="lin" valueType="num">
                                          <p:cBhvr additive="base">
                                            <p:cTn id="67" dur="1000" fill="hold"/>
                                            <p:tgtEl>
                                              <p:spTgt spid="6"/>
                                            </p:tgtEl>
                                            <p:attrNameLst>
                                              <p:attrName>ppt_y</p:attrName>
                                            </p:attrNameLst>
                                          </p:cBhvr>
                                          <p:tavLst>
                                            <p:tav tm="0">
                                              <p:val>
                                                <p:strVal val="#ppt_y"/>
                                              </p:val>
                                            </p:tav>
                                            <p:tav tm="100000">
                                              <p:val>
                                                <p:strVal val="#ppt_y"/>
                                              </p:val>
                                            </p:tav>
                                          </p:tavLst>
                                        </p:anim>
                                      </p:childTnLst>
                                    </p:cTn>
                                  </p:par>
                                  <p:par>
                                    <p:cTn id="68" presetID="2" presetClass="entr" presetSubtype="8" decel="100000" fill="hold" grpId="0" nodeType="with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additive="base">
                                            <p:cTn id="70" dur="1000" fill="hold"/>
                                            <p:tgtEl>
                                              <p:spTgt spid="7"/>
                                            </p:tgtEl>
                                            <p:attrNameLst>
                                              <p:attrName>ppt_x</p:attrName>
                                            </p:attrNameLst>
                                          </p:cBhvr>
                                          <p:tavLst>
                                            <p:tav tm="0">
                                              <p:val>
                                                <p:strVal val="0-#ppt_w/2"/>
                                              </p:val>
                                            </p:tav>
                                            <p:tav tm="100000">
                                              <p:val>
                                                <p:strVal val="#ppt_x"/>
                                              </p:val>
                                            </p:tav>
                                          </p:tavLst>
                                        </p:anim>
                                        <p:anim calcmode="lin" valueType="num">
                                          <p:cBhvr additive="base">
                                            <p:cTn id="71"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970670" y="1406769"/>
            <a:ext cx="647114" cy="956603"/>
          </a:xfrm>
          <a:prstGeom prst="rect">
            <a:avLst/>
          </a:pr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70670" y="2363372"/>
            <a:ext cx="647114" cy="956603"/>
          </a:xfrm>
          <a:prstGeom prst="rect">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5104929" y="1336112"/>
            <a:ext cx="1627206" cy="1615195"/>
            <a:chOff x="4985288" y="1224585"/>
            <a:chExt cx="2546888" cy="2527388"/>
          </a:xfrm>
          <a:solidFill>
            <a:srgbClr val="7696AA"/>
          </a:solidFill>
        </p:grpSpPr>
        <p:sp>
          <p:nvSpPr>
            <p:cNvPr id="10" name="椭圆 9"/>
            <p:cNvSpPr/>
            <p:nvPr/>
          </p:nvSpPr>
          <p:spPr>
            <a:xfrm>
              <a:off x="5012590" y="1224585"/>
              <a:ext cx="2433780" cy="24337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5098396" y="1265539"/>
              <a:ext cx="2433780" cy="2433781"/>
            </a:xfrm>
            <a:prstGeom prst="ellipse">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4985288" y="1318192"/>
              <a:ext cx="2433780" cy="24337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2"/>
          <p:cNvSpPr txBox="1"/>
          <p:nvPr/>
        </p:nvSpPr>
        <p:spPr>
          <a:xfrm>
            <a:off x="5203129" y="1782865"/>
            <a:ext cx="1566076" cy="769441"/>
          </a:xfrm>
          <a:prstGeom prst="rect">
            <a:avLst/>
          </a:prstGeom>
          <a:noFill/>
        </p:spPr>
        <p:txBody>
          <a:bodyPr wrap="square" rtlCol="0">
            <a:spAutoFit/>
          </a:bodyPr>
          <a:lstStyle/>
          <a:p>
            <a:pPr algn="ctr"/>
            <a:r>
              <a:rPr lang="en-US" altLang="zh-CN" sz="4400" b="1" dirty="0">
                <a:solidFill>
                  <a:schemeClr val="bg1"/>
                </a:solidFill>
                <a:latin typeface="微软雅黑" panose="020B0503020204020204" charset="-122"/>
                <a:ea typeface="微软雅黑" panose="020B0503020204020204" charset="-122"/>
              </a:rPr>
              <a:t>1.3</a:t>
            </a:r>
          </a:p>
        </p:txBody>
      </p:sp>
      <p:sp>
        <p:nvSpPr>
          <p:cNvPr id="14" name="文本框 13"/>
          <p:cNvSpPr txBox="1"/>
          <p:nvPr/>
        </p:nvSpPr>
        <p:spPr>
          <a:xfrm>
            <a:off x="2800350" y="3660140"/>
            <a:ext cx="6343650" cy="521970"/>
          </a:xfrm>
          <a:prstGeom prst="rect">
            <a:avLst/>
          </a:prstGeom>
          <a:noFill/>
        </p:spPr>
        <p:txBody>
          <a:bodyPr wrap="square" rtlCol="0">
            <a:spAutoFit/>
          </a:bodyPr>
          <a:lstStyle/>
          <a:p>
            <a:pPr algn="dist"/>
            <a:r>
              <a:rPr lang="zh-CN" altLang="en-US" sz="2800" b="1" dirty="0">
                <a:solidFill>
                  <a:schemeClr val="tx1">
                    <a:lumMod val="65000"/>
                    <a:lumOff val="35000"/>
                  </a:schemeClr>
                </a:solidFill>
                <a:latin typeface="微软雅黑" panose="020B0503020204020204" charset="-122"/>
                <a:ea typeface="微软雅黑" panose="020B0503020204020204" charset="-122"/>
              </a:rPr>
              <a:t>合同条款中存在的主要问题</a:t>
            </a:r>
          </a:p>
        </p:txBody>
      </p:sp>
      <p:sp>
        <p:nvSpPr>
          <p:cNvPr id="16" name="矩形 15"/>
          <p:cNvSpPr/>
          <p:nvPr/>
        </p:nvSpPr>
        <p:spPr>
          <a:xfrm rot="2700000">
            <a:off x="9385245" y="6615606"/>
            <a:ext cx="575931" cy="57613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7" name="矩形 16"/>
          <p:cNvSpPr/>
          <p:nvPr/>
        </p:nvSpPr>
        <p:spPr>
          <a:xfrm rot="2700000">
            <a:off x="10200029" y="6618280"/>
            <a:ext cx="575931" cy="576139"/>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8" name="矩形 17"/>
          <p:cNvSpPr/>
          <p:nvPr/>
        </p:nvSpPr>
        <p:spPr>
          <a:xfrm rot="2700000">
            <a:off x="11014811" y="6620425"/>
            <a:ext cx="575931" cy="576139"/>
          </a:xfrm>
          <a:prstGeom prst="rect">
            <a:avLst/>
          </a:prstGeom>
          <a:solidFill>
            <a:schemeClr val="accent1">
              <a:lumMod val="7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9" name="矩形 18"/>
          <p:cNvSpPr/>
          <p:nvPr/>
        </p:nvSpPr>
        <p:spPr>
          <a:xfrm rot="2700000">
            <a:off x="10607420" y="6213181"/>
            <a:ext cx="575931" cy="576139"/>
          </a:xfrm>
          <a:prstGeom prst="rect">
            <a:avLst/>
          </a:prstGeom>
          <a:solidFill>
            <a:schemeClr val="accent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0" name="矩形 19"/>
          <p:cNvSpPr/>
          <p:nvPr/>
        </p:nvSpPr>
        <p:spPr>
          <a:xfrm rot="2700000">
            <a:off x="11422202" y="6213182"/>
            <a:ext cx="575931" cy="576139"/>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1" name="矩形 20"/>
          <p:cNvSpPr/>
          <p:nvPr/>
        </p:nvSpPr>
        <p:spPr>
          <a:xfrm rot="18900000" flipH="1">
            <a:off x="2211824" y="-289479"/>
            <a:ext cx="576139" cy="57593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2" name="矩形 21"/>
          <p:cNvSpPr/>
          <p:nvPr/>
        </p:nvSpPr>
        <p:spPr>
          <a:xfrm rot="18900000" flipH="1">
            <a:off x="1397040" y="-292154"/>
            <a:ext cx="576139" cy="575931"/>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3" name="矩形 22"/>
          <p:cNvSpPr/>
          <p:nvPr/>
        </p:nvSpPr>
        <p:spPr>
          <a:xfrm rot="18900000" flipH="1">
            <a:off x="582258" y="-294298"/>
            <a:ext cx="576139" cy="575931"/>
          </a:xfrm>
          <a:prstGeom prst="rect">
            <a:avLst/>
          </a:prstGeom>
          <a:solidFill>
            <a:schemeClr val="accent1">
              <a:lumMod val="7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4" name="矩形 23"/>
          <p:cNvSpPr/>
          <p:nvPr/>
        </p:nvSpPr>
        <p:spPr>
          <a:xfrm rot="18900000" flipH="1">
            <a:off x="989649" y="112946"/>
            <a:ext cx="576139" cy="575931"/>
          </a:xfrm>
          <a:prstGeom prst="rect">
            <a:avLst/>
          </a:prstGeom>
          <a:solidFill>
            <a:schemeClr val="accent1">
              <a:lumMod val="75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5" name="矩形 24"/>
          <p:cNvSpPr/>
          <p:nvPr/>
        </p:nvSpPr>
        <p:spPr>
          <a:xfrm rot="18900000" flipH="1">
            <a:off x="174867" y="112945"/>
            <a:ext cx="576139" cy="575931"/>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6" name="Freeform 5"/>
          <p:cNvSpPr>
            <a:spLocks noEditPoints="1"/>
          </p:cNvSpPr>
          <p:nvPr/>
        </p:nvSpPr>
        <p:spPr bwMode="auto">
          <a:xfrm>
            <a:off x="3165686" y="5519420"/>
            <a:ext cx="5515399" cy="547370"/>
          </a:xfrm>
          <a:custGeom>
            <a:avLst/>
            <a:gdLst>
              <a:gd name="T0" fmla="*/ 826 w 1255"/>
              <a:gd name="T1" fmla="*/ 94 h 234"/>
              <a:gd name="T2" fmla="*/ 1051 w 1255"/>
              <a:gd name="T3" fmla="*/ 107 h 234"/>
              <a:gd name="T4" fmla="*/ 1093 w 1255"/>
              <a:gd name="T5" fmla="*/ 107 h 234"/>
              <a:gd name="T6" fmla="*/ 1151 w 1255"/>
              <a:gd name="T7" fmla="*/ 87 h 234"/>
              <a:gd name="T8" fmla="*/ 1225 w 1255"/>
              <a:gd name="T9" fmla="*/ 118 h 234"/>
              <a:gd name="T10" fmla="*/ 1206 w 1255"/>
              <a:gd name="T11" fmla="*/ 139 h 234"/>
              <a:gd name="T12" fmla="*/ 1185 w 1255"/>
              <a:gd name="T13" fmla="*/ 102 h 234"/>
              <a:gd name="T14" fmla="*/ 1171 w 1255"/>
              <a:gd name="T15" fmla="*/ 112 h 234"/>
              <a:gd name="T16" fmla="*/ 1137 w 1255"/>
              <a:gd name="T17" fmla="*/ 119 h 234"/>
              <a:gd name="T18" fmla="*/ 1109 w 1255"/>
              <a:gd name="T19" fmla="*/ 119 h 234"/>
              <a:gd name="T20" fmla="*/ 1062 w 1255"/>
              <a:gd name="T21" fmla="*/ 116 h 234"/>
              <a:gd name="T22" fmla="*/ 841 w 1255"/>
              <a:gd name="T23" fmla="*/ 112 h 234"/>
              <a:gd name="T24" fmla="*/ 782 w 1255"/>
              <a:gd name="T25" fmla="*/ 117 h 234"/>
              <a:gd name="T26" fmla="*/ 756 w 1255"/>
              <a:gd name="T27" fmla="*/ 111 h 234"/>
              <a:gd name="T28" fmla="*/ 737 w 1255"/>
              <a:gd name="T29" fmla="*/ 118 h 234"/>
              <a:gd name="T30" fmla="*/ 717 w 1255"/>
              <a:gd name="T31" fmla="*/ 157 h 234"/>
              <a:gd name="T32" fmla="*/ 762 w 1255"/>
              <a:gd name="T33" fmla="*/ 99 h 234"/>
              <a:gd name="T34" fmla="*/ 772 w 1255"/>
              <a:gd name="T35" fmla="*/ 97 h 234"/>
              <a:gd name="T36" fmla="*/ 104 w 1255"/>
              <a:gd name="T37" fmla="*/ 87 h 234"/>
              <a:gd name="T38" fmla="*/ 30 w 1255"/>
              <a:gd name="T39" fmla="*/ 118 h 234"/>
              <a:gd name="T40" fmla="*/ 49 w 1255"/>
              <a:gd name="T41" fmla="*/ 139 h 234"/>
              <a:gd name="T42" fmla="*/ 71 w 1255"/>
              <a:gd name="T43" fmla="*/ 102 h 234"/>
              <a:gd name="T44" fmla="*/ 85 w 1255"/>
              <a:gd name="T45" fmla="*/ 112 h 234"/>
              <a:gd name="T46" fmla="*/ 118 w 1255"/>
              <a:gd name="T47" fmla="*/ 119 h 234"/>
              <a:gd name="T48" fmla="*/ 147 w 1255"/>
              <a:gd name="T49" fmla="*/ 119 h 234"/>
              <a:gd name="T50" fmla="*/ 193 w 1255"/>
              <a:gd name="T51" fmla="*/ 116 h 234"/>
              <a:gd name="T52" fmla="*/ 414 w 1255"/>
              <a:gd name="T53" fmla="*/ 112 h 234"/>
              <a:gd name="T54" fmla="*/ 474 w 1255"/>
              <a:gd name="T55" fmla="*/ 117 h 234"/>
              <a:gd name="T56" fmla="*/ 499 w 1255"/>
              <a:gd name="T57" fmla="*/ 111 h 234"/>
              <a:gd name="T58" fmla="*/ 518 w 1255"/>
              <a:gd name="T59" fmla="*/ 118 h 234"/>
              <a:gd name="T60" fmla="*/ 538 w 1255"/>
              <a:gd name="T61" fmla="*/ 157 h 234"/>
              <a:gd name="T62" fmla="*/ 494 w 1255"/>
              <a:gd name="T63" fmla="*/ 99 h 234"/>
              <a:gd name="T64" fmla="*/ 483 w 1255"/>
              <a:gd name="T65" fmla="*/ 97 h 234"/>
              <a:gd name="T66" fmla="*/ 445 w 1255"/>
              <a:gd name="T67" fmla="*/ 107 h 234"/>
              <a:gd name="T68" fmla="*/ 223 w 1255"/>
              <a:gd name="T69" fmla="*/ 107 h 234"/>
              <a:gd name="T70" fmla="*/ 178 w 1255"/>
              <a:gd name="T71" fmla="*/ 98 h 234"/>
              <a:gd name="T72" fmla="*/ 138 w 1255"/>
              <a:gd name="T73" fmla="*/ 105 h 234"/>
              <a:gd name="T74" fmla="*/ 616 w 1255"/>
              <a:gd name="T75" fmla="*/ 218 h 234"/>
              <a:gd name="T76" fmla="*/ 634 w 1255"/>
              <a:gd name="T77" fmla="*/ 202 h 234"/>
              <a:gd name="T78" fmla="*/ 635 w 1255"/>
              <a:gd name="T79" fmla="*/ 23 h 234"/>
              <a:gd name="T80" fmla="*/ 586 w 1255"/>
              <a:gd name="T81" fmla="*/ 94 h 234"/>
              <a:gd name="T82" fmla="*/ 651 w 1255"/>
              <a:gd name="T83" fmla="*/ 117 h 234"/>
              <a:gd name="T84" fmla="*/ 697 w 1255"/>
              <a:gd name="T85" fmla="*/ 69 h 234"/>
              <a:gd name="T86" fmla="*/ 710 w 1255"/>
              <a:gd name="T87" fmla="*/ 63 h 234"/>
              <a:gd name="T88" fmla="*/ 628 w 1255"/>
              <a:gd name="T89" fmla="*/ 1 h 234"/>
              <a:gd name="T90" fmla="*/ 545 w 1255"/>
              <a:gd name="T91" fmla="*/ 63 h 234"/>
              <a:gd name="T92" fmla="*/ 559 w 1255"/>
              <a:gd name="T93" fmla="*/ 69 h 234"/>
              <a:gd name="T94" fmla="*/ 611 w 1255"/>
              <a:gd name="T95" fmla="*/ 73 h 234"/>
              <a:gd name="T96" fmla="*/ 628 w 1255"/>
              <a:gd name="T97" fmla="*/ 121 h 234"/>
              <a:gd name="T98" fmla="*/ 557 w 1255"/>
              <a:gd name="T99" fmla="*/ 121 h 234"/>
              <a:gd name="T100" fmla="*/ 579 w 1255"/>
              <a:gd name="T101" fmla="*/ 116 h 234"/>
              <a:gd name="T102" fmla="*/ 568 w 1255"/>
              <a:gd name="T103" fmla="*/ 139 h 234"/>
              <a:gd name="T104" fmla="*/ 570 w 1255"/>
              <a:gd name="T105" fmla="*/ 159 h 234"/>
              <a:gd name="T106" fmla="*/ 604 w 1255"/>
              <a:gd name="T107" fmla="*/ 187 h 234"/>
              <a:gd name="T108" fmla="*/ 557 w 1255"/>
              <a:gd name="T109" fmla="*/ 131 h 234"/>
              <a:gd name="T110" fmla="*/ 703 w 1255"/>
              <a:gd name="T111" fmla="*/ 103 h 234"/>
              <a:gd name="T112" fmla="*/ 675 w 1255"/>
              <a:gd name="T113" fmla="*/ 107 h 234"/>
              <a:gd name="T114" fmla="*/ 693 w 1255"/>
              <a:gd name="T115" fmla="*/ 145 h 234"/>
              <a:gd name="T116" fmla="*/ 677 w 1255"/>
              <a:gd name="T117" fmla="*/ 151 h 234"/>
              <a:gd name="T118" fmla="*/ 651 w 1255"/>
              <a:gd name="T119" fmla="*/ 175 h 234"/>
              <a:gd name="T120" fmla="*/ 686 w 1255"/>
              <a:gd name="T121" fmla="*/ 18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5" h="234">
                <a:moveTo>
                  <a:pt x="791" y="101"/>
                </a:moveTo>
                <a:cubicBezTo>
                  <a:pt x="793" y="103"/>
                  <a:pt x="794" y="105"/>
                  <a:pt x="795" y="107"/>
                </a:cubicBezTo>
                <a:cubicBezTo>
                  <a:pt x="810" y="107"/>
                  <a:pt x="810" y="107"/>
                  <a:pt x="810" y="107"/>
                </a:cubicBezTo>
                <a:cubicBezTo>
                  <a:pt x="810" y="107"/>
                  <a:pt x="810" y="106"/>
                  <a:pt x="811" y="105"/>
                </a:cubicBezTo>
                <a:cubicBezTo>
                  <a:pt x="812" y="99"/>
                  <a:pt x="819" y="94"/>
                  <a:pt x="826" y="94"/>
                </a:cubicBezTo>
                <a:cubicBezTo>
                  <a:pt x="833" y="94"/>
                  <a:pt x="839" y="99"/>
                  <a:pt x="841" y="105"/>
                </a:cubicBezTo>
                <a:cubicBezTo>
                  <a:pt x="841" y="106"/>
                  <a:pt x="841" y="107"/>
                  <a:pt x="841" y="107"/>
                </a:cubicBezTo>
                <a:cubicBezTo>
                  <a:pt x="1032" y="107"/>
                  <a:pt x="1032" y="107"/>
                  <a:pt x="1032" y="107"/>
                </a:cubicBezTo>
                <a:cubicBezTo>
                  <a:pt x="1033" y="103"/>
                  <a:pt x="1037" y="100"/>
                  <a:pt x="1042" y="100"/>
                </a:cubicBezTo>
                <a:cubicBezTo>
                  <a:pt x="1046" y="100"/>
                  <a:pt x="1050" y="103"/>
                  <a:pt x="1051" y="107"/>
                </a:cubicBezTo>
                <a:cubicBezTo>
                  <a:pt x="1052" y="107"/>
                  <a:pt x="1052" y="107"/>
                  <a:pt x="1052" y="107"/>
                </a:cubicBezTo>
                <a:cubicBezTo>
                  <a:pt x="1055" y="106"/>
                  <a:pt x="1059" y="104"/>
                  <a:pt x="1062" y="103"/>
                </a:cubicBezTo>
                <a:cubicBezTo>
                  <a:pt x="1067" y="100"/>
                  <a:pt x="1072" y="98"/>
                  <a:pt x="1078" y="98"/>
                </a:cubicBezTo>
                <a:cubicBezTo>
                  <a:pt x="1082" y="98"/>
                  <a:pt x="1086" y="99"/>
                  <a:pt x="1089" y="102"/>
                </a:cubicBezTo>
                <a:cubicBezTo>
                  <a:pt x="1091" y="103"/>
                  <a:pt x="1092" y="105"/>
                  <a:pt x="1093" y="107"/>
                </a:cubicBezTo>
                <a:cubicBezTo>
                  <a:pt x="1099" y="107"/>
                  <a:pt x="1099" y="107"/>
                  <a:pt x="1099" y="107"/>
                </a:cubicBezTo>
                <a:cubicBezTo>
                  <a:pt x="1100" y="103"/>
                  <a:pt x="1104" y="100"/>
                  <a:pt x="1109" y="100"/>
                </a:cubicBezTo>
                <a:cubicBezTo>
                  <a:pt x="1112" y="100"/>
                  <a:pt x="1116" y="102"/>
                  <a:pt x="1117" y="105"/>
                </a:cubicBezTo>
                <a:cubicBezTo>
                  <a:pt x="1121" y="101"/>
                  <a:pt x="1125" y="97"/>
                  <a:pt x="1129" y="94"/>
                </a:cubicBezTo>
                <a:cubicBezTo>
                  <a:pt x="1136" y="90"/>
                  <a:pt x="1143" y="87"/>
                  <a:pt x="1151" y="87"/>
                </a:cubicBezTo>
                <a:cubicBezTo>
                  <a:pt x="1169" y="87"/>
                  <a:pt x="1183" y="100"/>
                  <a:pt x="1199" y="106"/>
                </a:cubicBezTo>
                <a:cubicBezTo>
                  <a:pt x="1209" y="109"/>
                  <a:pt x="1219" y="110"/>
                  <a:pt x="1228" y="108"/>
                </a:cubicBezTo>
                <a:cubicBezTo>
                  <a:pt x="1238" y="107"/>
                  <a:pt x="1248" y="103"/>
                  <a:pt x="1255" y="96"/>
                </a:cubicBezTo>
                <a:cubicBezTo>
                  <a:pt x="1253" y="105"/>
                  <a:pt x="1247" y="113"/>
                  <a:pt x="1239" y="117"/>
                </a:cubicBezTo>
                <a:cubicBezTo>
                  <a:pt x="1234" y="118"/>
                  <a:pt x="1230" y="119"/>
                  <a:pt x="1225" y="118"/>
                </a:cubicBezTo>
                <a:cubicBezTo>
                  <a:pt x="1219" y="117"/>
                  <a:pt x="1214" y="114"/>
                  <a:pt x="1208" y="112"/>
                </a:cubicBezTo>
                <a:cubicBezTo>
                  <a:pt x="1208" y="112"/>
                  <a:pt x="1208" y="112"/>
                  <a:pt x="1208" y="112"/>
                </a:cubicBezTo>
                <a:cubicBezTo>
                  <a:pt x="1210" y="114"/>
                  <a:pt x="1212" y="117"/>
                  <a:pt x="1214" y="119"/>
                </a:cubicBezTo>
                <a:cubicBezTo>
                  <a:pt x="1216" y="122"/>
                  <a:pt x="1218" y="125"/>
                  <a:pt x="1218" y="128"/>
                </a:cubicBezTo>
                <a:cubicBezTo>
                  <a:pt x="1219" y="136"/>
                  <a:pt x="1212" y="141"/>
                  <a:pt x="1206" y="139"/>
                </a:cubicBezTo>
                <a:cubicBezTo>
                  <a:pt x="1203" y="138"/>
                  <a:pt x="1201" y="135"/>
                  <a:pt x="1200" y="133"/>
                </a:cubicBezTo>
                <a:cubicBezTo>
                  <a:pt x="1199" y="130"/>
                  <a:pt x="1198" y="126"/>
                  <a:pt x="1197" y="123"/>
                </a:cubicBezTo>
                <a:cubicBezTo>
                  <a:pt x="1196" y="120"/>
                  <a:pt x="1196" y="117"/>
                  <a:pt x="1194" y="114"/>
                </a:cubicBezTo>
                <a:cubicBezTo>
                  <a:pt x="1192" y="109"/>
                  <a:pt x="1189" y="105"/>
                  <a:pt x="1185" y="102"/>
                </a:cubicBezTo>
                <a:cubicBezTo>
                  <a:pt x="1185" y="102"/>
                  <a:pt x="1185" y="102"/>
                  <a:pt x="1185" y="102"/>
                </a:cubicBezTo>
                <a:cubicBezTo>
                  <a:pt x="1186" y="105"/>
                  <a:pt x="1187" y="107"/>
                  <a:pt x="1187" y="110"/>
                </a:cubicBezTo>
                <a:cubicBezTo>
                  <a:pt x="1188" y="113"/>
                  <a:pt x="1188" y="116"/>
                  <a:pt x="1187" y="119"/>
                </a:cubicBezTo>
                <a:cubicBezTo>
                  <a:pt x="1187" y="122"/>
                  <a:pt x="1185" y="124"/>
                  <a:pt x="1183" y="125"/>
                </a:cubicBezTo>
                <a:cubicBezTo>
                  <a:pt x="1180" y="126"/>
                  <a:pt x="1176" y="124"/>
                  <a:pt x="1174" y="122"/>
                </a:cubicBezTo>
                <a:cubicBezTo>
                  <a:pt x="1171" y="120"/>
                  <a:pt x="1171" y="116"/>
                  <a:pt x="1171" y="112"/>
                </a:cubicBezTo>
                <a:cubicBezTo>
                  <a:pt x="1170" y="108"/>
                  <a:pt x="1170" y="104"/>
                  <a:pt x="1169" y="101"/>
                </a:cubicBezTo>
                <a:cubicBezTo>
                  <a:pt x="1165" y="92"/>
                  <a:pt x="1152" y="91"/>
                  <a:pt x="1144" y="94"/>
                </a:cubicBezTo>
                <a:cubicBezTo>
                  <a:pt x="1144" y="95"/>
                  <a:pt x="1144" y="95"/>
                  <a:pt x="1144" y="95"/>
                </a:cubicBezTo>
                <a:cubicBezTo>
                  <a:pt x="1150" y="97"/>
                  <a:pt x="1157" y="102"/>
                  <a:pt x="1159" y="108"/>
                </a:cubicBezTo>
                <a:cubicBezTo>
                  <a:pt x="1163" y="121"/>
                  <a:pt x="1151" y="129"/>
                  <a:pt x="1137" y="119"/>
                </a:cubicBezTo>
                <a:cubicBezTo>
                  <a:pt x="1134" y="117"/>
                  <a:pt x="1130" y="115"/>
                  <a:pt x="1127" y="113"/>
                </a:cubicBezTo>
                <a:cubicBezTo>
                  <a:pt x="1125" y="112"/>
                  <a:pt x="1122" y="111"/>
                  <a:pt x="1119" y="111"/>
                </a:cubicBezTo>
                <a:cubicBezTo>
                  <a:pt x="1119" y="111"/>
                  <a:pt x="1119" y="110"/>
                  <a:pt x="1118" y="111"/>
                </a:cubicBezTo>
                <a:cubicBezTo>
                  <a:pt x="1118" y="112"/>
                  <a:pt x="1118" y="112"/>
                  <a:pt x="1118" y="112"/>
                </a:cubicBezTo>
                <a:cubicBezTo>
                  <a:pt x="1117" y="116"/>
                  <a:pt x="1113" y="119"/>
                  <a:pt x="1109" y="119"/>
                </a:cubicBezTo>
                <a:cubicBezTo>
                  <a:pt x="1104" y="119"/>
                  <a:pt x="1100" y="116"/>
                  <a:pt x="1099" y="112"/>
                </a:cubicBezTo>
                <a:cubicBezTo>
                  <a:pt x="1093" y="112"/>
                  <a:pt x="1093" y="112"/>
                  <a:pt x="1093" y="112"/>
                </a:cubicBezTo>
                <a:cubicBezTo>
                  <a:pt x="1092" y="114"/>
                  <a:pt x="1091" y="116"/>
                  <a:pt x="1089" y="117"/>
                </a:cubicBezTo>
                <a:cubicBezTo>
                  <a:pt x="1086" y="120"/>
                  <a:pt x="1082" y="121"/>
                  <a:pt x="1078" y="121"/>
                </a:cubicBezTo>
                <a:cubicBezTo>
                  <a:pt x="1072" y="121"/>
                  <a:pt x="1067" y="118"/>
                  <a:pt x="1062" y="116"/>
                </a:cubicBezTo>
                <a:cubicBezTo>
                  <a:pt x="1059" y="115"/>
                  <a:pt x="1055" y="113"/>
                  <a:pt x="1052" y="112"/>
                </a:cubicBezTo>
                <a:cubicBezTo>
                  <a:pt x="1051" y="112"/>
                  <a:pt x="1051" y="112"/>
                  <a:pt x="1051" y="112"/>
                </a:cubicBezTo>
                <a:cubicBezTo>
                  <a:pt x="1050" y="116"/>
                  <a:pt x="1046" y="119"/>
                  <a:pt x="1042" y="119"/>
                </a:cubicBezTo>
                <a:cubicBezTo>
                  <a:pt x="1037" y="119"/>
                  <a:pt x="1033" y="116"/>
                  <a:pt x="1032" y="112"/>
                </a:cubicBezTo>
                <a:cubicBezTo>
                  <a:pt x="841" y="112"/>
                  <a:pt x="841" y="112"/>
                  <a:pt x="841" y="112"/>
                </a:cubicBezTo>
                <a:cubicBezTo>
                  <a:pt x="840" y="119"/>
                  <a:pt x="834" y="125"/>
                  <a:pt x="826" y="125"/>
                </a:cubicBezTo>
                <a:cubicBezTo>
                  <a:pt x="818" y="125"/>
                  <a:pt x="811" y="119"/>
                  <a:pt x="810" y="112"/>
                </a:cubicBezTo>
                <a:cubicBezTo>
                  <a:pt x="795" y="112"/>
                  <a:pt x="795" y="112"/>
                  <a:pt x="795" y="112"/>
                </a:cubicBezTo>
                <a:cubicBezTo>
                  <a:pt x="794" y="114"/>
                  <a:pt x="792" y="116"/>
                  <a:pt x="790" y="117"/>
                </a:cubicBezTo>
                <a:cubicBezTo>
                  <a:pt x="787" y="119"/>
                  <a:pt x="784" y="118"/>
                  <a:pt x="782" y="117"/>
                </a:cubicBezTo>
                <a:cubicBezTo>
                  <a:pt x="778" y="116"/>
                  <a:pt x="775" y="115"/>
                  <a:pt x="773" y="113"/>
                </a:cubicBezTo>
                <a:cubicBezTo>
                  <a:pt x="770" y="111"/>
                  <a:pt x="767" y="110"/>
                  <a:pt x="764" y="108"/>
                </a:cubicBezTo>
                <a:cubicBezTo>
                  <a:pt x="759" y="107"/>
                  <a:pt x="754" y="107"/>
                  <a:pt x="749" y="107"/>
                </a:cubicBezTo>
                <a:cubicBezTo>
                  <a:pt x="749" y="108"/>
                  <a:pt x="749" y="108"/>
                  <a:pt x="749" y="108"/>
                </a:cubicBezTo>
                <a:cubicBezTo>
                  <a:pt x="752" y="108"/>
                  <a:pt x="754" y="110"/>
                  <a:pt x="756" y="111"/>
                </a:cubicBezTo>
                <a:cubicBezTo>
                  <a:pt x="759" y="113"/>
                  <a:pt x="761" y="115"/>
                  <a:pt x="763" y="117"/>
                </a:cubicBezTo>
                <a:cubicBezTo>
                  <a:pt x="764" y="119"/>
                  <a:pt x="766" y="122"/>
                  <a:pt x="764" y="125"/>
                </a:cubicBezTo>
                <a:cubicBezTo>
                  <a:pt x="763" y="127"/>
                  <a:pt x="759" y="129"/>
                  <a:pt x="756" y="129"/>
                </a:cubicBezTo>
                <a:cubicBezTo>
                  <a:pt x="752" y="129"/>
                  <a:pt x="749" y="127"/>
                  <a:pt x="747" y="125"/>
                </a:cubicBezTo>
                <a:cubicBezTo>
                  <a:pt x="744" y="122"/>
                  <a:pt x="741" y="119"/>
                  <a:pt x="737" y="118"/>
                </a:cubicBezTo>
                <a:cubicBezTo>
                  <a:pt x="728" y="115"/>
                  <a:pt x="719" y="124"/>
                  <a:pt x="715" y="132"/>
                </a:cubicBezTo>
                <a:cubicBezTo>
                  <a:pt x="715" y="132"/>
                  <a:pt x="715" y="132"/>
                  <a:pt x="715" y="132"/>
                </a:cubicBezTo>
                <a:cubicBezTo>
                  <a:pt x="721" y="129"/>
                  <a:pt x="730" y="127"/>
                  <a:pt x="736" y="130"/>
                </a:cubicBezTo>
                <a:cubicBezTo>
                  <a:pt x="748" y="136"/>
                  <a:pt x="745" y="151"/>
                  <a:pt x="729" y="154"/>
                </a:cubicBezTo>
                <a:cubicBezTo>
                  <a:pt x="725" y="155"/>
                  <a:pt x="721" y="156"/>
                  <a:pt x="717" y="157"/>
                </a:cubicBezTo>
                <a:cubicBezTo>
                  <a:pt x="715" y="158"/>
                  <a:pt x="712" y="159"/>
                  <a:pt x="710" y="161"/>
                </a:cubicBezTo>
                <a:cubicBezTo>
                  <a:pt x="709" y="162"/>
                  <a:pt x="707" y="164"/>
                  <a:pt x="707" y="166"/>
                </a:cubicBezTo>
                <a:cubicBezTo>
                  <a:pt x="705" y="158"/>
                  <a:pt x="704" y="150"/>
                  <a:pt x="705" y="143"/>
                </a:cubicBezTo>
                <a:cubicBezTo>
                  <a:pt x="706" y="135"/>
                  <a:pt x="710" y="127"/>
                  <a:pt x="715" y="121"/>
                </a:cubicBezTo>
                <a:cubicBezTo>
                  <a:pt x="727" y="108"/>
                  <a:pt x="746" y="107"/>
                  <a:pt x="762" y="99"/>
                </a:cubicBezTo>
                <a:cubicBezTo>
                  <a:pt x="770" y="95"/>
                  <a:pt x="778" y="88"/>
                  <a:pt x="783" y="80"/>
                </a:cubicBezTo>
                <a:cubicBezTo>
                  <a:pt x="789" y="72"/>
                  <a:pt x="793" y="62"/>
                  <a:pt x="793" y="52"/>
                </a:cubicBezTo>
                <a:cubicBezTo>
                  <a:pt x="798" y="60"/>
                  <a:pt x="800" y="70"/>
                  <a:pt x="796" y="78"/>
                </a:cubicBezTo>
                <a:cubicBezTo>
                  <a:pt x="795" y="83"/>
                  <a:pt x="792" y="86"/>
                  <a:pt x="788" y="89"/>
                </a:cubicBezTo>
                <a:cubicBezTo>
                  <a:pt x="783" y="93"/>
                  <a:pt x="778" y="95"/>
                  <a:pt x="772" y="97"/>
                </a:cubicBezTo>
                <a:cubicBezTo>
                  <a:pt x="772" y="97"/>
                  <a:pt x="772" y="97"/>
                  <a:pt x="772" y="97"/>
                </a:cubicBezTo>
                <a:cubicBezTo>
                  <a:pt x="775" y="97"/>
                  <a:pt x="778" y="97"/>
                  <a:pt x="782" y="98"/>
                </a:cubicBezTo>
                <a:cubicBezTo>
                  <a:pt x="785" y="98"/>
                  <a:pt x="788" y="99"/>
                  <a:pt x="791" y="101"/>
                </a:cubicBezTo>
                <a:close/>
                <a:moveTo>
                  <a:pt x="126" y="94"/>
                </a:moveTo>
                <a:cubicBezTo>
                  <a:pt x="120" y="90"/>
                  <a:pt x="112" y="87"/>
                  <a:pt x="104" y="87"/>
                </a:cubicBezTo>
                <a:cubicBezTo>
                  <a:pt x="86" y="87"/>
                  <a:pt x="72" y="100"/>
                  <a:pt x="56" y="106"/>
                </a:cubicBezTo>
                <a:cubicBezTo>
                  <a:pt x="47" y="109"/>
                  <a:pt x="37" y="110"/>
                  <a:pt x="27" y="108"/>
                </a:cubicBezTo>
                <a:cubicBezTo>
                  <a:pt x="17" y="107"/>
                  <a:pt x="8" y="103"/>
                  <a:pt x="0" y="96"/>
                </a:cubicBezTo>
                <a:cubicBezTo>
                  <a:pt x="2" y="105"/>
                  <a:pt x="8" y="113"/>
                  <a:pt x="17" y="117"/>
                </a:cubicBezTo>
                <a:cubicBezTo>
                  <a:pt x="21" y="118"/>
                  <a:pt x="26" y="119"/>
                  <a:pt x="30" y="118"/>
                </a:cubicBezTo>
                <a:cubicBezTo>
                  <a:pt x="36" y="117"/>
                  <a:pt x="42" y="114"/>
                  <a:pt x="47" y="112"/>
                </a:cubicBezTo>
                <a:cubicBezTo>
                  <a:pt x="47" y="112"/>
                  <a:pt x="47" y="112"/>
                  <a:pt x="47" y="112"/>
                </a:cubicBezTo>
                <a:cubicBezTo>
                  <a:pt x="45" y="114"/>
                  <a:pt x="43" y="117"/>
                  <a:pt x="41" y="119"/>
                </a:cubicBezTo>
                <a:cubicBezTo>
                  <a:pt x="39" y="122"/>
                  <a:pt x="38" y="125"/>
                  <a:pt x="37" y="128"/>
                </a:cubicBezTo>
                <a:cubicBezTo>
                  <a:pt x="36" y="136"/>
                  <a:pt x="43" y="141"/>
                  <a:pt x="49" y="139"/>
                </a:cubicBezTo>
                <a:cubicBezTo>
                  <a:pt x="52" y="138"/>
                  <a:pt x="54" y="135"/>
                  <a:pt x="55" y="133"/>
                </a:cubicBezTo>
                <a:cubicBezTo>
                  <a:pt x="57" y="130"/>
                  <a:pt x="58" y="126"/>
                  <a:pt x="58" y="123"/>
                </a:cubicBezTo>
                <a:cubicBezTo>
                  <a:pt x="59" y="120"/>
                  <a:pt x="60" y="117"/>
                  <a:pt x="61" y="114"/>
                </a:cubicBezTo>
                <a:cubicBezTo>
                  <a:pt x="63" y="109"/>
                  <a:pt x="66" y="105"/>
                  <a:pt x="70" y="102"/>
                </a:cubicBezTo>
                <a:cubicBezTo>
                  <a:pt x="71" y="102"/>
                  <a:pt x="71" y="102"/>
                  <a:pt x="71" y="102"/>
                </a:cubicBezTo>
                <a:cubicBezTo>
                  <a:pt x="69" y="105"/>
                  <a:pt x="68" y="107"/>
                  <a:pt x="68" y="110"/>
                </a:cubicBezTo>
                <a:cubicBezTo>
                  <a:pt x="68" y="113"/>
                  <a:pt x="67" y="116"/>
                  <a:pt x="68" y="119"/>
                </a:cubicBezTo>
                <a:cubicBezTo>
                  <a:pt x="69" y="122"/>
                  <a:pt x="70" y="124"/>
                  <a:pt x="72" y="125"/>
                </a:cubicBezTo>
                <a:cubicBezTo>
                  <a:pt x="75" y="126"/>
                  <a:pt x="79" y="124"/>
                  <a:pt x="81" y="122"/>
                </a:cubicBezTo>
                <a:cubicBezTo>
                  <a:pt x="84" y="120"/>
                  <a:pt x="84" y="116"/>
                  <a:pt x="85" y="112"/>
                </a:cubicBezTo>
                <a:cubicBezTo>
                  <a:pt x="85" y="108"/>
                  <a:pt x="85" y="104"/>
                  <a:pt x="86" y="101"/>
                </a:cubicBezTo>
                <a:cubicBezTo>
                  <a:pt x="91" y="92"/>
                  <a:pt x="103" y="91"/>
                  <a:pt x="111" y="94"/>
                </a:cubicBezTo>
                <a:cubicBezTo>
                  <a:pt x="111" y="95"/>
                  <a:pt x="111" y="95"/>
                  <a:pt x="111" y="95"/>
                </a:cubicBezTo>
                <a:cubicBezTo>
                  <a:pt x="105" y="97"/>
                  <a:pt x="98" y="102"/>
                  <a:pt x="96" y="108"/>
                </a:cubicBezTo>
                <a:cubicBezTo>
                  <a:pt x="92" y="121"/>
                  <a:pt x="105" y="129"/>
                  <a:pt x="118" y="119"/>
                </a:cubicBezTo>
                <a:cubicBezTo>
                  <a:pt x="122" y="117"/>
                  <a:pt x="125" y="115"/>
                  <a:pt x="128" y="113"/>
                </a:cubicBezTo>
                <a:cubicBezTo>
                  <a:pt x="131" y="112"/>
                  <a:pt x="133" y="111"/>
                  <a:pt x="136" y="111"/>
                </a:cubicBezTo>
                <a:cubicBezTo>
                  <a:pt x="136" y="111"/>
                  <a:pt x="137" y="110"/>
                  <a:pt x="137" y="111"/>
                </a:cubicBezTo>
                <a:cubicBezTo>
                  <a:pt x="137" y="112"/>
                  <a:pt x="137" y="112"/>
                  <a:pt x="137" y="112"/>
                </a:cubicBezTo>
                <a:cubicBezTo>
                  <a:pt x="138" y="116"/>
                  <a:pt x="142" y="119"/>
                  <a:pt x="147" y="119"/>
                </a:cubicBezTo>
                <a:cubicBezTo>
                  <a:pt x="151" y="119"/>
                  <a:pt x="155" y="116"/>
                  <a:pt x="156" y="112"/>
                </a:cubicBezTo>
                <a:cubicBezTo>
                  <a:pt x="162" y="112"/>
                  <a:pt x="162" y="112"/>
                  <a:pt x="162" y="112"/>
                </a:cubicBezTo>
                <a:cubicBezTo>
                  <a:pt x="163" y="114"/>
                  <a:pt x="164" y="116"/>
                  <a:pt x="166" y="117"/>
                </a:cubicBezTo>
                <a:cubicBezTo>
                  <a:pt x="169" y="120"/>
                  <a:pt x="174" y="121"/>
                  <a:pt x="178" y="121"/>
                </a:cubicBezTo>
                <a:cubicBezTo>
                  <a:pt x="183" y="121"/>
                  <a:pt x="188" y="118"/>
                  <a:pt x="193" y="116"/>
                </a:cubicBezTo>
                <a:cubicBezTo>
                  <a:pt x="197" y="115"/>
                  <a:pt x="200" y="113"/>
                  <a:pt x="204" y="112"/>
                </a:cubicBezTo>
                <a:cubicBezTo>
                  <a:pt x="204" y="112"/>
                  <a:pt x="204" y="112"/>
                  <a:pt x="204" y="112"/>
                </a:cubicBezTo>
                <a:cubicBezTo>
                  <a:pt x="205" y="116"/>
                  <a:pt x="209" y="119"/>
                  <a:pt x="214" y="119"/>
                </a:cubicBezTo>
                <a:cubicBezTo>
                  <a:pt x="218" y="119"/>
                  <a:pt x="222" y="116"/>
                  <a:pt x="223" y="112"/>
                </a:cubicBezTo>
                <a:cubicBezTo>
                  <a:pt x="414" y="112"/>
                  <a:pt x="414" y="112"/>
                  <a:pt x="414" y="112"/>
                </a:cubicBezTo>
                <a:cubicBezTo>
                  <a:pt x="415" y="119"/>
                  <a:pt x="422" y="125"/>
                  <a:pt x="430" y="125"/>
                </a:cubicBezTo>
                <a:cubicBezTo>
                  <a:pt x="438" y="125"/>
                  <a:pt x="444" y="119"/>
                  <a:pt x="445" y="112"/>
                </a:cubicBezTo>
                <a:cubicBezTo>
                  <a:pt x="461" y="112"/>
                  <a:pt x="461" y="112"/>
                  <a:pt x="461" y="112"/>
                </a:cubicBezTo>
                <a:cubicBezTo>
                  <a:pt x="461" y="114"/>
                  <a:pt x="463" y="116"/>
                  <a:pt x="465" y="117"/>
                </a:cubicBezTo>
                <a:cubicBezTo>
                  <a:pt x="468" y="119"/>
                  <a:pt x="471" y="118"/>
                  <a:pt x="474" y="117"/>
                </a:cubicBezTo>
                <a:cubicBezTo>
                  <a:pt x="477" y="116"/>
                  <a:pt x="480" y="115"/>
                  <a:pt x="483" y="113"/>
                </a:cubicBezTo>
                <a:cubicBezTo>
                  <a:pt x="486" y="111"/>
                  <a:pt x="488" y="110"/>
                  <a:pt x="491" y="108"/>
                </a:cubicBezTo>
                <a:cubicBezTo>
                  <a:pt x="496" y="107"/>
                  <a:pt x="501" y="107"/>
                  <a:pt x="506" y="107"/>
                </a:cubicBezTo>
                <a:cubicBezTo>
                  <a:pt x="506" y="108"/>
                  <a:pt x="506" y="108"/>
                  <a:pt x="506" y="108"/>
                </a:cubicBezTo>
                <a:cubicBezTo>
                  <a:pt x="504" y="108"/>
                  <a:pt x="501" y="110"/>
                  <a:pt x="499" y="111"/>
                </a:cubicBezTo>
                <a:cubicBezTo>
                  <a:pt x="496" y="113"/>
                  <a:pt x="494" y="115"/>
                  <a:pt x="492" y="117"/>
                </a:cubicBezTo>
                <a:cubicBezTo>
                  <a:pt x="491" y="119"/>
                  <a:pt x="490" y="122"/>
                  <a:pt x="491" y="125"/>
                </a:cubicBezTo>
                <a:cubicBezTo>
                  <a:pt x="492" y="127"/>
                  <a:pt x="496" y="129"/>
                  <a:pt x="499" y="129"/>
                </a:cubicBezTo>
                <a:cubicBezTo>
                  <a:pt x="503" y="129"/>
                  <a:pt x="506" y="127"/>
                  <a:pt x="509" y="125"/>
                </a:cubicBezTo>
                <a:cubicBezTo>
                  <a:pt x="512" y="122"/>
                  <a:pt x="515" y="119"/>
                  <a:pt x="518" y="118"/>
                </a:cubicBezTo>
                <a:cubicBezTo>
                  <a:pt x="528" y="115"/>
                  <a:pt x="536" y="124"/>
                  <a:pt x="540" y="132"/>
                </a:cubicBezTo>
                <a:cubicBezTo>
                  <a:pt x="540" y="132"/>
                  <a:pt x="540" y="132"/>
                  <a:pt x="540" y="132"/>
                </a:cubicBezTo>
                <a:cubicBezTo>
                  <a:pt x="534" y="129"/>
                  <a:pt x="526" y="127"/>
                  <a:pt x="520" y="130"/>
                </a:cubicBezTo>
                <a:cubicBezTo>
                  <a:pt x="508" y="136"/>
                  <a:pt x="510" y="151"/>
                  <a:pt x="527" y="154"/>
                </a:cubicBezTo>
                <a:cubicBezTo>
                  <a:pt x="530" y="155"/>
                  <a:pt x="535" y="156"/>
                  <a:pt x="538" y="157"/>
                </a:cubicBezTo>
                <a:cubicBezTo>
                  <a:pt x="541" y="158"/>
                  <a:pt x="543" y="159"/>
                  <a:pt x="545" y="161"/>
                </a:cubicBezTo>
                <a:cubicBezTo>
                  <a:pt x="547" y="162"/>
                  <a:pt x="548" y="164"/>
                  <a:pt x="549" y="166"/>
                </a:cubicBezTo>
                <a:cubicBezTo>
                  <a:pt x="551" y="158"/>
                  <a:pt x="551" y="150"/>
                  <a:pt x="550" y="143"/>
                </a:cubicBezTo>
                <a:cubicBezTo>
                  <a:pt x="549" y="135"/>
                  <a:pt x="545" y="127"/>
                  <a:pt x="540" y="121"/>
                </a:cubicBezTo>
                <a:cubicBezTo>
                  <a:pt x="528" y="108"/>
                  <a:pt x="509" y="107"/>
                  <a:pt x="494" y="99"/>
                </a:cubicBezTo>
                <a:cubicBezTo>
                  <a:pt x="485" y="95"/>
                  <a:pt x="477" y="88"/>
                  <a:pt x="472" y="80"/>
                </a:cubicBezTo>
                <a:cubicBezTo>
                  <a:pt x="466" y="72"/>
                  <a:pt x="462" y="62"/>
                  <a:pt x="462" y="52"/>
                </a:cubicBezTo>
                <a:cubicBezTo>
                  <a:pt x="457" y="60"/>
                  <a:pt x="455" y="70"/>
                  <a:pt x="459" y="78"/>
                </a:cubicBezTo>
                <a:cubicBezTo>
                  <a:pt x="461" y="83"/>
                  <a:pt x="464" y="86"/>
                  <a:pt x="467" y="89"/>
                </a:cubicBezTo>
                <a:cubicBezTo>
                  <a:pt x="472" y="93"/>
                  <a:pt x="478" y="95"/>
                  <a:pt x="483" y="97"/>
                </a:cubicBezTo>
                <a:cubicBezTo>
                  <a:pt x="483" y="97"/>
                  <a:pt x="483" y="97"/>
                  <a:pt x="483" y="97"/>
                </a:cubicBezTo>
                <a:cubicBezTo>
                  <a:pt x="480" y="97"/>
                  <a:pt x="477" y="97"/>
                  <a:pt x="474" y="98"/>
                </a:cubicBezTo>
                <a:cubicBezTo>
                  <a:pt x="470" y="98"/>
                  <a:pt x="467" y="99"/>
                  <a:pt x="464" y="101"/>
                </a:cubicBezTo>
                <a:cubicBezTo>
                  <a:pt x="462" y="103"/>
                  <a:pt x="461" y="105"/>
                  <a:pt x="461" y="107"/>
                </a:cubicBezTo>
                <a:cubicBezTo>
                  <a:pt x="445" y="107"/>
                  <a:pt x="445" y="107"/>
                  <a:pt x="445" y="107"/>
                </a:cubicBezTo>
                <a:cubicBezTo>
                  <a:pt x="445" y="107"/>
                  <a:pt x="445" y="106"/>
                  <a:pt x="445" y="105"/>
                </a:cubicBezTo>
                <a:cubicBezTo>
                  <a:pt x="443" y="99"/>
                  <a:pt x="437" y="94"/>
                  <a:pt x="430" y="94"/>
                </a:cubicBezTo>
                <a:cubicBezTo>
                  <a:pt x="422" y="94"/>
                  <a:pt x="416" y="99"/>
                  <a:pt x="414" y="105"/>
                </a:cubicBezTo>
                <a:cubicBezTo>
                  <a:pt x="414" y="106"/>
                  <a:pt x="414" y="107"/>
                  <a:pt x="414" y="107"/>
                </a:cubicBezTo>
                <a:cubicBezTo>
                  <a:pt x="223" y="107"/>
                  <a:pt x="223" y="107"/>
                  <a:pt x="223" y="107"/>
                </a:cubicBezTo>
                <a:cubicBezTo>
                  <a:pt x="222" y="103"/>
                  <a:pt x="218" y="100"/>
                  <a:pt x="214" y="100"/>
                </a:cubicBezTo>
                <a:cubicBezTo>
                  <a:pt x="209" y="100"/>
                  <a:pt x="205" y="103"/>
                  <a:pt x="204" y="107"/>
                </a:cubicBezTo>
                <a:cubicBezTo>
                  <a:pt x="204" y="107"/>
                  <a:pt x="204" y="107"/>
                  <a:pt x="204" y="107"/>
                </a:cubicBezTo>
                <a:cubicBezTo>
                  <a:pt x="200" y="106"/>
                  <a:pt x="197" y="104"/>
                  <a:pt x="193" y="103"/>
                </a:cubicBezTo>
                <a:cubicBezTo>
                  <a:pt x="188" y="100"/>
                  <a:pt x="183" y="98"/>
                  <a:pt x="178" y="98"/>
                </a:cubicBezTo>
                <a:cubicBezTo>
                  <a:pt x="174" y="98"/>
                  <a:pt x="169" y="99"/>
                  <a:pt x="166" y="102"/>
                </a:cubicBezTo>
                <a:cubicBezTo>
                  <a:pt x="165" y="103"/>
                  <a:pt x="163" y="105"/>
                  <a:pt x="162" y="107"/>
                </a:cubicBezTo>
                <a:cubicBezTo>
                  <a:pt x="156" y="107"/>
                  <a:pt x="156" y="107"/>
                  <a:pt x="156" y="107"/>
                </a:cubicBezTo>
                <a:cubicBezTo>
                  <a:pt x="155" y="103"/>
                  <a:pt x="151" y="100"/>
                  <a:pt x="147" y="100"/>
                </a:cubicBezTo>
                <a:cubicBezTo>
                  <a:pt x="143" y="100"/>
                  <a:pt x="139" y="102"/>
                  <a:pt x="138" y="105"/>
                </a:cubicBezTo>
                <a:cubicBezTo>
                  <a:pt x="134" y="101"/>
                  <a:pt x="131" y="97"/>
                  <a:pt x="126" y="94"/>
                </a:cubicBezTo>
                <a:close/>
                <a:moveTo>
                  <a:pt x="634" y="202"/>
                </a:moveTo>
                <a:cubicBezTo>
                  <a:pt x="632" y="197"/>
                  <a:pt x="629" y="191"/>
                  <a:pt x="628" y="186"/>
                </a:cubicBezTo>
                <a:cubicBezTo>
                  <a:pt x="626" y="191"/>
                  <a:pt x="623" y="197"/>
                  <a:pt x="621" y="202"/>
                </a:cubicBezTo>
                <a:cubicBezTo>
                  <a:pt x="619" y="207"/>
                  <a:pt x="616" y="212"/>
                  <a:pt x="616" y="218"/>
                </a:cubicBezTo>
                <a:cubicBezTo>
                  <a:pt x="616" y="222"/>
                  <a:pt x="617" y="226"/>
                  <a:pt x="620" y="229"/>
                </a:cubicBezTo>
                <a:cubicBezTo>
                  <a:pt x="622" y="231"/>
                  <a:pt x="625" y="233"/>
                  <a:pt x="628" y="234"/>
                </a:cubicBezTo>
                <a:cubicBezTo>
                  <a:pt x="631" y="233"/>
                  <a:pt x="633" y="231"/>
                  <a:pt x="635" y="229"/>
                </a:cubicBezTo>
                <a:cubicBezTo>
                  <a:pt x="638" y="226"/>
                  <a:pt x="639" y="222"/>
                  <a:pt x="639" y="218"/>
                </a:cubicBezTo>
                <a:cubicBezTo>
                  <a:pt x="639" y="212"/>
                  <a:pt x="637" y="207"/>
                  <a:pt x="634" y="202"/>
                </a:cubicBezTo>
                <a:close/>
                <a:moveTo>
                  <a:pt x="621" y="50"/>
                </a:moveTo>
                <a:cubicBezTo>
                  <a:pt x="623" y="55"/>
                  <a:pt x="626" y="61"/>
                  <a:pt x="628" y="67"/>
                </a:cubicBezTo>
                <a:cubicBezTo>
                  <a:pt x="629" y="61"/>
                  <a:pt x="632" y="55"/>
                  <a:pt x="634" y="50"/>
                </a:cubicBezTo>
                <a:cubicBezTo>
                  <a:pt x="637" y="45"/>
                  <a:pt x="639" y="40"/>
                  <a:pt x="639" y="35"/>
                </a:cubicBezTo>
                <a:cubicBezTo>
                  <a:pt x="639" y="30"/>
                  <a:pt x="638" y="26"/>
                  <a:pt x="635" y="23"/>
                </a:cubicBezTo>
                <a:cubicBezTo>
                  <a:pt x="633" y="21"/>
                  <a:pt x="631" y="19"/>
                  <a:pt x="628" y="18"/>
                </a:cubicBezTo>
                <a:cubicBezTo>
                  <a:pt x="625" y="19"/>
                  <a:pt x="622" y="21"/>
                  <a:pt x="620" y="23"/>
                </a:cubicBezTo>
                <a:cubicBezTo>
                  <a:pt x="617" y="26"/>
                  <a:pt x="616" y="30"/>
                  <a:pt x="616" y="35"/>
                </a:cubicBezTo>
                <a:cubicBezTo>
                  <a:pt x="616" y="40"/>
                  <a:pt x="619" y="45"/>
                  <a:pt x="621" y="50"/>
                </a:cubicBezTo>
                <a:close/>
                <a:moveTo>
                  <a:pt x="586" y="94"/>
                </a:moveTo>
                <a:cubicBezTo>
                  <a:pt x="578" y="106"/>
                  <a:pt x="597" y="112"/>
                  <a:pt x="605" y="117"/>
                </a:cubicBezTo>
                <a:cubicBezTo>
                  <a:pt x="622" y="128"/>
                  <a:pt x="623" y="144"/>
                  <a:pt x="610" y="161"/>
                </a:cubicBezTo>
                <a:cubicBezTo>
                  <a:pt x="621" y="157"/>
                  <a:pt x="626" y="141"/>
                  <a:pt x="628" y="129"/>
                </a:cubicBezTo>
                <a:cubicBezTo>
                  <a:pt x="629" y="141"/>
                  <a:pt x="634" y="157"/>
                  <a:pt x="646" y="161"/>
                </a:cubicBezTo>
                <a:cubicBezTo>
                  <a:pt x="633" y="144"/>
                  <a:pt x="633" y="128"/>
                  <a:pt x="651" y="117"/>
                </a:cubicBezTo>
                <a:cubicBezTo>
                  <a:pt x="658" y="112"/>
                  <a:pt x="677" y="106"/>
                  <a:pt x="669" y="94"/>
                </a:cubicBezTo>
                <a:cubicBezTo>
                  <a:pt x="664" y="87"/>
                  <a:pt x="652" y="87"/>
                  <a:pt x="649" y="96"/>
                </a:cubicBezTo>
                <a:cubicBezTo>
                  <a:pt x="648" y="98"/>
                  <a:pt x="646" y="99"/>
                  <a:pt x="646" y="98"/>
                </a:cubicBezTo>
                <a:cubicBezTo>
                  <a:pt x="649" y="83"/>
                  <a:pt x="657" y="71"/>
                  <a:pt x="669" y="62"/>
                </a:cubicBezTo>
                <a:cubicBezTo>
                  <a:pt x="690" y="45"/>
                  <a:pt x="703" y="62"/>
                  <a:pt x="697" y="69"/>
                </a:cubicBezTo>
                <a:cubicBezTo>
                  <a:pt x="696" y="69"/>
                  <a:pt x="695" y="70"/>
                  <a:pt x="694" y="69"/>
                </a:cubicBezTo>
                <a:cubicBezTo>
                  <a:pt x="692" y="67"/>
                  <a:pt x="689" y="66"/>
                  <a:pt x="687" y="67"/>
                </a:cubicBezTo>
                <a:cubicBezTo>
                  <a:pt x="683" y="69"/>
                  <a:pt x="681" y="73"/>
                  <a:pt x="683" y="76"/>
                </a:cubicBezTo>
                <a:cubicBezTo>
                  <a:pt x="685" y="84"/>
                  <a:pt x="695" y="83"/>
                  <a:pt x="701" y="79"/>
                </a:cubicBezTo>
                <a:cubicBezTo>
                  <a:pt x="707" y="75"/>
                  <a:pt x="710" y="69"/>
                  <a:pt x="710" y="63"/>
                </a:cubicBezTo>
                <a:cubicBezTo>
                  <a:pt x="711" y="52"/>
                  <a:pt x="699" y="44"/>
                  <a:pt x="688" y="45"/>
                </a:cubicBezTo>
                <a:cubicBezTo>
                  <a:pt x="677" y="46"/>
                  <a:pt x="667" y="54"/>
                  <a:pt x="659" y="61"/>
                </a:cubicBezTo>
                <a:cubicBezTo>
                  <a:pt x="657" y="62"/>
                  <a:pt x="659" y="59"/>
                  <a:pt x="659" y="59"/>
                </a:cubicBezTo>
                <a:cubicBezTo>
                  <a:pt x="667" y="50"/>
                  <a:pt x="674" y="40"/>
                  <a:pt x="673" y="28"/>
                </a:cubicBezTo>
                <a:cubicBezTo>
                  <a:pt x="672" y="8"/>
                  <a:pt x="645" y="0"/>
                  <a:pt x="628" y="1"/>
                </a:cubicBezTo>
                <a:cubicBezTo>
                  <a:pt x="611" y="0"/>
                  <a:pt x="583" y="8"/>
                  <a:pt x="582" y="28"/>
                </a:cubicBezTo>
                <a:cubicBezTo>
                  <a:pt x="581" y="40"/>
                  <a:pt x="589" y="50"/>
                  <a:pt x="596" y="59"/>
                </a:cubicBezTo>
                <a:cubicBezTo>
                  <a:pt x="596" y="59"/>
                  <a:pt x="598" y="62"/>
                  <a:pt x="597" y="61"/>
                </a:cubicBezTo>
                <a:cubicBezTo>
                  <a:pt x="588" y="54"/>
                  <a:pt x="578" y="46"/>
                  <a:pt x="567" y="45"/>
                </a:cubicBezTo>
                <a:cubicBezTo>
                  <a:pt x="557" y="44"/>
                  <a:pt x="545" y="52"/>
                  <a:pt x="545" y="63"/>
                </a:cubicBezTo>
                <a:cubicBezTo>
                  <a:pt x="545" y="69"/>
                  <a:pt x="549" y="75"/>
                  <a:pt x="554" y="79"/>
                </a:cubicBezTo>
                <a:cubicBezTo>
                  <a:pt x="560" y="83"/>
                  <a:pt x="570" y="84"/>
                  <a:pt x="573" y="76"/>
                </a:cubicBezTo>
                <a:cubicBezTo>
                  <a:pt x="574" y="73"/>
                  <a:pt x="572" y="69"/>
                  <a:pt x="569" y="67"/>
                </a:cubicBezTo>
                <a:cubicBezTo>
                  <a:pt x="566" y="66"/>
                  <a:pt x="563" y="67"/>
                  <a:pt x="561" y="69"/>
                </a:cubicBezTo>
                <a:cubicBezTo>
                  <a:pt x="561" y="70"/>
                  <a:pt x="559" y="69"/>
                  <a:pt x="559" y="69"/>
                </a:cubicBezTo>
                <a:cubicBezTo>
                  <a:pt x="552" y="62"/>
                  <a:pt x="566" y="45"/>
                  <a:pt x="586" y="62"/>
                </a:cubicBezTo>
                <a:cubicBezTo>
                  <a:pt x="598" y="71"/>
                  <a:pt x="606" y="83"/>
                  <a:pt x="609" y="98"/>
                </a:cubicBezTo>
                <a:cubicBezTo>
                  <a:pt x="610" y="99"/>
                  <a:pt x="607" y="98"/>
                  <a:pt x="607" y="96"/>
                </a:cubicBezTo>
                <a:cubicBezTo>
                  <a:pt x="603" y="87"/>
                  <a:pt x="591" y="87"/>
                  <a:pt x="586" y="94"/>
                </a:cubicBezTo>
                <a:close/>
                <a:moveTo>
                  <a:pt x="611" y="73"/>
                </a:moveTo>
                <a:cubicBezTo>
                  <a:pt x="606" y="62"/>
                  <a:pt x="601" y="51"/>
                  <a:pt x="600" y="39"/>
                </a:cubicBezTo>
                <a:cubicBezTo>
                  <a:pt x="600" y="22"/>
                  <a:pt x="611" y="6"/>
                  <a:pt x="628" y="2"/>
                </a:cubicBezTo>
                <a:cubicBezTo>
                  <a:pt x="645" y="6"/>
                  <a:pt x="656" y="22"/>
                  <a:pt x="655" y="39"/>
                </a:cubicBezTo>
                <a:cubicBezTo>
                  <a:pt x="654" y="51"/>
                  <a:pt x="649" y="62"/>
                  <a:pt x="645" y="73"/>
                </a:cubicBezTo>
                <a:cubicBezTo>
                  <a:pt x="638" y="88"/>
                  <a:pt x="629" y="103"/>
                  <a:pt x="628" y="121"/>
                </a:cubicBezTo>
                <a:cubicBezTo>
                  <a:pt x="626" y="103"/>
                  <a:pt x="618" y="88"/>
                  <a:pt x="611" y="73"/>
                </a:cubicBezTo>
                <a:close/>
                <a:moveTo>
                  <a:pt x="518" y="91"/>
                </a:moveTo>
                <a:cubicBezTo>
                  <a:pt x="526" y="87"/>
                  <a:pt x="536" y="87"/>
                  <a:pt x="544" y="93"/>
                </a:cubicBezTo>
                <a:cubicBezTo>
                  <a:pt x="548" y="96"/>
                  <a:pt x="551" y="99"/>
                  <a:pt x="553" y="103"/>
                </a:cubicBezTo>
                <a:cubicBezTo>
                  <a:pt x="555" y="109"/>
                  <a:pt x="556" y="115"/>
                  <a:pt x="557" y="121"/>
                </a:cubicBezTo>
                <a:cubicBezTo>
                  <a:pt x="557" y="121"/>
                  <a:pt x="557" y="121"/>
                  <a:pt x="557" y="121"/>
                </a:cubicBezTo>
                <a:cubicBezTo>
                  <a:pt x="558" y="117"/>
                  <a:pt x="559" y="114"/>
                  <a:pt x="560" y="112"/>
                </a:cubicBezTo>
                <a:cubicBezTo>
                  <a:pt x="561" y="108"/>
                  <a:pt x="563" y="105"/>
                  <a:pt x="565" y="103"/>
                </a:cubicBezTo>
                <a:cubicBezTo>
                  <a:pt x="571" y="98"/>
                  <a:pt x="579" y="101"/>
                  <a:pt x="581" y="107"/>
                </a:cubicBezTo>
                <a:cubicBezTo>
                  <a:pt x="581" y="110"/>
                  <a:pt x="580" y="113"/>
                  <a:pt x="579" y="116"/>
                </a:cubicBezTo>
                <a:cubicBezTo>
                  <a:pt x="577" y="118"/>
                  <a:pt x="575" y="121"/>
                  <a:pt x="573" y="123"/>
                </a:cubicBezTo>
                <a:cubicBezTo>
                  <a:pt x="571" y="126"/>
                  <a:pt x="568" y="128"/>
                  <a:pt x="566" y="131"/>
                </a:cubicBezTo>
                <a:cubicBezTo>
                  <a:pt x="564" y="135"/>
                  <a:pt x="563" y="140"/>
                  <a:pt x="562" y="145"/>
                </a:cubicBezTo>
                <a:cubicBezTo>
                  <a:pt x="563" y="145"/>
                  <a:pt x="563" y="145"/>
                  <a:pt x="563" y="145"/>
                </a:cubicBezTo>
                <a:cubicBezTo>
                  <a:pt x="564" y="143"/>
                  <a:pt x="566" y="141"/>
                  <a:pt x="568" y="139"/>
                </a:cubicBezTo>
                <a:cubicBezTo>
                  <a:pt x="570" y="137"/>
                  <a:pt x="572" y="135"/>
                  <a:pt x="575" y="134"/>
                </a:cubicBezTo>
                <a:cubicBezTo>
                  <a:pt x="577" y="133"/>
                  <a:pt x="580" y="132"/>
                  <a:pt x="582" y="134"/>
                </a:cubicBezTo>
                <a:cubicBezTo>
                  <a:pt x="585" y="136"/>
                  <a:pt x="586" y="140"/>
                  <a:pt x="585" y="143"/>
                </a:cubicBezTo>
                <a:cubicBezTo>
                  <a:pt x="585" y="147"/>
                  <a:pt x="581" y="149"/>
                  <a:pt x="579" y="151"/>
                </a:cubicBezTo>
                <a:cubicBezTo>
                  <a:pt x="576" y="154"/>
                  <a:pt x="572" y="156"/>
                  <a:pt x="570" y="159"/>
                </a:cubicBezTo>
                <a:cubicBezTo>
                  <a:pt x="565" y="168"/>
                  <a:pt x="572" y="178"/>
                  <a:pt x="579" y="184"/>
                </a:cubicBezTo>
                <a:cubicBezTo>
                  <a:pt x="579" y="183"/>
                  <a:pt x="579" y="183"/>
                  <a:pt x="579" y="183"/>
                </a:cubicBezTo>
                <a:cubicBezTo>
                  <a:pt x="578" y="177"/>
                  <a:pt x="577" y="168"/>
                  <a:pt x="582" y="163"/>
                </a:cubicBezTo>
                <a:cubicBezTo>
                  <a:pt x="590" y="153"/>
                  <a:pt x="604" y="158"/>
                  <a:pt x="604" y="175"/>
                </a:cubicBezTo>
                <a:cubicBezTo>
                  <a:pt x="604" y="179"/>
                  <a:pt x="603" y="183"/>
                  <a:pt x="604" y="187"/>
                </a:cubicBezTo>
                <a:cubicBezTo>
                  <a:pt x="604" y="190"/>
                  <a:pt x="605" y="192"/>
                  <a:pt x="606" y="194"/>
                </a:cubicBezTo>
                <a:cubicBezTo>
                  <a:pt x="608" y="196"/>
                  <a:pt x="609" y="198"/>
                  <a:pt x="611" y="199"/>
                </a:cubicBezTo>
                <a:cubicBezTo>
                  <a:pt x="603" y="199"/>
                  <a:pt x="595" y="199"/>
                  <a:pt x="588" y="196"/>
                </a:cubicBezTo>
                <a:cubicBezTo>
                  <a:pt x="580" y="193"/>
                  <a:pt x="574" y="188"/>
                  <a:pt x="569" y="181"/>
                </a:cubicBezTo>
                <a:cubicBezTo>
                  <a:pt x="559" y="167"/>
                  <a:pt x="562" y="148"/>
                  <a:pt x="557" y="131"/>
                </a:cubicBezTo>
                <a:cubicBezTo>
                  <a:pt x="555" y="122"/>
                  <a:pt x="550" y="113"/>
                  <a:pt x="543" y="106"/>
                </a:cubicBezTo>
                <a:cubicBezTo>
                  <a:pt x="536" y="99"/>
                  <a:pt x="528" y="93"/>
                  <a:pt x="518" y="91"/>
                </a:cubicBezTo>
                <a:close/>
                <a:moveTo>
                  <a:pt x="737" y="91"/>
                </a:moveTo>
                <a:cubicBezTo>
                  <a:pt x="729" y="87"/>
                  <a:pt x="719" y="87"/>
                  <a:pt x="711" y="93"/>
                </a:cubicBezTo>
                <a:cubicBezTo>
                  <a:pt x="708" y="96"/>
                  <a:pt x="705" y="99"/>
                  <a:pt x="703" y="103"/>
                </a:cubicBezTo>
                <a:cubicBezTo>
                  <a:pt x="700" y="109"/>
                  <a:pt x="699" y="115"/>
                  <a:pt x="699" y="121"/>
                </a:cubicBezTo>
                <a:cubicBezTo>
                  <a:pt x="698" y="121"/>
                  <a:pt x="698" y="121"/>
                  <a:pt x="698" y="121"/>
                </a:cubicBezTo>
                <a:cubicBezTo>
                  <a:pt x="698" y="117"/>
                  <a:pt x="697" y="114"/>
                  <a:pt x="695" y="112"/>
                </a:cubicBezTo>
                <a:cubicBezTo>
                  <a:pt x="694" y="108"/>
                  <a:pt x="692" y="105"/>
                  <a:pt x="690" y="103"/>
                </a:cubicBezTo>
                <a:cubicBezTo>
                  <a:pt x="685" y="98"/>
                  <a:pt x="676" y="101"/>
                  <a:pt x="675" y="107"/>
                </a:cubicBezTo>
                <a:cubicBezTo>
                  <a:pt x="674" y="110"/>
                  <a:pt x="675" y="113"/>
                  <a:pt x="676" y="116"/>
                </a:cubicBezTo>
                <a:cubicBezTo>
                  <a:pt x="678" y="118"/>
                  <a:pt x="680" y="121"/>
                  <a:pt x="683" y="123"/>
                </a:cubicBezTo>
                <a:cubicBezTo>
                  <a:pt x="685" y="126"/>
                  <a:pt x="687" y="128"/>
                  <a:pt x="689" y="131"/>
                </a:cubicBezTo>
                <a:cubicBezTo>
                  <a:pt x="692" y="135"/>
                  <a:pt x="693" y="140"/>
                  <a:pt x="693" y="145"/>
                </a:cubicBezTo>
                <a:cubicBezTo>
                  <a:pt x="693" y="145"/>
                  <a:pt x="693" y="145"/>
                  <a:pt x="693" y="145"/>
                </a:cubicBezTo>
                <a:cubicBezTo>
                  <a:pt x="692" y="143"/>
                  <a:pt x="690" y="141"/>
                  <a:pt x="688" y="139"/>
                </a:cubicBezTo>
                <a:cubicBezTo>
                  <a:pt x="686" y="137"/>
                  <a:pt x="683" y="135"/>
                  <a:pt x="680" y="134"/>
                </a:cubicBezTo>
                <a:cubicBezTo>
                  <a:pt x="678" y="133"/>
                  <a:pt x="675" y="132"/>
                  <a:pt x="673" y="134"/>
                </a:cubicBezTo>
                <a:cubicBezTo>
                  <a:pt x="670" y="136"/>
                  <a:pt x="670" y="140"/>
                  <a:pt x="670" y="143"/>
                </a:cubicBezTo>
                <a:cubicBezTo>
                  <a:pt x="671" y="147"/>
                  <a:pt x="674" y="149"/>
                  <a:pt x="677" y="151"/>
                </a:cubicBezTo>
                <a:cubicBezTo>
                  <a:pt x="680" y="154"/>
                  <a:pt x="683" y="156"/>
                  <a:pt x="685" y="159"/>
                </a:cubicBezTo>
                <a:cubicBezTo>
                  <a:pt x="690" y="168"/>
                  <a:pt x="683" y="178"/>
                  <a:pt x="676" y="184"/>
                </a:cubicBezTo>
                <a:cubicBezTo>
                  <a:pt x="676" y="183"/>
                  <a:pt x="676" y="183"/>
                  <a:pt x="676" y="183"/>
                </a:cubicBezTo>
                <a:cubicBezTo>
                  <a:pt x="678" y="177"/>
                  <a:pt x="678" y="168"/>
                  <a:pt x="674" y="163"/>
                </a:cubicBezTo>
                <a:cubicBezTo>
                  <a:pt x="665" y="153"/>
                  <a:pt x="652" y="158"/>
                  <a:pt x="651" y="175"/>
                </a:cubicBezTo>
                <a:cubicBezTo>
                  <a:pt x="651" y="179"/>
                  <a:pt x="652" y="183"/>
                  <a:pt x="651" y="187"/>
                </a:cubicBezTo>
                <a:cubicBezTo>
                  <a:pt x="651" y="190"/>
                  <a:pt x="650" y="192"/>
                  <a:pt x="649" y="194"/>
                </a:cubicBezTo>
                <a:cubicBezTo>
                  <a:pt x="648" y="196"/>
                  <a:pt x="646" y="198"/>
                  <a:pt x="644" y="199"/>
                </a:cubicBezTo>
                <a:cubicBezTo>
                  <a:pt x="652" y="199"/>
                  <a:pt x="660" y="199"/>
                  <a:pt x="668" y="196"/>
                </a:cubicBezTo>
                <a:cubicBezTo>
                  <a:pt x="675" y="193"/>
                  <a:pt x="682" y="188"/>
                  <a:pt x="686" y="181"/>
                </a:cubicBezTo>
                <a:cubicBezTo>
                  <a:pt x="697" y="167"/>
                  <a:pt x="694" y="148"/>
                  <a:pt x="698" y="131"/>
                </a:cubicBezTo>
                <a:cubicBezTo>
                  <a:pt x="701" y="122"/>
                  <a:pt x="706" y="113"/>
                  <a:pt x="712" y="106"/>
                </a:cubicBezTo>
                <a:cubicBezTo>
                  <a:pt x="719" y="99"/>
                  <a:pt x="728" y="93"/>
                  <a:pt x="737" y="91"/>
                </a:cubicBezTo>
                <a:close/>
              </a:path>
            </a:pathLst>
          </a:custGeom>
          <a:solidFill>
            <a:schemeClr val="tx1">
              <a:alpha val="81000"/>
            </a:schemeClr>
          </a:solidFill>
          <a:ln>
            <a:noFill/>
          </a:ln>
        </p:spPr>
        <p:txBody>
          <a:bodyPr vert="horz" wrap="square" lIns="91440" tIns="45720" rIns="91440" bIns="45720" numCol="1" anchor="t" anchorCtr="0" compatLnSpc="1"/>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p:tgtEl>
                                          <p:spTgt spid="13"/>
                                        </p:tgtEl>
                                        <p:attrNameLst>
                                          <p:attrName>ppt_y</p:attrName>
                                        </p:attrNameLst>
                                      </p:cBhvr>
                                      <p:tavLst>
                                        <p:tav tm="0">
                                          <p:val>
                                            <p:strVal val="#ppt_y+#ppt_h*1.125000"/>
                                          </p:val>
                                        </p:tav>
                                        <p:tav tm="100000">
                                          <p:val>
                                            <p:strVal val="#ppt_y"/>
                                          </p:val>
                                        </p:tav>
                                      </p:tavLst>
                                    </p:anim>
                                    <p:animEffect transition="in" filter="wipe(up)">
                                      <p:cBhvr>
                                        <p:cTn id="19" dur="500"/>
                                        <p:tgtEl>
                                          <p:spTgt spid="13"/>
                                        </p:tgtEl>
                                      </p:cBhvr>
                                    </p:animEffect>
                                  </p:childTnLst>
                                </p:cTn>
                              </p:par>
                            </p:childTnLst>
                          </p:cTn>
                        </p:par>
                        <p:par>
                          <p:cTn id="20" fill="hold">
                            <p:stCondLst>
                              <p:cond delay="1500"/>
                            </p:stCondLst>
                            <p:childTnLst>
                              <p:par>
                                <p:cTn id="21" presetID="12" presetClass="entr" presetSubtype="4"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p:tgtEl>
                                          <p:spTgt spid="14"/>
                                        </p:tgtEl>
                                        <p:attrNameLst>
                                          <p:attrName>ppt_y</p:attrName>
                                        </p:attrNameLst>
                                      </p:cBhvr>
                                      <p:tavLst>
                                        <p:tav tm="0">
                                          <p:val>
                                            <p:strVal val="#ppt_y+#ppt_h*1.125000"/>
                                          </p:val>
                                        </p:tav>
                                        <p:tav tm="100000">
                                          <p:val>
                                            <p:strVal val="#ppt_y"/>
                                          </p:val>
                                        </p:tav>
                                      </p:tavLst>
                                    </p:anim>
                                    <p:animEffect transition="in" filter="wipe(up)">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750"/>
                                        <p:tgtEl>
                                          <p:spTgt spid="16"/>
                                        </p:tgtEl>
                                      </p:cBhvr>
                                    </p:animEffect>
                                  </p:childTnLst>
                                </p:cTn>
                              </p:par>
                              <p:par>
                                <p:cTn id="28" presetID="10" presetClass="entr" presetSubtype="0" fill="hold" grpId="0" nodeType="withEffect">
                                  <p:stCondLst>
                                    <p:cond delay="10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75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750"/>
                                        <p:tgtEl>
                                          <p:spTgt spid="18"/>
                                        </p:tgtEl>
                                      </p:cBhvr>
                                    </p:animEffect>
                                  </p:childTnLst>
                                </p:cTn>
                              </p:par>
                              <p:par>
                                <p:cTn id="34" presetID="10" presetClass="entr" presetSubtype="0" fill="hold" grpId="0" nodeType="withEffect">
                                  <p:stCondLst>
                                    <p:cond delay="20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50"/>
                                        <p:tgtEl>
                                          <p:spTgt spid="19"/>
                                        </p:tgtEl>
                                      </p:cBhvr>
                                    </p:animEffect>
                                  </p:childTnLst>
                                </p:cTn>
                              </p:par>
                              <p:par>
                                <p:cTn id="37" presetID="10" presetClass="entr" presetSubtype="0" fill="hold" grpId="0" nodeType="withEffect">
                                  <p:stCondLst>
                                    <p:cond delay="10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750"/>
                                        <p:tgtEl>
                                          <p:spTgt spid="20"/>
                                        </p:tgtEl>
                                      </p:cBhvr>
                                    </p:animEffect>
                                  </p:childTnLst>
                                </p:cTn>
                              </p:par>
                              <p:par>
                                <p:cTn id="40" presetID="10" presetClass="entr" presetSubtype="0" fill="hold" grpId="0" nodeType="withEffect">
                                  <p:stCondLst>
                                    <p:cond delay="1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750"/>
                                        <p:tgtEl>
                                          <p:spTgt spid="21"/>
                                        </p:tgtEl>
                                      </p:cBhvr>
                                    </p:animEffect>
                                  </p:childTnLst>
                                </p:cTn>
                              </p:par>
                              <p:par>
                                <p:cTn id="43" presetID="10" presetClass="entr" presetSubtype="0" fill="hold" grpId="0" nodeType="withEffect">
                                  <p:stCondLst>
                                    <p:cond delay="40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750"/>
                                        <p:tgtEl>
                                          <p:spTgt spid="22"/>
                                        </p:tgtEl>
                                      </p:cBhvr>
                                    </p:animEffect>
                                  </p:childTnLst>
                                </p:cTn>
                              </p:par>
                              <p:par>
                                <p:cTn id="46" presetID="10" presetClass="entr" presetSubtype="0" fill="hold" grpId="0" nodeType="withEffect">
                                  <p:stCondLst>
                                    <p:cond delay="10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750"/>
                                        <p:tgtEl>
                                          <p:spTgt spid="23"/>
                                        </p:tgtEl>
                                      </p:cBhvr>
                                    </p:animEffect>
                                  </p:childTnLst>
                                </p:cTn>
                              </p:par>
                              <p:par>
                                <p:cTn id="49" presetID="10" presetClass="entr" presetSubtype="0" fill="hold" grpId="0" nodeType="withEffect">
                                  <p:stCondLst>
                                    <p:cond delay="10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750"/>
                                        <p:tgtEl>
                                          <p:spTgt spid="24"/>
                                        </p:tgtEl>
                                      </p:cBhvr>
                                    </p:animEffect>
                                  </p:childTnLst>
                                </p:cTn>
                              </p:par>
                              <p:par>
                                <p:cTn id="52" presetID="10" presetClass="entr" presetSubtype="0" fill="hold" grpId="0" nodeType="withEffect">
                                  <p:stCondLst>
                                    <p:cond delay="20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750"/>
                                        <p:tgtEl>
                                          <p:spTgt spid="25"/>
                                        </p:tgtEl>
                                      </p:cBhvr>
                                    </p:animEffect>
                                  </p:childTnLst>
                                </p:cTn>
                              </p:par>
                            </p:childTnLst>
                          </p:cTn>
                        </p:par>
                        <p:par>
                          <p:cTn id="55" fill="hold">
                            <p:stCondLst>
                              <p:cond delay="2000"/>
                            </p:stCondLst>
                            <p:childTnLst>
                              <p:par>
                                <p:cTn id="56" presetID="14" presetClass="entr" presetSubtype="10"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randombar(horizontal)">
                                      <p:cBhvr>
                                        <p:cTn id="5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008414" y="1952037"/>
          <a:ext cx="9984338" cy="4518400"/>
        </p:xfrm>
        <a:graphic>
          <a:graphicData uri="http://schemas.openxmlformats.org/drawingml/2006/table">
            <a:tbl>
              <a:tblPr firstRow="1" bandRow="1">
                <a:tableStyleId>{BDBED569-4797-4DF1-A0F4-6AAB3CD982D8}</a:tableStyleId>
              </a:tblPr>
              <a:tblGrid>
                <a:gridCol w="2920002">
                  <a:extLst>
                    <a:ext uri="{9D8B030D-6E8A-4147-A177-3AD203B41FA5}">
                      <a16:colId xmlns:a16="http://schemas.microsoft.com/office/drawing/2014/main" val="20000"/>
                    </a:ext>
                  </a:extLst>
                </a:gridCol>
                <a:gridCol w="7064336">
                  <a:extLst>
                    <a:ext uri="{9D8B030D-6E8A-4147-A177-3AD203B41FA5}">
                      <a16:colId xmlns:a16="http://schemas.microsoft.com/office/drawing/2014/main" val="20001"/>
                    </a:ext>
                  </a:extLst>
                </a:gridCol>
              </a:tblGrid>
              <a:tr h="401122">
                <a:tc>
                  <a:txBody>
                    <a:bodyPr/>
                    <a:lstStyle/>
                    <a:p>
                      <a:pPr algn="ctr"/>
                      <a:r>
                        <a:rPr lang="zh-CN" altLang="en-US" sz="1800" dirty="0">
                          <a:latin typeface="黑体" panose="02010609060101010101" pitchFamily="49" charset="-122"/>
                          <a:ea typeface="黑体" panose="02010609060101010101" pitchFamily="49" charset="-122"/>
                        </a:rPr>
                        <a:t>合同法律审查的主要方面</a:t>
                      </a:r>
                    </a:p>
                  </a:txBody>
                  <a:tcPr anchor="ctr">
                    <a:solidFill>
                      <a:srgbClr val="7696AA"/>
                    </a:solidFill>
                  </a:tcPr>
                </a:tc>
                <a:tc>
                  <a:txBody>
                    <a:bodyPr/>
                    <a:lstStyle/>
                    <a:p>
                      <a:pPr marL="0" indent="0" algn="ctr">
                        <a:lnSpc>
                          <a:spcPts val="2200"/>
                        </a:lnSpc>
                        <a:spcBef>
                          <a:spcPts val="600"/>
                        </a:spcBef>
                        <a:buFont typeface="Arial" panose="020B0604020202020204" pitchFamily="34" charset="0"/>
                        <a:buNone/>
                      </a:pPr>
                      <a:r>
                        <a:rPr lang="zh-CN" altLang="zh-CN" sz="1800" b="1" kern="1200" dirty="0">
                          <a:solidFill>
                            <a:schemeClr val="tx1"/>
                          </a:solidFill>
                          <a:effectLst/>
                          <a:latin typeface="黑体" panose="02010609060101010101" pitchFamily="49" charset="-122"/>
                          <a:ea typeface="黑体" panose="02010609060101010101" pitchFamily="49" charset="-122"/>
                          <a:cs typeface="+mn-cs"/>
                        </a:rPr>
                        <a:t>审查包括</a:t>
                      </a:r>
                      <a:endParaRPr lang="zh-CN" altLang="en-US" sz="1800" dirty="0">
                        <a:latin typeface="黑体" panose="02010609060101010101" pitchFamily="49" charset="-122"/>
                        <a:ea typeface="黑体" panose="02010609060101010101" pitchFamily="49" charset="-122"/>
                      </a:endParaRPr>
                    </a:p>
                  </a:txBody>
                  <a:tcPr anchor="ctr">
                    <a:solidFill>
                      <a:srgbClr val="7696AA"/>
                    </a:solidFill>
                  </a:tcPr>
                </a:tc>
                <a:extLst>
                  <a:ext uri="{0D108BD9-81ED-4DB2-BD59-A6C34878D82A}">
                    <a16:rowId xmlns:a16="http://schemas.microsoft.com/office/drawing/2014/main" val="10000"/>
                  </a:ext>
                </a:extLst>
              </a:tr>
              <a:tr h="1253681">
                <a:tc>
                  <a:txBody>
                    <a:bodyPr/>
                    <a:lstStyle/>
                    <a:p>
                      <a:pPr algn="ctr">
                        <a:lnSpc>
                          <a:spcPts val="2200"/>
                        </a:lnSpc>
                        <a:spcBef>
                          <a:spcPts val="600"/>
                        </a:spcBef>
                      </a:pPr>
                      <a:r>
                        <a:rPr lang="zh-CN" altLang="zh-CN" sz="1800" kern="1200" dirty="0">
                          <a:solidFill>
                            <a:schemeClr val="tx1"/>
                          </a:solidFill>
                          <a:effectLst/>
                          <a:latin typeface="黑体" panose="02010609060101010101" pitchFamily="49" charset="-122"/>
                          <a:ea typeface="黑体" panose="02010609060101010101" pitchFamily="49" charset="-122"/>
                          <a:cs typeface="+mn-cs"/>
                        </a:rPr>
                        <a:t>合同法律问题</a:t>
                      </a:r>
                      <a:endParaRPr lang="zh-CN" altLang="en-US" sz="1800" dirty="0">
                        <a:latin typeface="黑体" panose="02010609060101010101" pitchFamily="49" charset="-122"/>
                        <a:ea typeface="黑体" panose="02010609060101010101" pitchFamily="49" charset="-122"/>
                      </a:endParaRPr>
                    </a:p>
                  </a:txBody>
                  <a:tcPr anchor="ctr">
                    <a:solidFill>
                      <a:srgbClr val="FEFEFE">
                        <a:alpha val="20000"/>
                      </a:srgbClr>
                    </a:solidFill>
                  </a:tcPr>
                </a:tc>
                <a:tc>
                  <a:txBody>
                    <a:bodyPr/>
                    <a:lstStyle/>
                    <a:p>
                      <a:pPr marL="285750" marR="0" indent="-285750" algn="l" defTabSz="914400" rtl="0" eaLnBrk="1" fontAlgn="auto" latinLnBrk="0" hangingPunct="1">
                        <a:lnSpc>
                          <a:spcPts val="2200"/>
                        </a:lnSpc>
                        <a:spcBef>
                          <a:spcPts val="600"/>
                        </a:spcBef>
                        <a:spcAft>
                          <a:spcPts val="0"/>
                        </a:spcAft>
                        <a:buClrTx/>
                        <a:buSzTx/>
                        <a:buFont typeface="Wingdings" panose="05000000000000000000" pitchFamily="2" charset="2"/>
                        <a:buChar char="l"/>
                        <a:defRPr/>
                      </a:pPr>
                      <a:r>
                        <a:rPr lang="zh-CN" altLang="zh-CN" sz="1400" kern="1200" dirty="0">
                          <a:solidFill>
                            <a:schemeClr val="tx1"/>
                          </a:solidFill>
                          <a:effectLst/>
                          <a:latin typeface="黑体" panose="02010609060101010101" pitchFamily="49" charset="-122"/>
                          <a:ea typeface="黑体" panose="02010609060101010101" pitchFamily="49" charset="-122"/>
                          <a:cs typeface="+mn-cs"/>
                        </a:rPr>
                        <a:t>合同的主体是否合格（如是否为独立法人、是否具有特定资质等）；</a:t>
                      </a:r>
                      <a:endParaRPr lang="en-US" altLang="zh-CN" sz="1400" kern="1200" dirty="0">
                        <a:solidFill>
                          <a:schemeClr val="tx1"/>
                        </a:solidFill>
                        <a:effectLst/>
                        <a:latin typeface="黑体" panose="02010609060101010101" pitchFamily="49" charset="-122"/>
                        <a:ea typeface="黑体" panose="02010609060101010101" pitchFamily="49" charset="-122"/>
                        <a:cs typeface="+mn-cs"/>
                      </a:endParaRPr>
                    </a:p>
                    <a:p>
                      <a:pPr marL="285750" marR="0" indent="-285750" algn="l" defTabSz="914400" rtl="0" eaLnBrk="1" fontAlgn="auto" latinLnBrk="0" hangingPunct="1">
                        <a:lnSpc>
                          <a:spcPts val="2200"/>
                        </a:lnSpc>
                        <a:spcBef>
                          <a:spcPts val="600"/>
                        </a:spcBef>
                        <a:spcAft>
                          <a:spcPts val="0"/>
                        </a:spcAft>
                        <a:buClrTx/>
                        <a:buSzTx/>
                        <a:buFont typeface="Wingdings" panose="05000000000000000000" pitchFamily="2" charset="2"/>
                        <a:buChar char="l"/>
                        <a:defRPr/>
                      </a:pPr>
                      <a:r>
                        <a:rPr lang="zh-CN" altLang="zh-CN" sz="1400" kern="1200" dirty="0">
                          <a:solidFill>
                            <a:schemeClr val="tx1"/>
                          </a:solidFill>
                          <a:effectLst/>
                          <a:latin typeface="黑体" panose="02010609060101010101" pitchFamily="49" charset="-122"/>
                          <a:ea typeface="黑体" panose="02010609060101010101" pitchFamily="49" charset="-122"/>
                          <a:cs typeface="+mn-cs"/>
                        </a:rPr>
                        <a:t>交易行为本身是否合法（是否为法律法规所禁止进行的交易，或限制交易但无资质）；</a:t>
                      </a:r>
                      <a:endParaRPr lang="en-US" altLang="zh-CN" sz="1400" kern="1200" dirty="0">
                        <a:solidFill>
                          <a:schemeClr val="tx1"/>
                        </a:solidFill>
                        <a:effectLst/>
                        <a:latin typeface="黑体" panose="02010609060101010101" pitchFamily="49" charset="-122"/>
                        <a:ea typeface="黑体" panose="02010609060101010101" pitchFamily="49" charset="-122"/>
                        <a:cs typeface="+mn-cs"/>
                      </a:endParaRPr>
                    </a:p>
                    <a:p>
                      <a:pPr marL="285750" marR="0" indent="-285750" algn="l" defTabSz="914400" rtl="0" eaLnBrk="1" fontAlgn="auto" latinLnBrk="0" hangingPunct="1">
                        <a:lnSpc>
                          <a:spcPts val="2200"/>
                        </a:lnSpc>
                        <a:spcBef>
                          <a:spcPts val="600"/>
                        </a:spcBef>
                        <a:spcAft>
                          <a:spcPts val="0"/>
                        </a:spcAft>
                        <a:buClrTx/>
                        <a:buSzTx/>
                        <a:buFont typeface="Wingdings" panose="05000000000000000000" pitchFamily="2" charset="2"/>
                        <a:buChar char="l"/>
                        <a:defRPr/>
                      </a:pPr>
                      <a:r>
                        <a:rPr lang="zh-CN" altLang="zh-CN" sz="1400" kern="1200" dirty="0">
                          <a:solidFill>
                            <a:schemeClr val="tx1"/>
                          </a:solidFill>
                          <a:effectLst/>
                          <a:latin typeface="黑体" panose="02010609060101010101" pitchFamily="49" charset="-122"/>
                          <a:ea typeface="黑体" panose="02010609060101010101" pitchFamily="49" charset="-122"/>
                          <a:cs typeface="+mn-cs"/>
                        </a:rPr>
                        <a:t>具体条款是否符合强制性法律规定及公序良俗（公共秩序、善良风俗）的要求（如欺诈交易、重大误解或严重不合理交易）。</a:t>
                      </a:r>
                    </a:p>
                  </a:txBody>
                  <a:tcPr>
                    <a:solidFill>
                      <a:srgbClr val="FEFEFE">
                        <a:alpha val="20000"/>
                      </a:srgbClr>
                    </a:solidFill>
                  </a:tcPr>
                </a:tc>
                <a:extLst>
                  <a:ext uri="{0D108BD9-81ED-4DB2-BD59-A6C34878D82A}">
                    <a16:rowId xmlns:a16="http://schemas.microsoft.com/office/drawing/2014/main" val="10001"/>
                  </a:ext>
                </a:extLst>
              </a:tr>
              <a:tr h="949516">
                <a:tc>
                  <a:txBody>
                    <a:bodyPr/>
                    <a:lstStyle/>
                    <a:p>
                      <a:pPr algn="ctr"/>
                      <a:r>
                        <a:rPr lang="zh-CN" altLang="zh-CN" sz="1800" kern="1200" dirty="0">
                          <a:solidFill>
                            <a:schemeClr val="tx1"/>
                          </a:solidFill>
                          <a:effectLst/>
                          <a:latin typeface="黑体" panose="02010609060101010101" pitchFamily="49" charset="-122"/>
                          <a:ea typeface="黑体" panose="02010609060101010101" pitchFamily="49" charset="-122"/>
                          <a:cs typeface="+mn-cs"/>
                        </a:rPr>
                        <a:t>合同表述问题</a:t>
                      </a:r>
                    </a:p>
                  </a:txBody>
                  <a:tcPr anchor="ctr"/>
                </a:tc>
                <a:tc>
                  <a:txBody>
                    <a:bodyPr/>
                    <a:lstStyle/>
                    <a:p>
                      <a:pPr marL="285750" indent="-285750">
                        <a:lnSpc>
                          <a:spcPts val="2200"/>
                        </a:lnSpc>
                        <a:spcBef>
                          <a:spcPts val="600"/>
                        </a:spcBef>
                        <a:buFont typeface="Wingdings" panose="05000000000000000000" pitchFamily="2" charset="2"/>
                        <a:buChar char="l"/>
                      </a:pPr>
                      <a:r>
                        <a:rPr lang="zh-CN" altLang="en-US" sz="1400" dirty="0">
                          <a:latin typeface="黑体" panose="02010609060101010101" pitchFamily="49" charset="-122"/>
                          <a:ea typeface="黑体" panose="02010609060101010101" pitchFamily="49" charset="-122"/>
                        </a:rPr>
                        <a:t>结构体系是否清晰；</a:t>
                      </a:r>
                      <a:endParaRPr lang="en-US" altLang="zh-CN" sz="1400" dirty="0">
                        <a:latin typeface="黑体" panose="02010609060101010101" pitchFamily="49" charset="-122"/>
                        <a:ea typeface="黑体" panose="02010609060101010101" pitchFamily="49" charset="-122"/>
                      </a:endParaRPr>
                    </a:p>
                    <a:p>
                      <a:pPr marL="285750" indent="-285750">
                        <a:lnSpc>
                          <a:spcPts val="2200"/>
                        </a:lnSpc>
                        <a:spcBef>
                          <a:spcPts val="600"/>
                        </a:spcBef>
                        <a:buFont typeface="Wingdings" panose="05000000000000000000" pitchFamily="2" charset="2"/>
                        <a:buChar char="l"/>
                      </a:pPr>
                      <a:r>
                        <a:rPr lang="zh-CN" altLang="en-US" sz="1400" dirty="0">
                          <a:latin typeface="黑体" panose="02010609060101010101" pitchFamily="49" charset="-122"/>
                          <a:ea typeface="黑体" panose="02010609060101010101" pitchFamily="49" charset="-122"/>
                        </a:rPr>
                        <a:t>合同条款是否完备且权利义务约定明确；</a:t>
                      </a:r>
                      <a:endParaRPr lang="en-US" altLang="zh-CN" sz="1400" dirty="0">
                        <a:latin typeface="黑体" panose="02010609060101010101" pitchFamily="49" charset="-122"/>
                        <a:ea typeface="黑体" panose="02010609060101010101" pitchFamily="49" charset="-122"/>
                      </a:endParaRPr>
                    </a:p>
                    <a:p>
                      <a:pPr marL="285750" indent="-285750">
                        <a:lnSpc>
                          <a:spcPts val="2200"/>
                        </a:lnSpc>
                        <a:spcBef>
                          <a:spcPts val="600"/>
                        </a:spcBef>
                        <a:buFont typeface="Wingdings" panose="05000000000000000000" pitchFamily="2" charset="2"/>
                        <a:buChar char="l"/>
                      </a:pPr>
                      <a:r>
                        <a:rPr lang="zh-CN" altLang="en-US" sz="1400" dirty="0">
                          <a:latin typeface="黑体" panose="02010609060101010101" pitchFamily="49" charset="-122"/>
                          <a:ea typeface="黑体" panose="02010609060101010101" pitchFamily="49" charset="-122"/>
                        </a:rPr>
                        <a:t>语言表达是否精确。</a:t>
                      </a:r>
                    </a:p>
                  </a:txBody>
                  <a:tcPr/>
                </a:tc>
                <a:extLst>
                  <a:ext uri="{0D108BD9-81ED-4DB2-BD59-A6C34878D82A}">
                    <a16:rowId xmlns:a16="http://schemas.microsoft.com/office/drawing/2014/main" val="10002"/>
                  </a:ext>
                </a:extLst>
              </a:tr>
              <a:tr h="1542732">
                <a:tc>
                  <a:txBody>
                    <a:bodyPr/>
                    <a:lstStyle/>
                    <a:p>
                      <a:pPr algn="ctr"/>
                      <a:r>
                        <a:rPr lang="zh-CN" altLang="zh-CN" sz="1800" kern="1200" dirty="0">
                          <a:solidFill>
                            <a:schemeClr val="tx1"/>
                          </a:solidFill>
                          <a:effectLst/>
                          <a:latin typeface="黑体" panose="02010609060101010101" pitchFamily="49" charset="-122"/>
                          <a:ea typeface="黑体" panose="02010609060101010101" pitchFamily="49" charset="-122"/>
                          <a:cs typeface="+mn-cs"/>
                        </a:rPr>
                        <a:t>合同商业风险问题</a:t>
                      </a:r>
                      <a:endParaRPr lang="zh-CN" altLang="en-US" sz="1800" dirty="0">
                        <a:latin typeface="黑体" panose="02010609060101010101" pitchFamily="49" charset="-122"/>
                        <a:ea typeface="黑体" panose="02010609060101010101" pitchFamily="49" charset="-122"/>
                      </a:endParaRPr>
                    </a:p>
                  </a:txBody>
                  <a:tcPr anchor="ctr"/>
                </a:tc>
                <a:tc>
                  <a:txBody>
                    <a:bodyPr/>
                    <a:lstStyle/>
                    <a:p>
                      <a:pPr marL="285750" indent="-285750">
                        <a:lnSpc>
                          <a:spcPts val="2200"/>
                        </a:lnSpc>
                        <a:spcBef>
                          <a:spcPts val="600"/>
                        </a:spcBef>
                        <a:buFont typeface="Wingdings" panose="05000000000000000000" pitchFamily="2" charset="2"/>
                        <a:buChar char="l"/>
                      </a:pPr>
                      <a:r>
                        <a:rPr lang="zh-CN" altLang="en-US" sz="1400" dirty="0">
                          <a:latin typeface="黑体" panose="02010609060101010101" pitchFamily="49" charset="-122"/>
                          <a:ea typeface="黑体" panose="02010609060101010101" pitchFamily="49" charset="-122"/>
                        </a:rPr>
                        <a:t>合同条款是否公平合理；</a:t>
                      </a:r>
                      <a:endParaRPr lang="en-US" altLang="zh-CN" sz="1400" dirty="0">
                        <a:latin typeface="黑体" panose="02010609060101010101" pitchFamily="49" charset="-122"/>
                        <a:ea typeface="黑体" panose="02010609060101010101" pitchFamily="49" charset="-122"/>
                      </a:endParaRPr>
                    </a:p>
                    <a:p>
                      <a:pPr marL="285750" indent="-285750">
                        <a:lnSpc>
                          <a:spcPts val="2200"/>
                        </a:lnSpc>
                        <a:spcBef>
                          <a:spcPts val="600"/>
                        </a:spcBef>
                        <a:buFont typeface="Wingdings" panose="05000000000000000000" pitchFamily="2" charset="2"/>
                        <a:buChar char="l"/>
                      </a:pPr>
                      <a:r>
                        <a:rPr lang="zh-CN" altLang="en-US" sz="1400" dirty="0">
                          <a:latin typeface="黑体" panose="02010609060101010101" pitchFamily="49" charset="-122"/>
                          <a:ea typeface="黑体" panose="02010609060101010101" pitchFamily="49" charset="-122"/>
                        </a:rPr>
                        <a:t>委托人履约中存在的风险；</a:t>
                      </a:r>
                      <a:endParaRPr lang="en-US" altLang="zh-CN" sz="1400" dirty="0">
                        <a:latin typeface="黑体" panose="02010609060101010101" pitchFamily="49" charset="-122"/>
                        <a:ea typeface="黑体" panose="02010609060101010101" pitchFamily="49" charset="-122"/>
                      </a:endParaRPr>
                    </a:p>
                    <a:p>
                      <a:pPr marL="285750" indent="-285750">
                        <a:lnSpc>
                          <a:spcPts val="2200"/>
                        </a:lnSpc>
                        <a:spcBef>
                          <a:spcPts val="600"/>
                        </a:spcBef>
                        <a:buFont typeface="Wingdings" panose="05000000000000000000" pitchFamily="2" charset="2"/>
                        <a:buChar char="l"/>
                      </a:pPr>
                      <a:r>
                        <a:rPr lang="zh-CN" altLang="en-US" sz="1400" dirty="0">
                          <a:latin typeface="黑体" panose="02010609060101010101" pitchFamily="49" charset="-122"/>
                          <a:ea typeface="黑体" panose="02010609060101010101" pitchFamily="49" charset="-122"/>
                        </a:rPr>
                        <a:t>条款设置中存在的风险（如违约金问题、争议处理问题）；</a:t>
                      </a:r>
                      <a:endParaRPr lang="en-US" altLang="zh-CN" sz="1400" dirty="0">
                        <a:latin typeface="黑体" panose="02010609060101010101" pitchFamily="49" charset="-122"/>
                        <a:ea typeface="黑体" panose="02010609060101010101" pitchFamily="49" charset="-122"/>
                      </a:endParaRPr>
                    </a:p>
                    <a:p>
                      <a:pPr marL="285750" indent="-285750">
                        <a:lnSpc>
                          <a:spcPts val="2200"/>
                        </a:lnSpc>
                        <a:spcBef>
                          <a:spcPts val="600"/>
                        </a:spcBef>
                        <a:buFont typeface="Wingdings" panose="05000000000000000000" pitchFamily="2" charset="2"/>
                        <a:buChar char="l"/>
                      </a:pPr>
                      <a:r>
                        <a:rPr lang="zh-CN" altLang="en-US" sz="1400" dirty="0">
                          <a:latin typeface="黑体" panose="02010609060101010101" pitchFamily="49" charset="-122"/>
                          <a:ea typeface="黑体" panose="02010609060101010101" pitchFamily="49" charset="-122"/>
                        </a:rPr>
                        <a:t>合同纠纷中可能存在的风险（如付款安排等）；</a:t>
                      </a:r>
                      <a:endParaRPr lang="en-US" altLang="zh-CN" sz="1400" dirty="0">
                        <a:latin typeface="黑体" panose="02010609060101010101" pitchFamily="49" charset="-122"/>
                        <a:ea typeface="黑体" panose="02010609060101010101" pitchFamily="49" charset="-122"/>
                      </a:endParaRPr>
                    </a:p>
                    <a:p>
                      <a:pPr marL="285750" indent="-285750">
                        <a:lnSpc>
                          <a:spcPts val="2200"/>
                        </a:lnSpc>
                        <a:spcBef>
                          <a:spcPts val="600"/>
                        </a:spcBef>
                        <a:buFont typeface="Wingdings" panose="05000000000000000000" pitchFamily="2" charset="2"/>
                        <a:buChar char="l"/>
                      </a:pPr>
                      <a:r>
                        <a:rPr lang="zh-CN" altLang="en-US" sz="1400" dirty="0">
                          <a:latin typeface="黑体" panose="02010609060101010101" pitchFamily="49" charset="-122"/>
                          <a:ea typeface="黑体" panose="02010609060101010101" pitchFamily="49" charset="-122"/>
                        </a:rPr>
                        <a:t>合同签署过程中存在的风险（如传真签署等）。</a:t>
                      </a:r>
                    </a:p>
                  </a:txBody>
                  <a:tcPr/>
                </a:tc>
                <a:extLst>
                  <a:ext uri="{0D108BD9-81ED-4DB2-BD59-A6C34878D82A}">
                    <a16:rowId xmlns:a16="http://schemas.microsoft.com/office/drawing/2014/main" val="10003"/>
                  </a:ext>
                </a:extLst>
              </a:tr>
            </a:tbl>
          </a:graphicData>
        </a:graphic>
      </p:graphicFrame>
      <p:sp>
        <p:nvSpPr>
          <p:cNvPr id="4" name="TextBox 3"/>
          <p:cNvSpPr txBox="1"/>
          <p:nvPr/>
        </p:nvSpPr>
        <p:spPr>
          <a:xfrm>
            <a:off x="1045468" y="1404905"/>
            <a:ext cx="3300904" cy="369332"/>
          </a:xfrm>
          <a:prstGeom prst="rect">
            <a:avLst/>
          </a:prstGeom>
          <a:noFill/>
        </p:spPr>
        <p:txBody>
          <a:bodyPr wrap="none" rtlCol="0">
            <a:spAutoFit/>
          </a:bodyPr>
          <a:lstStyle/>
          <a:p>
            <a:r>
              <a:rPr lang="en-US" altLang="zh-CN" b="1" dirty="0">
                <a:latin typeface="黑体" panose="02010609060101010101" pitchFamily="49" charset="-122"/>
                <a:ea typeface="黑体" panose="02010609060101010101" pitchFamily="49" charset="-122"/>
              </a:rPr>
              <a:t>1.1  </a:t>
            </a:r>
            <a:r>
              <a:rPr lang="zh-CN" altLang="en-US" b="1" dirty="0">
                <a:latin typeface="黑体" panose="02010609060101010101" pitchFamily="49" charset="-122"/>
                <a:ea typeface="黑体" panose="02010609060101010101" pitchFamily="49" charset="-122"/>
              </a:rPr>
              <a:t>合同法律审查的主要内容</a:t>
            </a:r>
          </a:p>
        </p:txBody>
      </p:sp>
      <p:cxnSp>
        <p:nvCxnSpPr>
          <p:cNvPr id="28" name="直接连接符 27"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圆角矩形 28"/>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30"/>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1205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三</a:t>
            </a:r>
          </a:p>
        </p:txBody>
      </p:sp>
      <p:cxnSp>
        <p:nvCxnSpPr>
          <p:cNvPr id="33" name="直接连接符 3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文本框 4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167950" y="249845"/>
            <a:ext cx="3855720" cy="460375"/>
          </a:xfrm>
          <a:prstGeom prst="rect">
            <a:avLst/>
          </a:prstGeom>
          <a:noFill/>
        </p:spPr>
        <p:txBody>
          <a:bodyPr wrap="none" rtlCol="0">
            <a:spAutoFit/>
          </a:bodyPr>
          <a:lstStyle/>
          <a:p>
            <a:r>
              <a:rPr lang="zh-CN" altLang="en-US" sz="2400" b="1" dirty="0">
                <a:solidFill>
                  <a:srgbClr val="124062"/>
                </a:solidFill>
                <a:latin typeface="Arial Black" panose="020B0A04020102020204" pitchFamily="34" charset="0"/>
                <a:ea typeface="创艺简细圆" pitchFamily="2" charset="-122"/>
                <a:cs typeface="Kartika" panose="02020503030404060203" pitchFamily="18" charset="0"/>
              </a:rPr>
              <a:t>合同条款中存在的主要问题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ounded Rectangle 6"/>
          <p:cNvSpPr/>
          <p:nvPr/>
        </p:nvSpPr>
        <p:spPr>
          <a:xfrm>
            <a:off x="6123042" y="3836260"/>
            <a:ext cx="1553972" cy="488138"/>
          </a:xfrm>
          <a:prstGeom prst="roundRect">
            <a:avLst>
              <a:gd name="adj" fmla="val 50000"/>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bas" pitchFamily="2" charset="0"/>
              <a:ea typeface="微软雅黑" panose="020B0503020204020204" charset="-122"/>
              <a:sym typeface="Bebas" pitchFamily="2" charset="0"/>
            </a:endParaRPr>
          </a:p>
        </p:txBody>
      </p:sp>
      <p:sp>
        <p:nvSpPr>
          <p:cNvPr id="131" name="Rounded Rectangle 7"/>
          <p:cNvSpPr/>
          <p:nvPr/>
        </p:nvSpPr>
        <p:spPr>
          <a:xfrm rot="5400000">
            <a:off x="6656150" y="4368985"/>
            <a:ext cx="1553587" cy="488138"/>
          </a:xfrm>
          <a:prstGeom prst="roundRect">
            <a:avLst>
              <a:gd name="adj" fmla="val 50000"/>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bas" pitchFamily="2" charset="0"/>
              <a:ea typeface="微软雅黑" panose="020B0503020204020204" charset="-122"/>
              <a:sym typeface="Bebas" pitchFamily="2" charset="0"/>
            </a:endParaRPr>
          </a:p>
        </p:txBody>
      </p:sp>
      <p:grpSp>
        <p:nvGrpSpPr>
          <p:cNvPr id="132" name="组合 131"/>
          <p:cNvGrpSpPr/>
          <p:nvPr/>
        </p:nvGrpSpPr>
        <p:grpSpPr>
          <a:xfrm>
            <a:off x="5102788" y="3889073"/>
            <a:ext cx="2912458" cy="1270706"/>
            <a:chOff x="5164571" y="3319150"/>
            <a:chExt cx="2912458" cy="1270706"/>
          </a:xfrm>
        </p:grpSpPr>
        <p:sp>
          <p:nvSpPr>
            <p:cNvPr id="133" name="Rounded Rectangle 8"/>
            <p:cNvSpPr/>
            <p:nvPr/>
          </p:nvSpPr>
          <p:spPr>
            <a:xfrm rot="8183085">
              <a:off x="5164571" y="4101718"/>
              <a:ext cx="2912458" cy="488138"/>
            </a:xfrm>
            <a:prstGeom prst="roundRect">
              <a:avLst>
                <a:gd name="adj" fmla="val 50000"/>
              </a:avLst>
            </a:prstGeom>
            <a:solidFill>
              <a:srgbClr val="124062"/>
            </a:solidFill>
            <a:ln>
              <a:noFill/>
            </a:ln>
          </p:spPr>
          <p:txBody>
            <a:bodyPr vert="horz" wrap="square" lIns="91440" tIns="45720" rIns="91440" bIns="45720" numCol="1" anchor="ctr" anchorCtr="0" compatLnSpc="1"/>
            <a:lstStyle/>
            <a:p>
              <a:pPr algn="ctr"/>
              <a:endParaRPr lang="en-US" sz="1200">
                <a:solidFill>
                  <a:schemeClr val="bg1"/>
                </a:solidFill>
                <a:latin typeface="Bebas" pitchFamily="2" charset="0"/>
                <a:ea typeface="微软雅黑" panose="020B0503020204020204" charset="-122"/>
                <a:sym typeface="Bebas" pitchFamily="2" charset="0"/>
              </a:endParaRPr>
            </a:p>
          </p:txBody>
        </p:sp>
        <p:sp>
          <p:nvSpPr>
            <p:cNvPr id="134" name="Oval 9"/>
            <p:cNvSpPr/>
            <p:nvPr/>
          </p:nvSpPr>
          <p:spPr>
            <a:xfrm>
              <a:off x="7298703" y="3319150"/>
              <a:ext cx="392048" cy="392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65000"/>
                    <a:lumOff val="35000"/>
                  </a:schemeClr>
                </a:solidFill>
                <a:latin typeface="Bebas" pitchFamily="2" charset="0"/>
                <a:ea typeface="微软雅黑" panose="020B0503020204020204" charset="-122"/>
                <a:sym typeface="Bebas" pitchFamily="2" charset="0"/>
              </a:endParaRPr>
            </a:p>
          </p:txBody>
        </p:sp>
      </p:grpSp>
      <p:sp>
        <p:nvSpPr>
          <p:cNvPr id="135" name="Rounded Rectangle 18"/>
          <p:cNvSpPr/>
          <p:nvPr/>
        </p:nvSpPr>
        <p:spPr>
          <a:xfrm>
            <a:off x="7875727" y="3231827"/>
            <a:ext cx="1553972" cy="488138"/>
          </a:xfrm>
          <a:prstGeom prst="roundRect">
            <a:avLst>
              <a:gd name="adj" fmla="val 50000"/>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bas" pitchFamily="2" charset="0"/>
              <a:ea typeface="微软雅黑" panose="020B0503020204020204" charset="-122"/>
              <a:sym typeface="Bebas" pitchFamily="2" charset="0"/>
            </a:endParaRPr>
          </a:p>
        </p:txBody>
      </p:sp>
      <p:sp>
        <p:nvSpPr>
          <p:cNvPr id="136" name="Rounded Rectangle 19"/>
          <p:cNvSpPr/>
          <p:nvPr/>
        </p:nvSpPr>
        <p:spPr>
          <a:xfrm rot="5400000">
            <a:off x="8408836" y="3764552"/>
            <a:ext cx="1553587" cy="488138"/>
          </a:xfrm>
          <a:prstGeom prst="roundRect">
            <a:avLst>
              <a:gd name="adj" fmla="val 50000"/>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bas" pitchFamily="2" charset="0"/>
              <a:ea typeface="微软雅黑" panose="020B0503020204020204" charset="-122"/>
              <a:sym typeface="Bebas" pitchFamily="2" charset="0"/>
            </a:endParaRPr>
          </a:p>
        </p:txBody>
      </p:sp>
      <p:grpSp>
        <p:nvGrpSpPr>
          <p:cNvPr id="137" name="组合 136"/>
          <p:cNvGrpSpPr/>
          <p:nvPr/>
        </p:nvGrpSpPr>
        <p:grpSpPr>
          <a:xfrm>
            <a:off x="6855473" y="3284640"/>
            <a:ext cx="2912458" cy="1270707"/>
            <a:chOff x="6917256" y="2714717"/>
            <a:chExt cx="2912458" cy="1270707"/>
          </a:xfrm>
        </p:grpSpPr>
        <p:sp>
          <p:nvSpPr>
            <p:cNvPr id="138" name="Rounded Rectangle 20"/>
            <p:cNvSpPr/>
            <p:nvPr/>
          </p:nvSpPr>
          <p:spPr>
            <a:xfrm rot="8183085">
              <a:off x="6917256" y="3497286"/>
              <a:ext cx="2912458" cy="488138"/>
            </a:xfrm>
            <a:prstGeom prst="roundRect">
              <a:avLst>
                <a:gd name="adj" fmla="val 50000"/>
              </a:avLst>
            </a:prstGeom>
            <a:solidFill>
              <a:srgbClr val="124062"/>
            </a:solidFill>
            <a:ln>
              <a:noFill/>
            </a:ln>
          </p:spPr>
          <p:txBody>
            <a:bodyPr vert="horz" wrap="square" lIns="91440" tIns="45720" rIns="91440" bIns="45720" numCol="1" anchor="ctr" anchorCtr="0" compatLnSpc="1"/>
            <a:lstStyle/>
            <a:p>
              <a:pPr algn="ctr"/>
              <a:endParaRPr lang="en-US" sz="1200">
                <a:solidFill>
                  <a:schemeClr val="bg1"/>
                </a:solidFill>
                <a:latin typeface="Bebas" pitchFamily="2" charset="0"/>
                <a:ea typeface="微软雅黑" panose="020B0503020204020204" charset="-122"/>
                <a:sym typeface="Bebas" pitchFamily="2" charset="0"/>
              </a:endParaRPr>
            </a:p>
          </p:txBody>
        </p:sp>
        <p:sp>
          <p:nvSpPr>
            <p:cNvPr id="139" name="Oval 21"/>
            <p:cNvSpPr/>
            <p:nvPr/>
          </p:nvSpPr>
          <p:spPr>
            <a:xfrm>
              <a:off x="9051388" y="2714717"/>
              <a:ext cx="392048" cy="392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65000"/>
                    <a:lumOff val="35000"/>
                  </a:schemeClr>
                </a:solidFill>
                <a:latin typeface="Bebas" pitchFamily="2" charset="0"/>
                <a:ea typeface="微软雅黑" panose="020B0503020204020204" charset="-122"/>
                <a:sym typeface="Bebas" pitchFamily="2" charset="0"/>
              </a:endParaRPr>
            </a:p>
          </p:txBody>
        </p:sp>
      </p:grpSp>
      <p:sp>
        <p:nvSpPr>
          <p:cNvPr id="140" name="Rounded Rectangle 26"/>
          <p:cNvSpPr/>
          <p:nvPr/>
        </p:nvSpPr>
        <p:spPr>
          <a:xfrm>
            <a:off x="9628412" y="2627395"/>
            <a:ext cx="1553972" cy="488138"/>
          </a:xfrm>
          <a:prstGeom prst="roundRect">
            <a:avLst>
              <a:gd name="adj" fmla="val 50000"/>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bas" pitchFamily="2" charset="0"/>
              <a:ea typeface="微软雅黑" panose="020B0503020204020204" charset="-122"/>
              <a:sym typeface="Bebas" pitchFamily="2" charset="0"/>
            </a:endParaRPr>
          </a:p>
        </p:txBody>
      </p:sp>
      <p:sp>
        <p:nvSpPr>
          <p:cNvPr id="141" name="Rounded Rectangle 27"/>
          <p:cNvSpPr/>
          <p:nvPr/>
        </p:nvSpPr>
        <p:spPr>
          <a:xfrm rot="5400000">
            <a:off x="10161521" y="3160120"/>
            <a:ext cx="1553587" cy="488138"/>
          </a:xfrm>
          <a:prstGeom prst="roundRect">
            <a:avLst>
              <a:gd name="adj" fmla="val 50000"/>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bas" pitchFamily="2" charset="0"/>
              <a:ea typeface="微软雅黑" panose="020B0503020204020204" charset="-122"/>
              <a:sym typeface="Bebas" pitchFamily="2" charset="0"/>
            </a:endParaRPr>
          </a:p>
        </p:txBody>
      </p:sp>
      <p:grpSp>
        <p:nvGrpSpPr>
          <p:cNvPr id="142" name="组合 141"/>
          <p:cNvGrpSpPr/>
          <p:nvPr/>
        </p:nvGrpSpPr>
        <p:grpSpPr>
          <a:xfrm>
            <a:off x="8608159" y="2680208"/>
            <a:ext cx="2912458" cy="1270706"/>
            <a:chOff x="8669942" y="2110285"/>
            <a:chExt cx="2912458" cy="1270706"/>
          </a:xfrm>
        </p:grpSpPr>
        <p:sp>
          <p:nvSpPr>
            <p:cNvPr id="143" name="Rounded Rectangle 28"/>
            <p:cNvSpPr/>
            <p:nvPr/>
          </p:nvSpPr>
          <p:spPr>
            <a:xfrm rot="8183085">
              <a:off x="8669942" y="2892853"/>
              <a:ext cx="2912458" cy="488138"/>
            </a:xfrm>
            <a:prstGeom prst="roundRect">
              <a:avLst>
                <a:gd name="adj" fmla="val 50000"/>
              </a:avLst>
            </a:prstGeom>
            <a:solidFill>
              <a:srgbClr val="124062"/>
            </a:solidFill>
            <a:ln>
              <a:noFill/>
            </a:ln>
          </p:spPr>
          <p:txBody>
            <a:bodyPr vert="horz" wrap="square" lIns="91440" tIns="45720" rIns="91440" bIns="45720" numCol="1" anchor="ctr" anchorCtr="0" compatLnSpc="1"/>
            <a:lstStyle/>
            <a:p>
              <a:pPr algn="ctr"/>
              <a:endParaRPr lang="en-US" sz="1200">
                <a:solidFill>
                  <a:schemeClr val="bg1"/>
                </a:solidFill>
                <a:latin typeface="Bebas" pitchFamily="2" charset="0"/>
                <a:ea typeface="微软雅黑" panose="020B0503020204020204" charset="-122"/>
                <a:sym typeface="Bebas" pitchFamily="2" charset="0"/>
              </a:endParaRPr>
            </a:p>
          </p:txBody>
        </p:sp>
        <p:sp>
          <p:nvSpPr>
            <p:cNvPr id="144" name="Oval 29"/>
            <p:cNvSpPr/>
            <p:nvPr/>
          </p:nvSpPr>
          <p:spPr>
            <a:xfrm>
              <a:off x="10804074" y="2110285"/>
              <a:ext cx="392048" cy="392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65000"/>
                    <a:lumOff val="35000"/>
                  </a:schemeClr>
                </a:solidFill>
                <a:latin typeface="Bebas" pitchFamily="2" charset="0"/>
                <a:ea typeface="微软雅黑" panose="020B0503020204020204" charset="-122"/>
                <a:sym typeface="Bebas" pitchFamily="2" charset="0"/>
              </a:endParaRPr>
            </a:p>
          </p:txBody>
        </p:sp>
      </p:grpSp>
      <p:sp>
        <p:nvSpPr>
          <p:cNvPr id="148" name="Oval 36"/>
          <p:cNvSpPr/>
          <p:nvPr/>
        </p:nvSpPr>
        <p:spPr>
          <a:xfrm>
            <a:off x="1226820" y="2123440"/>
            <a:ext cx="391795" cy="391795"/>
          </a:xfrm>
          <a:prstGeom prst="ellipse">
            <a:avLst/>
          </a:prstGeom>
          <a:solidFill>
            <a:srgbClr val="124062"/>
          </a:solidFill>
          <a:ln w="25400">
            <a:noFill/>
          </a:ln>
          <a:effectLst>
            <a:outerShdw blurRad="762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solidFill>
                  <a:srgbClr val="FEFABC"/>
                </a:solidFill>
                <a:latin typeface="Bebas" pitchFamily="2" charset="0"/>
                <a:ea typeface="微软雅黑" panose="020B0503020204020204" charset="-122"/>
                <a:sym typeface="Bebas" pitchFamily="2" charset="0"/>
              </a:rPr>
              <a:t>A</a:t>
            </a:r>
          </a:p>
        </p:txBody>
      </p:sp>
      <p:sp>
        <p:nvSpPr>
          <p:cNvPr id="149" name="Oval 37"/>
          <p:cNvSpPr/>
          <p:nvPr/>
        </p:nvSpPr>
        <p:spPr>
          <a:xfrm>
            <a:off x="1226820" y="2974975"/>
            <a:ext cx="391795" cy="391795"/>
          </a:xfrm>
          <a:prstGeom prst="ellipse">
            <a:avLst/>
          </a:prstGeom>
          <a:solidFill>
            <a:srgbClr val="537285"/>
          </a:solidFill>
          <a:ln w="25400">
            <a:noFill/>
          </a:ln>
          <a:effectLst>
            <a:outerShdw blurRad="762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solidFill>
                  <a:srgbClr val="FEFABC"/>
                </a:solidFill>
                <a:latin typeface="Bebas" pitchFamily="2" charset="0"/>
                <a:ea typeface="微软雅黑" panose="020B0503020204020204" charset="-122"/>
                <a:sym typeface="Bebas" pitchFamily="2" charset="0"/>
              </a:rPr>
              <a:t>B</a:t>
            </a:r>
          </a:p>
        </p:txBody>
      </p:sp>
      <p:sp>
        <p:nvSpPr>
          <p:cNvPr id="150" name="Oval 38"/>
          <p:cNvSpPr/>
          <p:nvPr/>
        </p:nvSpPr>
        <p:spPr>
          <a:xfrm>
            <a:off x="1226820" y="3825875"/>
            <a:ext cx="391795" cy="391795"/>
          </a:xfrm>
          <a:prstGeom prst="ellipse">
            <a:avLst/>
          </a:prstGeom>
          <a:solidFill>
            <a:srgbClr val="124062"/>
          </a:solidFill>
          <a:ln w="25400">
            <a:noFill/>
          </a:ln>
          <a:effectLst>
            <a:outerShdw blurRad="762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solidFill>
                  <a:srgbClr val="FEFABC"/>
                </a:solidFill>
                <a:latin typeface="Bebas" pitchFamily="2" charset="0"/>
                <a:ea typeface="微软雅黑" panose="020B0503020204020204" charset="-122"/>
                <a:sym typeface="Bebas" pitchFamily="2" charset="0"/>
              </a:rPr>
              <a:t>C</a:t>
            </a:r>
          </a:p>
        </p:txBody>
      </p:sp>
      <p:sp>
        <p:nvSpPr>
          <p:cNvPr id="152" name="TextBox 18"/>
          <p:cNvSpPr txBox="1"/>
          <p:nvPr/>
        </p:nvSpPr>
        <p:spPr>
          <a:xfrm>
            <a:off x="1747520" y="2183765"/>
            <a:ext cx="3188335" cy="309245"/>
          </a:xfrm>
          <a:prstGeom prst="rect">
            <a:avLst/>
          </a:prstGeom>
          <a:noFill/>
        </p:spPr>
        <p:txBody>
          <a:bodyPr wrap="square" rtlCol="0">
            <a:spAutoFit/>
          </a:bodyPr>
          <a:lstStyle/>
          <a:p>
            <a:pPr algn="l">
              <a:lnSpc>
                <a:spcPts val="1700"/>
              </a:lnSpc>
              <a:buClrTx/>
              <a:buSzTx/>
              <a:buFontTx/>
            </a:pPr>
            <a:r>
              <a:rPr lang="zh-CN" altLang="en-US" sz="1400" dirty="0">
                <a:solidFill>
                  <a:schemeClr val="tx1">
                    <a:lumMod val="65000"/>
                    <a:lumOff val="35000"/>
                  </a:schemeClr>
                </a:solidFill>
                <a:latin typeface="Bebas" pitchFamily="2" charset="0"/>
                <a:ea typeface="微软雅黑" panose="020B0503020204020204" charset="-122"/>
                <a:cs typeface="Lato Light"/>
                <a:sym typeface="Bebas" pitchFamily="2" charset="0"/>
                <a:hlinkClick r:id="rId2" action="ppaction://hlinksldjump"/>
              </a:rPr>
              <a:t>（1）送审过程中存在的沟通交流瑕疵</a:t>
            </a:r>
            <a:endParaRPr lang="zh-CN" altLang="en-US" sz="1400" dirty="0">
              <a:solidFill>
                <a:schemeClr val="tx1">
                  <a:lumMod val="65000"/>
                  <a:lumOff val="35000"/>
                </a:schemeClr>
              </a:solidFill>
              <a:latin typeface="Bebas" pitchFamily="2" charset="0"/>
              <a:ea typeface="微软雅黑" panose="020B0503020204020204" charset="-122"/>
              <a:cs typeface="Lato Light"/>
              <a:sym typeface="Bebas" pitchFamily="2" charset="0"/>
            </a:endParaRPr>
          </a:p>
        </p:txBody>
      </p:sp>
      <p:sp>
        <p:nvSpPr>
          <p:cNvPr id="153" name="TextBox 18"/>
          <p:cNvSpPr txBox="1"/>
          <p:nvPr/>
        </p:nvSpPr>
        <p:spPr>
          <a:xfrm>
            <a:off x="1764665" y="2936240"/>
            <a:ext cx="3188335" cy="309245"/>
          </a:xfrm>
          <a:prstGeom prst="rect">
            <a:avLst/>
          </a:prstGeom>
          <a:noFill/>
        </p:spPr>
        <p:txBody>
          <a:bodyPr wrap="square" rtlCol="0">
            <a:spAutoFit/>
          </a:bodyPr>
          <a:lstStyle/>
          <a:p>
            <a:pPr>
              <a:lnSpc>
                <a:spcPts val="1700"/>
              </a:lnSpc>
            </a:pPr>
            <a:r>
              <a:rPr lang="zh-CN" altLang="en-US" sz="1400" dirty="0">
                <a:solidFill>
                  <a:schemeClr val="tx1">
                    <a:lumMod val="65000"/>
                    <a:lumOff val="35000"/>
                  </a:schemeClr>
                </a:solidFill>
                <a:latin typeface="Bebas" pitchFamily="2" charset="0"/>
                <a:ea typeface="微软雅黑" panose="020B0503020204020204" charset="-122"/>
                <a:cs typeface="Lato Light"/>
                <a:sym typeface="Bebas" pitchFamily="2" charset="0"/>
              </a:rPr>
              <a:t>（</a:t>
            </a:r>
            <a:r>
              <a:rPr lang="en-US" altLang="zh-CN" sz="1400" dirty="0">
                <a:solidFill>
                  <a:schemeClr val="tx1">
                    <a:lumMod val="65000"/>
                    <a:lumOff val="35000"/>
                  </a:schemeClr>
                </a:solidFill>
                <a:latin typeface="Bebas" pitchFamily="2" charset="0"/>
                <a:ea typeface="微软雅黑" panose="020B0503020204020204" charset="-122"/>
                <a:cs typeface="Lato Light"/>
                <a:sym typeface="Bebas" pitchFamily="2" charset="0"/>
              </a:rPr>
              <a:t>2</a:t>
            </a:r>
            <a:r>
              <a:rPr lang="zh-CN" altLang="en-US" sz="1400" dirty="0">
                <a:solidFill>
                  <a:schemeClr val="tx1">
                    <a:lumMod val="65000"/>
                    <a:lumOff val="35000"/>
                  </a:schemeClr>
                </a:solidFill>
                <a:latin typeface="Bebas" pitchFamily="2" charset="0"/>
                <a:ea typeface="微软雅黑" panose="020B0503020204020204" charset="-122"/>
                <a:cs typeface="Lato Light"/>
                <a:sym typeface="Bebas" pitchFamily="2" charset="0"/>
              </a:rPr>
              <a:t>）合同签订不及时</a:t>
            </a:r>
          </a:p>
        </p:txBody>
      </p:sp>
      <p:sp>
        <p:nvSpPr>
          <p:cNvPr id="154" name="TextBox 18"/>
          <p:cNvSpPr txBox="1"/>
          <p:nvPr/>
        </p:nvSpPr>
        <p:spPr>
          <a:xfrm>
            <a:off x="1747520" y="3760470"/>
            <a:ext cx="4301490" cy="309245"/>
          </a:xfrm>
          <a:prstGeom prst="rect">
            <a:avLst/>
          </a:prstGeom>
          <a:noFill/>
        </p:spPr>
        <p:txBody>
          <a:bodyPr wrap="square" rtlCol="0">
            <a:spAutoFit/>
          </a:bodyPr>
          <a:lstStyle/>
          <a:p>
            <a:pPr>
              <a:lnSpc>
                <a:spcPts val="1700"/>
              </a:lnSpc>
            </a:pPr>
            <a:r>
              <a:rPr lang="zh-CN" altLang="en-US" sz="1400" dirty="0">
                <a:solidFill>
                  <a:schemeClr val="tx1">
                    <a:lumMod val="65000"/>
                    <a:lumOff val="35000"/>
                  </a:schemeClr>
                </a:solidFill>
                <a:latin typeface="Bebas" pitchFamily="2" charset="0"/>
                <a:ea typeface="微软雅黑" panose="020B0503020204020204" charset="-122"/>
                <a:cs typeface="Lato Light"/>
                <a:sym typeface="Bebas" pitchFamily="2" charset="0"/>
              </a:rPr>
              <a:t>（</a:t>
            </a:r>
            <a:r>
              <a:rPr lang="en-US" altLang="zh-CN" sz="1400" dirty="0">
                <a:solidFill>
                  <a:schemeClr val="tx1">
                    <a:lumMod val="65000"/>
                    <a:lumOff val="35000"/>
                  </a:schemeClr>
                </a:solidFill>
                <a:latin typeface="Bebas" pitchFamily="2" charset="0"/>
                <a:ea typeface="微软雅黑" panose="020B0503020204020204" charset="-122"/>
                <a:cs typeface="Lato Light"/>
                <a:sym typeface="Bebas" pitchFamily="2" charset="0"/>
              </a:rPr>
              <a:t>3</a:t>
            </a:r>
            <a:r>
              <a:rPr lang="zh-CN" altLang="en-US" sz="1400" dirty="0">
                <a:solidFill>
                  <a:schemeClr val="tx1">
                    <a:lumMod val="65000"/>
                    <a:lumOff val="35000"/>
                  </a:schemeClr>
                </a:solidFill>
                <a:latin typeface="Bebas" pitchFamily="2" charset="0"/>
                <a:ea typeface="微软雅黑" panose="020B0503020204020204" charset="-122"/>
                <a:cs typeface="Lato Light"/>
                <a:sym typeface="Bebas" pitchFamily="2" charset="0"/>
              </a:rPr>
              <a:t>）审核意见不被重视而忽略合同签署的潜在风险</a:t>
            </a:r>
          </a:p>
        </p:txBody>
      </p:sp>
      <p:sp>
        <p:nvSpPr>
          <p:cNvPr id="155" name="Oval 38"/>
          <p:cNvSpPr/>
          <p:nvPr/>
        </p:nvSpPr>
        <p:spPr>
          <a:xfrm>
            <a:off x="1243965" y="4669155"/>
            <a:ext cx="391795" cy="391795"/>
          </a:xfrm>
          <a:prstGeom prst="ellipse">
            <a:avLst/>
          </a:prstGeom>
          <a:solidFill>
            <a:srgbClr val="124062"/>
          </a:solidFill>
          <a:ln w="25400">
            <a:noFill/>
          </a:ln>
          <a:effectLst>
            <a:outerShdw blurRad="762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dirty="0">
                <a:solidFill>
                  <a:srgbClr val="FEFABC"/>
                </a:solidFill>
                <a:latin typeface="Bebas" pitchFamily="2" charset="0"/>
                <a:ea typeface="微软雅黑" panose="020B0503020204020204" charset="-122"/>
                <a:sym typeface="Bebas" pitchFamily="2" charset="0"/>
              </a:rPr>
              <a:t>D</a:t>
            </a:r>
          </a:p>
        </p:txBody>
      </p:sp>
      <p:sp>
        <p:nvSpPr>
          <p:cNvPr id="156" name="TextBox 18"/>
          <p:cNvSpPr txBox="1"/>
          <p:nvPr/>
        </p:nvSpPr>
        <p:spPr>
          <a:xfrm>
            <a:off x="1764665" y="4703445"/>
            <a:ext cx="2962275" cy="309245"/>
          </a:xfrm>
          <a:prstGeom prst="rect">
            <a:avLst/>
          </a:prstGeom>
          <a:noFill/>
        </p:spPr>
        <p:txBody>
          <a:bodyPr wrap="square" rtlCol="0">
            <a:spAutoFit/>
          </a:bodyPr>
          <a:lstStyle/>
          <a:p>
            <a:pPr>
              <a:lnSpc>
                <a:spcPts val="1700"/>
              </a:lnSpc>
            </a:pPr>
            <a:r>
              <a:rPr lang="zh-CN" altLang="en-US" sz="1400" dirty="0">
                <a:solidFill>
                  <a:schemeClr val="tx1">
                    <a:lumMod val="65000"/>
                    <a:lumOff val="35000"/>
                  </a:schemeClr>
                </a:solidFill>
                <a:latin typeface="Bebas" pitchFamily="2" charset="0"/>
                <a:ea typeface="微软雅黑" panose="020B0503020204020204" charset="-122"/>
                <a:cs typeface="Lato Light"/>
                <a:sym typeface="Bebas" pitchFamily="2" charset="0"/>
              </a:rPr>
              <a:t>（</a:t>
            </a:r>
            <a:r>
              <a:rPr lang="en-US" altLang="zh-CN" sz="1400" dirty="0">
                <a:solidFill>
                  <a:schemeClr val="tx1">
                    <a:lumMod val="65000"/>
                    <a:lumOff val="35000"/>
                  </a:schemeClr>
                </a:solidFill>
                <a:latin typeface="Bebas" pitchFamily="2" charset="0"/>
                <a:ea typeface="微软雅黑" panose="020B0503020204020204" charset="-122"/>
                <a:cs typeface="Lato Light"/>
                <a:sym typeface="Bebas" pitchFamily="2" charset="0"/>
              </a:rPr>
              <a:t>4</a:t>
            </a:r>
            <a:r>
              <a:rPr lang="zh-CN" altLang="en-US" sz="1400" dirty="0">
                <a:solidFill>
                  <a:schemeClr val="tx1">
                    <a:lumMod val="65000"/>
                    <a:lumOff val="35000"/>
                  </a:schemeClr>
                </a:solidFill>
                <a:latin typeface="Bebas" pitchFamily="2" charset="0"/>
                <a:ea typeface="微软雅黑" panose="020B0503020204020204" charset="-122"/>
                <a:cs typeface="Lato Light"/>
                <a:sym typeface="Bebas" pitchFamily="2" charset="0"/>
              </a:rPr>
              <a:t>）存在补签合同</a:t>
            </a:r>
          </a:p>
        </p:txBody>
      </p:sp>
      <p:cxnSp>
        <p:nvCxnSpPr>
          <p:cNvPr id="35" name="直接连接符 34"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圆角矩形 35"/>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36"/>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圆角矩形 37"/>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1205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三</a:t>
            </a:r>
          </a:p>
        </p:txBody>
      </p:sp>
      <p:cxnSp>
        <p:nvCxnSpPr>
          <p:cNvPr id="40" name="直接连接符 39"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文本框 4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193467" y="252345"/>
            <a:ext cx="3855720" cy="460375"/>
          </a:xfrm>
          <a:prstGeom prst="rect">
            <a:avLst/>
          </a:prstGeom>
          <a:noFill/>
        </p:spPr>
        <p:txBody>
          <a:bodyPr wrap="none" rtlCol="0">
            <a:spAutoFit/>
          </a:bodyPr>
          <a:lstStyle/>
          <a:p>
            <a:r>
              <a:rPr lang="zh-CN" altLang="en-US" sz="2400" b="1" dirty="0">
                <a:solidFill>
                  <a:srgbClr val="124062"/>
                </a:solidFill>
                <a:latin typeface="Arial Black" panose="020B0A04020102020204" pitchFamily="34" charset="0"/>
                <a:ea typeface="创艺简细圆" pitchFamily="2" charset="-122"/>
                <a:cs typeface="Kartika" panose="02020503030404060203" pitchFamily="18" charset="0"/>
              </a:rPr>
              <a:t>合同条款中存在的主要问题</a:t>
            </a:r>
          </a:p>
        </p:txBody>
      </p:sp>
      <p:sp>
        <p:nvSpPr>
          <p:cNvPr id="42" name="TextBox 41"/>
          <p:cNvSpPr txBox="1"/>
          <p:nvPr/>
        </p:nvSpPr>
        <p:spPr>
          <a:xfrm>
            <a:off x="1045468" y="1595405"/>
            <a:ext cx="3906839" cy="369332"/>
          </a:xfrm>
          <a:prstGeom prst="rect">
            <a:avLst/>
          </a:prstGeom>
          <a:noFill/>
        </p:spPr>
        <p:txBody>
          <a:bodyPr wrap="none" rtlCol="0">
            <a:spAutoFit/>
          </a:bodyPr>
          <a:lstStyle/>
          <a:p>
            <a:r>
              <a:rPr lang="en-US" altLang="zh-CN" b="1" dirty="0">
                <a:latin typeface="黑体" panose="02010609060101010101" pitchFamily="49" charset="-122"/>
                <a:ea typeface="黑体" panose="02010609060101010101" pitchFamily="49" charset="-122"/>
              </a:rPr>
              <a:t>1.2 </a:t>
            </a:r>
            <a:r>
              <a:rPr lang="zh-CN" altLang="en-US" b="1" dirty="0">
                <a:latin typeface="黑体" panose="02010609060101010101" pitchFamily="49" charset="-122"/>
                <a:ea typeface="黑体" panose="02010609060101010101" pitchFamily="49" charset="-122"/>
              </a:rPr>
              <a:t>合同法律审查中存在的主要问题</a:t>
            </a:r>
          </a:p>
        </p:txBody>
      </p:sp>
      <p:grpSp>
        <p:nvGrpSpPr>
          <p:cNvPr id="5" name="组合 4"/>
          <p:cNvGrpSpPr/>
          <p:nvPr/>
        </p:nvGrpSpPr>
        <p:grpSpPr>
          <a:xfrm>
            <a:off x="1226820" y="5492115"/>
            <a:ext cx="3482975" cy="391795"/>
            <a:chOff x="2159" y="7553"/>
            <a:chExt cx="5485" cy="617"/>
          </a:xfrm>
        </p:grpSpPr>
        <p:sp>
          <p:nvSpPr>
            <p:cNvPr id="3" name="Oval 38"/>
            <p:cNvSpPr/>
            <p:nvPr/>
          </p:nvSpPr>
          <p:spPr>
            <a:xfrm>
              <a:off x="2159" y="7553"/>
              <a:ext cx="617" cy="617"/>
            </a:xfrm>
            <a:prstGeom prst="ellipse">
              <a:avLst/>
            </a:prstGeom>
            <a:solidFill>
              <a:srgbClr val="124062"/>
            </a:solidFill>
            <a:ln w="25400">
              <a:noFill/>
            </a:ln>
            <a:effectLst>
              <a:outerShdw blurRad="762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dirty="0">
                  <a:solidFill>
                    <a:srgbClr val="FEFABC"/>
                  </a:solidFill>
                  <a:latin typeface="Bebas" pitchFamily="2" charset="0"/>
                  <a:ea typeface="微软雅黑" panose="020B0503020204020204" charset="-122"/>
                  <a:sym typeface="Bebas" pitchFamily="2" charset="0"/>
                </a:rPr>
                <a:t>E</a:t>
              </a:r>
            </a:p>
          </p:txBody>
        </p:sp>
        <p:sp>
          <p:nvSpPr>
            <p:cNvPr id="4" name="TextBox 18"/>
            <p:cNvSpPr txBox="1"/>
            <p:nvPr/>
          </p:nvSpPr>
          <p:spPr>
            <a:xfrm>
              <a:off x="2979" y="7607"/>
              <a:ext cx="4665" cy="487"/>
            </a:xfrm>
            <a:prstGeom prst="rect">
              <a:avLst/>
            </a:prstGeom>
            <a:noFill/>
          </p:spPr>
          <p:txBody>
            <a:bodyPr wrap="square" rtlCol="0">
              <a:spAutoFit/>
            </a:bodyPr>
            <a:lstStyle/>
            <a:p>
              <a:pPr>
                <a:lnSpc>
                  <a:spcPts val="1700"/>
                </a:lnSpc>
              </a:pPr>
              <a:r>
                <a:rPr lang="zh-CN" altLang="en-US" sz="1400" dirty="0">
                  <a:solidFill>
                    <a:schemeClr val="tx1">
                      <a:lumMod val="65000"/>
                      <a:lumOff val="35000"/>
                    </a:schemeClr>
                  </a:solidFill>
                  <a:latin typeface="Bebas" pitchFamily="2" charset="0"/>
                  <a:ea typeface="微软雅黑" panose="020B0503020204020204" charset="-122"/>
                  <a:cs typeface="Lato Light"/>
                  <a:sym typeface="Bebas" pitchFamily="2" charset="0"/>
                </a:rPr>
                <a:t>（</a:t>
              </a:r>
              <a:r>
                <a:rPr lang="en-US" altLang="zh-CN" sz="1400" dirty="0">
                  <a:solidFill>
                    <a:schemeClr val="tx1">
                      <a:lumMod val="65000"/>
                      <a:lumOff val="35000"/>
                    </a:schemeClr>
                  </a:solidFill>
                  <a:latin typeface="Bebas" pitchFamily="2" charset="0"/>
                  <a:ea typeface="微软雅黑" panose="020B0503020204020204" charset="-122"/>
                  <a:cs typeface="Lato Light"/>
                  <a:sym typeface="Bebas" pitchFamily="2" charset="0"/>
                </a:rPr>
                <a:t>5</a:t>
              </a:r>
              <a:r>
                <a:rPr lang="zh-CN" altLang="en-US" sz="1400" dirty="0">
                  <a:solidFill>
                    <a:schemeClr val="tx1">
                      <a:lumMod val="65000"/>
                      <a:lumOff val="35000"/>
                    </a:schemeClr>
                  </a:solidFill>
                  <a:latin typeface="Bebas" pitchFamily="2" charset="0"/>
                  <a:ea typeface="微软雅黑" panose="020B0503020204020204" charset="-122"/>
                  <a:cs typeface="Lato Light"/>
                  <a:sym typeface="Bebas" pitchFamily="2" charset="0"/>
                </a:rPr>
                <a:t>）滥用合同范本</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afterEffect">
                                  <p:stCondLst>
                                    <p:cond delay="0"/>
                                  </p:stCondLst>
                                  <p:childTnLst>
                                    <p:set>
                                      <p:cBhvr>
                                        <p:cTn id="6" dur="1" fill="hold">
                                          <p:stCondLst>
                                            <p:cond delay="0"/>
                                          </p:stCondLst>
                                        </p:cTn>
                                        <p:tgtEl>
                                          <p:spTgt spid="132"/>
                                        </p:tgtEl>
                                        <p:attrNameLst>
                                          <p:attrName>style.visibility</p:attrName>
                                        </p:attrNameLst>
                                      </p:cBhvr>
                                      <p:to>
                                        <p:strVal val="visible"/>
                                      </p:to>
                                    </p:set>
                                    <p:anim calcmode="lin" valueType="num">
                                      <p:cBhvr additive="base">
                                        <p:cTn id="7" dur="500" fill="hold"/>
                                        <p:tgtEl>
                                          <p:spTgt spid="132"/>
                                        </p:tgtEl>
                                        <p:attrNameLst>
                                          <p:attrName>ppt_x</p:attrName>
                                        </p:attrNameLst>
                                      </p:cBhvr>
                                      <p:tavLst>
                                        <p:tav tm="0">
                                          <p:val>
                                            <p:strVal val="0-#ppt_w/2"/>
                                          </p:val>
                                        </p:tav>
                                        <p:tav tm="100000">
                                          <p:val>
                                            <p:strVal val="#ppt_x"/>
                                          </p:val>
                                        </p:tav>
                                      </p:tavLst>
                                    </p:anim>
                                    <p:anim calcmode="lin" valueType="num">
                                      <p:cBhvr additive="base">
                                        <p:cTn id="8" dur="500" fill="hold"/>
                                        <p:tgtEl>
                                          <p:spTgt spid="132"/>
                                        </p:tgtEl>
                                        <p:attrNameLst>
                                          <p:attrName>ppt_y</p:attrName>
                                        </p:attrNameLst>
                                      </p:cBhvr>
                                      <p:tavLst>
                                        <p:tav tm="0">
                                          <p:val>
                                            <p:strVal val="1+#ppt_h/2"/>
                                          </p:val>
                                        </p:tav>
                                        <p:tav tm="100000">
                                          <p:val>
                                            <p:strVal val="#ppt_y"/>
                                          </p:val>
                                        </p:tav>
                                      </p:tavLst>
                                    </p:anim>
                                  </p:childTnLst>
                                </p:cTn>
                              </p:par>
                              <p:par>
                                <p:cTn id="9" presetID="2" presetClass="entr" presetSubtype="12" decel="100000" fill="hold" grpId="0" nodeType="withEffect">
                                  <p:stCondLst>
                                    <p:cond delay="0"/>
                                  </p:stCondLst>
                                  <p:childTnLst>
                                    <p:set>
                                      <p:cBhvr>
                                        <p:cTn id="10" dur="1" fill="hold">
                                          <p:stCondLst>
                                            <p:cond delay="0"/>
                                          </p:stCondLst>
                                        </p:cTn>
                                        <p:tgtEl>
                                          <p:spTgt spid="130"/>
                                        </p:tgtEl>
                                        <p:attrNameLst>
                                          <p:attrName>style.visibility</p:attrName>
                                        </p:attrNameLst>
                                      </p:cBhvr>
                                      <p:to>
                                        <p:strVal val="visible"/>
                                      </p:to>
                                    </p:set>
                                    <p:anim calcmode="lin" valueType="num">
                                      <p:cBhvr additive="base">
                                        <p:cTn id="11" dur="500" fill="hold"/>
                                        <p:tgtEl>
                                          <p:spTgt spid="130"/>
                                        </p:tgtEl>
                                        <p:attrNameLst>
                                          <p:attrName>ppt_x</p:attrName>
                                        </p:attrNameLst>
                                      </p:cBhvr>
                                      <p:tavLst>
                                        <p:tav tm="0">
                                          <p:val>
                                            <p:strVal val="0-#ppt_w/2"/>
                                          </p:val>
                                        </p:tav>
                                        <p:tav tm="100000">
                                          <p:val>
                                            <p:strVal val="#ppt_x"/>
                                          </p:val>
                                        </p:tav>
                                      </p:tavLst>
                                    </p:anim>
                                    <p:anim calcmode="lin" valueType="num">
                                      <p:cBhvr additive="base">
                                        <p:cTn id="12" dur="500" fill="hold"/>
                                        <p:tgtEl>
                                          <p:spTgt spid="130"/>
                                        </p:tgtEl>
                                        <p:attrNameLst>
                                          <p:attrName>ppt_y</p:attrName>
                                        </p:attrNameLst>
                                      </p:cBhvr>
                                      <p:tavLst>
                                        <p:tav tm="0">
                                          <p:val>
                                            <p:strVal val="1+#ppt_h/2"/>
                                          </p:val>
                                        </p:tav>
                                        <p:tav tm="100000">
                                          <p:val>
                                            <p:strVal val="#ppt_y"/>
                                          </p:val>
                                        </p:tav>
                                      </p:tavLst>
                                    </p:anim>
                                  </p:childTnLst>
                                </p:cTn>
                              </p:par>
                              <p:par>
                                <p:cTn id="13" presetID="2" presetClass="entr" presetSubtype="12" decel="100000" fill="hold" grpId="0" nodeType="withEffect">
                                  <p:stCondLst>
                                    <p:cond delay="0"/>
                                  </p:stCondLst>
                                  <p:childTnLst>
                                    <p:set>
                                      <p:cBhvr>
                                        <p:cTn id="14" dur="1" fill="hold">
                                          <p:stCondLst>
                                            <p:cond delay="0"/>
                                          </p:stCondLst>
                                        </p:cTn>
                                        <p:tgtEl>
                                          <p:spTgt spid="131"/>
                                        </p:tgtEl>
                                        <p:attrNameLst>
                                          <p:attrName>style.visibility</p:attrName>
                                        </p:attrNameLst>
                                      </p:cBhvr>
                                      <p:to>
                                        <p:strVal val="visible"/>
                                      </p:to>
                                    </p:set>
                                    <p:anim calcmode="lin" valueType="num">
                                      <p:cBhvr additive="base">
                                        <p:cTn id="15" dur="500" fill="hold"/>
                                        <p:tgtEl>
                                          <p:spTgt spid="131"/>
                                        </p:tgtEl>
                                        <p:attrNameLst>
                                          <p:attrName>ppt_x</p:attrName>
                                        </p:attrNameLst>
                                      </p:cBhvr>
                                      <p:tavLst>
                                        <p:tav tm="0">
                                          <p:val>
                                            <p:strVal val="0-#ppt_w/2"/>
                                          </p:val>
                                        </p:tav>
                                        <p:tav tm="100000">
                                          <p:val>
                                            <p:strVal val="#ppt_x"/>
                                          </p:val>
                                        </p:tav>
                                      </p:tavLst>
                                    </p:anim>
                                    <p:anim calcmode="lin" valueType="num">
                                      <p:cBhvr additive="base">
                                        <p:cTn id="16" dur="500" fill="hold"/>
                                        <p:tgtEl>
                                          <p:spTgt spid="131"/>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12" decel="100000" fill="hold" nodeType="afterEffect">
                                  <p:stCondLst>
                                    <p:cond delay="0"/>
                                  </p:stCondLst>
                                  <p:childTnLst>
                                    <p:set>
                                      <p:cBhvr>
                                        <p:cTn id="19" dur="1" fill="hold">
                                          <p:stCondLst>
                                            <p:cond delay="0"/>
                                          </p:stCondLst>
                                        </p:cTn>
                                        <p:tgtEl>
                                          <p:spTgt spid="137"/>
                                        </p:tgtEl>
                                        <p:attrNameLst>
                                          <p:attrName>style.visibility</p:attrName>
                                        </p:attrNameLst>
                                      </p:cBhvr>
                                      <p:to>
                                        <p:strVal val="visible"/>
                                      </p:to>
                                    </p:set>
                                    <p:anim calcmode="lin" valueType="num">
                                      <p:cBhvr additive="base">
                                        <p:cTn id="20" dur="400" fill="hold"/>
                                        <p:tgtEl>
                                          <p:spTgt spid="137"/>
                                        </p:tgtEl>
                                        <p:attrNameLst>
                                          <p:attrName>ppt_x</p:attrName>
                                        </p:attrNameLst>
                                      </p:cBhvr>
                                      <p:tavLst>
                                        <p:tav tm="0">
                                          <p:val>
                                            <p:strVal val="0-#ppt_w/2"/>
                                          </p:val>
                                        </p:tav>
                                        <p:tav tm="100000">
                                          <p:val>
                                            <p:strVal val="#ppt_x"/>
                                          </p:val>
                                        </p:tav>
                                      </p:tavLst>
                                    </p:anim>
                                    <p:anim calcmode="lin" valueType="num">
                                      <p:cBhvr additive="base">
                                        <p:cTn id="21" dur="400" fill="hold"/>
                                        <p:tgtEl>
                                          <p:spTgt spid="137"/>
                                        </p:tgtEl>
                                        <p:attrNameLst>
                                          <p:attrName>ppt_y</p:attrName>
                                        </p:attrNameLst>
                                      </p:cBhvr>
                                      <p:tavLst>
                                        <p:tav tm="0">
                                          <p:val>
                                            <p:strVal val="1+#ppt_h/2"/>
                                          </p:val>
                                        </p:tav>
                                        <p:tav tm="100000">
                                          <p:val>
                                            <p:strVal val="#ppt_y"/>
                                          </p:val>
                                        </p:tav>
                                      </p:tavLst>
                                    </p:anim>
                                  </p:childTnLst>
                                </p:cTn>
                              </p:par>
                              <p:par>
                                <p:cTn id="22" presetID="2" presetClass="entr" presetSubtype="12" decel="100000"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additive="base">
                                        <p:cTn id="24" dur="500" fill="hold"/>
                                        <p:tgtEl>
                                          <p:spTgt spid="135"/>
                                        </p:tgtEl>
                                        <p:attrNameLst>
                                          <p:attrName>ppt_x</p:attrName>
                                        </p:attrNameLst>
                                      </p:cBhvr>
                                      <p:tavLst>
                                        <p:tav tm="0">
                                          <p:val>
                                            <p:strVal val="0-#ppt_w/2"/>
                                          </p:val>
                                        </p:tav>
                                        <p:tav tm="100000">
                                          <p:val>
                                            <p:strVal val="#ppt_x"/>
                                          </p:val>
                                        </p:tav>
                                      </p:tavLst>
                                    </p:anim>
                                    <p:anim calcmode="lin" valueType="num">
                                      <p:cBhvr additive="base">
                                        <p:cTn id="25" dur="500" fill="hold"/>
                                        <p:tgtEl>
                                          <p:spTgt spid="135"/>
                                        </p:tgtEl>
                                        <p:attrNameLst>
                                          <p:attrName>ppt_y</p:attrName>
                                        </p:attrNameLst>
                                      </p:cBhvr>
                                      <p:tavLst>
                                        <p:tav tm="0">
                                          <p:val>
                                            <p:strVal val="1+#ppt_h/2"/>
                                          </p:val>
                                        </p:tav>
                                        <p:tav tm="100000">
                                          <p:val>
                                            <p:strVal val="#ppt_y"/>
                                          </p:val>
                                        </p:tav>
                                      </p:tavLst>
                                    </p:anim>
                                  </p:childTnLst>
                                </p:cTn>
                              </p:par>
                              <p:par>
                                <p:cTn id="26" presetID="2" presetClass="entr" presetSubtype="12" decel="100000" fill="hold" grpId="0" nodeType="withEffect">
                                  <p:stCondLst>
                                    <p:cond delay="0"/>
                                  </p:stCondLst>
                                  <p:childTnLst>
                                    <p:set>
                                      <p:cBhvr>
                                        <p:cTn id="27" dur="1" fill="hold">
                                          <p:stCondLst>
                                            <p:cond delay="0"/>
                                          </p:stCondLst>
                                        </p:cTn>
                                        <p:tgtEl>
                                          <p:spTgt spid="136"/>
                                        </p:tgtEl>
                                        <p:attrNameLst>
                                          <p:attrName>style.visibility</p:attrName>
                                        </p:attrNameLst>
                                      </p:cBhvr>
                                      <p:to>
                                        <p:strVal val="visible"/>
                                      </p:to>
                                    </p:set>
                                    <p:anim calcmode="lin" valueType="num">
                                      <p:cBhvr additive="base">
                                        <p:cTn id="28" dur="500" fill="hold"/>
                                        <p:tgtEl>
                                          <p:spTgt spid="136"/>
                                        </p:tgtEl>
                                        <p:attrNameLst>
                                          <p:attrName>ppt_x</p:attrName>
                                        </p:attrNameLst>
                                      </p:cBhvr>
                                      <p:tavLst>
                                        <p:tav tm="0">
                                          <p:val>
                                            <p:strVal val="0-#ppt_w/2"/>
                                          </p:val>
                                        </p:tav>
                                        <p:tav tm="100000">
                                          <p:val>
                                            <p:strVal val="#ppt_x"/>
                                          </p:val>
                                        </p:tav>
                                      </p:tavLst>
                                    </p:anim>
                                    <p:anim calcmode="lin" valueType="num">
                                      <p:cBhvr additive="base">
                                        <p:cTn id="29" dur="500" fill="hold"/>
                                        <p:tgtEl>
                                          <p:spTgt spid="136"/>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12" decel="100000" fill="hold" nodeType="afterEffect">
                                  <p:stCondLst>
                                    <p:cond delay="0"/>
                                  </p:stCondLst>
                                  <p:childTnLst>
                                    <p:set>
                                      <p:cBhvr>
                                        <p:cTn id="32" dur="1" fill="hold">
                                          <p:stCondLst>
                                            <p:cond delay="0"/>
                                          </p:stCondLst>
                                        </p:cTn>
                                        <p:tgtEl>
                                          <p:spTgt spid="142"/>
                                        </p:tgtEl>
                                        <p:attrNameLst>
                                          <p:attrName>style.visibility</p:attrName>
                                        </p:attrNameLst>
                                      </p:cBhvr>
                                      <p:to>
                                        <p:strVal val="visible"/>
                                      </p:to>
                                    </p:set>
                                    <p:anim calcmode="lin" valueType="num">
                                      <p:cBhvr additive="base">
                                        <p:cTn id="33" dur="500" fill="hold"/>
                                        <p:tgtEl>
                                          <p:spTgt spid="142"/>
                                        </p:tgtEl>
                                        <p:attrNameLst>
                                          <p:attrName>ppt_x</p:attrName>
                                        </p:attrNameLst>
                                      </p:cBhvr>
                                      <p:tavLst>
                                        <p:tav tm="0">
                                          <p:val>
                                            <p:strVal val="0-#ppt_w/2"/>
                                          </p:val>
                                        </p:tav>
                                        <p:tav tm="100000">
                                          <p:val>
                                            <p:strVal val="#ppt_x"/>
                                          </p:val>
                                        </p:tav>
                                      </p:tavLst>
                                    </p:anim>
                                    <p:anim calcmode="lin" valueType="num">
                                      <p:cBhvr additive="base">
                                        <p:cTn id="34" dur="500" fill="hold"/>
                                        <p:tgtEl>
                                          <p:spTgt spid="142"/>
                                        </p:tgtEl>
                                        <p:attrNameLst>
                                          <p:attrName>ppt_y</p:attrName>
                                        </p:attrNameLst>
                                      </p:cBhvr>
                                      <p:tavLst>
                                        <p:tav tm="0">
                                          <p:val>
                                            <p:strVal val="1+#ppt_h/2"/>
                                          </p:val>
                                        </p:tav>
                                        <p:tav tm="100000">
                                          <p:val>
                                            <p:strVal val="#ppt_y"/>
                                          </p:val>
                                        </p:tav>
                                      </p:tavLst>
                                    </p:anim>
                                  </p:childTnLst>
                                </p:cTn>
                              </p:par>
                              <p:par>
                                <p:cTn id="35" presetID="2" presetClass="entr" presetSubtype="12" decel="100000" fill="hold" grpId="0" nodeType="withEffect">
                                  <p:stCondLst>
                                    <p:cond delay="0"/>
                                  </p:stCondLst>
                                  <p:childTnLst>
                                    <p:set>
                                      <p:cBhvr>
                                        <p:cTn id="36" dur="1" fill="hold">
                                          <p:stCondLst>
                                            <p:cond delay="0"/>
                                          </p:stCondLst>
                                        </p:cTn>
                                        <p:tgtEl>
                                          <p:spTgt spid="140"/>
                                        </p:tgtEl>
                                        <p:attrNameLst>
                                          <p:attrName>style.visibility</p:attrName>
                                        </p:attrNameLst>
                                      </p:cBhvr>
                                      <p:to>
                                        <p:strVal val="visible"/>
                                      </p:to>
                                    </p:set>
                                    <p:anim calcmode="lin" valueType="num">
                                      <p:cBhvr additive="base">
                                        <p:cTn id="37" dur="500" fill="hold"/>
                                        <p:tgtEl>
                                          <p:spTgt spid="140"/>
                                        </p:tgtEl>
                                        <p:attrNameLst>
                                          <p:attrName>ppt_x</p:attrName>
                                        </p:attrNameLst>
                                      </p:cBhvr>
                                      <p:tavLst>
                                        <p:tav tm="0">
                                          <p:val>
                                            <p:strVal val="0-#ppt_w/2"/>
                                          </p:val>
                                        </p:tav>
                                        <p:tav tm="100000">
                                          <p:val>
                                            <p:strVal val="#ppt_x"/>
                                          </p:val>
                                        </p:tav>
                                      </p:tavLst>
                                    </p:anim>
                                    <p:anim calcmode="lin" valueType="num">
                                      <p:cBhvr additive="base">
                                        <p:cTn id="38" dur="500" fill="hold"/>
                                        <p:tgtEl>
                                          <p:spTgt spid="140"/>
                                        </p:tgtEl>
                                        <p:attrNameLst>
                                          <p:attrName>ppt_y</p:attrName>
                                        </p:attrNameLst>
                                      </p:cBhvr>
                                      <p:tavLst>
                                        <p:tav tm="0">
                                          <p:val>
                                            <p:strVal val="1+#ppt_h/2"/>
                                          </p:val>
                                        </p:tav>
                                        <p:tav tm="100000">
                                          <p:val>
                                            <p:strVal val="#ppt_y"/>
                                          </p:val>
                                        </p:tav>
                                      </p:tavLst>
                                    </p:anim>
                                  </p:childTnLst>
                                </p:cTn>
                              </p:par>
                              <p:par>
                                <p:cTn id="39" presetID="2" presetClass="entr" presetSubtype="12" decel="100000" fill="hold" grpId="0" nodeType="withEffect">
                                  <p:stCondLst>
                                    <p:cond delay="0"/>
                                  </p:stCondLst>
                                  <p:childTnLst>
                                    <p:set>
                                      <p:cBhvr>
                                        <p:cTn id="40" dur="1" fill="hold">
                                          <p:stCondLst>
                                            <p:cond delay="0"/>
                                          </p:stCondLst>
                                        </p:cTn>
                                        <p:tgtEl>
                                          <p:spTgt spid="141"/>
                                        </p:tgtEl>
                                        <p:attrNameLst>
                                          <p:attrName>style.visibility</p:attrName>
                                        </p:attrNameLst>
                                      </p:cBhvr>
                                      <p:to>
                                        <p:strVal val="visible"/>
                                      </p:to>
                                    </p:set>
                                    <p:anim calcmode="lin" valueType="num">
                                      <p:cBhvr additive="base">
                                        <p:cTn id="41" dur="400" fill="hold"/>
                                        <p:tgtEl>
                                          <p:spTgt spid="141"/>
                                        </p:tgtEl>
                                        <p:attrNameLst>
                                          <p:attrName>ppt_x</p:attrName>
                                        </p:attrNameLst>
                                      </p:cBhvr>
                                      <p:tavLst>
                                        <p:tav tm="0">
                                          <p:val>
                                            <p:strVal val="0-#ppt_w/2"/>
                                          </p:val>
                                        </p:tav>
                                        <p:tav tm="100000">
                                          <p:val>
                                            <p:strVal val="#ppt_x"/>
                                          </p:val>
                                        </p:tav>
                                      </p:tavLst>
                                    </p:anim>
                                    <p:anim calcmode="lin" valueType="num">
                                      <p:cBhvr additive="base">
                                        <p:cTn id="42" dur="400" fill="hold"/>
                                        <p:tgtEl>
                                          <p:spTgt spid="1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31" grpId="0" animBg="1"/>
      <p:bldP spid="135" grpId="0" animBg="1"/>
      <p:bldP spid="136"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45602" y="1650393"/>
            <a:ext cx="4108817" cy="369332"/>
          </a:xfrm>
          <a:prstGeom prst="rect">
            <a:avLst/>
          </a:prstGeom>
          <a:noFill/>
        </p:spPr>
        <p:txBody>
          <a:bodyPr wrap="none" rtlCol="0">
            <a:spAutoFit/>
          </a:bodyPr>
          <a:lstStyle/>
          <a:p>
            <a:r>
              <a:rPr lang="zh-CN" altLang="en-US" dirty="0">
                <a:solidFill>
                  <a:srgbClr val="124062"/>
                </a:solidFill>
              </a:rPr>
              <a:t>（</a:t>
            </a:r>
            <a:r>
              <a:rPr lang="en-US" altLang="zh-CN" dirty="0">
                <a:solidFill>
                  <a:srgbClr val="124062"/>
                </a:solidFill>
              </a:rPr>
              <a:t>1</a:t>
            </a:r>
            <a:r>
              <a:rPr lang="zh-CN" altLang="en-US" dirty="0">
                <a:solidFill>
                  <a:srgbClr val="124062"/>
                </a:solidFill>
              </a:rPr>
              <a:t>）送审过程中存在的沟通交流瑕疵</a:t>
            </a:r>
          </a:p>
        </p:txBody>
      </p:sp>
      <p:sp>
        <p:nvSpPr>
          <p:cNvPr id="13" name="Oval 25"/>
          <p:cNvSpPr/>
          <p:nvPr/>
        </p:nvSpPr>
        <p:spPr>
          <a:xfrm>
            <a:off x="7920704" y="3547273"/>
            <a:ext cx="718780" cy="719061"/>
          </a:xfrm>
          <a:prstGeom prst="ellipse">
            <a:avLst/>
          </a:prstGeom>
          <a:solidFill>
            <a:srgbClr val="537285"/>
          </a:solidFill>
          <a:ln w="25400">
            <a:noFill/>
          </a:ln>
          <a:effectLst>
            <a:outerShdw blurRad="1651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600">
              <a:solidFill>
                <a:srgbClr val="FEFABC"/>
              </a:solidFill>
              <a:latin typeface="Bebas" pitchFamily="2" charset="0"/>
              <a:ea typeface="微软雅黑" panose="020B0503020204020204" charset="-122"/>
              <a:sym typeface="Bebas" pitchFamily="2" charset="0"/>
            </a:endParaRPr>
          </a:p>
        </p:txBody>
      </p:sp>
      <p:sp>
        <p:nvSpPr>
          <p:cNvPr id="14" name="Freeform 131"/>
          <p:cNvSpPr>
            <a:spLocks noChangeAspect="1" noEditPoints="1"/>
          </p:cNvSpPr>
          <p:nvPr/>
        </p:nvSpPr>
        <p:spPr bwMode="auto">
          <a:xfrm>
            <a:off x="8139571" y="3722151"/>
            <a:ext cx="348324" cy="348460"/>
          </a:xfrm>
          <a:custGeom>
            <a:avLst/>
            <a:gdLst/>
            <a:ahLst/>
            <a:cxnLst>
              <a:cxn ang="0">
                <a:pos x="55" y="28"/>
              </a:cxn>
              <a:cxn ang="0">
                <a:pos x="27" y="55"/>
              </a:cxn>
              <a:cxn ang="0">
                <a:pos x="0" y="28"/>
              </a:cxn>
              <a:cxn ang="0">
                <a:pos x="27" y="0"/>
              </a:cxn>
              <a:cxn ang="0">
                <a:pos x="55" y="28"/>
              </a:cxn>
              <a:cxn ang="0">
                <a:pos x="42" y="28"/>
              </a:cxn>
              <a:cxn ang="0">
                <a:pos x="41" y="26"/>
              </a:cxn>
              <a:cxn ang="0">
                <a:pos x="21" y="14"/>
              </a:cxn>
              <a:cxn ang="0">
                <a:pos x="19" y="14"/>
              </a:cxn>
              <a:cxn ang="0">
                <a:pos x="18" y="16"/>
              </a:cxn>
              <a:cxn ang="0">
                <a:pos x="18" y="39"/>
              </a:cxn>
              <a:cxn ang="0">
                <a:pos x="19" y="41"/>
              </a:cxn>
              <a:cxn ang="0">
                <a:pos x="20" y="41"/>
              </a:cxn>
              <a:cxn ang="0">
                <a:pos x="21" y="41"/>
              </a:cxn>
              <a:cxn ang="0">
                <a:pos x="41" y="30"/>
              </a:cxn>
              <a:cxn ang="0">
                <a:pos x="42" y="28"/>
              </a:cxn>
            </a:cxnLst>
            <a:rect l="0" t="0" r="r" b="b"/>
            <a:pathLst>
              <a:path w="55" h="55">
                <a:moveTo>
                  <a:pt x="55" y="28"/>
                </a:moveTo>
                <a:cubicBezTo>
                  <a:pt x="55" y="43"/>
                  <a:pt x="42" y="55"/>
                  <a:pt x="27" y="55"/>
                </a:cubicBezTo>
                <a:cubicBezTo>
                  <a:pt x="12" y="55"/>
                  <a:pt x="0" y="43"/>
                  <a:pt x="0" y="28"/>
                </a:cubicBezTo>
                <a:cubicBezTo>
                  <a:pt x="0" y="13"/>
                  <a:pt x="12" y="0"/>
                  <a:pt x="27" y="0"/>
                </a:cubicBezTo>
                <a:cubicBezTo>
                  <a:pt x="42" y="0"/>
                  <a:pt x="55" y="13"/>
                  <a:pt x="55" y="28"/>
                </a:cubicBezTo>
                <a:close/>
                <a:moveTo>
                  <a:pt x="42" y="28"/>
                </a:moveTo>
                <a:cubicBezTo>
                  <a:pt x="42" y="27"/>
                  <a:pt x="42" y="26"/>
                  <a:pt x="41" y="26"/>
                </a:cubicBezTo>
                <a:cubicBezTo>
                  <a:pt x="21" y="14"/>
                  <a:pt x="21" y="14"/>
                  <a:pt x="21" y="14"/>
                </a:cubicBezTo>
                <a:cubicBezTo>
                  <a:pt x="21" y="14"/>
                  <a:pt x="20" y="14"/>
                  <a:pt x="19" y="14"/>
                </a:cubicBezTo>
                <a:cubicBezTo>
                  <a:pt x="18" y="15"/>
                  <a:pt x="18" y="16"/>
                  <a:pt x="18" y="16"/>
                </a:cubicBezTo>
                <a:cubicBezTo>
                  <a:pt x="18" y="39"/>
                  <a:pt x="18" y="39"/>
                  <a:pt x="18" y="39"/>
                </a:cubicBezTo>
                <a:cubicBezTo>
                  <a:pt x="18" y="40"/>
                  <a:pt x="18" y="41"/>
                  <a:pt x="19" y="41"/>
                </a:cubicBezTo>
                <a:cubicBezTo>
                  <a:pt x="20" y="41"/>
                  <a:pt x="20" y="41"/>
                  <a:pt x="20" y="41"/>
                </a:cubicBezTo>
                <a:cubicBezTo>
                  <a:pt x="21" y="41"/>
                  <a:pt x="21" y="41"/>
                  <a:pt x="21" y="41"/>
                </a:cubicBezTo>
                <a:cubicBezTo>
                  <a:pt x="41" y="30"/>
                  <a:pt x="41" y="30"/>
                  <a:pt x="41" y="30"/>
                </a:cubicBezTo>
                <a:cubicBezTo>
                  <a:pt x="42" y="29"/>
                  <a:pt x="42" y="29"/>
                  <a:pt x="42" y="28"/>
                </a:cubicBezTo>
                <a:close/>
              </a:path>
            </a:pathLst>
          </a:custGeom>
          <a:solidFill>
            <a:srgbClr val="FEFEFE"/>
          </a:solidFill>
          <a:ln w="9525">
            <a:noFill/>
            <a:round/>
          </a:ln>
        </p:spPr>
        <p:txBody>
          <a:bodyPr vert="horz" wrap="square" lIns="45720" tIns="22860" rIns="45720" bIns="22860" numCol="1" anchor="t" anchorCtr="0" compatLnSpc="1"/>
          <a:lstStyle/>
          <a:p>
            <a:endParaRPr lang="en-US" sz="900">
              <a:solidFill>
                <a:srgbClr val="FFFFFF"/>
              </a:solidFill>
              <a:latin typeface="Bebas" pitchFamily="2" charset="0"/>
              <a:ea typeface="微软雅黑" panose="020B0503020204020204" charset="-122"/>
              <a:cs typeface="Lato Light"/>
              <a:sym typeface="Bebas" pitchFamily="2" charset="0"/>
            </a:endParaRPr>
          </a:p>
        </p:txBody>
      </p:sp>
      <p:sp>
        <p:nvSpPr>
          <p:cNvPr id="15" name="Oval 37"/>
          <p:cNvSpPr/>
          <p:nvPr/>
        </p:nvSpPr>
        <p:spPr>
          <a:xfrm>
            <a:off x="8087041" y="4868083"/>
            <a:ext cx="718780" cy="719061"/>
          </a:xfrm>
          <a:prstGeom prst="ellipse">
            <a:avLst/>
          </a:prstGeom>
          <a:solidFill>
            <a:srgbClr val="124062"/>
          </a:solidFill>
          <a:ln w="25400">
            <a:noFill/>
          </a:ln>
          <a:effectLst>
            <a:outerShdw blurRad="1651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600">
              <a:solidFill>
                <a:srgbClr val="FEFABC"/>
              </a:solidFill>
              <a:latin typeface="Bebas" pitchFamily="2" charset="0"/>
              <a:ea typeface="微软雅黑" panose="020B0503020204020204" charset="-122"/>
              <a:sym typeface="Bebas" pitchFamily="2" charset="0"/>
            </a:endParaRPr>
          </a:p>
        </p:txBody>
      </p:sp>
      <p:sp>
        <p:nvSpPr>
          <p:cNvPr id="16" name="Freeform 231"/>
          <p:cNvSpPr>
            <a:spLocks noChangeAspect="1" noEditPoints="1"/>
          </p:cNvSpPr>
          <p:nvPr/>
        </p:nvSpPr>
        <p:spPr bwMode="auto">
          <a:xfrm>
            <a:off x="8269011" y="5051592"/>
            <a:ext cx="354839" cy="352044"/>
          </a:xfrm>
          <a:custGeom>
            <a:avLst/>
            <a:gdLst>
              <a:gd name="T0" fmla="*/ 59 w 59"/>
              <a:gd name="T1" fmla="*/ 47 h 58"/>
              <a:gd name="T2" fmla="*/ 48 w 59"/>
              <a:gd name="T3" fmla="*/ 58 h 58"/>
              <a:gd name="T4" fmla="*/ 11 w 59"/>
              <a:gd name="T5" fmla="*/ 58 h 58"/>
              <a:gd name="T6" fmla="*/ 0 w 59"/>
              <a:gd name="T7" fmla="*/ 47 h 58"/>
              <a:gd name="T8" fmla="*/ 0 w 59"/>
              <a:gd name="T9" fmla="*/ 10 h 58"/>
              <a:gd name="T10" fmla="*/ 11 w 59"/>
              <a:gd name="T11" fmla="*/ 0 h 58"/>
              <a:gd name="T12" fmla="*/ 48 w 59"/>
              <a:gd name="T13" fmla="*/ 0 h 58"/>
              <a:gd name="T14" fmla="*/ 59 w 59"/>
              <a:gd name="T15" fmla="*/ 10 h 58"/>
              <a:gd name="T16" fmla="*/ 59 w 59"/>
              <a:gd name="T17" fmla="*/ 47 h 58"/>
              <a:gd name="T18" fmla="*/ 49 w 59"/>
              <a:gd name="T19" fmla="*/ 39 h 58"/>
              <a:gd name="T20" fmla="*/ 42 w 59"/>
              <a:gd name="T21" fmla="*/ 35 h 58"/>
              <a:gd name="T22" fmla="*/ 40 w 59"/>
              <a:gd name="T23" fmla="*/ 34 h 58"/>
              <a:gd name="T24" fmla="*/ 34 w 59"/>
              <a:gd name="T25" fmla="*/ 39 h 58"/>
              <a:gd name="T26" fmla="*/ 32 w 59"/>
              <a:gd name="T27" fmla="*/ 38 h 58"/>
              <a:gd name="T28" fmla="*/ 20 w 59"/>
              <a:gd name="T29" fmla="*/ 27 h 58"/>
              <a:gd name="T30" fmla="*/ 19 w 59"/>
              <a:gd name="T31" fmla="*/ 24 h 58"/>
              <a:gd name="T32" fmla="*/ 24 w 59"/>
              <a:gd name="T33" fmla="*/ 19 h 58"/>
              <a:gd name="T34" fmla="*/ 23 w 59"/>
              <a:gd name="T35" fmla="*/ 16 h 58"/>
              <a:gd name="T36" fmla="*/ 19 w 59"/>
              <a:gd name="T37" fmla="*/ 9 h 58"/>
              <a:gd name="T38" fmla="*/ 18 w 59"/>
              <a:gd name="T39" fmla="*/ 9 h 58"/>
              <a:gd name="T40" fmla="*/ 14 w 59"/>
              <a:gd name="T41" fmla="*/ 10 h 58"/>
              <a:gd name="T42" fmla="*/ 10 w 59"/>
              <a:gd name="T43" fmla="*/ 19 h 58"/>
              <a:gd name="T44" fmla="*/ 12 w 59"/>
              <a:gd name="T45" fmla="*/ 26 h 58"/>
              <a:gd name="T46" fmla="*/ 32 w 59"/>
              <a:gd name="T47" fmla="*/ 46 h 58"/>
              <a:gd name="T48" fmla="*/ 40 w 59"/>
              <a:gd name="T49" fmla="*/ 48 h 58"/>
              <a:gd name="T50" fmla="*/ 48 w 59"/>
              <a:gd name="T51" fmla="*/ 44 h 58"/>
              <a:gd name="T52" fmla="*/ 49 w 59"/>
              <a:gd name="T53" fmla="*/ 40 h 58"/>
              <a:gd name="T54" fmla="*/ 49 w 59"/>
              <a:gd name="T55" fmla="*/ 39 h 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9" h="58">
                <a:moveTo>
                  <a:pt x="59" y="47"/>
                </a:moveTo>
                <a:cubicBezTo>
                  <a:pt x="59" y="53"/>
                  <a:pt x="54" y="58"/>
                  <a:pt x="48" y="58"/>
                </a:cubicBezTo>
                <a:cubicBezTo>
                  <a:pt x="11" y="58"/>
                  <a:pt x="11" y="58"/>
                  <a:pt x="11" y="58"/>
                </a:cubicBezTo>
                <a:cubicBezTo>
                  <a:pt x="5" y="58"/>
                  <a:pt x="0" y="53"/>
                  <a:pt x="0" y="47"/>
                </a:cubicBezTo>
                <a:cubicBezTo>
                  <a:pt x="0" y="10"/>
                  <a:pt x="0" y="10"/>
                  <a:pt x="0" y="10"/>
                </a:cubicBezTo>
                <a:cubicBezTo>
                  <a:pt x="0" y="4"/>
                  <a:pt x="5" y="0"/>
                  <a:pt x="11" y="0"/>
                </a:cubicBezTo>
                <a:cubicBezTo>
                  <a:pt x="48" y="0"/>
                  <a:pt x="48" y="0"/>
                  <a:pt x="48" y="0"/>
                </a:cubicBezTo>
                <a:cubicBezTo>
                  <a:pt x="54" y="0"/>
                  <a:pt x="59" y="4"/>
                  <a:pt x="59" y="10"/>
                </a:cubicBezTo>
                <a:lnTo>
                  <a:pt x="59" y="47"/>
                </a:lnTo>
                <a:close/>
                <a:moveTo>
                  <a:pt x="49" y="39"/>
                </a:moveTo>
                <a:cubicBezTo>
                  <a:pt x="49" y="39"/>
                  <a:pt x="43" y="36"/>
                  <a:pt x="42" y="35"/>
                </a:cubicBezTo>
                <a:cubicBezTo>
                  <a:pt x="41" y="35"/>
                  <a:pt x="41" y="34"/>
                  <a:pt x="40" y="34"/>
                </a:cubicBezTo>
                <a:cubicBezTo>
                  <a:pt x="38" y="34"/>
                  <a:pt x="36" y="39"/>
                  <a:pt x="34" y="39"/>
                </a:cubicBezTo>
                <a:cubicBezTo>
                  <a:pt x="33" y="39"/>
                  <a:pt x="32" y="38"/>
                  <a:pt x="32" y="38"/>
                </a:cubicBezTo>
                <a:cubicBezTo>
                  <a:pt x="27" y="35"/>
                  <a:pt x="23" y="32"/>
                  <a:pt x="20" y="27"/>
                </a:cubicBezTo>
                <a:cubicBezTo>
                  <a:pt x="20" y="26"/>
                  <a:pt x="19" y="25"/>
                  <a:pt x="19" y="24"/>
                </a:cubicBezTo>
                <a:cubicBezTo>
                  <a:pt x="19" y="23"/>
                  <a:pt x="24" y="20"/>
                  <a:pt x="24" y="19"/>
                </a:cubicBezTo>
                <a:cubicBezTo>
                  <a:pt x="24" y="18"/>
                  <a:pt x="23" y="17"/>
                  <a:pt x="23" y="16"/>
                </a:cubicBezTo>
                <a:cubicBezTo>
                  <a:pt x="22" y="15"/>
                  <a:pt x="20" y="10"/>
                  <a:pt x="19" y="9"/>
                </a:cubicBezTo>
                <a:cubicBezTo>
                  <a:pt x="19" y="9"/>
                  <a:pt x="19" y="9"/>
                  <a:pt x="18" y="9"/>
                </a:cubicBezTo>
                <a:cubicBezTo>
                  <a:pt x="17" y="9"/>
                  <a:pt x="15" y="10"/>
                  <a:pt x="14" y="10"/>
                </a:cubicBezTo>
                <a:cubicBezTo>
                  <a:pt x="12" y="11"/>
                  <a:pt x="10" y="16"/>
                  <a:pt x="10" y="19"/>
                </a:cubicBezTo>
                <a:cubicBezTo>
                  <a:pt x="10" y="21"/>
                  <a:pt x="11" y="24"/>
                  <a:pt x="12" y="26"/>
                </a:cubicBezTo>
                <a:cubicBezTo>
                  <a:pt x="15" y="34"/>
                  <a:pt x="24" y="43"/>
                  <a:pt x="32" y="46"/>
                </a:cubicBezTo>
                <a:cubicBezTo>
                  <a:pt x="35" y="47"/>
                  <a:pt x="37" y="48"/>
                  <a:pt x="40" y="48"/>
                </a:cubicBezTo>
                <a:cubicBezTo>
                  <a:pt x="42" y="48"/>
                  <a:pt x="47" y="46"/>
                  <a:pt x="48" y="44"/>
                </a:cubicBezTo>
                <a:cubicBezTo>
                  <a:pt x="49" y="43"/>
                  <a:pt x="49" y="41"/>
                  <a:pt x="49" y="40"/>
                </a:cubicBezTo>
                <a:cubicBezTo>
                  <a:pt x="49" y="40"/>
                  <a:pt x="49" y="40"/>
                  <a:pt x="49" y="39"/>
                </a:cubicBezTo>
                <a:close/>
              </a:path>
            </a:pathLst>
          </a:custGeom>
          <a:solidFill>
            <a:srgbClr val="FEFEFE"/>
          </a:solidFill>
          <a:ln w="9525">
            <a:noFill/>
            <a:round/>
          </a:ln>
        </p:spPr>
        <p:txBody>
          <a:bodyPr/>
          <a:lstStyle/>
          <a:p>
            <a:endParaRPr lang="en-US" sz="900">
              <a:latin typeface="Bebas" pitchFamily="2" charset="0"/>
              <a:ea typeface="微软雅黑" panose="020B0503020204020204" charset="-122"/>
              <a:sym typeface="Bebas" pitchFamily="2" charset="0"/>
            </a:endParaRPr>
          </a:p>
        </p:txBody>
      </p:sp>
      <p:sp>
        <p:nvSpPr>
          <p:cNvPr id="17" name="Oval 48"/>
          <p:cNvSpPr/>
          <p:nvPr/>
        </p:nvSpPr>
        <p:spPr>
          <a:xfrm>
            <a:off x="2979659" y="3577084"/>
            <a:ext cx="718780" cy="719061"/>
          </a:xfrm>
          <a:prstGeom prst="ellipse">
            <a:avLst/>
          </a:prstGeom>
          <a:solidFill>
            <a:srgbClr val="124062"/>
          </a:solidFill>
          <a:ln w="25400">
            <a:noFill/>
          </a:ln>
          <a:effectLst>
            <a:outerShdw blurRad="1651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600">
              <a:solidFill>
                <a:srgbClr val="FEFABC"/>
              </a:solidFill>
              <a:latin typeface="Bebas" pitchFamily="2" charset="0"/>
              <a:ea typeface="微软雅黑" panose="020B0503020204020204" charset="-122"/>
              <a:sym typeface="Bebas" pitchFamily="2" charset="0"/>
            </a:endParaRPr>
          </a:p>
        </p:txBody>
      </p:sp>
      <p:sp>
        <p:nvSpPr>
          <p:cNvPr id="18" name="Oval 51"/>
          <p:cNvSpPr/>
          <p:nvPr/>
        </p:nvSpPr>
        <p:spPr>
          <a:xfrm>
            <a:off x="2979659" y="4856048"/>
            <a:ext cx="718780" cy="719061"/>
          </a:xfrm>
          <a:prstGeom prst="ellipse">
            <a:avLst/>
          </a:prstGeom>
          <a:solidFill>
            <a:srgbClr val="537285"/>
          </a:solidFill>
          <a:ln w="25400">
            <a:noFill/>
          </a:ln>
          <a:effectLst>
            <a:outerShdw blurRad="1651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600">
              <a:solidFill>
                <a:srgbClr val="FEFABC"/>
              </a:solidFill>
              <a:latin typeface="Bebas" pitchFamily="2" charset="0"/>
              <a:ea typeface="微软雅黑" panose="020B0503020204020204" charset="-122"/>
              <a:sym typeface="Bebas" pitchFamily="2" charset="0"/>
            </a:endParaRPr>
          </a:p>
        </p:txBody>
      </p:sp>
      <p:sp>
        <p:nvSpPr>
          <p:cNvPr id="19" name="Freeform 37"/>
          <p:cNvSpPr>
            <a:spLocks noChangeAspect="1"/>
          </p:cNvSpPr>
          <p:nvPr/>
        </p:nvSpPr>
        <p:spPr bwMode="auto">
          <a:xfrm>
            <a:off x="3177720" y="3779665"/>
            <a:ext cx="334134" cy="290946"/>
          </a:xfrm>
          <a:custGeom>
            <a:avLst/>
            <a:gdLst>
              <a:gd name="T0" fmla="*/ 34 w 68"/>
              <a:gd name="T1" fmla="*/ 49 h 59"/>
              <a:gd name="T2" fmla="*/ 29 w 68"/>
              <a:gd name="T3" fmla="*/ 49 h 59"/>
              <a:gd name="T4" fmla="*/ 11 w 68"/>
              <a:gd name="T5" fmla="*/ 58 h 59"/>
              <a:gd name="T6" fmla="*/ 7 w 68"/>
              <a:gd name="T7" fmla="*/ 59 h 59"/>
              <a:gd name="T8" fmla="*/ 5 w 68"/>
              <a:gd name="T9" fmla="*/ 57 h 59"/>
              <a:gd name="T10" fmla="*/ 5 w 68"/>
              <a:gd name="T11" fmla="*/ 57 h 59"/>
              <a:gd name="T12" fmla="*/ 6 w 68"/>
              <a:gd name="T13" fmla="*/ 55 h 59"/>
              <a:gd name="T14" fmla="*/ 13 w 68"/>
              <a:gd name="T15" fmla="*/ 44 h 59"/>
              <a:gd name="T16" fmla="*/ 0 w 68"/>
              <a:gd name="T17" fmla="*/ 25 h 59"/>
              <a:gd name="T18" fmla="*/ 34 w 68"/>
              <a:gd name="T19" fmla="*/ 0 h 59"/>
              <a:gd name="T20" fmla="*/ 68 w 68"/>
              <a:gd name="T21" fmla="*/ 25 h 59"/>
              <a:gd name="T22" fmla="*/ 34 w 68"/>
              <a:gd name="T23" fmla="*/ 49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8" h="59">
                <a:moveTo>
                  <a:pt x="34" y="49"/>
                </a:moveTo>
                <a:cubicBezTo>
                  <a:pt x="33" y="49"/>
                  <a:pt x="31" y="49"/>
                  <a:pt x="29" y="49"/>
                </a:cubicBezTo>
                <a:cubicBezTo>
                  <a:pt x="24" y="53"/>
                  <a:pt x="18" y="56"/>
                  <a:pt x="11" y="58"/>
                </a:cubicBezTo>
                <a:cubicBezTo>
                  <a:pt x="10" y="58"/>
                  <a:pt x="9" y="59"/>
                  <a:pt x="7" y="59"/>
                </a:cubicBezTo>
                <a:cubicBezTo>
                  <a:pt x="6" y="59"/>
                  <a:pt x="6" y="58"/>
                  <a:pt x="5" y="57"/>
                </a:cubicBezTo>
                <a:cubicBezTo>
                  <a:pt x="5" y="57"/>
                  <a:pt x="5" y="57"/>
                  <a:pt x="5" y="57"/>
                </a:cubicBezTo>
                <a:cubicBezTo>
                  <a:pt x="5" y="56"/>
                  <a:pt x="6" y="56"/>
                  <a:pt x="6" y="55"/>
                </a:cubicBezTo>
                <a:cubicBezTo>
                  <a:pt x="9" y="52"/>
                  <a:pt x="11" y="50"/>
                  <a:pt x="13" y="44"/>
                </a:cubicBezTo>
                <a:cubicBezTo>
                  <a:pt x="5" y="39"/>
                  <a:pt x="0" y="32"/>
                  <a:pt x="0" y="25"/>
                </a:cubicBezTo>
                <a:cubicBezTo>
                  <a:pt x="0" y="11"/>
                  <a:pt x="16" y="0"/>
                  <a:pt x="34" y="0"/>
                </a:cubicBezTo>
                <a:cubicBezTo>
                  <a:pt x="53" y="0"/>
                  <a:pt x="68" y="11"/>
                  <a:pt x="68" y="25"/>
                </a:cubicBezTo>
                <a:cubicBezTo>
                  <a:pt x="68" y="38"/>
                  <a:pt x="53" y="49"/>
                  <a:pt x="34" y="49"/>
                </a:cubicBezTo>
                <a:close/>
              </a:path>
            </a:pathLst>
          </a:custGeom>
          <a:solidFill>
            <a:srgbClr val="FEFEFE"/>
          </a:solidFill>
          <a:ln w="9525">
            <a:noFill/>
            <a:round/>
          </a:ln>
        </p:spPr>
        <p:txBody>
          <a:bodyPr/>
          <a:lstStyle/>
          <a:p>
            <a:endParaRPr lang="en-US" sz="900">
              <a:latin typeface="Bebas" pitchFamily="2" charset="0"/>
              <a:ea typeface="微软雅黑" panose="020B0503020204020204" charset="-122"/>
              <a:sym typeface="Bebas" pitchFamily="2" charset="0"/>
            </a:endParaRPr>
          </a:p>
        </p:txBody>
      </p:sp>
      <p:sp>
        <p:nvSpPr>
          <p:cNvPr id="20" name="Freeform 116"/>
          <p:cNvSpPr>
            <a:spLocks noChangeAspect="1"/>
          </p:cNvSpPr>
          <p:nvPr/>
        </p:nvSpPr>
        <p:spPr bwMode="auto">
          <a:xfrm>
            <a:off x="3155307" y="5028183"/>
            <a:ext cx="373709" cy="352044"/>
          </a:xfrm>
          <a:custGeom>
            <a:avLst/>
            <a:gdLst>
              <a:gd name="T0" fmla="*/ 63 w 64"/>
              <a:gd name="T1" fmla="*/ 25 h 60"/>
              <a:gd name="T2" fmla="*/ 49 w 64"/>
              <a:gd name="T3" fmla="*/ 39 h 60"/>
              <a:gd name="T4" fmla="*/ 52 w 64"/>
              <a:gd name="T5" fmla="*/ 57 h 60"/>
              <a:gd name="T6" fmla="*/ 52 w 64"/>
              <a:gd name="T7" fmla="*/ 58 h 60"/>
              <a:gd name="T8" fmla="*/ 51 w 64"/>
              <a:gd name="T9" fmla="*/ 60 h 60"/>
              <a:gd name="T10" fmla="*/ 49 w 64"/>
              <a:gd name="T11" fmla="*/ 60 h 60"/>
              <a:gd name="T12" fmla="*/ 32 w 64"/>
              <a:gd name="T13" fmla="*/ 51 h 60"/>
              <a:gd name="T14" fmla="*/ 15 w 64"/>
              <a:gd name="T15" fmla="*/ 60 h 60"/>
              <a:gd name="T16" fmla="*/ 13 w 64"/>
              <a:gd name="T17" fmla="*/ 60 h 60"/>
              <a:gd name="T18" fmla="*/ 12 w 64"/>
              <a:gd name="T19" fmla="*/ 58 h 60"/>
              <a:gd name="T20" fmla="*/ 12 w 64"/>
              <a:gd name="T21" fmla="*/ 57 h 60"/>
              <a:gd name="T22" fmla="*/ 15 w 64"/>
              <a:gd name="T23" fmla="*/ 39 h 60"/>
              <a:gd name="T24" fmla="*/ 1 w 64"/>
              <a:gd name="T25" fmla="*/ 25 h 60"/>
              <a:gd name="T26" fmla="*/ 0 w 64"/>
              <a:gd name="T27" fmla="*/ 23 h 60"/>
              <a:gd name="T28" fmla="*/ 3 w 64"/>
              <a:gd name="T29" fmla="*/ 22 h 60"/>
              <a:gd name="T30" fmla="*/ 22 w 64"/>
              <a:gd name="T31" fmla="*/ 19 h 60"/>
              <a:gd name="T32" fmla="*/ 30 w 64"/>
              <a:gd name="T33" fmla="*/ 1 h 60"/>
              <a:gd name="T34" fmla="*/ 32 w 64"/>
              <a:gd name="T35" fmla="*/ 0 h 60"/>
              <a:gd name="T36" fmla="*/ 34 w 64"/>
              <a:gd name="T37" fmla="*/ 1 h 60"/>
              <a:gd name="T38" fmla="*/ 42 w 64"/>
              <a:gd name="T39" fmla="*/ 19 h 60"/>
              <a:gd name="T40" fmla="*/ 61 w 64"/>
              <a:gd name="T41" fmla="*/ 22 h 60"/>
              <a:gd name="T42" fmla="*/ 64 w 64"/>
              <a:gd name="T43" fmla="*/ 23 h 60"/>
              <a:gd name="T44" fmla="*/ 63 w 64"/>
              <a:gd name="T45" fmla="*/ 25 h 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4" h="60">
                <a:moveTo>
                  <a:pt x="63" y="25"/>
                </a:moveTo>
                <a:cubicBezTo>
                  <a:pt x="49" y="39"/>
                  <a:pt x="49" y="39"/>
                  <a:pt x="49" y="39"/>
                </a:cubicBezTo>
                <a:cubicBezTo>
                  <a:pt x="52" y="57"/>
                  <a:pt x="52" y="57"/>
                  <a:pt x="52" y="57"/>
                </a:cubicBezTo>
                <a:cubicBezTo>
                  <a:pt x="52" y="58"/>
                  <a:pt x="52" y="58"/>
                  <a:pt x="52" y="58"/>
                </a:cubicBezTo>
                <a:cubicBezTo>
                  <a:pt x="52" y="59"/>
                  <a:pt x="52" y="60"/>
                  <a:pt x="51" y="60"/>
                </a:cubicBezTo>
                <a:cubicBezTo>
                  <a:pt x="50" y="60"/>
                  <a:pt x="50" y="60"/>
                  <a:pt x="49" y="60"/>
                </a:cubicBezTo>
                <a:cubicBezTo>
                  <a:pt x="32" y="51"/>
                  <a:pt x="32" y="51"/>
                  <a:pt x="32" y="51"/>
                </a:cubicBezTo>
                <a:cubicBezTo>
                  <a:pt x="15" y="60"/>
                  <a:pt x="15" y="60"/>
                  <a:pt x="15" y="60"/>
                </a:cubicBezTo>
                <a:cubicBezTo>
                  <a:pt x="14" y="60"/>
                  <a:pt x="14" y="60"/>
                  <a:pt x="13" y="60"/>
                </a:cubicBezTo>
                <a:cubicBezTo>
                  <a:pt x="12" y="60"/>
                  <a:pt x="12" y="59"/>
                  <a:pt x="12" y="58"/>
                </a:cubicBezTo>
                <a:cubicBezTo>
                  <a:pt x="12" y="58"/>
                  <a:pt x="12" y="58"/>
                  <a:pt x="12" y="57"/>
                </a:cubicBezTo>
                <a:cubicBezTo>
                  <a:pt x="15" y="39"/>
                  <a:pt x="15" y="39"/>
                  <a:pt x="15" y="39"/>
                </a:cubicBezTo>
                <a:cubicBezTo>
                  <a:pt x="1" y="25"/>
                  <a:pt x="1" y="25"/>
                  <a:pt x="1" y="25"/>
                </a:cubicBezTo>
                <a:cubicBezTo>
                  <a:pt x="1" y="25"/>
                  <a:pt x="0" y="24"/>
                  <a:pt x="0" y="23"/>
                </a:cubicBezTo>
                <a:cubicBezTo>
                  <a:pt x="0" y="22"/>
                  <a:pt x="2" y="22"/>
                  <a:pt x="3" y="22"/>
                </a:cubicBezTo>
                <a:cubicBezTo>
                  <a:pt x="22" y="19"/>
                  <a:pt x="22" y="19"/>
                  <a:pt x="22" y="19"/>
                </a:cubicBezTo>
                <a:cubicBezTo>
                  <a:pt x="30" y="1"/>
                  <a:pt x="30" y="1"/>
                  <a:pt x="30" y="1"/>
                </a:cubicBezTo>
                <a:cubicBezTo>
                  <a:pt x="31" y="1"/>
                  <a:pt x="31" y="0"/>
                  <a:pt x="32" y="0"/>
                </a:cubicBezTo>
                <a:cubicBezTo>
                  <a:pt x="33" y="0"/>
                  <a:pt x="34" y="1"/>
                  <a:pt x="34" y="1"/>
                </a:cubicBezTo>
                <a:cubicBezTo>
                  <a:pt x="42" y="19"/>
                  <a:pt x="42" y="19"/>
                  <a:pt x="42" y="19"/>
                </a:cubicBezTo>
                <a:cubicBezTo>
                  <a:pt x="61" y="22"/>
                  <a:pt x="61" y="22"/>
                  <a:pt x="61" y="22"/>
                </a:cubicBezTo>
                <a:cubicBezTo>
                  <a:pt x="62" y="22"/>
                  <a:pt x="64" y="22"/>
                  <a:pt x="64" y="23"/>
                </a:cubicBezTo>
                <a:cubicBezTo>
                  <a:pt x="64" y="24"/>
                  <a:pt x="63" y="25"/>
                  <a:pt x="63" y="25"/>
                </a:cubicBezTo>
                <a:close/>
              </a:path>
            </a:pathLst>
          </a:custGeom>
          <a:solidFill>
            <a:srgbClr val="FEFEFE"/>
          </a:solidFill>
          <a:ln w="9525">
            <a:noFill/>
            <a:round/>
          </a:ln>
        </p:spPr>
        <p:txBody>
          <a:bodyPr/>
          <a:lstStyle/>
          <a:p>
            <a:endParaRPr lang="en-US" sz="900">
              <a:latin typeface="Bebas" pitchFamily="2" charset="0"/>
              <a:ea typeface="微软雅黑" panose="020B0503020204020204" charset="-122"/>
              <a:sym typeface="Bebas" pitchFamily="2" charset="0"/>
            </a:endParaRPr>
          </a:p>
        </p:txBody>
      </p:sp>
      <p:sp>
        <p:nvSpPr>
          <p:cNvPr id="21" name="TextBox 37"/>
          <p:cNvSpPr txBox="1"/>
          <p:nvPr/>
        </p:nvSpPr>
        <p:spPr>
          <a:xfrm>
            <a:off x="8805821" y="3685190"/>
            <a:ext cx="2986715" cy="284693"/>
          </a:xfrm>
          <a:prstGeom prst="rect">
            <a:avLst/>
          </a:prstGeom>
          <a:noFill/>
        </p:spPr>
        <p:txBody>
          <a:bodyPr wrap="none" tIns="0" bIns="0" rtlCol="0" anchor="t">
            <a:spAutoFit/>
          </a:bodyPr>
          <a:lstStyle/>
          <a:p>
            <a:pPr marL="285750" indent="-285750">
              <a:lnSpc>
                <a:spcPct val="150000"/>
              </a:lnSpc>
              <a:buFont typeface="Wingdings" panose="05000000000000000000" pitchFamily="2" charset="2"/>
              <a:buChar char="l"/>
            </a:pPr>
            <a:r>
              <a:rPr lang="zh-CN" altLang="en-US" sz="1400" dirty="0">
                <a:solidFill>
                  <a:srgbClr val="124062"/>
                </a:solidFill>
                <a:latin typeface="Bebas" pitchFamily="2" charset="0"/>
                <a:ea typeface="微软雅黑" panose="020B0503020204020204" charset="-122"/>
                <a:cs typeface="华文黑体" pitchFamily="2" charset="-122"/>
                <a:sym typeface="Bebas" pitchFamily="2" charset="0"/>
              </a:rPr>
              <a:t>双方之间就交易达成的基本意见</a:t>
            </a:r>
          </a:p>
        </p:txBody>
      </p:sp>
      <p:sp>
        <p:nvSpPr>
          <p:cNvPr id="23" name="TextBox 37"/>
          <p:cNvSpPr txBox="1"/>
          <p:nvPr/>
        </p:nvSpPr>
        <p:spPr>
          <a:xfrm>
            <a:off x="227464" y="3745222"/>
            <a:ext cx="2627642" cy="323165"/>
          </a:xfrm>
          <a:prstGeom prst="rect">
            <a:avLst/>
          </a:prstGeom>
          <a:noFill/>
        </p:spPr>
        <p:txBody>
          <a:bodyPr wrap="none" tIns="0" bIns="0" rtlCol="0" anchor="t">
            <a:spAutoFit/>
          </a:bodyPr>
          <a:lstStyle/>
          <a:p>
            <a:pPr marL="285750" indent="-285750" algn="r">
              <a:lnSpc>
                <a:spcPct val="150000"/>
              </a:lnSpc>
              <a:buFont typeface="Wingdings" panose="05000000000000000000" pitchFamily="2" charset="2"/>
              <a:buChar char="l"/>
            </a:pPr>
            <a:r>
              <a:rPr lang="zh-CN" altLang="en-US" sz="1400" dirty="0">
                <a:solidFill>
                  <a:srgbClr val="124062"/>
                </a:solidFill>
                <a:latin typeface="Bebas" pitchFamily="2" charset="0"/>
                <a:ea typeface="微软雅黑" panose="020B0503020204020204" charset="-122"/>
                <a:cs typeface="华文黑体" pitchFamily="2" charset="-122"/>
                <a:sym typeface="Bebas" pitchFamily="2" charset="0"/>
              </a:rPr>
              <a:t>审核回复意见的期限要求；</a:t>
            </a:r>
          </a:p>
        </p:txBody>
      </p:sp>
      <p:sp>
        <p:nvSpPr>
          <p:cNvPr id="25" name="TextBox 37"/>
          <p:cNvSpPr txBox="1"/>
          <p:nvPr/>
        </p:nvSpPr>
        <p:spPr>
          <a:xfrm>
            <a:off x="8926989" y="4856048"/>
            <a:ext cx="2986715" cy="607859"/>
          </a:xfrm>
          <a:prstGeom prst="rect">
            <a:avLst/>
          </a:prstGeom>
          <a:noFill/>
        </p:spPr>
        <p:txBody>
          <a:bodyPr wrap="none" tIns="0" bIns="0" rtlCol="0" anchor="t">
            <a:spAutoFit/>
          </a:bodyPr>
          <a:lstStyle/>
          <a:p>
            <a:pPr marL="285750" indent="-285750">
              <a:lnSpc>
                <a:spcPct val="150000"/>
              </a:lnSpc>
              <a:buFont typeface="Wingdings" panose="05000000000000000000" pitchFamily="2" charset="2"/>
              <a:buChar char="l"/>
            </a:pPr>
            <a:r>
              <a:rPr lang="zh-CN" altLang="en-US" sz="1400" dirty="0">
                <a:solidFill>
                  <a:srgbClr val="124062"/>
                </a:solidFill>
                <a:latin typeface="Bebas" pitchFamily="2" charset="0"/>
                <a:ea typeface="微软雅黑" panose="020B0503020204020204" charset="-122"/>
                <a:cs typeface="华文黑体" pitchFamily="2" charset="-122"/>
                <a:sym typeface="Bebas" pitchFamily="2" charset="0"/>
              </a:rPr>
              <a:t>委托人在本次交易中的基本交易</a:t>
            </a:r>
            <a:endParaRPr lang="en-US" altLang="zh-CN" sz="1400" dirty="0">
              <a:solidFill>
                <a:srgbClr val="124062"/>
              </a:solidFill>
              <a:latin typeface="Bebas" pitchFamily="2" charset="0"/>
              <a:ea typeface="微软雅黑" panose="020B0503020204020204" charset="-122"/>
              <a:cs typeface="华文黑体" pitchFamily="2" charset="-122"/>
              <a:sym typeface="Bebas" pitchFamily="2" charset="0"/>
            </a:endParaRPr>
          </a:p>
          <a:p>
            <a:pPr>
              <a:lnSpc>
                <a:spcPct val="150000"/>
              </a:lnSpc>
            </a:pPr>
            <a:r>
              <a:rPr lang="zh-CN" altLang="en-US" sz="1400" dirty="0">
                <a:solidFill>
                  <a:srgbClr val="124062"/>
                </a:solidFill>
                <a:latin typeface="Bebas" pitchFamily="2" charset="0"/>
                <a:ea typeface="微软雅黑" panose="020B0503020204020204" charset="-122"/>
                <a:cs typeface="华文黑体" pitchFamily="2" charset="-122"/>
                <a:sym typeface="Bebas" pitchFamily="2" charset="0"/>
              </a:rPr>
              <a:t>目的及权利要求。</a:t>
            </a:r>
          </a:p>
        </p:txBody>
      </p:sp>
      <p:sp>
        <p:nvSpPr>
          <p:cNvPr id="27" name="TextBox 37"/>
          <p:cNvSpPr txBox="1"/>
          <p:nvPr/>
        </p:nvSpPr>
        <p:spPr>
          <a:xfrm>
            <a:off x="142644" y="4856299"/>
            <a:ext cx="2698175" cy="931024"/>
          </a:xfrm>
          <a:prstGeom prst="rect">
            <a:avLst/>
          </a:prstGeom>
          <a:noFill/>
        </p:spPr>
        <p:txBody>
          <a:bodyPr wrap="none" tIns="0" bIns="0" rtlCol="0" anchor="t">
            <a:spAutoFit/>
          </a:bodyPr>
          <a:lstStyle/>
          <a:p>
            <a:pPr marL="285750" indent="-285750" algn="r">
              <a:lnSpc>
                <a:spcPct val="150000"/>
              </a:lnSpc>
              <a:buFont typeface="Wingdings" panose="05000000000000000000" pitchFamily="2" charset="2"/>
              <a:buChar char="l"/>
            </a:pPr>
            <a:r>
              <a:rPr lang="zh-CN" altLang="en-US" sz="1400" dirty="0">
                <a:solidFill>
                  <a:srgbClr val="124062"/>
                </a:solidFill>
                <a:latin typeface="Bebas" pitchFamily="2" charset="0"/>
                <a:ea typeface="微软雅黑" panose="020B0503020204020204" charset="-122"/>
                <a:cs typeface="华文黑体" pitchFamily="2" charset="-122"/>
                <a:sym typeface="Bebas" pitchFamily="2" charset="0"/>
              </a:rPr>
              <a:t>委托人一方在交易过程中</a:t>
            </a:r>
            <a:endParaRPr lang="en-US" altLang="zh-CN" sz="1400" dirty="0">
              <a:solidFill>
                <a:srgbClr val="124062"/>
              </a:solidFill>
              <a:latin typeface="Bebas" pitchFamily="2" charset="0"/>
              <a:ea typeface="微软雅黑" panose="020B0503020204020204" charset="-122"/>
              <a:cs typeface="华文黑体" pitchFamily="2" charset="-122"/>
              <a:sym typeface="Bebas" pitchFamily="2" charset="0"/>
            </a:endParaRPr>
          </a:p>
          <a:p>
            <a:pPr algn="r">
              <a:lnSpc>
                <a:spcPct val="150000"/>
              </a:lnSpc>
            </a:pPr>
            <a:r>
              <a:rPr lang="zh-CN" altLang="en-US" sz="1400" dirty="0">
                <a:solidFill>
                  <a:srgbClr val="124062"/>
                </a:solidFill>
                <a:latin typeface="Bebas" pitchFamily="2" charset="0"/>
                <a:ea typeface="微软雅黑" panose="020B0503020204020204" charset="-122"/>
                <a:cs typeface="华文黑体" pitchFamily="2" charset="-122"/>
                <a:sym typeface="Bebas" pitchFamily="2" charset="0"/>
              </a:rPr>
              <a:t>处于的地位、交易对方的</a:t>
            </a:r>
            <a:endParaRPr lang="en-US" altLang="zh-CN" sz="1400" dirty="0">
              <a:solidFill>
                <a:srgbClr val="124062"/>
              </a:solidFill>
              <a:latin typeface="Bebas" pitchFamily="2" charset="0"/>
              <a:ea typeface="微软雅黑" panose="020B0503020204020204" charset="-122"/>
              <a:cs typeface="华文黑体" pitchFamily="2" charset="-122"/>
              <a:sym typeface="Bebas" pitchFamily="2" charset="0"/>
            </a:endParaRPr>
          </a:p>
          <a:p>
            <a:pPr algn="r">
              <a:lnSpc>
                <a:spcPct val="150000"/>
              </a:lnSpc>
            </a:pPr>
            <a:r>
              <a:rPr lang="zh-CN" altLang="en-US" sz="1400" dirty="0">
                <a:solidFill>
                  <a:srgbClr val="124062"/>
                </a:solidFill>
                <a:latin typeface="Bebas" pitchFamily="2" charset="0"/>
                <a:ea typeface="微软雅黑" panose="020B0503020204020204" charset="-122"/>
                <a:cs typeface="华文黑体" pitchFamily="2" charset="-122"/>
                <a:sym typeface="Bebas" pitchFamily="2" charset="0"/>
              </a:rPr>
              <a:t>商业资信情况、双方合作关系等</a:t>
            </a:r>
          </a:p>
        </p:txBody>
      </p:sp>
      <p:sp>
        <p:nvSpPr>
          <p:cNvPr id="29" name="TextBox 23"/>
          <p:cNvSpPr txBox="1"/>
          <p:nvPr/>
        </p:nvSpPr>
        <p:spPr>
          <a:xfrm>
            <a:off x="1220056" y="2255505"/>
            <a:ext cx="10468703" cy="923330"/>
          </a:xfrm>
          <a:prstGeom prst="rect">
            <a:avLst/>
          </a:prstGeom>
          <a:noFill/>
        </p:spPr>
        <p:txBody>
          <a:bodyPr wrap="square" rtlCol="0">
            <a:spAutoFit/>
          </a:bodyPr>
          <a:lstStyle/>
          <a:p>
            <a:pPr indent="288290" algn="just">
              <a:lnSpc>
                <a:spcPct val="150000"/>
              </a:lnSpc>
            </a:pPr>
            <a:r>
              <a:rPr lang="zh-CN" altLang="en-US" sz="1200" dirty="0">
                <a:solidFill>
                  <a:schemeClr val="tx1">
                    <a:lumMod val="65000"/>
                    <a:lumOff val="35000"/>
                  </a:schemeClr>
                </a:solidFill>
                <a:latin typeface="Bebas" pitchFamily="2" charset="0"/>
                <a:ea typeface="微软雅黑" panose="020B0503020204020204" charset="-122"/>
                <a:sym typeface="Bebas" pitchFamily="2" charset="0"/>
              </a:rPr>
              <a:t>经常会出现因审核人员对合同交易背景的了解不足，导致审核后合同文本无法切实满足交易目的及实际需求，失去合同审查的意义。</a:t>
            </a:r>
          </a:p>
          <a:p>
            <a:pPr indent="288290" algn="just">
              <a:lnSpc>
                <a:spcPct val="150000"/>
              </a:lnSpc>
            </a:pPr>
            <a:r>
              <a:rPr lang="zh-CN" altLang="en-US" sz="1200" dirty="0">
                <a:solidFill>
                  <a:schemeClr val="tx1">
                    <a:lumMod val="65000"/>
                    <a:lumOff val="35000"/>
                  </a:schemeClr>
                </a:solidFill>
                <a:latin typeface="Bebas" pitchFamily="2" charset="0"/>
                <a:ea typeface="微软雅黑" panose="020B0503020204020204" charset="-122"/>
                <a:sym typeface="Bebas" pitchFamily="2" charset="0"/>
              </a:rPr>
              <a:t>对一份交易对方绝对强势的格式合同，进行条款公平性调整和修改，而非侧重于风险把控，有时合理性修改都无法得到接受。据此，在合同送审前，委托人至少向审核人员交代如下背景信息：</a:t>
            </a:r>
          </a:p>
        </p:txBody>
      </p:sp>
      <p:pic>
        <p:nvPicPr>
          <p:cNvPr id="30" name="图片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2196" y="3559478"/>
            <a:ext cx="2894465" cy="2145583"/>
          </a:xfrm>
          <a:prstGeom prst="rect">
            <a:avLst/>
          </a:prstGeom>
        </p:spPr>
      </p:pic>
      <p:cxnSp>
        <p:nvCxnSpPr>
          <p:cNvPr id="28" name="直接连接符 27"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圆角矩形 30"/>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32"/>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1205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三</a:t>
            </a:r>
          </a:p>
        </p:txBody>
      </p:sp>
      <p:cxnSp>
        <p:nvCxnSpPr>
          <p:cNvPr id="35" name="直接连接符 34"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文本框 4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130278" y="285106"/>
            <a:ext cx="3855720" cy="460375"/>
          </a:xfrm>
          <a:prstGeom prst="rect">
            <a:avLst/>
          </a:prstGeom>
          <a:noFill/>
        </p:spPr>
        <p:txBody>
          <a:bodyPr wrap="none" rtlCol="0">
            <a:spAutoFit/>
          </a:bodyPr>
          <a:lstStyle/>
          <a:p>
            <a:r>
              <a:rPr lang="zh-CN" altLang="en-US" sz="2400" b="1" dirty="0">
                <a:solidFill>
                  <a:srgbClr val="124062"/>
                </a:solidFill>
                <a:latin typeface="Arial Black" panose="020B0A04020102020204" pitchFamily="34" charset="0"/>
                <a:ea typeface="创艺简细圆" pitchFamily="2" charset="-122"/>
                <a:cs typeface="Kartika" panose="02020503030404060203" pitchFamily="18" charset="0"/>
              </a:rPr>
              <a:t>合同条款中存在的主要问题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ppt_x"/>
                                          </p:val>
                                        </p:tav>
                                        <p:tav tm="100000">
                                          <p:val>
                                            <p:strVal val="#ppt_x"/>
                                          </p:val>
                                        </p:tav>
                                      </p:tavLst>
                                    </p:anim>
                                    <p:anim calcmode="lin" valueType="num">
                                      <p:cBhvr additive="base">
                                        <p:cTn id="8" dur="100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8" decel="10000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1000" fill="hold"/>
                                        <p:tgtEl>
                                          <p:spTgt spid="23"/>
                                        </p:tgtEl>
                                        <p:attrNameLst>
                                          <p:attrName>ppt_x</p:attrName>
                                        </p:attrNameLst>
                                      </p:cBhvr>
                                      <p:tavLst>
                                        <p:tav tm="0">
                                          <p:val>
                                            <p:strVal val="0-#ppt_w/2"/>
                                          </p:val>
                                        </p:tav>
                                        <p:tav tm="100000">
                                          <p:val>
                                            <p:strVal val="#ppt_x"/>
                                          </p:val>
                                        </p:tav>
                                      </p:tavLst>
                                    </p:anim>
                                    <p:anim calcmode="lin" valueType="num">
                                      <p:cBhvr additive="base">
                                        <p:cTn id="13" dur="1000" fill="hold"/>
                                        <p:tgtEl>
                                          <p:spTgt spid="23"/>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1000" fill="hold"/>
                                        <p:tgtEl>
                                          <p:spTgt spid="27"/>
                                        </p:tgtEl>
                                        <p:attrNameLst>
                                          <p:attrName>ppt_x</p:attrName>
                                        </p:attrNameLst>
                                      </p:cBhvr>
                                      <p:tavLst>
                                        <p:tav tm="0">
                                          <p:val>
                                            <p:strVal val="0-#ppt_w/2"/>
                                          </p:val>
                                        </p:tav>
                                        <p:tav tm="100000">
                                          <p:val>
                                            <p:strVal val="#ppt_x"/>
                                          </p:val>
                                        </p:tav>
                                      </p:tavLst>
                                    </p:anim>
                                    <p:anim calcmode="lin" valueType="num">
                                      <p:cBhvr additive="base">
                                        <p:cTn id="17" dur="1000" fill="hold"/>
                                        <p:tgtEl>
                                          <p:spTgt spid="27"/>
                                        </p:tgtEl>
                                        <p:attrNameLst>
                                          <p:attrName>ppt_y</p:attrName>
                                        </p:attrNameLst>
                                      </p:cBhvr>
                                      <p:tavLst>
                                        <p:tav tm="0">
                                          <p:val>
                                            <p:strVal val="#ppt_y"/>
                                          </p:val>
                                        </p:tav>
                                        <p:tav tm="100000">
                                          <p:val>
                                            <p:strVal val="#ppt_y"/>
                                          </p:val>
                                        </p:tav>
                                      </p:tavLst>
                                    </p:anim>
                                  </p:childTnLst>
                                </p:cTn>
                              </p:par>
                              <p:par>
                                <p:cTn id="18" presetID="2" presetClass="entr" presetSubtype="2" decel="10000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1000" fill="hold"/>
                                        <p:tgtEl>
                                          <p:spTgt spid="21"/>
                                        </p:tgtEl>
                                        <p:attrNameLst>
                                          <p:attrName>ppt_x</p:attrName>
                                        </p:attrNameLst>
                                      </p:cBhvr>
                                      <p:tavLst>
                                        <p:tav tm="0">
                                          <p:val>
                                            <p:strVal val="1+#ppt_w/2"/>
                                          </p:val>
                                        </p:tav>
                                        <p:tav tm="100000">
                                          <p:val>
                                            <p:strVal val="#ppt_x"/>
                                          </p:val>
                                        </p:tav>
                                      </p:tavLst>
                                    </p:anim>
                                    <p:anim calcmode="lin" valueType="num">
                                      <p:cBhvr additive="base">
                                        <p:cTn id="21" dur="1000" fill="hold"/>
                                        <p:tgtEl>
                                          <p:spTgt spid="21"/>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1000" fill="hold"/>
                                        <p:tgtEl>
                                          <p:spTgt spid="25"/>
                                        </p:tgtEl>
                                        <p:attrNameLst>
                                          <p:attrName>ppt_x</p:attrName>
                                        </p:attrNameLst>
                                      </p:cBhvr>
                                      <p:tavLst>
                                        <p:tav tm="0">
                                          <p:val>
                                            <p:strVal val="1+#ppt_w/2"/>
                                          </p:val>
                                        </p:tav>
                                        <p:tav tm="100000">
                                          <p:val>
                                            <p:strVal val="#ppt_x"/>
                                          </p:val>
                                        </p:tav>
                                      </p:tavLst>
                                    </p:anim>
                                    <p:anim calcmode="lin" valueType="num">
                                      <p:cBhvr additive="base">
                                        <p:cTn id="25" dur="1000" fill="hold"/>
                                        <p:tgtEl>
                                          <p:spTgt spid="25"/>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ppt_w</p:attrName>
                                        </p:attrNameLst>
                                      </p:cBhvr>
                                      <p:tavLst>
                                        <p:tav tm="0">
                                          <p:val>
                                            <p:fltVal val="0"/>
                                          </p:val>
                                        </p:tav>
                                        <p:tav tm="100000">
                                          <p:val>
                                            <p:strVal val="#ppt_w"/>
                                          </p:val>
                                        </p:tav>
                                      </p:tavLst>
                                    </p:anim>
                                    <p:anim calcmode="lin" valueType="num">
                                      <p:cBhvr>
                                        <p:cTn id="55" dur="500" fill="hold"/>
                                        <p:tgtEl>
                                          <p:spTgt spid="13"/>
                                        </p:tgtEl>
                                        <p:attrNameLst>
                                          <p:attrName>ppt_h</p:attrName>
                                        </p:attrNameLst>
                                      </p:cBhvr>
                                      <p:tavLst>
                                        <p:tav tm="0">
                                          <p:val>
                                            <p:fltVal val="0"/>
                                          </p:val>
                                        </p:tav>
                                        <p:tav tm="100000">
                                          <p:val>
                                            <p:strVal val="#ppt_h"/>
                                          </p:val>
                                        </p:tav>
                                      </p:tavLst>
                                    </p:anim>
                                    <p:animEffect transition="in" filter="fade">
                                      <p:cBhvr>
                                        <p:cTn id="56" dur="500"/>
                                        <p:tgtEl>
                                          <p:spTgt spid="1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2500"/>
                            </p:stCondLst>
                            <p:childTnLst>
                              <p:par>
                                <p:cTn id="68" presetID="22" presetClass="entr" presetSubtype="1"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wipe(up)">
                                      <p:cBhvr>
                                        <p:cTn id="7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p:bldP spid="23" grpId="0"/>
      <p:bldP spid="25" grpId="0"/>
      <p:bldP spid="27" grpId="0"/>
      <p:bldP spid="2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45602" y="1650393"/>
            <a:ext cx="2379177" cy="369332"/>
          </a:xfrm>
          <a:prstGeom prst="rect">
            <a:avLst/>
          </a:prstGeom>
          <a:noFill/>
        </p:spPr>
        <p:txBody>
          <a:bodyPr wrap="none" rtlCol="0">
            <a:spAutoFit/>
          </a:bodyPr>
          <a:lstStyle/>
          <a:p>
            <a:r>
              <a:rPr lang="zh-CN" altLang="en-US" dirty="0">
                <a:solidFill>
                  <a:srgbClr val="124062"/>
                </a:solidFill>
              </a:rPr>
              <a:t>（</a:t>
            </a:r>
            <a:r>
              <a:rPr lang="en-US" altLang="zh-CN" dirty="0">
                <a:solidFill>
                  <a:srgbClr val="124062"/>
                </a:solidFill>
              </a:rPr>
              <a:t>2</a:t>
            </a:r>
            <a:r>
              <a:rPr lang="zh-CN" altLang="en-US" dirty="0">
                <a:solidFill>
                  <a:srgbClr val="124062"/>
                </a:solidFill>
              </a:rPr>
              <a:t>）合同签署不及时</a:t>
            </a:r>
          </a:p>
        </p:txBody>
      </p:sp>
      <p:grpSp>
        <p:nvGrpSpPr>
          <p:cNvPr id="11" name="组合 10"/>
          <p:cNvGrpSpPr/>
          <p:nvPr/>
        </p:nvGrpSpPr>
        <p:grpSpPr>
          <a:xfrm>
            <a:off x="394750" y="2510532"/>
            <a:ext cx="2808640" cy="3699480"/>
            <a:chOff x="4619626" y="1692276"/>
            <a:chExt cx="2947987" cy="3883025"/>
          </a:xfrm>
          <a:solidFill>
            <a:schemeClr val="tx1">
              <a:lumMod val="65000"/>
              <a:lumOff val="35000"/>
            </a:schemeClr>
          </a:solidFill>
        </p:grpSpPr>
        <p:sp>
          <p:nvSpPr>
            <p:cNvPr id="12" name="Freeform 5"/>
            <p:cNvSpPr/>
            <p:nvPr/>
          </p:nvSpPr>
          <p:spPr bwMode="auto">
            <a:xfrm>
              <a:off x="6911976" y="2670176"/>
              <a:ext cx="4763" cy="14288"/>
            </a:xfrm>
            <a:custGeom>
              <a:avLst/>
              <a:gdLst>
                <a:gd name="T0" fmla="*/ 0 w 2"/>
                <a:gd name="T1" fmla="*/ 3 h 5"/>
                <a:gd name="T2" fmla="*/ 0 w 2"/>
                <a:gd name="T3" fmla="*/ 5 h 5"/>
                <a:gd name="T4" fmla="*/ 2 w 2"/>
                <a:gd name="T5" fmla="*/ 0 h 5"/>
                <a:gd name="T6" fmla="*/ 0 w 2"/>
                <a:gd name="T7" fmla="*/ 3 h 5"/>
              </a:gdLst>
              <a:ahLst/>
              <a:cxnLst>
                <a:cxn ang="0">
                  <a:pos x="T0" y="T1"/>
                </a:cxn>
                <a:cxn ang="0">
                  <a:pos x="T2" y="T3"/>
                </a:cxn>
                <a:cxn ang="0">
                  <a:pos x="T4" y="T5"/>
                </a:cxn>
                <a:cxn ang="0">
                  <a:pos x="T6" y="T7"/>
                </a:cxn>
              </a:cxnLst>
              <a:rect l="0" t="0" r="r" b="b"/>
              <a:pathLst>
                <a:path w="2" h="5">
                  <a:moveTo>
                    <a:pt x="0" y="3"/>
                  </a:moveTo>
                  <a:cubicBezTo>
                    <a:pt x="0" y="4"/>
                    <a:pt x="0" y="4"/>
                    <a:pt x="0" y="5"/>
                  </a:cubicBezTo>
                  <a:cubicBezTo>
                    <a:pt x="1" y="3"/>
                    <a:pt x="1" y="2"/>
                    <a:pt x="2" y="0"/>
                  </a:cubicBezTo>
                  <a:cubicBezTo>
                    <a:pt x="1" y="1"/>
                    <a:pt x="0" y="2"/>
                    <a:pt x="0" y="3"/>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13" name="Freeform 6"/>
            <p:cNvSpPr/>
            <p:nvPr/>
          </p:nvSpPr>
          <p:spPr bwMode="auto">
            <a:xfrm>
              <a:off x="5100638" y="3294063"/>
              <a:ext cx="7938" cy="7938"/>
            </a:xfrm>
            <a:custGeom>
              <a:avLst/>
              <a:gdLst>
                <a:gd name="T0" fmla="*/ 1 w 3"/>
                <a:gd name="T1" fmla="*/ 3 h 3"/>
                <a:gd name="T2" fmla="*/ 0 w 3"/>
                <a:gd name="T3" fmla="*/ 3 h 3"/>
                <a:gd name="T4" fmla="*/ 3 w 3"/>
                <a:gd name="T5" fmla="*/ 0 h 3"/>
                <a:gd name="T6" fmla="*/ 1 w 3"/>
                <a:gd name="T7" fmla="*/ 3 h 3"/>
              </a:gdLst>
              <a:ahLst/>
              <a:cxnLst>
                <a:cxn ang="0">
                  <a:pos x="T0" y="T1"/>
                </a:cxn>
                <a:cxn ang="0">
                  <a:pos x="T2" y="T3"/>
                </a:cxn>
                <a:cxn ang="0">
                  <a:pos x="T4" y="T5"/>
                </a:cxn>
                <a:cxn ang="0">
                  <a:pos x="T6" y="T7"/>
                </a:cxn>
              </a:cxnLst>
              <a:rect l="0" t="0" r="r" b="b"/>
              <a:pathLst>
                <a:path w="3" h="3">
                  <a:moveTo>
                    <a:pt x="1" y="3"/>
                  </a:moveTo>
                  <a:cubicBezTo>
                    <a:pt x="1" y="3"/>
                    <a:pt x="0" y="3"/>
                    <a:pt x="0" y="3"/>
                  </a:cubicBezTo>
                  <a:cubicBezTo>
                    <a:pt x="1" y="2"/>
                    <a:pt x="2" y="1"/>
                    <a:pt x="3" y="0"/>
                  </a:cubicBezTo>
                  <a:cubicBezTo>
                    <a:pt x="2" y="1"/>
                    <a:pt x="1" y="2"/>
                    <a:pt x="1" y="3"/>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14" name="Freeform 7"/>
            <p:cNvSpPr/>
            <p:nvPr/>
          </p:nvSpPr>
          <p:spPr bwMode="auto">
            <a:xfrm>
              <a:off x="5108576" y="3289301"/>
              <a:ext cx="3175" cy="4763"/>
            </a:xfrm>
            <a:custGeom>
              <a:avLst/>
              <a:gdLst>
                <a:gd name="T0" fmla="*/ 1 w 1"/>
                <a:gd name="T1" fmla="*/ 0 h 2"/>
                <a:gd name="T2" fmla="*/ 0 w 1"/>
                <a:gd name="T3" fmla="*/ 2 h 2"/>
                <a:gd name="T4" fmla="*/ 1 w 1"/>
                <a:gd name="T5" fmla="*/ 0 h 2"/>
                <a:gd name="T6" fmla="*/ 1 w 1"/>
                <a:gd name="T7" fmla="*/ 0 h 2"/>
              </a:gdLst>
              <a:ahLst/>
              <a:cxnLst>
                <a:cxn ang="0">
                  <a:pos x="T0" y="T1"/>
                </a:cxn>
                <a:cxn ang="0">
                  <a:pos x="T2" y="T3"/>
                </a:cxn>
                <a:cxn ang="0">
                  <a:pos x="T4" y="T5"/>
                </a:cxn>
                <a:cxn ang="0">
                  <a:pos x="T6" y="T7"/>
                </a:cxn>
              </a:cxnLst>
              <a:rect l="0" t="0" r="r" b="b"/>
              <a:pathLst>
                <a:path w="1" h="2">
                  <a:moveTo>
                    <a:pt x="1" y="0"/>
                  </a:moveTo>
                  <a:cubicBezTo>
                    <a:pt x="1" y="1"/>
                    <a:pt x="0" y="2"/>
                    <a:pt x="0" y="2"/>
                  </a:cubicBezTo>
                  <a:cubicBezTo>
                    <a:pt x="0" y="2"/>
                    <a:pt x="1" y="1"/>
                    <a:pt x="1" y="0"/>
                  </a:cubicBezTo>
                  <a:cubicBezTo>
                    <a:pt x="1" y="0"/>
                    <a:pt x="1" y="0"/>
                    <a:pt x="1" y="0"/>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15" name="Freeform 8"/>
            <p:cNvSpPr>
              <a:spLocks noEditPoints="1"/>
            </p:cNvSpPr>
            <p:nvPr/>
          </p:nvSpPr>
          <p:spPr bwMode="auto">
            <a:xfrm>
              <a:off x="4997450" y="2162176"/>
              <a:ext cx="2089150" cy="3413125"/>
            </a:xfrm>
            <a:custGeom>
              <a:avLst/>
              <a:gdLst>
                <a:gd name="T0" fmla="*/ 299 w 755"/>
                <a:gd name="T1" fmla="*/ 1200 h 1236"/>
                <a:gd name="T2" fmla="*/ 734 w 755"/>
                <a:gd name="T3" fmla="*/ 277 h 1236"/>
                <a:gd name="T4" fmla="*/ 655 w 755"/>
                <a:gd name="T5" fmla="*/ 152 h 1236"/>
                <a:gd name="T6" fmla="*/ 339 w 755"/>
                <a:gd name="T7" fmla="*/ 1205 h 1236"/>
                <a:gd name="T8" fmla="*/ 321 w 755"/>
                <a:gd name="T9" fmla="*/ 1213 h 1236"/>
                <a:gd name="T10" fmla="*/ 340 w 755"/>
                <a:gd name="T11" fmla="*/ 1219 h 1236"/>
                <a:gd name="T12" fmla="*/ 354 w 755"/>
                <a:gd name="T13" fmla="*/ 1208 h 1236"/>
                <a:gd name="T14" fmla="*/ 366 w 755"/>
                <a:gd name="T15" fmla="*/ 1226 h 1236"/>
                <a:gd name="T16" fmla="*/ 381 w 755"/>
                <a:gd name="T17" fmla="*/ 1222 h 1236"/>
                <a:gd name="T18" fmla="*/ 418 w 755"/>
                <a:gd name="T19" fmla="*/ 1204 h 1236"/>
                <a:gd name="T20" fmla="*/ 404 w 755"/>
                <a:gd name="T21" fmla="*/ 1221 h 1236"/>
                <a:gd name="T22" fmla="*/ 512 w 755"/>
                <a:gd name="T23" fmla="*/ 1019 h 1236"/>
                <a:gd name="T24" fmla="*/ 510 w 755"/>
                <a:gd name="T25" fmla="*/ 1095 h 1236"/>
                <a:gd name="T26" fmla="*/ 231 w 755"/>
                <a:gd name="T27" fmla="*/ 1126 h 1236"/>
                <a:gd name="T28" fmla="*/ 373 w 755"/>
                <a:gd name="T29" fmla="*/ 1131 h 1236"/>
                <a:gd name="T30" fmla="*/ 302 w 755"/>
                <a:gd name="T31" fmla="*/ 1125 h 1236"/>
                <a:gd name="T32" fmla="*/ 416 w 755"/>
                <a:gd name="T33" fmla="*/ 1084 h 1236"/>
                <a:gd name="T34" fmla="*/ 365 w 755"/>
                <a:gd name="T35" fmla="*/ 1084 h 1236"/>
                <a:gd name="T36" fmla="*/ 309 w 755"/>
                <a:gd name="T37" fmla="*/ 1080 h 1236"/>
                <a:gd name="T38" fmla="*/ 253 w 755"/>
                <a:gd name="T39" fmla="*/ 1034 h 1236"/>
                <a:gd name="T40" fmla="*/ 351 w 755"/>
                <a:gd name="T41" fmla="*/ 1041 h 1236"/>
                <a:gd name="T42" fmla="*/ 283 w 755"/>
                <a:gd name="T43" fmla="*/ 1032 h 1236"/>
                <a:gd name="T44" fmla="*/ 436 w 755"/>
                <a:gd name="T45" fmla="*/ 996 h 1236"/>
                <a:gd name="T46" fmla="*/ 374 w 755"/>
                <a:gd name="T47" fmla="*/ 1000 h 1236"/>
                <a:gd name="T48" fmla="*/ 318 w 755"/>
                <a:gd name="T49" fmla="*/ 991 h 1236"/>
                <a:gd name="T50" fmla="*/ 259 w 755"/>
                <a:gd name="T51" fmla="*/ 980 h 1236"/>
                <a:gd name="T52" fmla="*/ 242 w 755"/>
                <a:gd name="T53" fmla="*/ 945 h 1236"/>
                <a:gd name="T54" fmla="*/ 413 w 755"/>
                <a:gd name="T55" fmla="*/ 963 h 1236"/>
                <a:gd name="T56" fmla="*/ 235 w 755"/>
                <a:gd name="T57" fmla="*/ 930 h 1236"/>
                <a:gd name="T58" fmla="*/ 283 w 755"/>
                <a:gd name="T59" fmla="*/ 886 h 1236"/>
                <a:gd name="T60" fmla="*/ 283 w 755"/>
                <a:gd name="T61" fmla="*/ 926 h 1236"/>
                <a:gd name="T62" fmla="*/ 272 w 755"/>
                <a:gd name="T63" fmla="*/ 879 h 1236"/>
                <a:gd name="T64" fmla="*/ 341 w 755"/>
                <a:gd name="T65" fmla="*/ 680 h 1236"/>
                <a:gd name="T66" fmla="*/ 425 w 755"/>
                <a:gd name="T67" fmla="*/ 404 h 1236"/>
                <a:gd name="T68" fmla="*/ 472 w 755"/>
                <a:gd name="T69" fmla="*/ 428 h 1236"/>
                <a:gd name="T70" fmla="*/ 394 w 755"/>
                <a:gd name="T71" fmla="*/ 928 h 1236"/>
                <a:gd name="T72" fmla="*/ 351 w 755"/>
                <a:gd name="T73" fmla="*/ 932 h 1236"/>
                <a:gd name="T74" fmla="*/ 360 w 755"/>
                <a:gd name="T75" fmla="*/ 877 h 1236"/>
                <a:gd name="T76" fmla="*/ 331 w 755"/>
                <a:gd name="T77" fmla="*/ 914 h 1236"/>
                <a:gd name="T78" fmla="*/ 389 w 755"/>
                <a:gd name="T79" fmla="*/ 950 h 1236"/>
                <a:gd name="T80" fmla="*/ 389 w 755"/>
                <a:gd name="T81" fmla="*/ 873 h 1236"/>
                <a:gd name="T82" fmla="*/ 370 w 755"/>
                <a:gd name="T83" fmla="*/ 445 h 1236"/>
                <a:gd name="T84" fmla="*/ 383 w 755"/>
                <a:gd name="T85" fmla="*/ 604 h 1236"/>
                <a:gd name="T86" fmla="*/ 416 w 755"/>
                <a:gd name="T87" fmla="*/ 905 h 1236"/>
                <a:gd name="T88" fmla="*/ 423 w 755"/>
                <a:gd name="T89" fmla="*/ 909 h 1236"/>
                <a:gd name="T90" fmla="*/ 424 w 755"/>
                <a:gd name="T91" fmla="*/ 953 h 1236"/>
                <a:gd name="T92" fmla="*/ 417 w 755"/>
                <a:gd name="T93" fmla="*/ 635 h 1236"/>
                <a:gd name="T94" fmla="*/ 319 w 755"/>
                <a:gd name="T95" fmla="*/ 918 h 1236"/>
                <a:gd name="T96" fmla="*/ 309 w 755"/>
                <a:gd name="T97" fmla="*/ 952 h 1236"/>
                <a:gd name="T98" fmla="*/ 452 w 755"/>
                <a:gd name="T99" fmla="*/ 901 h 1236"/>
                <a:gd name="T100" fmla="*/ 471 w 755"/>
                <a:gd name="T101" fmla="*/ 937 h 1236"/>
                <a:gd name="T102" fmla="*/ 496 w 755"/>
                <a:gd name="T103" fmla="*/ 913 h 1236"/>
                <a:gd name="T104" fmla="*/ 475 w 755"/>
                <a:gd name="T105" fmla="*/ 917 h 1236"/>
                <a:gd name="T106" fmla="*/ 495 w 755"/>
                <a:gd name="T107" fmla="*/ 929 h 1236"/>
                <a:gd name="T108" fmla="*/ 524 w 755"/>
                <a:gd name="T109" fmla="*/ 908 h 1236"/>
                <a:gd name="T110" fmla="*/ 463 w 755"/>
                <a:gd name="T111" fmla="*/ 872 h 1236"/>
                <a:gd name="T112" fmla="*/ 683 w 755"/>
                <a:gd name="T113" fmla="*/ 568 h 1236"/>
                <a:gd name="T114" fmla="*/ 531 w 755"/>
                <a:gd name="T115" fmla="*/ 364 h 1236"/>
                <a:gd name="T116" fmla="*/ 292 w 755"/>
                <a:gd name="T117" fmla="*/ 375 h 1236"/>
                <a:gd name="T118" fmla="*/ 157 w 755"/>
                <a:gd name="T119" fmla="*/ 705 h 1236"/>
                <a:gd name="T120" fmla="*/ 55 w 755"/>
                <a:gd name="T121" fmla="*/ 513 h 1236"/>
                <a:gd name="T122" fmla="*/ 16 w 755"/>
                <a:gd name="T123" fmla="*/ 294 h 1236"/>
                <a:gd name="T124" fmla="*/ 661 w 755"/>
                <a:gd name="T125" fmla="*/ 166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5" h="1236">
                  <a:moveTo>
                    <a:pt x="746" y="298"/>
                  </a:moveTo>
                  <a:cubicBezTo>
                    <a:pt x="740" y="262"/>
                    <a:pt x="729" y="227"/>
                    <a:pt x="710" y="196"/>
                  </a:cubicBezTo>
                  <a:cubicBezTo>
                    <a:pt x="702" y="181"/>
                    <a:pt x="691" y="167"/>
                    <a:pt x="680" y="154"/>
                  </a:cubicBezTo>
                  <a:cubicBezTo>
                    <a:pt x="667" y="140"/>
                    <a:pt x="659" y="123"/>
                    <a:pt x="647" y="108"/>
                  </a:cubicBezTo>
                  <a:cubicBezTo>
                    <a:pt x="643" y="103"/>
                    <a:pt x="637" y="98"/>
                    <a:pt x="632" y="93"/>
                  </a:cubicBezTo>
                  <a:cubicBezTo>
                    <a:pt x="632" y="93"/>
                    <a:pt x="632" y="93"/>
                    <a:pt x="632" y="92"/>
                  </a:cubicBezTo>
                  <a:cubicBezTo>
                    <a:pt x="632" y="92"/>
                    <a:pt x="631" y="92"/>
                    <a:pt x="630" y="91"/>
                  </a:cubicBezTo>
                  <a:cubicBezTo>
                    <a:pt x="629" y="90"/>
                    <a:pt x="629" y="90"/>
                    <a:pt x="628" y="89"/>
                  </a:cubicBezTo>
                  <a:cubicBezTo>
                    <a:pt x="627" y="88"/>
                    <a:pt x="626" y="88"/>
                    <a:pt x="625" y="88"/>
                  </a:cubicBezTo>
                  <a:cubicBezTo>
                    <a:pt x="612" y="80"/>
                    <a:pt x="599" y="72"/>
                    <a:pt x="585" y="65"/>
                  </a:cubicBezTo>
                  <a:cubicBezTo>
                    <a:pt x="569" y="56"/>
                    <a:pt x="553" y="48"/>
                    <a:pt x="536" y="41"/>
                  </a:cubicBezTo>
                  <a:cubicBezTo>
                    <a:pt x="518" y="34"/>
                    <a:pt x="500" y="29"/>
                    <a:pt x="483" y="22"/>
                  </a:cubicBezTo>
                  <a:cubicBezTo>
                    <a:pt x="466" y="15"/>
                    <a:pt x="449" y="7"/>
                    <a:pt x="431" y="5"/>
                  </a:cubicBezTo>
                  <a:cubicBezTo>
                    <a:pt x="413" y="2"/>
                    <a:pt x="394" y="0"/>
                    <a:pt x="375" y="1"/>
                  </a:cubicBezTo>
                  <a:cubicBezTo>
                    <a:pt x="338" y="2"/>
                    <a:pt x="302" y="12"/>
                    <a:pt x="267" y="23"/>
                  </a:cubicBezTo>
                  <a:cubicBezTo>
                    <a:pt x="236" y="33"/>
                    <a:pt x="206" y="47"/>
                    <a:pt x="179" y="65"/>
                  </a:cubicBezTo>
                  <a:cubicBezTo>
                    <a:pt x="124" y="100"/>
                    <a:pt x="79" y="149"/>
                    <a:pt x="44" y="204"/>
                  </a:cubicBezTo>
                  <a:cubicBezTo>
                    <a:pt x="14" y="251"/>
                    <a:pt x="1" y="307"/>
                    <a:pt x="0" y="363"/>
                  </a:cubicBezTo>
                  <a:cubicBezTo>
                    <a:pt x="0" y="363"/>
                    <a:pt x="0" y="363"/>
                    <a:pt x="0" y="363"/>
                  </a:cubicBezTo>
                  <a:cubicBezTo>
                    <a:pt x="0" y="373"/>
                    <a:pt x="1" y="383"/>
                    <a:pt x="1" y="393"/>
                  </a:cubicBezTo>
                  <a:cubicBezTo>
                    <a:pt x="4" y="426"/>
                    <a:pt x="11" y="458"/>
                    <a:pt x="24" y="489"/>
                  </a:cubicBezTo>
                  <a:cubicBezTo>
                    <a:pt x="37" y="521"/>
                    <a:pt x="50" y="554"/>
                    <a:pt x="68" y="585"/>
                  </a:cubicBezTo>
                  <a:cubicBezTo>
                    <a:pt x="85" y="613"/>
                    <a:pt x="111" y="636"/>
                    <a:pt x="127" y="665"/>
                  </a:cubicBezTo>
                  <a:cubicBezTo>
                    <a:pt x="135" y="682"/>
                    <a:pt x="142" y="699"/>
                    <a:pt x="149" y="715"/>
                  </a:cubicBezTo>
                  <a:cubicBezTo>
                    <a:pt x="156" y="730"/>
                    <a:pt x="161" y="743"/>
                    <a:pt x="164" y="759"/>
                  </a:cubicBezTo>
                  <a:cubicBezTo>
                    <a:pt x="173" y="808"/>
                    <a:pt x="164" y="867"/>
                    <a:pt x="199" y="907"/>
                  </a:cubicBezTo>
                  <a:cubicBezTo>
                    <a:pt x="203" y="913"/>
                    <a:pt x="208" y="919"/>
                    <a:pt x="213" y="923"/>
                  </a:cubicBezTo>
                  <a:cubicBezTo>
                    <a:pt x="212" y="931"/>
                    <a:pt x="212" y="939"/>
                    <a:pt x="213" y="947"/>
                  </a:cubicBezTo>
                  <a:cubicBezTo>
                    <a:pt x="213" y="952"/>
                    <a:pt x="215" y="956"/>
                    <a:pt x="217" y="961"/>
                  </a:cubicBezTo>
                  <a:cubicBezTo>
                    <a:pt x="218" y="963"/>
                    <a:pt x="219" y="966"/>
                    <a:pt x="221" y="968"/>
                  </a:cubicBezTo>
                  <a:cubicBezTo>
                    <a:pt x="222" y="969"/>
                    <a:pt x="222" y="971"/>
                    <a:pt x="222" y="972"/>
                  </a:cubicBezTo>
                  <a:cubicBezTo>
                    <a:pt x="216" y="976"/>
                    <a:pt x="212" y="984"/>
                    <a:pt x="212" y="991"/>
                  </a:cubicBezTo>
                  <a:cubicBezTo>
                    <a:pt x="212" y="995"/>
                    <a:pt x="213" y="1000"/>
                    <a:pt x="216" y="1003"/>
                  </a:cubicBezTo>
                  <a:cubicBezTo>
                    <a:pt x="218" y="1007"/>
                    <a:pt x="226" y="1011"/>
                    <a:pt x="223" y="1016"/>
                  </a:cubicBezTo>
                  <a:cubicBezTo>
                    <a:pt x="218" y="1019"/>
                    <a:pt x="215" y="1028"/>
                    <a:pt x="215" y="1033"/>
                  </a:cubicBezTo>
                  <a:cubicBezTo>
                    <a:pt x="214" y="1037"/>
                    <a:pt x="217" y="1041"/>
                    <a:pt x="220" y="1044"/>
                  </a:cubicBezTo>
                  <a:cubicBezTo>
                    <a:pt x="221" y="1045"/>
                    <a:pt x="223" y="1047"/>
                    <a:pt x="225" y="1048"/>
                  </a:cubicBezTo>
                  <a:cubicBezTo>
                    <a:pt x="227" y="1050"/>
                    <a:pt x="228" y="1052"/>
                    <a:pt x="228" y="1054"/>
                  </a:cubicBezTo>
                  <a:cubicBezTo>
                    <a:pt x="228" y="1055"/>
                    <a:pt x="227" y="1056"/>
                    <a:pt x="227" y="1056"/>
                  </a:cubicBezTo>
                  <a:cubicBezTo>
                    <a:pt x="219" y="1061"/>
                    <a:pt x="215" y="1071"/>
                    <a:pt x="215" y="1080"/>
                  </a:cubicBezTo>
                  <a:cubicBezTo>
                    <a:pt x="215" y="1086"/>
                    <a:pt x="218" y="1093"/>
                    <a:pt x="222" y="1097"/>
                  </a:cubicBezTo>
                  <a:cubicBezTo>
                    <a:pt x="222" y="1098"/>
                    <a:pt x="223" y="1100"/>
                    <a:pt x="225" y="1101"/>
                  </a:cubicBezTo>
                  <a:cubicBezTo>
                    <a:pt x="218" y="1107"/>
                    <a:pt x="221" y="1123"/>
                    <a:pt x="224" y="1129"/>
                  </a:cubicBezTo>
                  <a:cubicBezTo>
                    <a:pt x="227" y="1136"/>
                    <a:pt x="234" y="1143"/>
                    <a:pt x="239" y="1148"/>
                  </a:cubicBezTo>
                  <a:cubicBezTo>
                    <a:pt x="245" y="1155"/>
                    <a:pt x="251" y="1162"/>
                    <a:pt x="258" y="1169"/>
                  </a:cubicBezTo>
                  <a:cubicBezTo>
                    <a:pt x="270" y="1180"/>
                    <a:pt x="282" y="1194"/>
                    <a:pt x="298" y="1199"/>
                  </a:cubicBezTo>
                  <a:cubicBezTo>
                    <a:pt x="298" y="1199"/>
                    <a:pt x="298" y="1200"/>
                    <a:pt x="299" y="1200"/>
                  </a:cubicBezTo>
                  <a:cubicBezTo>
                    <a:pt x="303" y="1207"/>
                    <a:pt x="309" y="1213"/>
                    <a:pt x="311" y="1221"/>
                  </a:cubicBezTo>
                  <a:cubicBezTo>
                    <a:pt x="313" y="1227"/>
                    <a:pt x="317" y="1231"/>
                    <a:pt x="323" y="1233"/>
                  </a:cubicBezTo>
                  <a:cubicBezTo>
                    <a:pt x="330" y="1236"/>
                    <a:pt x="339" y="1235"/>
                    <a:pt x="346" y="1235"/>
                  </a:cubicBezTo>
                  <a:cubicBezTo>
                    <a:pt x="355" y="1235"/>
                    <a:pt x="365" y="1235"/>
                    <a:pt x="375" y="1234"/>
                  </a:cubicBezTo>
                  <a:cubicBezTo>
                    <a:pt x="384" y="1233"/>
                    <a:pt x="392" y="1231"/>
                    <a:pt x="401" y="1231"/>
                  </a:cubicBezTo>
                  <a:cubicBezTo>
                    <a:pt x="408" y="1230"/>
                    <a:pt x="416" y="1230"/>
                    <a:pt x="423" y="1227"/>
                  </a:cubicBezTo>
                  <a:cubicBezTo>
                    <a:pt x="430" y="1224"/>
                    <a:pt x="432" y="1217"/>
                    <a:pt x="437" y="1211"/>
                  </a:cubicBezTo>
                  <a:cubicBezTo>
                    <a:pt x="439" y="1208"/>
                    <a:pt x="442" y="1205"/>
                    <a:pt x="445" y="1202"/>
                  </a:cubicBezTo>
                  <a:cubicBezTo>
                    <a:pt x="448" y="1199"/>
                    <a:pt x="450" y="1195"/>
                    <a:pt x="453" y="1193"/>
                  </a:cubicBezTo>
                  <a:cubicBezTo>
                    <a:pt x="454" y="1192"/>
                    <a:pt x="454" y="1192"/>
                    <a:pt x="455" y="1191"/>
                  </a:cubicBezTo>
                  <a:cubicBezTo>
                    <a:pt x="456" y="1191"/>
                    <a:pt x="457" y="1190"/>
                    <a:pt x="458" y="1189"/>
                  </a:cubicBezTo>
                  <a:cubicBezTo>
                    <a:pt x="472" y="1178"/>
                    <a:pt x="488" y="1168"/>
                    <a:pt x="502" y="1155"/>
                  </a:cubicBezTo>
                  <a:cubicBezTo>
                    <a:pt x="506" y="1151"/>
                    <a:pt x="511" y="1147"/>
                    <a:pt x="514" y="1141"/>
                  </a:cubicBezTo>
                  <a:cubicBezTo>
                    <a:pt x="515" y="1137"/>
                    <a:pt x="516" y="1130"/>
                    <a:pt x="513" y="1126"/>
                  </a:cubicBezTo>
                  <a:cubicBezTo>
                    <a:pt x="514" y="1125"/>
                    <a:pt x="514" y="1125"/>
                    <a:pt x="514" y="1124"/>
                  </a:cubicBezTo>
                  <a:cubicBezTo>
                    <a:pt x="517" y="1122"/>
                    <a:pt x="521" y="1119"/>
                    <a:pt x="524" y="1117"/>
                  </a:cubicBezTo>
                  <a:cubicBezTo>
                    <a:pt x="532" y="1110"/>
                    <a:pt x="531" y="1096"/>
                    <a:pt x="526" y="1087"/>
                  </a:cubicBezTo>
                  <a:cubicBezTo>
                    <a:pt x="526" y="1085"/>
                    <a:pt x="527" y="1083"/>
                    <a:pt x="526" y="1081"/>
                  </a:cubicBezTo>
                  <a:cubicBezTo>
                    <a:pt x="526" y="1074"/>
                    <a:pt x="526" y="1071"/>
                    <a:pt x="530" y="1065"/>
                  </a:cubicBezTo>
                  <a:cubicBezTo>
                    <a:pt x="534" y="1059"/>
                    <a:pt x="537" y="1051"/>
                    <a:pt x="530" y="1045"/>
                  </a:cubicBezTo>
                  <a:cubicBezTo>
                    <a:pt x="530" y="1045"/>
                    <a:pt x="529" y="1045"/>
                    <a:pt x="529" y="1044"/>
                  </a:cubicBezTo>
                  <a:cubicBezTo>
                    <a:pt x="526" y="1037"/>
                    <a:pt x="526" y="1031"/>
                    <a:pt x="529" y="1023"/>
                  </a:cubicBezTo>
                  <a:cubicBezTo>
                    <a:pt x="531" y="1018"/>
                    <a:pt x="534" y="1014"/>
                    <a:pt x="534" y="1008"/>
                  </a:cubicBezTo>
                  <a:cubicBezTo>
                    <a:pt x="534" y="1006"/>
                    <a:pt x="533" y="1005"/>
                    <a:pt x="532" y="1004"/>
                  </a:cubicBezTo>
                  <a:cubicBezTo>
                    <a:pt x="530" y="1000"/>
                    <a:pt x="528" y="997"/>
                    <a:pt x="529" y="992"/>
                  </a:cubicBezTo>
                  <a:cubicBezTo>
                    <a:pt x="529" y="987"/>
                    <a:pt x="532" y="985"/>
                    <a:pt x="534" y="981"/>
                  </a:cubicBezTo>
                  <a:cubicBezTo>
                    <a:pt x="537" y="977"/>
                    <a:pt x="538" y="971"/>
                    <a:pt x="536" y="966"/>
                  </a:cubicBezTo>
                  <a:cubicBezTo>
                    <a:pt x="535" y="964"/>
                    <a:pt x="534" y="964"/>
                    <a:pt x="532" y="963"/>
                  </a:cubicBezTo>
                  <a:cubicBezTo>
                    <a:pt x="531" y="962"/>
                    <a:pt x="531" y="960"/>
                    <a:pt x="531" y="958"/>
                  </a:cubicBezTo>
                  <a:cubicBezTo>
                    <a:pt x="530" y="955"/>
                    <a:pt x="530" y="951"/>
                    <a:pt x="530" y="947"/>
                  </a:cubicBezTo>
                  <a:cubicBezTo>
                    <a:pt x="530" y="940"/>
                    <a:pt x="533" y="933"/>
                    <a:pt x="535" y="927"/>
                  </a:cubicBezTo>
                  <a:cubicBezTo>
                    <a:pt x="535" y="926"/>
                    <a:pt x="535" y="926"/>
                    <a:pt x="535" y="925"/>
                  </a:cubicBezTo>
                  <a:cubicBezTo>
                    <a:pt x="536" y="924"/>
                    <a:pt x="538" y="923"/>
                    <a:pt x="539" y="922"/>
                  </a:cubicBezTo>
                  <a:cubicBezTo>
                    <a:pt x="545" y="917"/>
                    <a:pt x="550" y="910"/>
                    <a:pt x="554" y="904"/>
                  </a:cubicBezTo>
                  <a:cubicBezTo>
                    <a:pt x="559" y="896"/>
                    <a:pt x="561" y="887"/>
                    <a:pt x="564" y="878"/>
                  </a:cubicBezTo>
                  <a:cubicBezTo>
                    <a:pt x="568" y="871"/>
                    <a:pt x="573" y="862"/>
                    <a:pt x="574" y="854"/>
                  </a:cubicBezTo>
                  <a:cubicBezTo>
                    <a:pt x="579" y="841"/>
                    <a:pt x="583" y="829"/>
                    <a:pt x="587" y="816"/>
                  </a:cubicBezTo>
                  <a:cubicBezTo>
                    <a:pt x="593" y="797"/>
                    <a:pt x="598" y="778"/>
                    <a:pt x="602" y="759"/>
                  </a:cubicBezTo>
                  <a:cubicBezTo>
                    <a:pt x="605" y="740"/>
                    <a:pt x="607" y="721"/>
                    <a:pt x="615" y="704"/>
                  </a:cubicBezTo>
                  <a:cubicBezTo>
                    <a:pt x="623" y="688"/>
                    <a:pt x="636" y="675"/>
                    <a:pt x="645" y="660"/>
                  </a:cubicBezTo>
                  <a:cubicBezTo>
                    <a:pt x="655" y="645"/>
                    <a:pt x="661" y="629"/>
                    <a:pt x="671" y="614"/>
                  </a:cubicBezTo>
                  <a:cubicBezTo>
                    <a:pt x="680" y="598"/>
                    <a:pt x="693" y="586"/>
                    <a:pt x="702" y="571"/>
                  </a:cubicBezTo>
                  <a:cubicBezTo>
                    <a:pt x="712" y="555"/>
                    <a:pt x="720" y="539"/>
                    <a:pt x="727" y="522"/>
                  </a:cubicBezTo>
                  <a:cubicBezTo>
                    <a:pt x="735" y="505"/>
                    <a:pt x="741" y="487"/>
                    <a:pt x="746" y="469"/>
                  </a:cubicBezTo>
                  <a:cubicBezTo>
                    <a:pt x="750" y="451"/>
                    <a:pt x="752" y="432"/>
                    <a:pt x="753" y="413"/>
                  </a:cubicBezTo>
                  <a:cubicBezTo>
                    <a:pt x="755" y="375"/>
                    <a:pt x="752" y="336"/>
                    <a:pt x="746" y="298"/>
                  </a:cubicBezTo>
                  <a:close/>
                  <a:moveTo>
                    <a:pt x="734" y="277"/>
                  </a:moveTo>
                  <a:cubicBezTo>
                    <a:pt x="738" y="295"/>
                    <a:pt x="741" y="314"/>
                    <a:pt x="743" y="333"/>
                  </a:cubicBezTo>
                  <a:cubicBezTo>
                    <a:pt x="741" y="328"/>
                    <a:pt x="739" y="322"/>
                    <a:pt x="737" y="317"/>
                  </a:cubicBezTo>
                  <a:cubicBezTo>
                    <a:pt x="732" y="308"/>
                    <a:pt x="726" y="299"/>
                    <a:pt x="721" y="291"/>
                  </a:cubicBezTo>
                  <a:cubicBezTo>
                    <a:pt x="718" y="287"/>
                    <a:pt x="714" y="282"/>
                    <a:pt x="711" y="278"/>
                  </a:cubicBezTo>
                  <a:cubicBezTo>
                    <a:pt x="713" y="273"/>
                    <a:pt x="715" y="268"/>
                    <a:pt x="716" y="263"/>
                  </a:cubicBezTo>
                  <a:cubicBezTo>
                    <a:pt x="717" y="260"/>
                    <a:pt x="718" y="256"/>
                    <a:pt x="719" y="252"/>
                  </a:cubicBezTo>
                  <a:cubicBezTo>
                    <a:pt x="723" y="256"/>
                    <a:pt x="727" y="260"/>
                    <a:pt x="731" y="264"/>
                  </a:cubicBezTo>
                  <a:cubicBezTo>
                    <a:pt x="732" y="268"/>
                    <a:pt x="733" y="272"/>
                    <a:pt x="734" y="277"/>
                  </a:cubicBezTo>
                  <a:close/>
                  <a:moveTo>
                    <a:pt x="721" y="234"/>
                  </a:moveTo>
                  <a:cubicBezTo>
                    <a:pt x="724" y="243"/>
                    <a:pt x="727" y="252"/>
                    <a:pt x="730" y="261"/>
                  </a:cubicBezTo>
                  <a:cubicBezTo>
                    <a:pt x="726" y="258"/>
                    <a:pt x="723" y="254"/>
                    <a:pt x="719" y="250"/>
                  </a:cubicBezTo>
                  <a:cubicBezTo>
                    <a:pt x="720" y="247"/>
                    <a:pt x="720" y="244"/>
                    <a:pt x="720" y="241"/>
                  </a:cubicBezTo>
                  <a:cubicBezTo>
                    <a:pt x="721" y="239"/>
                    <a:pt x="721" y="236"/>
                    <a:pt x="721" y="234"/>
                  </a:cubicBezTo>
                  <a:close/>
                  <a:moveTo>
                    <a:pt x="695" y="188"/>
                  </a:moveTo>
                  <a:cubicBezTo>
                    <a:pt x="693" y="187"/>
                    <a:pt x="690" y="185"/>
                    <a:pt x="688" y="184"/>
                  </a:cubicBezTo>
                  <a:cubicBezTo>
                    <a:pt x="686" y="183"/>
                    <a:pt x="684" y="182"/>
                    <a:pt x="682" y="180"/>
                  </a:cubicBezTo>
                  <a:cubicBezTo>
                    <a:pt x="683" y="177"/>
                    <a:pt x="683" y="173"/>
                    <a:pt x="683" y="170"/>
                  </a:cubicBezTo>
                  <a:cubicBezTo>
                    <a:pt x="685" y="173"/>
                    <a:pt x="688" y="175"/>
                    <a:pt x="690" y="178"/>
                  </a:cubicBezTo>
                  <a:cubicBezTo>
                    <a:pt x="702" y="194"/>
                    <a:pt x="711" y="211"/>
                    <a:pt x="719" y="230"/>
                  </a:cubicBezTo>
                  <a:cubicBezTo>
                    <a:pt x="719" y="233"/>
                    <a:pt x="720" y="236"/>
                    <a:pt x="719" y="239"/>
                  </a:cubicBezTo>
                  <a:cubicBezTo>
                    <a:pt x="719" y="242"/>
                    <a:pt x="719" y="246"/>
                    <a:pt x="718" y="249"/>
                  </a:cubicBezTo>
                  <a:cubicBezTo>
                    <a:pt x="715" y="245"/>
                    <a:pt x="712" y="242"/>
                    <a:pt x="709" y="239"/>
                  </a:cubicBezTo>
                  <a:cubicBezTo>
                    <a:pt x="702" y="232"/>
                    <a:pt x="696" y="225"/>
                    <a:pt x="689" y="218"/>
                  </a:cubicBezTo>
                  <a:cubicBezTo>
                    <a:pt x="687" y="216"/>
                    <a:pt x="684" y="213"/>
                    <a:pt x="681" y="211"/>
                  </a:cubicBezTo>
                  <a:cubicBezTo>
                    <a:pt x="681" y="207"/>
                    <a:pt x="681" y="203"/>
                    <a:pt x="681" y="199"/>
                  </a:cubicBezTo>
                  <a:cubicBezTo>
                    <a:pt x="682" y="193"/>
                    <a:pt x="682" y="187"/>
                    <a:pt x="682" y="182"/>
                  </a:cubicBezTo>
                  <a:cubicBezTo>
                    <a:pt x="683" y="182"/>
                    <a:pt x="683" y="182"/>
                    <a:pt x="683" y="182"/>
                  </a:cubicBezTo>
                  <a:cubicBezTo>
                    <a:pt x="685" y="184"/>
                    <a:pt x="688" y="185"/>
                    <a:pt x="690" y="187"/>
                  </a:cubicBezTo>
                  <a:cubicBezTo>
                    <a:pt x="692" y="187"/>
                    <a:pt x="697" y="190"/>
                    <a:pt x="697" y="191"/>
                  </a:cubicBezTo>
                  <a:cubicBezTo>
                    <a:pt x="697" y="192"/>
                    <a:pt x="698" y="192"/>
                    <a:pt x="698" y="191"/>
                  </a:cubicBezTo>
                  <a:cubicBezTo>
                    <a:pt x="698" y="190"/>
                    <a:pt x="696" y="189"/>
                    <a:pt x="695" y="188"/>
                  </a:cubicBezTo>
                  <a:close/>
                  <a:moveTo>
                    <a:pt x="656" y="135"/>
                  </a:moveTo>
                  <a:cubicBezTo>
                    <a:pt x="664" y="147"/>
                    <a:pt x="673" y="157"/>
                    <a:pt x="682" y="168"/>
                  </a:cubicBezTo>
                  <a:cubicBezTo>
                    <a:pt x="682" y="172"/>
                    <a:pt x="681" y="176"/>
                    <a:pt x="681" y="179"/>
                  </a:cubicBezTo>
                  <a:cubicBezTo>
                    <a:pt x="681" y="179"/>
                    <a:pt x="681" y="179"/>
                    <a:pt x="681" y="179"/>
                  </a:cubicBezTo>
                  <a:cubicBezTo>
                    <a:pt x="676" y="176"/>
                    <a:pt x="671" y="171"/>
                    <a:pt x="666" y="167"/>
                  </a:cubicBezTo>
                  <a:cubicBezTo>
                    <a:pt x="663" y="165"/>
                    <a:pt x="660" y="163"/>
                    <a:pt x="657" y="161"/>
                  </a:cubicBezTo>
                  <a:cubicBezTo>
                    <a:pt x="656" y="159"/>
                    <a:pt x="656" y="156"/>
                    <a:pt x="656" y="154"/>
                  </a:cubicBezTo>
                  <a:cubicBezTo>
                    <a:pt x="656" y="148"/>
                    <a:pt x="656" y="143"/>
                    <a:pt x="655" y="138"/>
                  </a:cubicBezTo>
                  <a:cubicBezTo>
                    <a:pt x="655" y="136"/>
                    <a:pt x="655" y="135"/>
                    <a:pt x="655" y="134"/>
                  </a:cubicBezTo>
                  <a:cubicBezTo>
                    <a:pt x="655" y="134"/>
                    <a:pt x="655" y="134"/>
                    <a:pt x="656" y="135"/>
                  </a:cubicBezTo>
                  <a:close/>
                  <a:moveTo>
                    <a:pt x="611" y="88"/>
                  </a:moveTo>
                  <a:cubicBezTo>
                    <a:pt x="616" y="91"/>
                    <a:pt x="621" y="94"/>
                    <a:pt x="626" y="97"/>
                  </a:cubicBezTo>
                  <a:cubicBezTo>
                    <a:pt x="630" y="102"/>
                    <a:pt x="635" y="106"/>
                    <a:pt x="639" y="111"/>
                  </a:cubicBezTo>
                  <a:cubicBezTo>
                    <a:pt x="645" y="117"/>
                    <a:pt x="649" y="124"/>
                    <a:pt x="653" y="131"/>
                  </a:cubicBezTo>
                  <a:cubicBezTo>
                    <a:pt x="654" y="133"/>
                    <a:pt x="654" y="135"/>
                    <a:pt x="654" y="137"/>
                  </a:cubicBezTo>
                  <a:cubicBezTo>
                    <a:pt x="655" y="142"/>
                    <a:pt x="654" y="147"/>
                    <a:pt x="655" y="152"/>
                  </a:cubicBezTo>
                  <a:cubicBezTo>
                    <a:pt x="655" y="155"/>
                    <a:pt x="655" y="158"/>
                    <a:pt x="655" y="161"/>
                  </a:cubicBezTo>
                  <a:cubicBezTo>
                    <a:pt x="650" y="157"/>
                    <a:pt x="645" y="154"/>
                    <a:pt x="640" y="151"/>
                  </a:cubicBezTo>
                  <a:cubicBezTo>
                    <a:pt x="633" y="146"/>
                    <a:pt x="625" y="141"/>
                    <a:pt x="618" y="136"/>
                  </a:cubicBezTo>
                  <a:cubicBezTo>
                    <a:pt x="617" y="132"/>
                    <a:pt x="617" y="128"/>
                    <a:pt x="616" y="124"/>
                  </a:cubicBezTo>
                  <a:cubicBezTo>
                    <a:pt x="615" y="117"/>
                    <a:pt x="614" y="110"/>
                    <a:pt x="613" y="103"/>
                  </a:cubicBezTo>
                  <a:cubicBezTo>
                    <a:pt x="613" y="100"/>
                    <a:pt x="612" y="97"/>
                    <a:pt x="612" y="94"/>
                  </a:cubicBezTo>
                  <a:cubicBezTo>
                    <a:pt x="611" y="92"/>
                    <a:pt x="610" y="90"/>
                    <a:pt x="610" y="87"/>
                  </a:cubicBezTo>
                  <a:cubicBezTo>
                    <a:pt x="610" y="88"/>
                    <a:pt x="610" y="88"/>
                    <a:pt x="611" y="88"/>
                  </a:cubicBezTo>
                  <a:close/>
                  <a:moveTo>
                    <a:pt x="26" y="258"/>
                  </a:moveTo>
                  <a:cubicBezTo>
                    <a:pt x="26" y="260"/>
                    <a:pt x="27" y="262"/>
                    <a:pt x="27" y="263"/>
                  </a:cubicBezTo>
                  <a:cubicBezTo>
                    <a:pt x="28" y="266"/>
                    <a:pt x="30" y="269"/>
                    <a:pt x="32" y="272"/>
                  </a:cubicBezTo>
                  <a:cubicBezTo>
                    <a:pt x="33" y="275"/>
                    <a:pt x="34" y="279"/>
                    <a:pt x="36" y="282"/>
                  </a:cubicBezTo>
                  <a:cubicBezTo>
                    <a:pt x="36" y="282"/>
                    <a:pt x="36" y="282"/>
                    <a:pt x="36" y="282"/>
                  </a:cubicBezTo>
                  <a:cubicBezTo>
                    <a:pt x="33" y="284"/>
                    <a:pt x="30" y="285"/>
                    <a:pt x="27" y="287"/>
                  </a:cubicBezTo>
                  <a:cubicBezTo>
                    <a:pt x="25" y="288"/>
                    <a:pt x="22" y="289"/>
                    <a:pt x="20" y="290"/>
                  </a:cubicBezTo>
                  <a:cubicBezTo>
                    <a:pt x="19" y="291"/>
                    <a:pt x="17" y="292"/>
                    <a:pt x="16" y="292"/>
                  </a:cubicBezTo>
                  <a:cubicBezTo>
                    <a:pt x="19" y="281"/>
                    <a:pt x="22" y="269"/>
                    <a:pt x="26" y="258"/>
                  </a:cubicBezTo>
                  <a:close/>
                  <a:moveTo>
                    <a:pt x="48" y="527"/>
                  </a:moveTo>
                  <a:cubicBezTo>
                    <a:pt x="47" y="526"/>
                    <a:pt x="47" y="525"/>
                    <a:pt x="47" y="525"/>
                  </a:cubicBezTo>
                  <a:cubicBezTo>
                    <a:pt x="47" y="525"/>
                    <a:pt x="48" y="525"/>
                    <a:pt x="48" y="525"/>
                  </a:cubicBezTo>
                  <a:cubicBezTo>
                    <a:pt x="48" y="526"/>
                    <a:pt x="48" y="526"/>
                    <a:pt x="48" y="527"/>
                  </a:cubicBezTo>
                  <a:close/>
                  <a:moveTo>
                    <a:pt x="78" y="586"/>
                  </a:moveTo>
                  <a:cubicBezTo>
                    <a:pt x="71" y="574"/>
                    <a:pt x="64" y="563"/>
                    <a:pt x="59" y="551"/>
                  </a:cubicBezTo>
                  <a:cubicBezTo>
                    <a:pt x="55" y="544"/>
                    <a:pt x="52" y="537"/>
                    <a:pt x="49" y="530"/>
                  </a:cubicBezTo>
                  <a:cubicBezTo>
                    <a:pt x="49" y="529"/>
                    <a:pt x="50" y="528"/>
                    <a:pt x="50" y="527"/>
                  </a:cubicBezTo>
                  <a:cubicBezTo>
                    <a:pt x="53" y="529"/>
                    <a:pt x="56" y="533"/>
                    <a:pt x="59" y="536"/>
                  </a:cubicBezTo>
                  <a:cubicBezTo>
                    <a:pt x="61" y="537"/>
                    <a:pt x="63" y="539"/>
                    <a:pt x="66" y="540"/>
                  </a:cubicBezTo>
                  <a:cubicBezTo>
                    <a:pt x="68" y="542"/>
                    <a:pt x="70" y="543"/>
                    <a:pt x="73" y="545"/>
                  </a:cubicBezTo>
                  <a:cubicBezTo>
                    <a:pt x="75" y="546"/>
                    <a:pt x="76" y="549"/>
                    <a:pt x="78" y="550"/>
                  </a:cubicBezTo>
                  <a:cubicBezTo>
                    <a:pt x="79" y="550"/>
                    <a:pt x="81" y="551"/>
                    <a:pt x="82" y="551"/>
                  </a:cubicBezTo>
                  <a:cubicBezTo>
                    <a:pt x="83" y="552"/>
                    <a:pt x="84" y="553"/>
                    <a:pt x="85" y="553"/>
                  </a:cubicBezTo>
                  <a:cubicBezTo>
                    <a:pt x="84" y="556"/>
                    <a:pt x="83" y="559"/>
                    <a:pt x="83" y="562"/>
                  </a:cubicBezTo>
                  <a:cubicBezTo>
                    <a:pt x="81" y="567"/>
                    <a:pt x="81" y="572"/>
                    <a:pt x="80" y="577"/>
                  </a:cubicBezTo>
                  <a:cubicBezTo>
                    <a:pt x="79" y="580"/>
                    <a:pt x="78" y="582"/>
                    <a:pt x="78" y="585"/>
                  </a:cubicBezTo>
                  <a:cubicBezTo>
                    <a:pt x="78" y="585"/>
                    <a:pt x="78" y="585"/>
                    <a:pt x="78" y="586"/>
                  </a:cubicBezTo>
                  <a:close/>
                  <a:moveTo>
                    <a:pt x="311" y="1202"/>
                  </a:moveTo>
                  <a:cubicBezTo>
                    <a:pt x="313" y="1202"/>
                    <a:pt x="314" y="1202"/>
                    <a:pt x="316" y="1202"/>
                  </a:cubicBezTo>
                  <a:cubicBezTo>
                    <a:pt x="317" y="1204"/>
                    <a:pt x="318" y="1206"/>
                    <a:pt x="319" y="1209"/>
                  </a:cubicBezTo>
                  <a:cubicBezTo>
                    <a:pt x="319" y="1210"/>
                    <a:pt x="320" y="1211"/>
                    <a:pt x="320" y="1212"/>
                  </a:cubicBezTo>
                  <a:cubicBezTo>
                    <a:pt x="319" y="1212"/>
                    <a:pt x="318" y="1212"/>
                    <a:pt x="317" y="1212"/>
                  </a:cubicBezTo>
                  <a:cubicBezTo>
                    <a:pt x="316" y="1208"/>
                    <a:pt x="313" y="1205"/>
                    <a:pt x="311" y="1202"/>
                  </a:cubicBezTo>
                  <a:close/>
                  <a:moveTo>
                    <a:pt x="339" y="1206"/>
                  </a:moveTo>
                  <a:cubicBezTo>
                    <a:pt x="338" y="1206"/>
                    <a:pt x="338" y="1206"/>
                    <a:pt x="337" y="1206"/>
                  </a:cubicBezTo>
                  <a:cubicBezTo>
                    <a:pt x="337" y="1206"/>
                    <a:pt x="337" y="1207"/>
                    <a:pt x="337" y="1207"/>
                  </a:cubicBezTo>
                  <a:cubicBezTo>
                    <a:pt x="337" y="1206"/>
                    <a:pt x="336" y="1205"/>
                    <a:pt x="336" y="1205"/>
                  </a:cubicBezTo>
                  <a:cubicBezTo>
                    <a:pt x="337" y="1205"/>
                    <a:pt x="338" y="1205"/>
                    <a:pt x="339" y="1205"/>
                  </a:cubicBezTo>
                  <a:cubicBezTo>
                    <a:pt x="339" y="1205"/>
                    <a:pt x="339" y="1205"/>
                    <a:pt x="339" y="1205"/>
                  </a:cubicBezTo>
                  <a:cubicBezTo>
                    <a:pt x="339" y="1205"/>
                    <a:pt x="339" y="1206"/>
                    <a:pt x="339" y="1206"/>
                  </a:cubicBezTo>
                  <a:close/>
                  <a:moveTo>
                    <a:pt x="339" y="1207"/>
                  </a:moveTo>
                  <a:cubicBezTo>
                    <a:pt x="339" y="1208"/>
                    <a:pt x="339" y="1210"/>
                    <a:pt x="339" y="1211"/>
                  </a:cubicBezTo>
                  <a:cubicBezTo>
                    <a:pt x="339" y="1212"/>
                    <a:pt x="338" y="1212"/>
                    <a:pt x="338" y="1212"/>
                  </a:cubicBezTo>
                  <a:cubicBezTo>
                    <a:pt x="337" y="1211"/>
                    <a:pt x="337" y="1209"/>
                    <a:pt x="337" y="1208"/>
                  </a:cubicBezTo>
                  <a:cubicBezTo>
                    <a:pt x="337" y="1208"/>
                    <a:pt x="338" y="1208"/>
                    <a:pt x="338" y="1207"/>
                  </a:cubicBezTo>
                  <a:cubicBezTo>
                    <a:pt x="338" y="1207"/>
                    <a:pt x="339" y="1207"/>
                    <a:pt x="339" y="1207"/>
                  </a:cubicBezTo>
                  <a:close/>
                  <a:moveTo>
                    <a:pt x="336" y="1212"/>
                  </a:moveTo>
                  <a:cubicBezTo>
                    <a:pt x="335" y="1213"/>
                    <a:pt x="334" y="1213"/>
                    <a:pt x="333" y="1213"/>
                  </a:cubicBezTo>
                  <a:cubicBezTo>
                    <a:pt x="333" y="1212"/>
                    <a:pt x="333" y="1211"/>
                    <a:pt x="332" y="1210"/>
                  </a:cubicBezTo>
                  <a:cubicBezTo>
                    <a:pt x="333" y="1210"/>
                    <a:pt x="335" y="1209"/>
                    <a:pt x="336" y="1208"/>
                  </a:cubicBezTo>
                  <a:cubicBezTo>
                    <a:pt x="336" y="1210"/>
                    <a:pt x="336" y="1211"/>
                    <a:pt x="336" y="1212"/>
                  </a:cubicBezTo>
                  <a:close/>
                  <a:moveTo>
                    <a:pt x="332" y="1209"/>
                  </a:moveTo>
                  <a:cubicBezTo>
                    <a:pt x="332" y="1209"/>
                    <a:pt x="332" y="1209"/>
                    <a:pt x="332" y="1209"/>
                  </a:cubicBezTo>
                  <a:cubicBezTo>
                    <a:pt x="331" y="1208"/>
                    <a:pt x="331" y="1206"/>
                    <a:pt x="330" y="1204"/>
                  </a:cubicBezTo>
                  <a:cubicBezTo>
                    <a:pt x="332" y="1204"/>
                    <a:pt x="333" y="1204"/>
                    <a:pt x="335" y="1204"/>
                  </a:cubicBezTo>
                  <a:cubicBezTo>
                    <a:pt x="335" y="1205"/>
                    <a:pt x="335" y="1206"/>
                    <a:pt x="335" y="1207"/>
                  </a:cubicBezTo>
                  <a:cubicBezTo>
                    <a:pt x="334" y="1208"/>
                    <a:pt x="333" y="1208"/>
                    <a:pt x="332" y="1209"/>
                  </a:cubicBezTo>
                  <a:close/>
                  <a:moveTo>
                    <a:pt x="328" y="1211"/>
                  </a:moveTo>
                  <a:cubicBezTo>
                    <a:pt x="329" y="1211"/>
                    <a:pt x="330" y="1211"/>
                    <a:pt x="331" y="1210"/>
                  </a:cubicBezTo>
                  <a:cubicBezTo>
                    <a:pt x="331" y="1211"/>
                    <a:pt x="332" y="1212"/>
                    <a:pt x="332" y="1213"/>
                  </a:cubicBezTo>
                  <a:cubicBezTo>
                    <a:pt x="332" y="1214"/>
                    <a:pt x="332" y="1214"/>
                    <a:pt x="332" y="1214"/>
                  </a:cubicBezTo>
                  <a:cubicBezTo>
                    <a:pt x="331" y="1214"/>
                    <a:pt x="330" y="1214"/>
                    <a:pt x="329" y="1215"/>
                  </a:cubicBezTo>
                  <a:cubicBezTo>
                    <a:pt x="328" y="1214"/>
                    <a:pt x="328" y="1213"/>
                    <a:pt x="328" y="1211"/>
                  </a:cubicBezTo>
                  <a:close/>
                  <a:moveTo>
                    <a:pt x="328" y="1215"/>
                  </a:moveTo>
                  <a:cubicBezTo>
                    <a:pt x="326" y="1216"/>
                    <a:pt x="325" y="1216"/>
                    <a:pt x="324" y="1216"/>
                  </a:cubicBezTo>
                  <a:cubicBezTo>
                    <a:pt x="323" y="1216"/>
                    <a:pt x="323" y="1216"/>
                    <a:pt x="323" y="1216"/>
                  </a:cubicBezTo>
                  <a:cubicBezTo>
                    <a:pt x="323" y="1215"/>
                    <a:pt x="322" y="1214"/>
                    <a:pt x="322" y="1213"/>
                  </a:cubicBezTo>
                  <a:cubicBezTo>
                    <a:pt x="323" y="1212"/>
                    <a:pt x="325" y="1212"/>
                    <a:pt x="326" y="1212"/>
                  </a:cubicBezTo>
                  <a:cubicBezTo>
                    <a:pt x="327" y="1213"/>
                    <a:pt x="327" y="1214"/>
                    <a:pt x="328" y="1215"/>
                  </a:cubicBezTo>
                  <a:close/>
                  <a:moveTo>
                    <a:pt x="331" y="1209"/>
                  </a:moveTo>
                  <a:cubicBezTo>
                    <a:pt x="331" y="1209"/>
                    <a:pt x="330" y="1209"/>
                    <a:pt x="330" y="1209"/>
                  </a:cubicBezTo>
                  <a:cubicBezTo>
                    <a:pt x="329" y="1210"/>
                    <a:pt x="328" y="1210"/>
                    <a:pt x="327" y="1210"/>
                  </a:cubicBezTo>
                  <a:cubicBezTo>
                    <a:pt x="326" y="1208"/>
                    <a:pt x="326" y="1206"/>
                    <a:pt x="325" y="1203"/>
                  </a:cubicBezTo>
                  <a:cubicBezTo>
                    <a:pt x="326" y="1203"/>
                    <a:pt x="328" y="1204"/>
                    <a:pt x="329" y="1204"/>
                  </a:cubicBezTo>
                  <a:cubicBezTo>
                    <a:pt x="329" y="1204"/>
                    <a:pt x="329" y="1205"/>
                    <a:pt x="329" y="1205"/>
                  </a:cubicBezTo>
                  <a:cubicBezTo>
                    <a:pt x="330" y="1206"/>
                    <a:pt x="330" y="1208"/>
                    <a:pt x="331" y="1209"/>
                  </a:cubicBezTo>
                  <a:close/>
                  <a:moveTo>
                    <a:pt x="326" y="1211"/>
                  </a:moveTo>
                  <a:cubicBezTo>
                    <a:pt x="324" y="1211"/>
                    <a:pt x="323" y="1211"/>
                    <a:pt x="321" y="1211"/>
                  </a:cubicBezTo>
                  <a:cubicBezTo>
                    <a:pt x="321" y="1210"/>
                    <a:pt x="321" y="1209"/>
                    <a:pt x="320" y="1208"/>
                  </a:cubicBezTo>
                  <a:cubicBezTo>
                    <a:pt x="320" y="1206"/>
                    <a:pt x="318" y="1204"/>
                    <a:pt x="318" y="1202"/>
                  </a:cubicBezTo>
                  <a:cubicBezTo>
                    <a:pt x="319" y="1203"/>
                    <a:pt x="320" y="1203"/>
                    <a:pt x="322" y="1203"/>
                  </a:cubicBezTo>
                  <a:cubicBezTo>
                    <a:pt x="322" y="1203"/>
                    <a:pt x="323" y="1203"/>
                    <a:pt x="324" y="1203"/>
                  </a:cubicBezTo>
                  <a:cubicBezTo>
                    <a:pt x="324" y="1206"/>
                    <a:pt x="325" y="1208"/>
                    <a:pt x="326" y="1211"/>
                  </a:cubicBezTo>
                  <a:close/>
                  <a:moveTo>
                    <a:pt x="318" y="1214"/>
                  </a:moveTo>
                  <a:cubicBezTo>
                    <a:pt x="318" y="1213"/>
                    <a:pt x="318" y="1213"/>
                    <a:pt x="318" y="1213"/>
                  </a:cubicBezTo>
                  <a:cubicBezTo>
                    <a:pt x="319" y="1213"/>
                    <a:pt x="320" y="1213"/>
                    <a:pt x="321" y="1213"/>
                  </a:cubicBezTo>
                  <a:cubicBezTo>
                    <a:pt x="321" y="1214"/>
                    <a:pt x="322" y="1215"/>
                    <a:pt x="322" y="1216"/>
                  </a:cubicBezTo>
                  <a:cubicBezTo>
                    <a:pt x="322" y="1216"/>
                    <a:pt x="322" y="1217"/>
                    <a:pt x="322" y="1217"/>
                  </a:cubicBezTo>
                  <a:cubicBezTo>
                    <a:pt x="321" y="1217"/>
                    <a:pt x="320" y="1217"/>
                    <a:pt x="319" y="1217"/>
                  </a:cubicBezTo>
                  <a:cubicBezTo>
                    <a:pt x="319" y="1216"/>
                    <a:pt x="319" y="1215"/>
                    <a:pt x="318" y="1214"/>
                  </a:cubicBezTo>
                  <a:close/>
                  <a:moveTo>
                    <a:pt x="324" y="1224"/>
                  </a:moveTo>
                  <a:cubicBezTo>
                    <a:pt x="322" y="1223"/>
                    <a:pt x="320" y="1221"/>
                    <a:pt x="320" y="1219"/>
                  </a:cubicBezTo>
                  <a:cubicBezTo>
                    <a:pt x="321" y="1218"/>
                    <a:pt x="322" y="1218"/>
                    <a:pt x="323" y="1218"/>
                  </a:cubicBezTo>
                  <a:cubicBezTo>
                    <a:pt x="324" y="1220"/>
                    <a:pt x="325" y="1222"/>
                    <a:pt x="326" y="1225"/>
                  </a:cubicBezTo>
                  <a:cubicBezTo>
                    <a:pt x="326" y="1225"/>
                    <a:pt x="326" y="1225"/>
                    <a:pt x="326" y="1225"/>
                  </a:cubicBezTo>
                  <a:cubicBezTo>
                    <a:pt x="325" y="1225"/>
                    <a:pt x="325" y="1225"/>
                    <a:pt x="324" y="1224"/>
                  </a:cubicBezTo>
                  <a:close/>
                  <a:moveTo>
                    <a:pt x="328" y="1225"/>
                  </a:moveTo>
                  <a:cubicBezTo>
                    <a:pt x="327" y="1224"/>
                    <a:pt x="327" y="1223"/>
                    <a:pt x="327" y="1222"/>
                  </a:cubicBezTo>
                  <a:cubicBezTo>
                    <a:pt x="326" y="1221"/>
                    <a:pt x="325" y="1219"/>
                    <a:pt x="324" y="1217"/>
                  </a:cubicBezTo>
                  <a:cubicBezTo>
                    <a:pt x="325" y="1217"/>
                    <a:pt x="327" y="1217"/>
                    <a:pt x="328" y="1216"/>
                  </a:cubicBezTo>
                  <a:cubicBezTo>
                    <a:pt x="328" y="1217"/>
                    <a:pt x="329" y="1218"/>
                    <a:pt x="329" y="1218"/>
                  </a:cubicBezTo>
                  <a:cubicBezTo>
                    <a:pt x="329" y="1220"/>
                    <a:pt x="330" y="1222"/>
                    <a:pt x="331" y="1224"/>
                  </a:cubicBezTo>
                  <a:cubicBezTo>
                    <a:pt x="330" y="1224"/>
                    <a:pt x="329" y="1225"/>
                    <a:pt x="328" y="1225"/>
                  </a:cubicBezTo>
                  <a:close/>
                  <a:moveTo>
                    <a:pt x="332" y="1223"/>
                  </a:moveTo>
                  <a:cubicBezTo>
                    <a:pt x="331" y="1220"/>
                    <a:pt x="330" y="1218"/>
                    <a:pt x="329" y="1216"/>
                  </a:cubicBezTo>
                  <a:cubicBezTo>
                    <a:pt x="330" y="1216"/>
                    <a:pt x="331" y="1215"/>
                    <a:pt x="333" y="1215"/>
                  </a:cubicBezTo>
                  <a:cubicBezTo>
                    <a:pt x="333" y="1217"/>
                    <a:pt x="334" y="1219"/>
                    <a:pt x="335" y="1222"/>
                  </a:cubicBezTo>
                  <a:cubicBezTo>
                    <a:pt x="335" y="1222"/>
                    <a:pt x="335" y="1223"/>
                    <a:pt x="335" y="1223"/>
                  </a:cubicBezTo>
                  <a:cubicBezTo>
                    <a:pt x="334" y="1223"/>
                    <a:pt x="333" y="1224"/>
                    <a:pt x="332" y="1224"/>
                  </a:cubicBezTo>
                  <a:cubicBezTo>
                    <a:pt x="332" y="1223"/>
                    <a:pt x="332" y="1223"/>
                    <a:pt x="332" y="1223"/>
                  </a:cubicBezTo>
                  <a:close/>
                  <a:moveTo>
                    <a:pt x="333" y="1226"/>
                  </a:moveTo>
                  <a:cubicBezTo>
                    <a:pt x="333" y="1226"/>
                    <a:pt x="333" y="1226"/>
                    <a:pt x="333" y="1226"/>
                  </a:cubicBezTo>
                  <a:cubicBezTo>
                    <a:pt x="332" y="1226"/>
                    <a:pt x="332" y="1225"/>
                    <a:pt x="332" y="1225"/>
                  </a:cubicBezTo>
                  <a:cubicBezTo>
                    <a:pt x="333" y="1225"/>
                    <a:pt x="335" y="1225"/>
                    <a:pt x="336" y="1224"/>
                  </a:cubicBezTo>
                  <a:cubicBezTo>
                    <a:pt x="336" y="1225"/>
                    <a:pt x="336" y="1225"/>
                    <a:pt x="336" y="1226"/>
                  </a:cubicBezTo>
                  <a:cubicBezTo>
                    <a:pt x="335" y="1226"/>
                    <a:pt x="334" y="1226"/>
                    <a:pt x="333" y="1226"/>
                  </a:cubicBezTo>
                  <a:close/>
                  <a:moveTo>
                    <a:pt x="334" y="1215"/>
                  </a:moveTo>
                  <a:cubicBezTo>
                    <a:pt x="334" y="1215"/>
                    <a:pt x="334" y="1215"/>
                    <a:pt x="334" y="1215"/>
                  </a:cubicBezTo>
                  <a:cubicBezTo>
                    <a:pt x="335" y="1214"/>
                    <a:pt x="336" y="1214"/>
                    <a:pt x="337" y="1214"/>
                  </a:cubicBezTo>
                  <a:cubicBezTo>
                    <a:pt x="337" y="1215"/>
                    <a:pt x="337" y="1216"/>
                    <a:pt x="337" y="1217"/>
                  </a:cubicBezTo>
                  <a:cubicBezTo>
                    <a:pt x="338" y="1219"/>
                    <a:pt x="338" y="1220"/>
                    <a:pt x="338" y="1222"/>
                  </a:cubicBezTo>
                  <a:cubicBezTo>
                    <a:pt x="338" y="1222"/>
                    <a:pt x="337" y="1222"/>
                    <a:pt x="337" y="1222"/>
                  </a:cubicBezTo>
                  <a:cubicBezTo>
                    <a:pt x="337" y="1223"/>
                    <a:pt x="337" y="1223"/>
                    <a:pt x="336" y="1223"/>
                  </a:cubicBezTo>
                  <a:cubicBezTo>
                    <a:pt x="336" y="1220"/>
                    <a:pt x="335" y="1218"/>
                    <a:pt x="334" y="1215"/>
                  </a:cubicBezTo>
                  <a:close/>
                  <a:moveTo>
                    <a:pt x="338" y="1226"/>
                  </a:moveTo>
                  <a:cubicBezTo>
                    <a:pt x="337" y="1225"/>
                    <a:pt x="337" y="1225"/>
                    <a:pt x="337" y="1224"/>
                  </a:cubicBezTo>
                  <a:cubicBezTo>
                    <a:pt x="337" y="1224"/>
                    <a:pt x="338" y="1224"/>
                    <a:pt x="338" y="1223"/>
                  </a:cubicBezTo>
                  <a:cubicBezTo>
                    <a:pt x="338" y="1224"/>
                    <a:pt x="338" y="1225"/>
                    <a:pt x="339" y="1226"/>
                  </a:cubicBezTo>
                  <a:cubicBezTo>
                    <a:pt x="338" y="1226"/>
                    <a:pt x="338" y="1226"/>
                    <a:pt x="338" y="1226"/>
                  </a:cubicBezTo>
                  <a:close/>
                  <a:moveTo>
                    <a:pt x="338" y="1217"/>
                  </a:moveTo>
                  <a:cubicBezTo>
                    <a:pt x="338" y="1216"/>
                    <a:pt x="338" y="1214"/>
                    <a:pt x="338" y="1213"/>
                  </a:cubicBezTo>
                  <a:cubicBezTo>
                    <a:pt x="338" y="1213"/>
                    <a:pt x="339" y="1213"/>
                    <a:pt x="339" y="1213"/>
                  </a:cubicBezTo>
                  <a:cubicBezTo>
                    <a:pt x="340" y="1215"/>
                    <a:pt x="340" y="1217"/>
                    <a:pt x="340" y="1219"/>
                  </a:cubicBezTo>
                  <a:cubicBezTo>
                    <a:pt x="340" y="1220"/>
                    <a:pt x="341" y="1220"/>
                    <a:pt x="341" y="1221"/>
                  </a:cubicBezTo>
                  <a:cubicBezTo>
                    <a:pt x="340" y="1221"/>
                    <a:pt x="340" y="1221"/>
                    <a:pt x="339" y="1222"/>
                  </a:cubicBezTo>
                  <a:cubicBezTo>
                    <a:pt x="339" y="1220"/>
                    <a:pt x="339" y="1218"/>
                    <a:pt x="338" y="1217"/>
                  </a:cubicBezTo>
                  <a:close/>
                  <a:moveTo>
                    <a:pt x="346" y="1208"/>
                  </a:moveTo>
                  <a:cubicBezTo>
                    <a:pt x="346" y="1208"/>
                    <a:pt x="346" y="1209"/>
                    <a:pt x="346" y="1209"/>
                  </a:cubicBezTo>
                  <a:cubicBezTo>
                    <a:pt x="346" y="1209"/>
                    <a:pt x="346" y="1209"/>
                    <a:pt x="346" y="1209"/>
                  </a:cubicBezTo>
                  <a:cubicBezTo>
                    <a:pt x="344" y="1209"/>
                    <a:pt x="342" y="1210"/>
                    <a:pt x="340" y="1211"/>
                  </a:cubicBezTo>
                  <a:cubicBezTo>
                    <a:pt x="340" y="1209"/>
                    <a:pt x="340" y="1208"/>
                    <a:pt x="340" y="1206"/>
                  </a:cubicBezTo>
                  <a:cubicBezTo>
                    <a:pt x="341" y="1206"/>
                    <a:pt x="342" y="1206"/>
                    <a:pt x="342" y="1205"/>
                  </a:cubicBezTo>
                  <a:cubicBezTo>
                    <a:pt x="343" y="1205"/>
                    <a:pt x="345" y="1205"/>
                    <a:pt x="346" y="1205"/>
                  </a:cubicBezTo>
                  <a:cubicBezTo>
                    <a:pt x="346" y="1206"/>
                    <a:pt x="345" y="1208"/>
                    <a:pt x="346" y="1208"/>
                  </a:cubicBezTo>
                  <a:close/>
                  <a:moveTo>
                    <a:pt x="340" y="1226"/>
                  </a:moveTo>
                  <a:cubicBezTo>
                    <a:pt x="340" y="1225"/>
                    <a:pt x="339" y="1224"/>
                    <a:pt x="339" y="1223"/>
                  </a:cubicBezTo>
                  <a:cubicBezTo>
                    <a:pt x="339" y="1223"/>
                    <a:pt x="339" y="1223"/>
                    <a:pt x="339" y="1223"/>
                  </a:cubicBezTo>
                  <a:cubicBezTo>
                    <a:pt x="340" y="1223"/>
                    <a:pt x="340" y="1222"/>
                    <a:pt x="341" y="1222"/>
                  </a:cubicBezTo>
                  <a:cubicBezTo>
                    <a:pt x="341" y="1223"/>
                    <a:pt x="341" y="1225"/>
                    <a:pt x="342" y="1226"/>
                  </a:cubicBezTo>
                  <a:cubicBezTo>
                    <a:pt x="342" y="1226"/>
                    <a:pt x="342" y="1226"/>
                    <a:pt x="342" y="1226"/>
                  </a:cubicBezTo>
                  <a:cubicBezTo>
                    <a:pt x="341" y="1226"/>
                    <a:pt x="340" y="1226"/>
                    <a:pt x="340" y="1226"/>
                  </a:cubicBezTo>
                  <a:close/>
                  <a:moveTo>
                    <a:pt x="342" y="1220"/>
                  </a:moveTo>
                  <a:cubicBezTo>
                    <a:pt x="341" y="1217"/>
                    <a:pt x="341" y="1215"/>
                    <a:pt x="341" y="1212"/>
                  </a:cubicBezTo>
                  <a:cubicBezTo>
                    <a:pt x="343" y="1211"/>
                    <a:pt x="344" y="1211"/>
                    <a:pt x="346" y="1210"/>
                  </a:cubicBezTo>
                  <a:cubicBezTo>
                    <a:pt x="346" y="1210"/>
                    <a:pt x="347" y="1211"/>
                    <a:pt x="347" y="1211"/>
                  </a:cubicBezTo>
                  <a:cubicBezTo>
                    <a:pt x="347" y="1213"/>
                    <a:pt x="347" y="1215"/>
                    <a:pt x="347" y="1217"/>
                  </a:cubicBezTo>
                  <a:cubicBezTo>
                    <a:pt x="347" y="1217"/>
                    <a:pt x="347" y="1218"/>
                    <a:pt x="347" y="1218"/>
                  </a:cubicBezTo>
                  <a:cubicBezTo>
                    <a:pt x="345" y="1219"/>
                    <a:pt x="344" y="1220"/>
                    <a:pt x="342" y="1220"/>
                  </a:cubicBezTo>
                  <a:cubicBezTo>
                    <a:pt x="342" y="1220"/>
                    <a:pt x="342" y="1220"/>
                    <a:pt x="342" y="1220"/>
                  </a:cubicBezTo>
                  <a:close/>
                  <a:moveTo>
                    <a:pt x="343" y="1226"/>
                  </a:moveTo>
                  <a:cubicBezTo>
                    <a:pt x="343" y="1226"/>
                    <a:pt x="343" y="1226"/>
                    <a:pt x="343" y="1226"/>
                  </a:cubicBezTo>
                  <a:cubicBezTo>
                    <a:pt x="343" y="1224"/>
                    <a:pt x="342" y="1223"/>
                    <a:pt x="342" y="1222"/>
                  </a:cubicBezTo>
                  <a:cubicBezTo>
                    <a:pt x="344" y="1221"/>
                    <a:pt x="345" y="1220"/>
                    <a:pt x="347" y="1219"/>
                  </a:cubicBezTo>
                  <a:cubicBezTo>
                    <a:pt x="347" y="1220"/>
                    <a:pt x="347" y="1221"/>
                    <a:pt x="347" y="1221"/>
                  </a:cubicBezTo>
                  <a:cubicBezTo>
                    <a:pt x="347" y="1222"/>
                    <a:pt x="347" y="1224"/>
                    <a:pt x="348" y="1226"/>
                  </a:cubicBezTo>
                  <a:cubicBezTo>
                    <a:pt x="346" y="1226"/>
                    <a:pt x="345" y="1226"/>
                    <a:pt x="343" y="1226"/>
                  </a:cubicBezTo>
                  <a:close/>
                  <a:moveTo>
                    <a:pt x="347" y="1206"/>
                  </a:moveTo>
                  <a:cubicBezTo>
                    <a:pt x="347" y="1206"/>
                    <a:pt x="347" y="1206"/>
                    <a:pt x="347" y="1206"/>
                  </a:cubicBezTo>
                  <a:cubicBezTo>
                    <a:pt x="347" y="1206"/>
                    <a:pt x="347" y="1206"/>
                    <a:pt x="347" y="1206"/>
                  </a:cubicBezTo>
                  <a:cubicBezTo>
                    <a:pt x="349" y="1206"/>
                    <a:pt x="350" y="1206"/>
                    <a:pt x="352" y="1206"/>
                  </a:cubicBezTo>
                  <a:cubicBezTo>
                    <a:pt x="353" y="1206"/>
                    <a:pt x="353" y="1206"/>
                    <a:pt x="354" y="1206"/>
                  </a:cubicBezTo>
                  <a:cubicBezTo>
                    <a:pt x="354" y="1206"/>
                    <a:pt x="354" y="1206"/>
                    <a:pt x="354" y="1206"/>
                  </a:cubicBezTo>
                  <a:cubicBezTo>
                    <a:pt x="353" y="1206"/>
                    <a:pt x="353" y="1207"/>
                    <a:pt x="352" y="1207"/>
                  </a:cubicBezTo>
                  <a:cubicBezTo>
                    <a:pt x="350" y="1207"/>
                    <a:pt x="349" y="1208"/>
                    <a:pt x="347" y="1208"/>
                  </a:cubicBezTo>
                  <a:cubicBezTo>
                    <a:pt x="347" y="1208"/>
                    <a:pt x="347" y="1207"/>
                    <a:pt x="347" y="1206"/>
                  </a:cubicBezTo>
                  <a:cubicBezTo>
                    <a:pt x="347" y="1206"/>
                    <a:pt x="347" y="1206"/>
                    <a:pt x="347" y="1206"/>
                  </a:cubicBezTo>
                  <a:close/>
                  <a:moveTo>
                    <a:pt x="348" y="1215"/>
                  </a:moveTo>
                  <a:cubicBezTo>
                    <a:pt x="348" y="1213"/>
                    <a:pt x="348" y="1211"/>
                    <a:pt x="347" y="1210"/>
                  </a:cubicBezTo>
                  <a:cubicBezTo>
                    <a:pt x="349" y="1209"/>
                    <a:pt x="351" y="1209"/>
                    <a:pt x="352" y="1208"/>
                  </a:cubicBezTo>
                  <a:cubicBezTo>
                    <a:pt x="353" y="1208"/>
                    <a:pt x="353" y="1208"/>
                    <a:pt x="354" y="1208"/>
                  </a:cubicBezTo>
                  <a:cubicBezTo>
                    <a:pt x="354" y="1208"/>
                    <a:pt x="354" y="1208"/>
                    <a:pt x="354" y="1209"/>
                  </a:cubicBezTo>
                  <a:cubicBezTo>
                    <a:pt x="354" y="1211"/>
                    <a:pt x="354" y="1213"/>
                    <a:pt x="355" y="1215"/>
                  </a:cubicBezTo>
                  <a:cubicBezTo>
                    <a:pt x="354" y="1215"/>
                    <a:pt x="354" y="1215"/>
                    <a:pt x="354" y="1215"/>
                  </a:cubicBezTo>
                  <a:cubicBezTo>
                    <a:pt x="352" y="1216"/>
                    <a:pt x="350" y="1217"/>
                    <a:pt x="348" y="1217"/>
                  </a:cubicBezTo>
                  <a:cubicBezTo>
                    <a:pt x="348" y="1217"/>
                    <a:pt x="348" y="1216"/>
                    <a:pt x="348" y="1215"/>
                  </a:cubicBezTo>
                  <a:close/>
                  <a:moveTo>
                    <a:pt x="353" y="1226"/>
                  </a:moveTo>
                  <a:cubicBezTo>
                    <a:pt x="352" y="1226"/>
                    <a:pt x="350" y="1226"/>
                    <a:pt x="349" y="1226"/>
                  </a:cubicBezTo>
                  <a:cubicBezTo>
                    <a:pt x="348" y="1224"/>
                    <a:pt x="348" y="1220"/>
                    <a:pt x="348" y="1219"/>
                  </a:cubicBezTo>
                  <a:cubicBezTo>
                    <a:pt x="348" y="1219"/>
                    <a:pt x="348" y="1219"/>
                    <a:pt x="348" y="1219"/>
                  </a:cubicBezTo>
                  <a:cubicBezTo>
                    <a:pt x="350" y="1218"/>
                    <a:pt x="353" y="1217"/>
                    <a:pt x="355" y="1216"/>
                  </a:cubicBezTo>
                  <a:cubicBezTo>
                    <a:pt x="355" y="1219"/>
                    <a:pt x="355" y="1222"/>
                    <a:pt x="355" y="1225"/>
                  </a:cubicBezTo>
                  <a:cubicBezTo>
                    <a:pt x="355" y="1225"/>
                    <a:pt x="354" y="1225"/>
                    <a:pt x="353" y="1226"/>
                  </a:cubicBezTo>
                  <a:close/>
                  <a:moveTo>
                    <a:pt x="356" y="1212"/>
                  </a:moveTo>
                  <a:cubicBezTo>
                    <a:pt x="355" y="1211"/>
                    <a:pt x="355" y="1209"/>
                    <a:pt x="355" y="1207"/>
                  </a:cubicBezTo>
                  <a:cubicBezTo>
                    <a:pt x="356" y="1207"/>
                    <a:pt x="357" y="1207"/>
                    <a:pt x="358" y="1206"/>
                  </a:cubicBezTo>
                  <a:cubicBezTo>
                    <a:pt x="360" y="1206"/>
                    <a:pt x="361" y="1206"/>
                    <a:pt x="362" y="1206"/>
                  </a:cubicBezTo>
                  <a:cubicBezTo>
                    <a:pt x="362" y="1208"/>
                    <a:pt x="362" y="1211"/>
                    <a:pt x="363" y="1213"/>
                  </a:cubicBezTo>
                  <a:cubicBezTo>
                    <a:pt x="360" y="1213"/>
                    <a:pt x="358" y="1214"/>
                    <a:pt x="356" y="1215"/>
                  </a:cubicBezTo>
                  <a:cubicBezTo>
                    <a:pt x="356" y="1214"/>
                    <a:pt x="356" y="1213"/>
                    <a:pt x="356" y="1212"/>
                  </a:cubicBezTo>
                  <a:close/>
                  <a:moveTo>
                    <a:pt x="356" y="1218"/>
                  </a:moveTo>
                  <a:cubicBezTo>
                    <a:pt x="356" y="1218"/>
                    <a:pt x="356" y="1217"/>
                    <a:pt x="356" y="1216"/>
                  </a:cubicBezTo>
                  <a:cubicBezTo>
                    <a:pt x="356" y="1216"/>
                    <a:pt x="356" y="1216"/>
                    <a:pt x="357" y="1216"/>
                  </a:cubicBezTo>
                  <a:cubicBezTo>
                    <a:pt x="359" y="1215"/>
                    <a:pt x="361" y="1214"/>
                    <a:pt x="363" y="1214"/>
                  </a:cubicBezTo>
                  <a:cubicBezTo>
                    <a:pt x="363" y="1214"/>
                    <a:pt x="363" y="1214"/>
                    <a:pt x="363" y="1215"/>
                  </a:cubicBezTo>
                  <a:cubicBezTo>
                    <a:pt x="363" y="1216"/>
                    <a:pt x="363" y="1218"/>
                    <a:pt x="363" y="1220"/>
                  </a:cubicBezTo>
                  <a:cubicBezTo>
                    <a:pt x="361" y="1221"/>
                    <a:pt x="359" y="1222"/>
                    <a:pt x="357" y="1224"/>
                  </a:cubicBezTo>
                  <a:cubicBezTo>
                    <a:pt x="356" y="1222"/>
                    <a:pt x="356" y="1220"/>
                    <a:pt x="356" y="1218"/>
                  </a:cubicBezTo>
                  <a:close/>
                  <a:moveTo>
                    <a:pt x="357" y="1226"/>
                  </a:moveTo>
                  <a:cubicBezTo>
                    <a:pt x="357" y="1226"/>
                    <a:pt x="357" y="1226"/>
                    <a:pt x="357" y="1226"/>
                  </a:cubicBezTo>
                  <a:cubicBezTo>
                    <a:pt x="357" y="1226"/>
                    <a:pt x="357" y="1225"/>
                    <a:pt x="357" y="1225"/>
                  </a:cubicBezTo>
                  <a:cubicBezTo>
                    <a:pt x="359" y="1224"/>
                    <a:pt x="361" y="1222"/>
                    <a:pt x="363" y="1221"/>
                  </a:cubicBezTo>
                  <a:cubicBezTo>
                    <a:pt x="364" y="1223"/>
                    <a:pt x="364" y="1224"/>
                    <a:pt x="364" y="1226"/>
                  </a:cubicBezTo>
                  <a:cubicBezTo>
                    <a:pt x="362" y="1226"/>
                    <a:pt x="360" y="1226"/>
                    <a:pt x="357" y="1226"/>
                  </a:cubicBezTo>
                  <a:close/>
                  <a:moveTo>
                    <a:pt x="371" y="1211"/>
                  </a:moveTo>
                  <a:cubicBezTo>
                    <a:pt x="369" y="1211"/>
                    <a:pt x="366" y="1212"/>
                    <a:pt x="364" y="1212"/>
                  </a:cubicBezTo>
                  <a:cubicBezTo>
                    <a:pt x="363" y="1210"/>
                    <a:pt x="363" y="1208"/>
                    <a:pt x="364" y="1206"/>
                  </a:cubicBezTo>
                  <a:cubicBezTo>
                    <a:pt x="366" y="1206"/>
                    <a:pt x="369" y="1206"/>
                    <a:pt x="371" y="1206"/>
                  </a:cubicBezTo>
                  <a:cubicBezTo>
                    <a:pt x="371" y="1208"/>
                    <a:pt x="371" y="1209"/>
                    <a:pt x="371" y="1211"/>
                  </a:cubicBezTo>
                  <a:close/>
                  <a:moveTo>
                    <a:pt x="371" y="1216"/>
                  </a:moveTo>
                  <a:cubicBezTo>
                    <a:pt x="369" y="1217"/>
                    <a:pt x="367" y="1218"/>
                    <a:pt x="364" y="1219"/>
                  </a:cubicBezTo>
                  <a:cubicBezTo>
                    <a:pt x="364" y="1218"/>
                    <a:pt x="364" y="1217"/>
                    <a:pt x="364" y="1216"/>
                  </a:cubicBezTo>
                  <a:cubicBezTo>
                    <a:pt x="364" y="1215"/>
                    <a:pt x="364" y="1214"/>
                    <a:pt x="364" y="1214"/>
                  </a:cubicBezTo>
                  <a:cubicBezTo>
                    <a:pt x="366" y="1213"/>
                    <a:pt x="369" y="1212"/>
                    <a:pt x="371" y="1212"/>
                  </a:cubicBezTo>
                  <a:cubicBezTo>
                    <a:pt x="371" y="1213"/>
                    <a:pt x="371" y="1215"/>
                    <a:pt x="371" y="1216"/>
                  </a:cubicBezTo>
                  <a:close/>
                  <a:moveTo>
                    <a:pt x="372" y="1225"/>
                  </a:moveTo>
                  <a:cubicBezTo>
                    <a:pt x="372" y="1225"/>
                    <a:pt x="372" y="1225"/>
                    <a:pt x="371" y="1226"/>
                  </a:cubicBezTo>
                  <a:cubicBezTo>
                    <a:pt x="369" y="1226"/>
                    <a:pt x="368" y="1226"/>
                    <a:pt x="366" y="1226"/>
                  </a:cubicBezTo>
                  <a:cubicBezTo>
                    <a:pt x="366" y="1226"/>
                    <a:pt x="366" y="1226"/>
                    <a:pt x="366" y="1226"/>
                  </a:cubicBezTo>
                  <a:cubicBezTo>
                    <a:pt x="365" y="1224"/>
                    <a:pt x="365" y="1222"/>
                    <a:pt x="365" y="1221"/>
                  </a:cubicBezTo>
                  <a:cubicBezTo>
                    <a:pt x="367" y="1219"/>
                    <a:pt x="369" y="1218"/>
                    <a:pt x="371" y="1217"/>
                  </a:cubicBezTo>
                  <a:cubicBezTo>
                    <a:pt x="371" y="1220"/>
                    <a:pt x="372" y="1222"/>
                    <a:pt x="372" y="1225"/>
                  </a:cubicBezTo>
                  <a:cubicBezTo>
                    <a:pt x="372" y="1225"/>
                    <a:pt x="372" y="1225"/>
                    <a:pt x="372" y="1225"/>
                  </a:cubicBezTo>
                  <a:close/>
                  <a:moveTo>
                    <a:pt x="372" y="1212"/>
                  </a:moveTo>
                  <a:cubicBezTo>
                    <a:pt x="373" y="1211"/>
                    <a:pt x="373" y="1211"/>
                    <a:pt x="374" y="1211"/>
                  </a:cubicBezTo>
                  <a:cubicBezTo>
                    <a:pt x="375" y="1211"/>
                    <a:pt x="376" y="1210"/>
                    <a:pt x="377" y="1210"/>
                  </a:cubicBezTo>
                  <a:cubicBezTo>
                    <a:pt x="378" y="1211"/>
                    <a:pt x="378" y="1212"/>
                    <a:pt x="378" y="1213"/>
                  </a:cubicBezTo>
                  <a:cubicBezTo>
                    <a:pt x="376" y="1213"/>
                    <a:pt x="374" y="1214"/>
                    <a:pt x="372" y="1215"/>
                  </a:cubicBezTo>
                  <a:cubicBezTo>
                    <a:pt x="372" y="1214"/>
                    <a:pt x="372" y="1213"/>
                    <a:pt x="372" y="1212"/>
                  </a:cubicBezTo>
                  <a:close/>
                  <a:moveTo>
                    <a:pt x="377" y="1209"/>
                  </a:moveTo>
                  <a:cubicBezTo>
                    <a:pt x="376" y="1209"/>
                    <a:pt x="374" y="1210"/>
                    <a:pt x="372" y="1210"/>
                  </a:cubicBezTo>
                  <a:cubicBezTo>
                    <a:pt x="372" y="1209"/>
                    <a:pt x="372" y="1208"/>
                    <a:pt x="372" y="1206"/>
                  </a:cubicBezTo>
                  <a:cubicBezTo>
                    <a:pt x="374" y="1206"/>
                    <a:pt x="376" y="1206"/>
                    <a:pt x="377" y="1206"/>
                  </a:cubicBezTo>
                  <a:cubicBezTo>
                    <a:pt x="377" y="1207"/>
                    <a:pt x="377" y="1208"/>
                    <a:pt x="377" y="1209"/>
                  </a:cubicBezTo>
                  <a:close/>
                  <a:moveTo>
                    <a:pt x="372" y="1217"/>
                  </a:moveTo>
                  <a:cubicBezTo>
                    <a:pt x="374" y="1216"/>
                    <a:pt x="376" y="1215"/>
                    <a:pt x="378" y="1214"/>
                  </a:cubicBezTo>
                  <a:cubicBezTo>
                    <a:pt x="379" y="1215"/>
                    <a:pt x="379" y="1216"/>
                    <a:pt x="379" y="1217"/>
                  </a:cubicBezTo>
                  <a:cubicBezTo>
                    <a:pt x="379" y="1218"/>
                    <a:pt x="379" y="1220"/>
                    <a:pt x="379" y="1222"/>
                  </a:cubicBezTo>
                  <a:cubicBezTo>
                    <a:pt x="378" y="1222"/>
                    <a:pt x="377" y="1223"/>
                    <a:pt x="376" y="1223"/>
                  </a:cubicBezTo>
                  <a:cubicBezTo>
                    <a:pt x="375" y="1224"/>
                    <a:pt x="374" y="1224"/>
                    <a:pt x="374" y="1224"/>
                  </a:cubicBezTo>
                  <a:cubicBezTo>
                    <a:pt x="373" y="1222"/>
                    <a:pt x="373" y="1219"/>
                    <a:pt x="372" y="1217"/>
                  </a:cubicBezTo>
                  <a:close/>
                  <a:moveTo>
                    <a:pt x="380" y="1207"/>
                  </a:moveTo>
                  <a:cubicBezTo>
                    <a:pt x="380" y="1207"/>
                    <a:pt x="379" y="1208"/>
                    <a:pt x="379" y="1208"/>
                  </a:cubicBezTo>
                  <a:cubicBezTo>
                    <a:pt x="378" y="1207"/>
                    <a:pt x="378" y="1207"/>
                    <a:pt x="379" y="1206"/>
                  </a:cubicBezTo>
                  <a:cubicBezTo>
                    <a:pt x="379" y="1206"/>
                    <a:pt x="379" y="1206"/>
                    <a:pt x="380" y="1206"/>
                  </a:cubicBezTo>
                  <a:cubicBezTo>
                    <a:pt x="380" y="1206"/>
                    <a:pt x="381" y="1206"/>
                    <a:pt x="382" y="1206"/>
                  </a:cubicBezTo>
                  <a:cubicBezTo>
                    <a:pt x="381" y="1206"/>
                    <a:pt x="381" y="1207"/>
                    <a:pt x="380" y="1207"/>
                  </a:cubicBezTo>
                  <a:close/>
                  <a:moveTo>
                    <a:pt x="383" y="1207"/>
                  </a:moveTo>
                  <a:cubicBezTo>
                    <a:pt x="383" y="1208"/>
                    <a:pt x="383" y="1209"/>
                    <a:pt x="384" y="1210"/>
                  </a:cubicBezTo>
                  <a:cubicBezTo>
                    <a:pt x="382" y="1211"/>
                    <a:pt x="381" y="1211"/>
                    <a:pt x="380" y="1212"/>
                  </a:cubicBezTo>
                  <a:cubicBezTo>
                    <a:pt x="380" y="1212"/>
                    <a:pt x="379" y="1212"/>
                    <a:pt x="379" y="1212"/>
                  </a:cubicBezTo>
                  <a:cubicBezTo>
                    <a:pt x="379" y="1211"/>
                    <a:pt x="379" y="1210"/>
                    <a:pt x="379" y="1209"/>
                  </a:cubicBezTo>
                  <a:cubicBezTo>
                    <a:pt x="379" y="1209"/>
                    <a:pt x="380" y="1209"/>
                    <a:pt x="381" y="1208"/>
                  </a:cubicBezTo>
                  <a:cubicBezTo>
                    <a:pt x="382" y="1208"/>
                    <a:pt x="382" y="1207"/>
                    <a:pt x="383" y="1207"/>
                  </a:cubicBezTo>
                  <a:close/>
                  <a:moveTo>
                    <a:pt x="375" y="1225"/>
                  </a:moveTo>
                  <a:cubicBezTo>
                    <a:pt x="376" y="1225"/>
                    <a:pt x="378" y="1224"/>
                    <a:pt x="380" y="1223"/>
                  </a:cubicBezTo>
                  <a:cubicBezTo>
                    <a:pt x="380" y="1224"/>
                    <a:pt x="380" y="1224"/>
                    <a:pt x="380" y="1225"/>
                  </a:cubicBezTo>
                  <a:cubicBezTo>
                    <a:pt x="378" y="1225"/>
                    <a:pt x="377" y="1225"/>
                    <a:pt x="375" y="1225"/>
                  </a:cubicBezTo>
                  <a:close/>
                  <a:moveTo>
                    <a:pt x="380" y="1215"/>
                  </a:moveTo>
                  <a:cubicBezTo>
                    <a:pt x="380" y="1214"/>
                    <a:pt x="380" y="1214"/>
                    <a:pt x="380" y="1213"/>
                  </a:cubicBezTo>
                  <a:cubicBezTo>
                    <a:pt x="380" y="1213"/>
                    <a:pt x="381" y="1213"/>
                    <a:pt x="381" y="1212"/>
                  </a:cubicBezTo>
                  <a:cubicBezTo>
                    <a:pt x="382" y="1212"/>
                    <a:pt x="383" y="1212"/>
                    <a:pt x="384" y="1211"/>
                  </a:cubicBezTo>
                  <a:cubicBezTo>
                    <a:pt x="384" y="1212"/>
                    <a:pt x="384" y="1213"/>
                    <a:pt x="385" y="1213"/>
                  </a:cubicBezTo>
                  <a:cubicBezTo>
                    <a:pt x="385" y="1215"/>
                    <a:pt x="386" y="1217"/>
                    <a:pt x="386" y="1219"/>
                  </a:cubicBezTo>
                  <a:cubicBezTo>
                    <a:pt x="384" y="1220"/>
                    <a:pt x="382" y="1221"/>
                    <a:pt x="381" y="1222"/>
                  </a:cubicBezTo>
                  <a:cubicBezTo>
                    <a:pt x="380" y="1219"/>
                    <a:pt x="380" y="1217"/>
                    <a:pt x="380" y="1215"/>
                  </a:cubicBezTo>
                  <a:close/>
                  <a:moveTo>
                    <a:pt x="384" y="1206"/>
                  </a:moveTo>
                  <a:cubicBezTo>
                    <a:pt x="384" y="1206"/>
                    <a:pt x="384" y="1206"/>
                    <a:pt x="384" y="1206"/>
                  </a:cubicBezTo>
                  <a:cubicBezTo>
                    <a:pt x="386" y="1206"/>
                    <a:pt x="388" y="1205"/>
                    <a:pt x="390" y="1205"/>
                  </a:cubicBezTo>
                  <a:cubicBezTo>
                    <a:pt x="390" y="1206"/>
                    <a:pt x="390" y="1207"/>
                    <a:pt x="391" y="1208"/>
                  </a:cubicBezTo>
                  <a:cubicBezTo>
                    <a:pt x="389" y="1209"/>
                    <a:pt x="387" y="1209"/>
                    <a:pt x="385" y="1210"/>
                  </a:cubicBezTo>
                  <a:cubicBezTo>
                    <a:pt x="384" y="1209"/>
                    <a:pt x="384" y="1207"/>
                    <a:pt x="384" y="1206"/>
                  </a:cubicBezTo>
                  <a:close/>
                  <a:moveTo>
                    <a:pt x="382" y="1224"/>
                  </a:moveTo>
                  <a:cubicBezTo>
                    <a:pt x="382" y="1224"/>
                    <a:pt x="382" y="1224"/>
                    <a:pt x="382" y="1224"/>
                  </a:cubicBezTo>
                  <a:cubicBezTo>
                    <a:pt x="381" y="1224"/>
                    <a:pt x="381" y="1223"/>
                    <a:pt x="381" y="1223"/>
                  </a:cubicBezTo>
                  <a:cubicBezTo>
                    <a:pt x="383" y="1222"/>
                    <a:pt x="384" y="1221"/>
                    <a:pt x="386" y="1220"/>
                  </a:cubicBezTo>
                  <a:cubicBezTo>
                    <a:pt x="386" y="1221"/>
                    <a:pt x="386" y="1223"/>
                    <a:pt x="387" y="1224"/>
                  </a:cubicBezTo>
                  <a:cubicBezTo>
                    <a:pt x="385" y="1224"/>
                    <a:pt x="384" y="1224"/>
                    <a:pt x="382" y="1224"/>
                  </a:cubicBezTo>
                  <a:close/>
                  <a:moveTo>
                    <a:pt x="386" y="1215"/>
                  </a:moveTo>
                  <a:cubicBezTo>
                    <a:pt x="386" y="1214"/>
                    <a:pt x="386" y="1212"/>
                    <a:pt x="385" y="1211"/>
                  </a:cubicBezTo>
                  <a:cubicBezTo>
                    <a:pt x="387" y="1210"/>
                    <a:pt x="389" y="1210"/>
                    <a:pt x="391" y="1209"/>
                  </a:cubicBezTo>
                  <a:cubicBezTo>
                    <a:pt x="391" y="1212"/>
                    <a:pt x="391" y="1214"/>
                    <a:pt x="391" y="1217"/>
                  </a:cubicBezTo>
                  <a:cubicBezTo>
                    <a:pt x="390" y="1217"/>
                    <a:pt x="388" y="1218"/>
                    <a:pt x="387" y="1219"/>
                  </a:cubicBezTo>
                  <a:cubicBezTo>
                    <a:pt x="387" y="1217"/>
                    <a:pt x="387" y="1216"/>
                    <a:pt x="386" y="1215"/>
                  </a:cubicBezTo>
                  <a:close/>
                  <a:moveTo>
                    <a:pt x="399" y="1205"/>
                  </a:moveTo>
                  <a:cubicBezTo>
                    <a:pt x="399" y="1205"/>
                    <a:pt x="400" y="1205"/>
                    <a:pt x="400" y="1206"/>
                  </a:cubicBezTo>
                  <a:cubicBezTo>
                    <a:pt x="397" y="1206"/>
                    <a:pt x="394" y="1207"/>
                    <a:pt x="392" y="1208"/>
                  </a:cubicBezTo>
                  <a:cubicBezTo>
                    <a:pt x="392" y="1207"/>
                    <a:pt x="391" y="1206"/>
                    <a:pt x="391" y="1205"/>
                  </a:cubicBezTo>
                  <a:cubicBezTo>
                    <a:pt x="394" y="1205"/>
                    <a:pt x="397" y="1204"/>
                    <a:pt x="399" y="1204"/>
                  </a:cubicBezTo>
                  <a:cubicBezTo>
                    <a:pt x="399" y="1204"/>
                    <a:pt x="399" y="1204"/>
                    <a:pt x="399" y="1204"/>
                  </a:cubicBezTo>
                  <a:cubicBezTo>
                    <a:pt x="399" y="1205"/>
                    <a:pt x="399" y="1205"/>
                    <a:pt x="399" y="1205"/>
                  </a:cubicBezTo>
                  <a:close/>
                  <a:moveTo>
                    <a:pt x="388" y="1223"/>
                  </a:moveTo>
                  <a:cubicBezTo>
                    <a:pt x="388" y="1222"/>
                    <a:pt x="387" y="1221"/>
                    <a:pt x="387" y="1220"/>
                  </a:cubicBezTo>
                  <a:cubicBezTo>
                    <a:pt x="389" y="1219"/>
                    <a:pt x="390" y="1219"/>
                    <a:pt x="391" y="1218"/>
                  </a:cubicBezTo>
                  <a:cubicBezTo>
                    <a:pt x="391" y="1218"/>
                    <a:pt x="391" y="1218"/>
                    <a:pt x="391" y="1218"/>
                  </a:cubicBezTo>
                  <a:cubicBezTo>
                    <a:pt x="391" y="1219"/>
                    <a:pt x="391" y="1222"/>
                    <a:pt x="392" y="1223"/>
                  </a:cubicBezTo>
                  <a:cubicBezTo>
                    <a:pt x="390" y="1223"/>
                    <a:pt x="389" y="1223"/>
                    <a:pt x="388" y="1223"/>
                  </a:cubicBezTo>
                  <a:close/>
                  <a:moveTo>
                    <a:pt x="400" y="1207"/>
                  </a:moveTo>
                  <a:cubicBezTo>
                    <a:pt x="400" y="1209"/>
                    <a:pt x="400" y="1211"/>
                    <a:pt x="400" y="1212"/>
                  </a:cubicBezTo>
                  <a:cubicBezTo>
                    <a:pt x="398" y="1213"/>
                    <a:pt x="396" y="1214"/>
                    <a:pt x="394" y="1215"/>
                  </a:cubicBezTo>
                  <a:cubicBezTo>
                    <a:pt x="394" y="1216"/>
                    <a:pt x="393" y="1216"/>
                    <a:pt x="393" y="1216"/>
                  </a:cubicBezTo>
                  <a:cubicBezTo>
                    <a:pt x="392" y="1214"/>
                    <a:pt x="392" y="1211"/>
                    <a:pt x="392" y="1209"/>
                  </a:cubicBezTo>
                  <a:cubicBezTo>
                    <a:pt x="395" y="1208"/>
                    <a:pt x="397" y="1207"/>
                    <a:pt x="400" y="1207"/>
                  </a:cubicBezTo>
                  <a:close/>
                  <a:moveTo>
                    <a:pt x="399" y="1222"/>
                  </a:moveTo>
                  <a:cubicBezTo>
                    <a:pt x="397" y="1222"/>
                    <a:pt x="395" y="1223"/>
                    <a:pt x="393" y="1223"/>
                  </a:cubicBezTo>
                  <a:cubicBezTo>
                    <a:pt x="392" y="1222"/>
                    <a:pt x="393" y="1219"/>
                    <a:pt x="393" y="1217"/>
                  </a:cubicBezTo>
                  <a:cubicBezTo>
                    <a:pt x="395" y="1216"/>
                    <a:pt x="398" y="1215"/>
                    <a:pt x="401" y="1214"/>
                  </a:cubicBezTo>
                  <a:cubicBezTo>
                    <a:pt x="401" y="1214"/>
                    <a:pt x="401" y="1214"/>
                    <a:pt x="401" y="1214"/>
                  </a:cubicBezTo>
                  <a:cubicBezTo>
                    <a:pt x="401" y="1216"/>
                    <a:pt x="401" y="1218"/>
                    <a:pt x="402" y="1219"/>
                  </a:cubicBezTo>
                  <a:cubicBezTo>
                    <a:pt x="402" y="1220"/>
                    <a:pt x="402" y="1220"/>
                    <a:pt x="402" y="1221"/>
                  </a:cubicBezTo>
                  <a:cubicBezTo>
                    <a:pt x="401" y="1221"/>
                    <a:pt x="400" y="1222"/>
                    <a:pt x="399" y="1222"/>
                  </a:cubicBezTo>
                  <a:close/>
                  <a:moveTo>
                    <a:pt x="418" y="1204"/>
                  </a:moveTo>
                  <a:cubicBezTo>
                    <a:pt x="417" y="1205"/>
                    <a:pt x="416" y="1206"/>
                    <a:pt x="415" y="1206"/>
                  </a:cubicBezTo>
                  <a:cubicBezTo>
                    <a:pt x="415" y="1205"/>
                    <a:pt x="414" y="1204"/>
                    <a:pt x="414" y="1203"/>
                  </a:cubicBezTo>
                  <a:cubicBezTo>
                    <a:pt x="416" y="1203"/>
                    <a:pt x="419" y="1203"/>
                    <a:pt x="421" y="1202"/>
                  </a:cubicBezTo>
                  <a:cubicBezTo>
                    <a:pt x="420" y="1203"/>
                    <a:pt x="419" y="1204"/>
                    <a:pt x="418" y="1204"/>
                  </a:cubicBezTo>
                  <a:close/>
                  <a:moveTo>
                    <a:pt x="424" y="1202"/>
                  </a:moveTo>
                  <a:cubicBezTo>
                    <a:pt x="427" y="1202"/>
                    <a:pt x="429" y="1202"/>
                    <a:pt x="432" y="1201"/>
                  </a:cubicBezTo>
                  <a:cubicBezTo>
                    <a:pt x="427" y="1205"/>
                    <a:pt x="422" y="1209"/>
                    <a:pt x="417" y="1212"/>
                  </a:cubicBezTo>
                  <a:cubicBezTo>
                    <a:pt x="417" y="1212"/>
                    <a:pt x="417" y="1211"/>
                    <a:pt x="417" y="1211"/>
                  </a:cubicBezTo>
                  <a:cubicBezTo>
                    <a:pt x="416" y="1210"/>
                    <a:pt x="416" y="1209"/>
                    <a:pt x="415" y="1207"/>
                  </a:cubicBezTo>
                  <a:cubicBezTo>
                    <a:pt x="416" y="1207"/>
                    <a:pt x="417" y="1206"/>
                    <a:pt x="418" y="1206"/>
                  </a:cubicBezTo>
                  <a:cubicBezTo>
                    <a:pt x="420" y="1205"/>
                    <a:pt x="422" y="1203"/>
                    <a:pt x="424" y="1202"/>
                  </a:cubicBezTo>
                  <a:close/>
                  <a:moveTo>
                    <a:pt x="414" y="1208"/>
                  </a:moveTo>
                  <a:cubicBezTo>
                    <a:pt x="415" y="1209"/>
                    <a:pt x="415" y="1209"/>
                    <a:pt x="415" y="1210"/>
                  </a:cubicBezTo>
                  <a:cubicBezTo>
                    <a:pt x="415" y="1211"/>
                    <a:pt x="416" y="1212"/>
                    <a:pt x="416" y="1213"/>
                  </a:cubicBezTo>
                  <a:cubicBezTo>
                    <a:pt x="415" y="1213"/>
                    <a:pt x="413" y="1214"/>
                    <a:pt x="412" y="1215"/>
                  </a:cubicBezTo>
                  <a:cubicBezTo>
                    <a:pt x="412" y="1214"/>
                    <a:pt x="411" y="1213"/>
                    <a:pt x="411" y="1212"/>
                  </a:cubicBezTo>
                  <a:cubicBezTo>
                    <a:pt x="411" y="1211"/>
                    <a:pt x="410" y="1211"/>
                    <a:pt x="410" y="1210"/>
                  </a:cubicBezTo>
                  <a:cubicBezTo>
                    <a:pt x="410" y="1210"/>
                    <a:pt x="410" y="1210"/>
                    <a:pt x="410" y="1210"/>
                  </a:cubicBezTo>
                  <a:cubicBezTo>
                    <a:pt x="412" y="1209"/>
                    <a:pt x="413" y="1208"/>
                    <a:pt x="414" y="1208"/>
                  </a:cubicBezTo>
                  <a:close/>
                  <a:moveTo>
                    <a:pt x="410" y="1208"/>
                  </a:moveTo>
                  <a:cubicBezTo>
                    <a:pt x="410" y="1208"/>
                    <a:pt x="410" y="1208"/>
                    <a:pt x="410" y="1208"/>
                  </a:cubicBezTo>
                  <a:cubicBezTo>
                    <a:pt x="409" y="1207"/>
                    <a:pt x="408" y="1205"/>
                    <a:pt x="408" y="1203"/>
                  </a:cubicBezTo>
                  <a:cubicBezTo>
                    <a:pt x="408" y="1203"/>
                    <a:pt x="408" y="1203"/>
                    <a:pt x="408" y="1203"/>
                  </a:cubicBezTo>
                  <a:cubicBezTo>
                    <a:pt x="408" y="1203"/>
                    <a:pt x="409" y="1203"/>
                    <a:pt x="409" y="1203"/>
                  </a:cubicBezTo>
                  <a:cubicBezTo>
                    <a:pt x="410" y="1203"/>
                    <a:pt x="411" y="1203"/>
                    <a:pt x="413" y="1203"/>
                  </a:cubicBezTo>
                  <a:cubicBezTo>
                    <a:pt x="413" y="1204"/>
                    <a:pt x="413" y="1205"/>
                    <a:pt x="414" y="1207"/>
                  </a:cubicBezTo>
                  <a:cubicBezTo>
                    <a:pt x="413" y="1207"/>
                    <a:pt x="411" y="1208"/>
                    <a:pt x="410" y="1208"/>
                  </a:cubicBezTo>
                  <a:close/>
                  <a:moveTo>
                    <a:pt x="408" y="1209"/>
                  </a:moveTo>
                  <a:cubicBezTo>
                    <a:pt x="406" y="1210"/>
                    <a:pt x="404" y="1211"/>
                    <a:pt x="402" y="1212"/>
                  </a:cubicBezTo>
                  <a:cubicBezTo>
                    <a:pt x="401" y="1210"/>
                    <a:pt x="401" y="1208"/>
                    <a:pt x="401" y="1206"/>
                  </a:cubicBezTo>
                  <a:cubicBezTo>
                    <a:pt x="403" y="1206"/>
                    <a:pt x="405" y="1205"/>
                    <a:pt x="407" y="1204"/>
                  </a:cubicBezTo>
                  <a:cubicBezTo>
                    <a:pt x="407" y="1206"/>
                    <a:pt x="408" y="1207"/>
                    <a:pt x="408" y="1209"/>
                  </a:cubicBezTo>
                  <a:close/>
                  <a:moveTo>
                    <a:pt x="401" y="1205"/>
                  </a:moveTo>
                  <a:cubicBezTo>
                    <a:pt x="401" y="1205"/>
                    <a:pt x="401" y="1204"/>
                    <a:pt x="401" y="1204"/>
                  </a:cubicBezTo>
                  <a:cubicBezTo>
                    <a:pt x="402" y="1204"/>
                    <a:pt x="404" y="1203"/>
                    <a:pt x="405" y="1203"/>
                  </a:cubicBezTo>
                  <a:cubicBezTo>
                    <a:pt x="404" y="1204"/>
                    <a:pt x="402" y="1205"/>
                    <a:pt x="401" y="1205"/>
                  </a:cubicBezTo>
                  <a:close/>
                  <a:moveTo>
                    <a:pt x="403" y="1217"/>
                  </a:moveTo>
                  <a:cubicBezTo>
                    <a:pt x="402" y="1216"/>
                    <a:pt x="402" y="1214"/>
                    <a:pt x="402" y="1213"/>
                  </a:cubicBezTo>
                  <a:cubicBezTo>
                    <a:pt x="404" y="1212"/>
                    <a:pt x="407" y="1211"/>
                    <a:pt x="409" y="1210"/>
                  </a:cubicBezTo>
                  <a:cubicBezTo>
                    <a:pt x="409" y="1211"/>
                    <a:pt x="410" y="1212"/>
                    <a:pt x="410" y="1213"/>
                  </a:cubicBezTo>
                  <a:cubicBezTo>
                    <a:pt x="410" y="1214"/>
                    <a:pt x="411" y="1215"/>
                    <a:pt x="411" y="1216"/>
                  </a:cubicBezTo>
                  <a:cubicBezTo>
                    <a:pt x="410" y="1217"/>
                    <a:pt x="408" y="1217"/>
                    <a:pt x="407" y="1218"/>
                  </a:cubicBezTo>
                  <a:cubicBezTo>
                    <a:pt x="406" y="1219"/>
                    <a:pt x="404" y="1219"/>
                    <a:pt x="403" y="1220"/>
                  </a:cubicBezTo>
                  <a:cubicBezTo>
                    <a:pt x="403" y="1219"/>
                    <a:pt x="403" y="1218"/>
                    <a:pt x="403" y="1217"/>
                  </a:cubicBezTo>
                  <a:close/>
                  <a:moveTo>
                    <a:pt x="405" y="1222"/>
                  </a:moveTo>
                  <a:cubicBezTo>
                    <a:pt x="405" y="1222"/>
                    <a:pt x="404" y="1222"/>
                    <a:pt x="404" y="1222"/>
                  </a:cubicBezTo>
                  <a:cubicBezTo>
                    <a:pt x="404" y="1222"/>
                    <a:pt x="404" y="1222"/>
                    <a:pt x="404" y="1221"/>
                  </a:cubicBezTo>
                  <a:cubicBezTo>
                    <a:pt x="405" y="1221"/>
                    <a:pt x="406" y="1220"/>
                    <a:pt x="407" y="1219"/>
                  </a:cubicBezTo>
                  <a:cubicBezTo>
                    <a:pt x="409" y="1219"/>
                    <a:pt x="410" y="1218"/>
                    <a:pt x="411" y="1217"/>
                  </a:cubicBezTo>
                  <a:cubicBezTo>
                    <a:pt x="412" y="1218"/>
                    <a:pt x="412" y="1220"/>
                    <a:pt x="412" y="1221"/>
                  </a:cubicBezTo>
                  <a:cubicBezTo>
                    <a:pt x="410" y="1221"/>
                    <a:pt x="408" y="1221"/>
                    <a:pt x="405" y="1222"/>
                  </a:cubicBezTo>
                  <a:close/>
                  <a:moveTo>
                    <a:pt x="414" y="1221"/>
                  </a:moveTo>
                  <a:cubicBezTo>
                    <a:pt x="413" y="1219"/>
                    <a:pt x="413" y="1218"/>
                    <a:pt x="412" y="1216"/>
                  </a:cubicBezTo>
                  <a:cubicBezTo>
                    <a:pt x="414" y="1215"/>
                    <a:pt x="415" y="1215"/>
                    <a:pt x="416" y="1214"/>
                  </a:cubicBezTo>
                  <a:cubicBezTo>
                    <a:pt x="417" y="1216"/>
                    <a:pt x="417" y="1217"/>
                    <a:pt x="418" y="1219"/>
                  </a:cubicBezTo>
                  <a:cubicBezTo>
                    <a:pt x="416" y="1220"/>
                    <a:pt x="415" y="1220"/>
                    <a:pt x="414" y="1221"/>
                  </a:cubicBezTo>
                  <a:close/>
                  <a:moveTo>
                    <a:pt x="424" y="1214"/>
                  </a:moveTo>
                  <a:cubicBezTo>
                    <a:pt x="423" y="1216"/>
                    <a:pt x="421" y="1218"/>
                    <a:pt x="419" y="1219"/>
                  </a:cubicBezTo>
                  <a:cubicBezTo>
                    <a:pt x="418" y="1217"/>
                    <a:pt x="418" y="1215"/>
                    <a:pt x="417" y="1213"/>
                  </a:cubicBezTo>
                  <a:cubicBezTo>
                    <a:pt x="419" y="1212"/>
                    <a:pt x="420" y="1211"/>
                    <a:pt x="421" y="1211"/>
                  </a:cubicBezTo>
                  <a:cubicBezTo>
                    <a:pt x="425" y="1208"/>
                    <a:pt x="429" y="1205"/>
                    <a:pt x="433" y="1203"/>
                  </a:cubicBezTo>
                  <a:cubicBezTo>
                    <a:pt x="430" y="1206"/>
                    <a:pt x="427" y="1210"/>
                    <a:pt x="424" y="1214"/>
                  </a:cubicBezTo>
                  <a:close/>
                  <a:moveTo>
                    <a:pt x="530" y="973"/>
                  </a:moveTo>
                  <a:cubicBezTo>
                    <a:pt x="530" y="976"/>
                    <a:pt x="529" y="978"/>
                    <a:pt x="528" y="979"/>
                  </a:cubicBezTo>
                  <a:cubicBezTo>
                    <a:pt x="525" y="984"/>
                    <a:pt x="523" y="986"/>
                    <a:pt x="522" y="992"/>
                  </a:cubicBezTo>
                  <a:cubicBezTo>
                    <a:pt x="522" y="996"/>
                    <a:pt x="523" y="999"/>
                    <a:pt x="524" y="1002"/>
                  </a:cubicBezTo>
                  <a:cubicBezTo>
                    <a:pt x="524" y="1003"/>
                    <a:pt x="523" y="1003"/>
                    <a:pt x="523" y="1003"/>
                  </a:cubicBezTo>
                  <a:cubicBezTo>
                    <a:pt x="522" y="1003"/>
                    <a:pt x="522" y="1002"/>
                    <a:pt x="522" y="1002"/>
                  </a:cubicBezTo>
                  <a:cubicBezTo>
                    <a:pt x="521" y="1001"/>
                    <a:pt x="520" y="1002"/>
                    <a:pt x="521" y="1002"/>
                  </a:cubicBezTo>
                  <a:cubicBezTo>
                    <a:pt x="521" y="1003"/>
                    <a:pt x="521" y="1003"/>
                    <a:pt x="522" y="1004"/>
                  </a:cubicBezTo>
                  <a:cubicBezTo>
                    <a:pt x="521" y="1004"/>
                    <a:pt x="520" y="1005"/>
                    <a:pt x="520" y="1005"/>
                  </a:cubicBezTo>
                  <a:cubicBezTo>
                    <a:pt x="520" y="1005"/>
                    <a:pt x="520" y="1005"/>
                    <a:pt x="520" y="1006"/>
                  </a:cubicBezTo>
                  <a:cubicBezTo>
                    <a:pt x="519" y="1005"/>
                    <a:pt x="519" y="1004"/>
                    <a:pt x="519" y="1003"/>
                  </a:cubicBezTo>
                  <a:cubicBezTo>
                    <a:pt x="519" y="1003"/>
                    <a:pt x="518" y="1003"/>
                    <a:pt x="518" y="1004"/>
                  </a:cubicBezTo>
                  <a:cubicBezTo>
                    <a:pt x="518" y="1005"/>
                    <a:pt x="518" y="1006"/>
                    <a:pt x="519" y="1007"/>
                  </a:cubicBezTo>
                  <a:cubicBezTo>
                    <a:pt x="518" y="1007"/>
                    <a:pt x="517" y="1008"/>
                    <a:pt x="516" y="1009"/>
                  </a:cubicBezTo>
                  <a:cubicBezTo>
                    <a:pt x="516" y="1008"/>
                    <a:pt x="516" y="1008"/>
                    <a:pt x="516" y="1008"/>
                  </a:cubicBezTo>
                  <a:cubicBezTo>
                    <a:pt x="516" y="1007"/>
                    <a:pt x="516" y="1006"/>
                    <a:pt x="516" y="1006"/>
                  </a:cubicBezTo>
                  <a:cubicBezTo>
                    <a:pt x="516" y="1005"/>
                    <a:pt x="515" y="1004"/>
                    <a:pt x="515" y="1005"/>
                  </a:cubicBezTo>
                  <a:cubicBezTo>
                    <a:pt x="514" y="1006"/>
                    <a:pt x="515" y="1007"/>
                    <a:pt x="515" y="1008"/>
                  </a:cubicBezTo>
                  <a:cubicBezTo>
                    <a:pt x="515" y="1008"/>
                    <a:pt x="515" y="1009"/>
                    <a:pt x="515" y="1010"/>
                  </a:cubicBezTo>
                  <a:cubicBezTo>
                    <a:pt x="514" y="1011"/>
                    <a:pt x="514" y="1011"/>
                    <a:pt x="514" y="1011"/>
                  </a:cubicBezTo>
                  <a:cubicBezTo>
                    <a:pt x="514" y="1011"/>
                    <a:pt x="514" y="1011"/>
                    <a:pt x="514" y="1011"/>
                  </a:cubicBezTo>
                  <a:cubicBezTo>
                    <a:pt x="513" y="1011"/>
                    <a:pt x="513" y="1011"/>
                    <a:pt x="513" y="1011"/>
                  </a:cubicBezTo>
                  <a:cubicBezTo>
                    <a:pt x="513" y="1010"/>
                    <a:pt x="513" y="1009"/>
                    <a:pt x="512" y="1008"/>
                  </a:cubicBezTo>
                  <a:cubicBezTo>
                    <a:pt x="512" y="1007"/>
                    <a:pt x="511" y="1007"/>
                    <a:pt x="511" y="1008"/>
                  </a:cubicBezTo>
                  <a:cubicBezTo>
                    <a:pt x="511" y="1008"/>
                    <a:pt x="511" y="1008"/>
                    <a:pt x="511" y="1008"/>
                  </a:cubicBezTo>
                  <a:cubicBezTo>
                    <a:pt x="511" y="1008"/>
                    <a:pt x="511" y="1009"/>
                    <a:pt x="511" y="1009"/>
                  </a:cubicBezTo>
                  <a:cubicBezTo>
                    <a:pt x="512" y="1010"/>
                    <a:pt x="512" y="1010"/>
                    <a:pt x="512" y="1011"/>
                  </a:cubicBezTo>
                  <a:cubicBezTo>
                    <a:pt x="511" y="1012"/>
                    <a:pt x="510" y="1013"/>
                    <a:pt x="510" y="1014"/>
                  </a:cubicBezTo>
                  <a:cubicBezTo>
                    <a:pt x="509" y="1013"/>
                    <a:pt x="509" y="1012"/>
                    <a:pt x="508" y="1011"/>
                  </a:cubicBezTo>
                  <a:cubicBezTo>
                    <a:pt x="507" y="1010"/>
                    <a:pt x="506" y="1011"/>
                    <a:pt x="507" y="1011"/>
                  </a:cubicBezTo>
                  <a:cubicBezTo>
                    <a:pt x="508" y="1013"/>
                    <a:pt x="509" y="1015"/>
                    <a:pt x="510" y="1016"/>
                  </a:cubicBezTo>
                  <a:cubicBezTo>
                    <a:pt x="510" y="1017"/>
                    <a:pt x="511" y="1019"/>
                    <a:pt x="512" y="1019"/>
                  </a:cubicBezTo>
                  <a:cubicBezTo>
                    <a:pt x="513" y="1019"/>
                    <a:pt x="513" y="1018"/>
                    <a:pt x="512" y="1018"/>
                  </a:cubicBezTo>
                  <a:cubicBezTo>
                    <a:pt x="516" y="1018"/>
                    <a:pt x="518" y="1015"/>
                    <a:pt x="521" y="1013"/>
                  </a:cubicBezTo>
                  <a:cubicBezTo>
                    <a:pt x="522" y="1012"/>
                    <a:pt x="528" y="1006"/>
                    <a:pt x="528" y="1010"/>
                  </a:cubicBezTo>
                  <a:cubicBezTo>
                    <a:pt x="528" y="1013"/>
                    <a:pt x="526" y="1016"/>
                    <a:pt x="524" y="1018"/>
                  </a:cubicBezTo>
                  <a:cubicBezTo>
                    <a:pt x="520" y="1027"/>
                    <a:pt x="519" y="1036"/>
                    <a:pt x="522" y="1044"/>
                  </a:cubicBezTo>
                  <a:cubicBezTo>
                    <a:pt x="522" y="1044"/>
                    <a:pt x="522" y="1044"/>
                    <a:pt x="522" y="1044"/>
                  </a:cubicBezTo>
                  <a:cubicBezTo>
                    <a:pt x="521" y="1043"/>
                    <a:pt x="521" y="1043"/>
                    <a:pt x="521" y="1043"/>
                  </a:cubicBezTo>
                  <a:cubicBezTo>
                    <a:pt x="521" y="1043"/>
                    <a:pt x="520" y="1043"/>
                    <a:pt x="520" y="1044"/>
                  </a:cubicBezTo>
                  <a:cubicBezTo>
                    <a:pt x="520" y="1044"/>
                    <a:pt x="520" y="1045"/>
                    <a:pt x="520" y="1045"/>
                  </a:cubicBezTo>
                  <a:cubicBezTo>
                    <a:pt x="520" y="1045"/>
                    <a:pt x="519" y="1045"/>
                    <a:pt x="519" y="1046"/>
                  </a:cubicBezTo>
                  <a:cubicBezTo>
                    <a:pt x="518" y="1045"/>
                    <a:pt x="518" y="1045"/>
                    <a:pt x="517" y="1044"/>
                  </a:cubicBezTo>
                  <a:cubicBezTo>
                    <a:pt x="517" y="1044"/>
                    <a:pt x="516" y="1044"/>
                    <a:pt x="516" y="1045"/>
                  </a:cubicBezTo>
                  <a:cubicBezTo>
                    <a:pt x="517" y="1046"/>
                    <a:pt x="517" y="1046"/>
                    <a:pt x="517" y="1046"/>
                  </a:cubicBezTo>
                  <a:cubicBezTo>
                    <a:pt x="517" y="1047"/>
                    <a:pt x="517" y="1047"/>
                    <a:pt x="516" y="1047"/>
                  </a:cubicBezTo>
                  <a:cubicBezTo>
                    <a:pt x="516" y="1046"/>
                    <a:pt x="516" y="1045"/>
                    <a:pt x="515" y="1045"/>
                  </a:cubicBezTo>
                  <a:cubicBezTo>
                    <a:pt x="515" y="1044"/>
                    <a:pt x="514" y="1044"/>
                    <a:pt x="514" y="1045"/>
                  </a:cubicBezTo>
                  <a:cubicBezTo>
                    <a:pt x="515" y="1046"/>
                    <a:pt x="515" y="1047"/>
                    <a:pt x="515" y="1048"/>
                  </a:cubicBezTo>
                  <a:cubicBezTo>
                    <a:pt x="515" y="1048"/>
                    <a:pt x="514" y="1049"/>
                    <a:pt x="513" y="1050"/>
                  </a:cubicBezTo>
                  <a:cubicBezTo>
                    <a:pt x="513" y="1049"/>
                    <a:pt x="512" y="1048"/>
                    <a:pt x="512" y="1048"/>
                  </a:cubicBezTo>
                  <a:cubicBezTo>
                    <a:pt x="512" y="1047"/>
                    <a:pt x="510" y="1048"/>
                    <a:pt x="511" y="1048"/>
                  </a:cubicBezTo>
                  <a:cubicBezTo>
                    <a:pt x="511" y="1049"/>
                    <a:pt x="511" y="1050"/>
                    <a:pt x="512" y="1050"/>
                  </a:cubicBezTo>
                  <a:cubicBezTo>
                    <a:pt x="511" y="1051"/>
                    <a:pt x="511" y="1051"/>
                    <a:pt x="511" y="1051"/>
                  </a:cubicBezTo>
                  <a:cubicBezTo>
                    <a:pt x="510" y="1051"/>
                    <a:pt x="510" y="1051"/>
                    <a:pt x="510" y="1051"/>
                  </a:cubicBezTo>
                  <a:cubicBezTo>
                    <a:pt x="509" y="1050"/>
                    <a:pt x="509" y="1051"/>
                    <a:pt x="509" y="1051"/>
                  </a:cubicBezTo>
                  <a:cubicBezTo>
                    <a:pt x="509" y="1052"/>
                    <a:pt x="509" y="1052"/>
                    <a:pt x="510" y="1052"/>
                  </a:cubicBezTo>
                  <a:cubicBezTo>
                    <a:pt x="509" y="1052"/>
                    <a:pt x="509" y="1053"/>
                    <a:pt x="509" y="1053"/>
                  </a:cubicBezTo>
                  <a:cubicBezTo>
                    <a:pt x="509" y="1053"/>
                    <a:pt x="509" y="1053"/>
                    <a:pt x="508" y="1053"/>
                  </a:cubicBezTo>
                  <a:cubicBezTo>
                    <a:pt x="508" y="1053"/>
                    <a:pt x="508" y="1053"/>
                    <a:pt x="508" y="1053"/>
                  </a:cubicBezTo>
                  <a:cubicBezTo>
                    <a:pt x="507" y="1052"/>
                    <a:pt x="506" y="1050"/>
                    <a:pt x="505" y="1049"/>
                  </a:cubicBezTo>
                  <a:cubicBezTo>
                    <a:pt x="505" y="1048"/>
                    <a:pt x="504" y="1049"/>
                    <a:pt x="504" y="1050"/>
                  </a:cubicBezTo>
                  <a:cubicBezTo>
                    <a:pt x="505" y="1051"/>
                    <a:pt x="506" y="1052"/>
                    <a:pt x="507" y="1053"/>
                  </a:cubicBezTo>
                  <a:cubicBezTo>
                    <a:pt x="507" y="1053"/>
                    <a:pt x="507" y="1054"/>
                    <a:pt x="508" y="1054"/>
                  </a:cubicBezTo>
                  <a:cubicBezTo>
                    <a:pt x="507" y="1057"/>
                    <a:pt x="510" y="1060"/>
                    <a:pt x="513" y="1057"/>
                  </a:cubicBezTo>
                  <a:cubicBezTo>
                    <a:pt x="516" y="1055"/>
                    <a:pt x="519" y="1053"/>
                    <a:pt x="522" y="1051"/>
                  </a:cubicBezTo>
                  <a:cubicBezTo>
                    <a:pt x="523" y="1051"/>
                    <a:pt x="524" y="1050"/>
                    <a:pt x="525" y="1050"/>
                  </a:cubicBezTo>
                  <a:cubicBezTo>
                    <a:pt x="525" y="1051"/>
                    <a:pt x="525" y="1051"/>
                    <a:pt x="525" y="1051"/>
                  </a:cubicBezTo>
                  <a:cubicBezTo>
                    <a:pt x="526" y="1052"/>
                    <a:pt x="526" y="1052"/>
                    <a:pt x="527" y="1053"/>
                  </a:cubicBezTo>
                  <a:cubicBezTo>
                    <a:pt x="528" y="1054"/>
                    <a:pt x="527" y="1057"/>
                    <a:pt x="526" y="1059"/>
                  </a:cubicBezTo>
                  <a:cubicBezTo>
                    <a:pt x="524" y="1063"/>
                    <a:pt x="521" y="1066"/>
                    <a:pt x="520" y="1071"/>
                  </a:cubicBezTo>
                  <a:cubicBezTo>
                    <a:pt x="519" y="1076"/>
                    <a:pt x="521" y="1080"/>
                    <a:pt x="520" y="1085"/>
                  </a:cubicBezTo>
                  <a:cubicBezTo>
                    <a:pt x="520" y="1085"/>
                    <a:pt x="520" y="1085"/>
                    <a:pt x="520" y="1086"/>
                  </a:cubicBezTo>
                  <a:cubicBezTo>
                    <a:pt x="519" y="1086"/>
                    <a:pt x="519" y="1087"/>
                    <a:pt x="519" y="1088"/>
                  </a:cubicBezTo>
                  <a:cubicBezTo>
                    <a:pt x="517" y="1090"/>
                    <a:pt x="515" y="1092"/>
                    <a:pt x="512" y="1094"/>
                  </a:cubicBezTo>
                  <a:cubicBezTo>
                    <a:pt x="512" y="1094"/>
                    <a:pt x="512" y="1094"/>
                    <a:pt x="512" y="1094"/>
                  </a:cubicBezTo>
                  <a:cubicBezTo>
                    <a:pt x="512" y="1094"/>
                    <a:pt x="512" y="1094"/>
                    <a:pt x="512" y="1095"/>
                  </a:cubicBezTo>
                  <a:cubicBezTo>
                    <a:pt x="511" y="1095"/>
                    <a:pt x="510" y="1095"/>
                    <a:pt x="510" y="1096"/>
                  </a:cubicBezTo>
                  <a:cubicBezTo>
                    <a:pt x="510" y="1096"/>
                    <a:pt x="510" y="1096"/>
                    <a:pt x="510" y="1095"/>
                  </a:cubicBezTo>
                  <a:cubicBezTo>
                    <a:pt x="509" y="1095"/>
                    <a:pt x="509" y="1094"/>
                    <a:pt x="508" y="1094"/>
                  </a:cubicBezTo>
                  <a:cubicBezTo>
                    <a:pt x="508" y="1093"/>
                    <a:pt x="507" y="1094"/>
                    <a:pt x="508" y="1095"/>
                  </a:cubicBezTo>
                  <a:cubicBezTo>
                    <a:pt x="508" y="1095"/>
                    <a:pt x="509" y="1096"/>
                    <a:pt x="509" y="1096"/>
                  </a:cubicBezTo>
                  <a:cubicBezTo>
                    <a:pt x="508" y="1097"/>
                    <a:pt x="507" y="1097"/>
                    <a:pt x="506" y="1098"/>
                  </a:cubicBezTo>
                  <a:cubicBezTo>
                    <a:pt x="505" y="1097"/>
                    <a:pt x="505" y="1096"/>
                    <a:pt x="505" y="1096"/>
                  </a:cubicBezTo>
                  <a:cubicBezTo>
                    <a:pt x="505" y="1095"/>
                    <a:pt x="503" y="1095"/>
                    <a:pt x="504" y="1096"/>
                  </a:cubicBezTo>
                  <a:cubicBezTo>
                    <a:pt x="504" y="1097"/>
                    <a:pt x="504" y="1097"/>
                    <a:pt x="504" y="1098"/>
                  </a:cubicBezTo>
                  <a:cubicBezTo>
                    <a:pt x="504" y="1098"/>
                    <a:pt x="504" y="1098"/>
                    <a:pt x="504" y="1098"/>
                  </a:cubicBezTo>
                  <a:cubicBezTo>
                    <a:pt x="503" y="1097"/>
                    <a:pt x="502" y="1096"/>
                    <a:pt x="501" y="1096"/>
                  </a:cubicBezTo>
                  <a:cubicBezTo>
                    <a:pt x="500" y="1096"/>
                    <a:pt x="500" y="1097"/>
                    <a:pt x="501" y="1097"/>
                  </a:cubicBezTo>
                  <a:cubicBezTo>
                    <a:pt x="502" y="1097"/>
                    <a:pt x="502" y="1098"/>
                    <a:pt x="502" y="1098"/>
                  </a:cubicBezTo>
                  <a:cubicBezTo>
                    <a:pt x="501" y="1099"/>
                    <a:pt x="500" y="1101"/>
                    <a:pt x="500" y="1102"/>
                  </a:cubicBezTo>
                  <a:cubicBezTo>
                    <a:pt x="500" y="1101"/>
                    <a:pt x="499" y="1100"/>
                    <a:pt x="498" y="1099"/>
                  </a:cubicBezTo>
                  <a:cubicBezTo>
                    <a:pt x="498" y="1099"/>
                    <a:pt x="497" y="1100"/>
                    <a:pt x="498" y="1100"/>
                  </a:cubicBezTo>
                  <a:cubicBezTo>
                    <a:pt x="499" y="1101"/>
                    <a:pt x="499" y="1103"/>
                    <a:pt x="500" y="1104"/>
                  </a:cubicBezTo>
                  <a:cubicBezTo>
                    <a:pt x="501" y="1105"/>
                    <a:pt x="501" y="1105"/>
                    <a:pt x="501" y="1104"/>
                  </a:cubicBezTo>
                  <a:cubicBezTo>
                    <a:pt x="502" y="1104"/>
                    <a:pt x="502" y="1105"/>
                    <a:pt x="503" y="1105"/>
                  </a:cubicBezTo>
                  <a:cubicBezTo>
                    <a:pt x="510" y="1104"/>
                    <a:pt x="517" y="1099"/>
                    <a:pt x="522" y="1094"/>
                  </a:cubicBezTo>
                  <a:cubicBezTo>
                    <a:pt x="525" y="1100"/>
                    <a:pt x="524" y="1109"/>
                    <a:pt x="518" y="1113"/>
                  </a:cubicBezTo>
                  <a:cubicBezTo>
                    <a:pt x="515" y="1116"/>
                    <a:pt x="511" y="1119"/>
                    <a:pt x="508" y="1121"/>
                  </a:cubicBezTo>
                  <a:cubicBezTo>
                    <a:pt x="507" y="1123"/>
                    <a:pt x="506" y="1125"/>
                    <a:pt x="504" y="1126"/>
                  </a:cubicBezTo>
                  <a:cubicBezTo>
                    <a:pt x="504" y="1126"/>
                    <a:pt x="497" y="1131"/>
                    <a:pt x="497" y="1132"/>
                  </a:cubicBezTo>
                  <a:cubicBezTo>
                    <a:pt x="496" y="1132"/>
                    <a:pt x="494" y="1132"/>
                    <a:pt x="493" y="1133"/>
                  </a:cubicBezTo>
                  <a:cubicBezTo>
                    <a:pt x="493" y="1134"/>
                    <a:pt x="493" y="1134"/>
                    <a:pt x="493" y="1134"/>
                  </a:cubicBezTo>
                  <a:cubicBezTo>
                    <a:pt x="492" y="1135"/>
                    <a:pt x="492" y="1137"/>
                    <a:pt x="494" y="1138"/>
                  </a:cubicBezTo>
                  <a:cubicBezTo>
                    <a:pt x="498" y="1140"/>
                    <a:pt x="504" y="1134"/>
                    <a:pt x="507" y="1132"/>
                  </a:cubicBezTo>
                  <a:cubicBezTo>
                    <a:pt x="507" y="1132"/>
                    <a:pt x="507" y="1132"/>
                    <a:pt x="507" y="1131"/>
                  </a:cubicBezTo>
                  <a:cubicBezTo>
                    <a:pt x="508" y="1133"/>
                    <a:pt x="507" y="1135"/>
                    <a:pt x="507" y="1136"/>
                  </a:cubicBezTo>
                  <a:cubicBezTo>
                    <a:pt x="507" y="1139"/>
                    <a:pt x="505" y="1141"/>
                    <a:pt x="503" y="1144"/>
                  </a:cubicBezTo>
                  <a:cubicBezTo>
                    <a:pt x="498" y="1148"/>
                    <a:pt x="493" y="1153"/>
                    <a:pt x="487" y="1157"/>
                  </a:cubicBezTo>
                  <a:cubicBezTo>
                    <a:pt x="475" y="1166"/>
                    <a:pt x="464" y="1175"/>
                    <a:pt x="452" y="1184"/>
                  </a:cubicBezTo>
                  <a:cubicBezTo>
                    <a:pt x="451" y="1185"/>
                    <a:pt x="450" y="1186"/>
                    <a:pt x="449" y="1186"/>
                  </a:cubicBezTo>
                  <a:cubicBezTo>
                    <a:pt x="448" y="1187"/>
                    <a:pt x="447" y="1188"/>
                    <a:pt x="446" y="1188"/>
                  </a:cubicBezTo>
                  <a:cubicBezTo>
                    <a:pt x="445" y="1188"/>
                    <a:pt x="445" y="1189"/>
                    <a:pt x="445" y="1189"/>
                  </a:cubicBezTo>
                  <a:cubicBezTo>
                    <a:pt x="440" y="1191"/>
                    <a:pt x="436" y="1193"/>
                    <a:pt x="430" y="1194"/>
                  </a:cubicBezTo>
                  <a:cubicBezTo>
                    <a:pt x="422" y="1196"/>
                    <a:pt x="414" y="1195"/>
                    <a:pt x="407" y="1196"/>
                  </a:cubicBezTo>
                  <a:cubicBezTo>
                    <a:pt x="399" y="1196"/>
                    <a:pt x="392" y="1198"/>
                    <a:pt x="384" y="1198"/>
                  </a:cubicBezTo>
                  <a:cubicBezTo>
                    <a:pt x="376" y="1199"/>
                    <a:pt x="367" y="1199"/>
                    <a:pt x="359" y="1199"/>
                  </a:cubicBezTo>
                  <a:cubicBezTo>
                    <a:pt x="344" y="1198"/>
                    <a:pt x="329" y="1196"/>
                    <a:pt x="314" y="1194"/>
                  </a:cubicBezTo>
                  <a:cubicBezTo>
                    <a:pt x="307" y="1193"/>
                    <a:pt x="300" y="1192"/>
                    <a:pt x="293" y="1189"/>
                  </a:cubicBezTo>
                  <a:cubicBezTo>
                    <a:pt x="287" y="1186"/>
                    <a:pt x="281" y="1179"/>
                    <a:pt x="275" y="1175"/>
                  </a:cubicBezTo>
                  <a:cubicBezTo>
                    <a:pt x="266" y="1167"/>
                    <a:pt x="258" y="1158"/>
                    <a:pt x="250" y="1149"/>
                  </a:cubicBezTo>
                  <a:cubicBezTo>
                    <a:pt x="249" y="1147"/>
                    <a:pt x="249" y="1145"/>
                    <a:pt x="249" y="1144"/>
                  </a:cubicBezTo>
                  <a:cubicBezTo>
                    <a:pt x="249" y="1143"/>
                    <a:pt x="248" y="1143"/>
                    <a:pt x="248" y="1144"/>
                  </a:cubicBezTo>
                  <a:cubicBezTo>
                    <a:pt x="248" y="1145"/>
                    <a:pt x="248" y="1146"/>
                    <a:pt x="248" y="1147"/>
                  </a:cubicBezTo>
                  <a:cubicBezTo>
                    <a:pt x="247" y="1146"/>
                    <a:pt x="245" y="1144"/>
                    <a:pt x="244" y="1143"/>
                  </a:cubicBezTo>
                  <a:cubicBezTo>
                    <a:pt x="239" y="1137"/>
                    <a:pt x="234" y="1132"/>
                    <a:pt x="231" y="1126"/>
                  </a:cubicBezTo>
                  <a:cubicBezTo>
                    <a:pt x="229" y="1122"/>
                    <a:pt x="228" y="1118"/>
                    <a:pt x="228" y="1114"/>
                  </a:cubicBezTo>
                  <a:cubicBezTo>
                    <a:pt x="229" y="1112"/>
                    <a:pt x="229" y="1107"/>
                    <a:pt x="231" y="1106"/>
                  </a:cubicBezTo>
                  <a:cubicBezTo>
                    <a:pt x="235" y="1109"/>
                    <a:pt x="241" y="1112"/>
                    <a:pt x="245" y="1114"/>
                  </a:cubicBezTo>
                  <a:cubicBezTo>
                    <a:pt x="253" y="1117"/>
                    <a:pt x="261" y="1121"/>
                    <a:pt x="270" y="1123"/>
                  </a:cubicBezTo>
                  <a:cubicBezTo>
                    <a:pt x="278" y="1126"/>
                    <a:pt x="286" y="1130"/>
                    <a:pt x="294" y="1133"/>
                  </a:cubicBezTo>
                  <a:cubicBezTo>
                    <a:pt x="303" y="1136"/>
                    <a:pt x="314" y="1136"/>
                    <a:pt x="323" y="1137"/>
                  </a:cubicBezTo>
                  <a:cubicBezTo>
                    <a:pt x="342" y="1140"/>
                    <a:pt x="361" y="1140"/>
                    <a:pt x="380" y="1140"/>
                  </a:cubicBezTo>
                  <a:cubicBezTo>
                    <a:pt x="389" y="1140"/>
                    <a:pt x="398" y="1140"/>
                    <a:pt x="407" y="1138"/>
                  </a:cubicBezTo>
                  <a:cubicBezTo>
                    <a:pt x="411" y="1137"/>
                    <a:pt x="416" y="1136"/>
                    <a:pt x="420" y="1135"/>
                  </a:cubicBezTo>
                  <a:cubicBezTo>
                    <a:pt x="422" y="1135"/>
                    <a:pt x="424" y="1134"/>
                    <a:pt x="426" y="1134"/>
                  </a:cubicBezTo>
                  <a:cubicBezTo>
                    <a:pt x="428" y="1133"/>
                    <a:pt x="430" y="1132"/>
                    <a:pt x="431" y="1132"/>
                  </a:cubicBezTo>
                  <a:cubicBezTo>
                    <a:pt x="437" y="1132"/>
                    <a:pt x="437" y="1123"/>
                    <a:pt x="431" y="1123"/>
                  </a:cubicBezTo>
                  <a:cubicBezTo>
                    <a:pt x="428" y="1123"/>
                    <a:pt x="427" y="1124"/>
                    <a:pt x="424" y="1125"/>
                  </a:cubicBezTo>
                  <a:cubicBezTo>
                    <a:pt x="420" y="1127"/>
                    <a:pt x="415" y="1127"/>
                    <a:pt x="411" y="1128"/>
                  </a:cubicBezTo>
                  <a:cubicBezTo>
                    <a:pt x="411" y="1127"/>
                    <a:pt x="411" y="1126"/>
                    <a:pt x="411" y="1125"/>
                  </a:cubicBezTo>
                  <a:cubicBezTo>
                    <a:pt x="410" y="1124"/>
                    <a:pt x="409" y="1125"/>
                    <a:pt x="409" y="1125"/>
                  </a:cubicBezTo>
                  <a:cubicBezTo>
                    <a:pt x="409" y="1126"/>
                    <a:pt x="410" y="1127"/>
                    <a:pt x="410" y="1128"/>
                  </a:cubicBezTo>
                  <a:cubicBezTo>
                    <a:pt x="410" y="1128"/>
                    <a:pt x="410" y="1128"/>
                    <a:pt x="410" y="1129"/>
                  </a:cubicBezTo>
                  <a:cubicBezTo>
                    <a:pt x="408" y="1129"/>
                    <a:pt x="406" y="1129"/>
                    <a:pt x="404" y="1130"/>
                  </a:cubicBezTo>
                  <a:cubicBezTo>
                    <a:pt x="404" y="1129"/>
                    <a:pt x="404" y="1129"/>
                    <a:pt x="404" y="1129"/>
                  </a:cubicBezTo>
                  <a:cubicBezTo>
                    <a:pt x="404" y="1128"/>
                    <a:pt x="404" y="1128"/>
                    <a:pt x="404" y="1127"/>
                  </a:cubicBezTo>
                  <a:cubicBezTo>
                    <a:pt x="404" y="1126"/>
                    <a:pt x="402" y="1126"/>
                    <a:pt x="402" y="1127"/>
                  </a:cubicBezTo>
                  <a:cubicBezTo>
                    <a:pt x="402" y="1127"/>
                    <a:pt x="402" y="1129"/>
                    <a:pt x="403" y="1130"/>
                  </a:cubicBezTo>
                  <a:cubicBezTo>
                    <a:pt x="401" y="1130"/>
                    <a:pt x="399" y="1130"/>
                    <a:pt x="398" y="1130"/>
                  </a:cubicBezTo>
                  <a:cubicBezTo>
                    <a:pt x="397" y="1129"/>
                    <a:pt x="397" y="1127"/>
                    <a:pt x="397" y="1126"/>
                  </a:cubicBezTo>
                  <a:cubicBezTo>
                    <a:pt x="396" y="1125"/>
                    <a:pt x="395" y="1125"/>
                    <a:pt x="395" y="1126"/>
                  </a:cubicBezTo>
                  <a:cubicBezTo>
                    <a:pt x="396" y="1127"/>
                    <a:pt x="396" y="1129"/>
                    <a:pt x="396" y="1131"/>
                  </a:cubicBezTo>
                  <a:cubicBezTo>
                    <a:pt x="394" y="1131"/>
                    <a:pt x="392" y="1131"/>
                    <a:pt x="390" y="1131"/>
                  </a:cubicBezTo>
                  <a:cubicBezTo>
                    <a:pt x="390" y="1131"/>
                    <a:pt x="390" y="1130"/>
                    <a:pt x="390" y="1130"/>
                  </a:cubicBezTo>
                  <a:cubicBezTo>
                    <a:pt x="390" y="1129"/>
                    <a:pt x="389" y="1129"/>
                    <a:pt x="389" y="1130"/>
                  </a:cubicBezTo>
                  <a:cubicBezTo>
                    <a:pt x="389" y="1130"/>
                    <a:pt x="388" y="1131"/>
                    <a:pt x="388" y="1131"/>
                  </a:cubicBezTo>
                  <a:cubicBezTo>
                    <a:pt x="388" y="1130"/>
                    <a:pt x="388" y="1129"/>
                    <a:pt x="387" y="1127"/>
                  </a:cubicBezTo>
                  <a:cubicBezTo>
                    <a:pt x="387" y="1126"/>
                    <a:pt x="386" y="1127"/>
                    <a:pt x="386" y="1128"/>
                  </a:cubicBezTo>
                  <a:cubicBezTo>
                    <a:pt x="386" y="1129"/>
                    <a:pt x="387" y="1130"/>
                    <a:pt x="387" y="1131"/>
                  </a:cubicBezTo>
                  <a:cubicBezTo>
                    <a:pt x="386" y="1131"/>
                    <a:pt x="385" y="1131"/>
                    <a:pt x="385" y="1131"/>
                  </a:cubicBezTo>
                  <a:cubicBezTo>
                    <a:pt x="384" y="1131"/>
                    <a:pt x="383" y="1131"/>
                    <a:pt x="383" y="1131"/>
                  </a:cubicBezTo>
                  <a:cubicBezTo>
                    <a:pt x="383" y="1131"/>
                    <a:pt x="383" y="1131"/>
                    <a:pt x="383" y="1131"/>
                  </a:cubicBezTo>
                  <a:cubicBezTo>
                    <a:pt x="383" y="1130"/>
                    <a:pt x="383" y="1130"/>
                    <a:pt x="382" y="1130"/>
                  </a:cubicBezTo>
                  <a:cubicBezTo>
                    <a:pt x="382" y="1129"/>
                    <a:pt x="382" y="1128"/>
                    <a:pt x="382" y="1127"/>
                  </a:cubicBezTo>
                  <a:cubicBezTo>
                    <a:pt x="381" y="1126"/>
                    <a:pt x="380" y="1126"/>
                    <a:pt x="380" y="1127"/>
                  </a:cubicBezTo>
                  <a:cubicBezTo>
                    <a:pt x="381" y="1128"/>
                    <a:pt x="381" y="1130"/>
                    <a:pt x="381" y="1131"/>
                  </a:cubicBezTo>
                  <a:cubicBezTo>
                    <a:pt x="379" y="1131"/>
                    <a:pt x="377" y="1131"/>
                    <a:pt x="375" y="1131"/>
                  </a:cubicBezTo>
                  <a:cubicBezTo>
                    <a:pt x="375" y="1131"/>
                    <a:pt x="375" y="1131"/>
                    <a:pt x="375" y="1131"/>
                  </a:cubicBezTo>
                  <a:cubicBezTo>
                    <a:pt x="375" y="1131"/>
                    <a:pt x="375" y="1131"/>
                    <a:pt x="374" y="1131"/>
                  </a:cubicBezTo>
                  <a:cubicBezTo>
                    <a:pt x="374" y="1130"/>
                    <a:pt x="374" y="1129"/>
                    <a:pt x="374" y="1128"/>
                  </a:cubicBezTo>
                  <a:cubicBezTo>
                    <a:pt x="374" y="1127"/>
                    <a:pt x="372" y="1127"/>
                    <a:pt x="372" y="1128"/>
                  </a:cubicBezTo>
                  <a:cubicBezTo>
                    <a:pt x="373" y="1129"/>
                    <a:pt x="373" y="1130"/>
                    <a:pt x="373" y="1131"/>
                  </a:cubicBezTo>
                  <a:cubicBezTo>
                    <a:pt x="371" y="1131"/>
                    <a:pt x="369" y="1131"/>
                    <a:pt x="366" y="1131"/>
                  </a:cubicBezTo>
                  <a:cubicBezTo>
                    <a:pt x="366" y="1131"/>
                    <a:pt x="366" y="1131"/>
                    <a:pt x="366" y="1131"/>
                  </a:cubicBezTo>
                  <a:cubicBezTo>
                    <a:pt x="366" y="1130"/>
                    <a:pt x="366" y="1129"/>
                    <a:pt x="366" y="1128"/>
                  </a:cubicBezTo>
                  <a:cubicBezTo>
                    <a:pt x="366" y="1127"/>
                    <a:pt x="365" y="1127"/>
                    <a:pt x="365" y="1128"/>
                  </a:cubicBezTo>
                  <a:cubicBezTo>
                    <a:pt x="365" y="1129"/>
                    <a:pt x="365" y="1130"/>
                    <a:pt x="365" y="1131"/>
                  </a:cubicBezTo>
                  <a:cubicBezTo>
                    <a:pt x="363" y="1131"/>
                    <a:pt x="361" y="1131"/>
                    <a:pt x="359" y="1131"/>
                  </a:cubicBezTo>
                  <a:cubicBezTo>
                    <a:pt x="359" y="1130"/>
                    <a:pt x="359" y="1128"/>
                    <a:pt x="358" y="1126"/>
                  </a:cubicBezTo>
                  <a:cubicBezTo>
                    <a:pt x="358" y="1126"/>
                    <a:pt x="356" y="1126"/>
                    <a:pt x="357" y="1127"/>
                  </a:cubicBezTo>
                  <a:cubicBezTo>
                    <a:pt x="357" y="1128"/>
                    <a:pt x="358" y="1130"/>
                    <a:pt x="358" y="1131"/>
                  </a:cubicBezTo>
                  <a:cubicBezTo>
                    <a:pt x="356" y="1131"/>
                    <a:pt x="354" y="1131"/>
                    <a:pt x="352" y="1131"/>
                  </a:cubicBezTo>
                  <a:cubicBezTo>
                    <a:pt x="352" y="1129"/>
                    <a:pt x="352" y="1128"/>
                    <a:pt x="352" y="1126"/>
                  </a:cubicBezTo>
                  <a:cubicBezTo>
                    <a:pt x="352" y="1125"/>
                    <a:pt x="350" y="1126"/>
                    <a:pt x="350" y="1127"/>
                  </a:cubicBezTo>
                  <a:cubicBezTo>
                    <a:pt x="351" y="1128"/>
                    <a:pt x="351" y="1129"/>
                    <a:pt x="351" y="1131"/>
                  </a:cubicBezTo>
                  <a:cubicBezTo>
                    <a:pt x="350" y="1131"/>
                    <a:pt x="348" y="1131"/>
                    <a:pt x="347" y="1131"/>
                  </a:cubicBezTo>
                  <a:cubicBezTo>
                    <a:pt x="347" y="1129"/>
                    <a:pt x="347" y="1127"/>
                    <a:pt x="346" y="1126"/>
                  </a:cubicBezTo>
                  <a:cubicBezTo>
                    <a:pt x="346" y="1125"/>
                    <a:pt x="345" y="1125"/>
                    <a:pt x="345" y="1126"/>
                  </a:cubicBezTo>
                  <a:cubicBezTo>
                    <a:pt x="345" y="1128"/>
                    <a:pt x="346" y="1129"/>
                    <a:pt x="346" y="1131"/>
                  </a:cubicBezTo>
                  <a:cubicBezTo>
                    <a:pt x="344" y="1130"/>
                    <a:pt x="343" y="1130"/>
                    <a:pt x="342" y="1130"/>
                  </a:cubicBezTo>
                  <a:cubicBezTo>
                    <a:pt x="342" y="1130"/>
                    <a:pt x="341" y="1130"/>
                    <a:pt x="341" y="1130"/>
                  </a:cubicBezTo>
                  <a:cubicBezTo>
                    <a:pt x="341" y="1129"/>
                    <a:pt x="341" y="1127"/>
                    <a:pt x="341" y="1126"/>
                  </a:cubicBezTo>
                  <a:cubicBezTo>
                    <a:pt x="341" y="1125"/>
                    <a:pt x="339" y="1125"/>
                    <a:pt x="339" y="1126"/>
                  </a:cubicBezTo>
                  <a:cubicBezTo>
                    <a:pt x="340" y="1127"/>
                    <a:pt x="340" y="1129"/>
                    <a:pt x="340" y="1130"/>
                  </a:cubicBezTo>
                  <a:cubicBezTo>
                    <a:pt x="339" y="1130"/>
                    <a:pt x="337" y="1130"/>
                    <a:pt x="336" y="1130"/>
                  </a:cubicBezTo>
                  <a:cubicBezTo>
                    <a:pt x="335" y="1128"/>
                    <a:pt x="335" y="1126"/>
                    <a:pt x="335" y="1124"/>
                  </a:cubicBezTo>
                  <a:cubicBezTo>
                    <a:pt x="335" y="1124"/>
                    <a:pt x="333" y="1124"/>
                    <a:pt x="333" y="1125"/>
                  </a:cubicBezTo>
                  <a:cubicBezTo>
                    <a:pt x="334" y="1126"/>
                    <a:pt x="334" y="1128"/>
                    <a:pt x="335" y="1130"/>
                  </a:cubicBezTo>
                  <a:cubicBezTo>
                    <a:pt x="333" y="1130"/>
                    <a:pt x="332" y="1129"/>
                    <a:pt x="330" y="1129"/>
                  </a:cubicBezTo>
                  <a:cubicBezTo>
                    <a:pt x="330" y="1129"/>
                    <a:pt x="329" y="1129"/>
                    <a:pt x="328" y="1129"/>
                  </a:cubicBezTo>
                  <a:cubicBezTo>
                    <a:pt x="328" y="1127"/>
                    <a:pt x="328" y="1126"/>
                    <a:pt x="328" y="1124"/>
                  </a:cubicBezTo>
                  <a:cubicBezTo>
                    <a:pt x="328" y="1123"/>
                    <a:pt x="327" y="1123"/>
                    <a:pt x="327" y="1124"/>
                  </a:cubicBezTo>
                  <a:cubicBezTo>
                    <a:pt x="326" y="1126"/>
                    <a:pt x="327" y="1127"/>
                    <a:pt x="327" y="1129"/>
                  </a:cubicBezTo>
                  <a:cubicBezTo>
                    <a:pt x="325" y="1129"/>
                    <a:pt x="324" y="1128"/>
                    <a:pt x="322" y="1128"/>
                  </a:cubicBezTo>
                  <a:cubicBezTo>
                    <a:pt x="322" y="1127"/>
                    <a:pt x="322" y="1125"/>
                    <a:pt x="322" y="1123"/>
                  </a:cubicBezTo>
                  <a:cubicBezTo>
                    <a:pt x="322" y="1123"/>
                    <a:pt x="321" y="1122"/>
                    <a:pt x="321" y="1123"/>
                  </a:cubicBezTo>
                  <a:cubicBezTo>
                    <a:pt x="321" y="1125"/>
                    <a:pt x="321" y="1126"/>
                    <a:pt x="321" y="1128"/>
                  </a:cubicBezTo>
                  <a:cubicBezTo>
                    <a:pt x="319" y="1128"/>
                    <a:pt x="317" y="1128"/>
                    <a:pt x="315" y="1127"/>
                  </a:cubicBezTo>
                  <a:cubicBezTo>
                    <a:pt x="315" y="1126"/>
                    <a:pt x="315" y="1125"/>
                    <a:pt x="315" y="1124"/>
                  </a:cubicBezTo>
                  <a:cubicBezTo>
                    <a:pt x="315" y="1123"/>
                    <a:pt x="313" y="1123"/>
                    <a:pt x="313" y="1124"/>
                  </a:cubicBezTo>
                  <a:cubicBezTo>
                    <a:pt x="313" y="1125"/>
                    <a:pt x="313" y="1126"/>
                    <a:pt x="313" y="1127"/>
                  </a:cubicBezTo>
                  <a:cubicBezTo>
                    <a:pt x="312" y="1127"/>
                    <a:pt x="310" y="1127"/>
                    <a:pt x="309" y="1127"/>
                  </a:cubicBezTo>
                  <a:cubicBezTo>
                    <a:pt x="309" y="1125"/>
                    <a:pt x="309" y="1123"/>
                    <a:pt x="309" y="1122"/>
                  </a:cubicBezTo>
                  <a:cubicBezTo>
                    <a:pt x="309" y="1122"/>
                    <a:pt x="308" y="1121"/>
                    <a:pt x="308" y="1121"/>
                  </a:cubicBezTo>
                  <a:cubicBezTo>
                    <a:pt x="307" y="1121"/>
                    <a:pt x="307" y="1122"/>
                    <a:pt x="307" y="1122"/>
                  </a:cubicBezTo>
                  <a:cubicBezTo>
                    <a:pt x="307" y="1123"/>
                    <a:pt x="307" y="1123"/>
                    <a:pt x="308" y="1123"/>
                  </a:cubicBezTo>
                  <a:cubicBezTo>
                    <a:pt x="308" y="1124"/>
                    <a:pt x="308" y="1125"/>
                    <a:pt x="308" y="1126"/>
                  </a:cubicBezTo>
                  <a:cubicBezTo>
                    <a:pt x="306" y="1126"/>
                    <a:pt x="305" y="1126"/>
                    <a:pt x="303" y="1126"/>
                  </a:cubicBezTo>
                  <a:cubicBezTo>
                    <a:pt x="303" y="1126"/>
                    <a:pt x="303" y="1126"/>
                    <a:pt x="302" y="1125"/>
                  </a:cubicBezTo>
                  <a:cubicBezTo>
                    <a:pt x="302" y="1124"/>
                    <a:pt x="302" y="1123"/>
                    <a:pt x="302" y="1121"/>
                  </a:cubicBezTo>
                  <a:cubicBezTo>
                    <a:pt x="302" y="1121"/>
                    <a:pt x="301" y="1121"/>
                    <a:pt x="301" y="1121"/>
                  </a:cubicBezTo>
                  <a:cubicBezTo>
                    <a:pt x="301" y="1123"/>
                    <a:pt x="301" y="1124"/>
                    <a:pt x="301" y="1125"/>
                  </a:cubicBezTo>
                  <a:cubicBezTo>
                    <a:pt x="299" y="1125"/>
                    <a:pt x="297" y="1124"/>
                    <a:pt x="294" y="1123"/>
                  </a:cubicBezTo>
                  <a:cubicBezTo>
                    <a:pt x="294" y="1117"/>
                    <a:pt x="294" y="1117"/>
                    <a:pt x="294" y="1117"/>
                  </a:cubicBezTo>
                  <a:cubicBezTo>
                    <a:pt x="294" y="1116"/>
                    <a:pt x="293" y="1116"/>
                    <a:pt x="293" y="1117"/>
                  </a:cubicBezTo>
                  <a:cubicBezTo>
                    <a:pt x="293" y="1123"/>
                    <a:pt x="293" y="1123"/>
                    <a:pt x="293" y="1123"/>
                  </a:cubicBezTo>
                  <a:cubicBezTo>
                    <a:pt x="291" y="1122"/>
                    <a:pt x="289" y="1122"/>
                    <a:pt x="287" y="1121"/>
                  </a:cubicBezTo>
                  <a:cubicBezTo>
                    <a:pt x="287" y="1119"/>
                    <a:pt x="287" y="1118"/>
                    <a:pt x="288" y="1116"/>
                  </a:cubicBezTo>
                  <a:cubicBezTo>
                    <a:pt x="288" y="1116"/>
                    <a:pt x="286" y="1115"/>
                    <a:pt x="286" y="1116"/>
                  </a:cubicBezTo>
                  <a:cubicBezTo>
                    <a:pt x="286" y="1118"/>
                    <a:pt x="286" y="1119"/>
                    <a:pt x="286" y="1120"/>
                  </a:cubicBezTo>
                  <a:cubicBezTo>
                    <a:pt x="284" y="1119"/>
                    <a:pt x="281" y="1118"/>
                    <a:pt x="279" y="1117"/>
                  </a:cubicBezTo>
                  <a:cubicBezTo>
                    <a:pt x="279" y="1116"/>
                    <a:pt x="279" y="1115"/>
                    <a:pt x="280" y="1113"/>
                  </a:cubicBezTo>
                  <a:cubicBezTo>
                    <a:pt x="280" y="1113"/>
                    <a:pt x="279" y="1112"/>
                    <a:pt x="278" y="1113"/>
                  </a:cubicBezTo>
                  <a:cubicBezTo>
                    <a:pt x="278" y="1114"/>
                    <a:pt x="278" y="1115"/>
                    <a:pt x="278" y="1117"/>
                  </a:cubicBezTo>
                  <a:cubicBezTo>
                    <a:pt x="276" y="1116"/>
                    <a:pt x="274" y="1115"/>
                    <a:pt x="273" y="1115"/>
                  </a:cubicBezTo>
                  <a:cubicBezTo>
                    <a:pt x="272" y="1114"/>
                    <a:pt x="272" y="1113"/>
                    <a:pt x="272" y="1113"/>
                  </a:cubicBezTo>
                  <a:cubicBezTo>
                    <a:pt x="272" y="1112"/>
                    <a:pt x="272" y="1111"/>
                    <a:pt x="272" y="1110"/>
                  </a:cubicBezTo>
                  <a:cubicBezTo>
                    <a:pt x="272" y="1109"/>
                    <a:pt x="271" y="1110"/>
                    <a:pt x="271" y="1111"/>
                  </a:cubicBezTo>
                  <a:cubicBezTo>
                    <a:pt x="271" y="1111"/>
                    <a:pt x="271" y="1112"/>
                    <a:pt x="271" y="1113"/>
                  </a:cubicBezTo>
                  <a:cubicBezTo>
                    <a:pt x="271" y="1114"/>
                    <a:pt x="271" y="1114"/>
                    <a:pt x="271" y="1114"/>
                  </a:cubicBezTo>
                  <a:cubicBezTo>
                    <a:pt x="270" y="1114"/>
                    <a:pt x="268" y="1113"/>
                    <a:pt x="266" y="1112"/>
                  </a:cubicBezTo>
                  <a:cubicBezTo>
                    <a:pt x="266" y="1111"/>
                    <a:pt x="266" y="1109"/>
                    <a:pt x="266" y="1108"/>
                  </a:cubicBezTo>
                  <a:cubicBezTo>
                    <a:pt x="266" y="1107"/>
                    <a:pt x="265" y="1107"/>
                    <a:pt x="265" y="1108"/>
                  </a:cubicBezTo>
                  <a:cubicBezTo>
                    <a:pt x="265" y="1109"/>
                    <a:pt x="265" y="1111"/>
                    <a:pt x="265" y="1112"/>
                  </a:cubicBezTo>
                  <a:cubicBezTo>
                    <a:pt x="262" y="1111"/>
                    <a:pt x="259" y="1110"/>
                    <a:pt x="256" y="1109"/>
                  </a:cubicBezTo>
                  <a:cubicBezTo>
                    <a:pt x="253" y="1107"/>
                    <a:pt x="251" y="1106"/>
                    <a:pt x="248" y="1105"/>
                  </a:cubicBezTo>
                  <a:cubicBezTo>
                    <a:pt x="248" y="1104"/>
                    <a:pt x="248" y="1103"/>
                    <a:pt x="248" y="1102"/>
                  </a:cubicBezTo>
                  <a:cubicBezTo>
                    <a:pt x="248" y="1101"/>
                    <a:pt x="247" y="1101"/>
                    <a:pt x="247" y="1101"/>
                  </a:cubicBezTo>
                  <a:cubicBezTo>
                    <a:pt x="247" y="1103"/>
                    <a:pt x="247" y="1104"/>
                    <a:pt x="247" y="1105"/>
                  </a:cubicBezTo>
                  <a:cubicBezTo>
                    <a:pt x="243" y="1103"/>
                    <a:pt x="239" y="1101"/>
                    <a:pt x="236" y="1099"/>
                  </a:cubicBezTo>
                  <a:cubicBezTo>
                    <a:pt x="235" y="1098"/>
                    <a:pt x="234" y="1097"/>
                    <a:pt x="233" y="1097"/>
                  </a:cubicBezTo>
                  <a:cubicBezTo>
                    <a:pt x="233" y="1097"/>
                    <a:pt x="233" y="1097"/>
                    <a:pt x="233" y="1097"/>
                  </a:cubicBezTo>
                  <a:cubicBezTo>
                    <a:pt x="234" y="1097"/>
                    <a:pt x="232" y="1096"/>
                    <a:pt x="232" y="1095"/>
                  </a:cubicBezTo>
                  <a:cubicBezTo>
                    <a:pt x="231" y="1095"/>
                    <a:pt x="230" y="1094"/>
                    <a:pt x="229" y="1093"/>
                  </a:cubicBezTo>
                  <a:cubicBezTo>
                    <a:pt x="227" y="1090"/>
                    <a:pt x="225" y="1087"/>
                    <a:pt x="224" y="1083"/>
                  </a:cubicBezTo>
                  <a:cubicBezTo>
                    <a:pt x="223" y="1078"/>
                    <a:pt x="224" y="1073"/>
                    <a:pt x="226" y="1069"/>
                  </a:cubicBezTo>
                  <a:cubicBezTo>
                    <a:pt x="226" y="1068"/>
                    <a:pt x="229" y="1066"/>
                    <a:pt x="231" y="1064"/>
                  </a:cubicBezTo>
                  <a:cubicBezTo>
                    <a:pt x="235" y="1068"/>
                    <a:pt x="241" y="1071"/>
                    <a:pt x="246" y="1073"/>
                  </a:cubicBezTo>
                  <a:cubicBezTo>
                    <a:pt x="254" y="1076"/>
                    <a:pt x="261" y="1081"/>
                    <a:pt x="269" y="1084"/>
                  </a:cubicBezTo>
                  <a:cubicBezTo>
                    <a:pt x="276" y="1086"/>
                    <a:pt x="284" y="1088"/>
                    <a:pt x="292" y="1087"/>
                  </a:cubicBezTo>
                  <a:cubicBezTo>
                    <a:pt x="296" y="1086"/>
                    <a:pt x="301" y="1088"/>
                    <a:pt x="305" y="1088"/>
                  </a:cubicBezTo>
                  <a:cubicBezTo>
                    <a:pt x="310" y="1089"/>
                    <a:pt x="315" y="1090"/>
                    <a:pt x="321" y="1090"/>
                  </a:cubicBezTo>
                  <a:cubicBezTo>
                    <a:pt x="331" y="1092"/>
                    <a:pt x="341" y="1092"/>
                    <a:pt x="351" y="1092"/>
                  </a:cubicBezTo>
                  <a:cubicBezTo>
                    <a:pt x="361" y="1092"/>
                    <a:pt x="371" y="1093"/>
                    <a:pt x="381" y="1093"/>
                  </a:cubicBezTo>
                  <a:cubicBezTo>
                    <a:pt x="390" y="1092"/>
                    <a:pt x="398" y="1092"/>
                    <a:pt x="406" y="1088"/>
                  </a:cubicBezTo>
                  <a:cubicBezTo>
                    <a:pt x="409" y="1087"/>
                    <a:pt x="412" y="1085"/>
                    <a:pt x="416" y="1084"/>
                  </a:cubicBezTo>
                  <a:cubicBezTo>
                    <a:pt x="420" y="1083"/>
                    <a:pt x="425" y="1081"/>
                    <a:pt x="429" y="1082"/>
                  </a:cubicBezTo>
                  <a:cubicBezTo>
                    <a:pt x="434" y="1082"/>
                    <a:pt x="434" y="1073"/>
                    <a:pt x="429" y="1073"/>
                  </a:cubicBezTo>
                  <a:cubicBezTo>
                    <a:pt x="425" y="1072"/>
                    <a:pt x="422" y="1073"/>
                    <a:pt x="419" y="1074"/>
                  </a:cubicBezTo>
                  <a:cubicBezTo>
                    <a:pt x="419" y="1074"/>
                    <a:pt x="418" y="1075"/>
                    <a:pt x="417" y="1075"/>
                  </a:cubicBezTo>
                  <a:cubicBezTo>
                    <a:pt x="417" y="1073"/>
                    <a:pt x="417" y="1072"/>
                    <a:pt x="417" y="1071"/>
                  </a:cubicBezTo>
                  <a:cubicBezTo>
                    <a:pt x="416" y="1070"/>
                    <a:pt x="415" y="1070"/>
                    <a:pt x="415" y="1071"/>
                  </a:cubicBezTo>
                  <a:cubicBezTo>
                    <a:pt x="416" y="1072"/>
                    <a:pt x="416" y="1074"/>
                    <a:pt x="416" y="1075"/>
                  </a:cubicBezTo>
                  <a:cubicBezTo>
                    <a:pt x="414" y="1075"/>
                    <a:pt x="411" y="1076"/>
                    <a:pt x="409" y="1077"/>
                  </a:cubicBezTo>
                  <a:cubicBezTo>
                    <a:pt x="409" y="1076"/>
                    <a:pt x="409" y="1076"/>
                    <a:pt x="409" y="1076"/>
                  </a:cubicBezTo>
                  <a:cubicBezTo>
                    <a:pt x="408" y="1075"/>
                    <a:pt x="407" y="1076"/>
                    <a:pt x="407" y="1076"/>
                  </a:cubicBezTo>
                  <a:cubicBezTo>
                    <a:pt x="407" y="1077"/>
                    <a:pt x="408" y="1077"/>
                    <a:pt x="408" y="1077"/>
                  </a:cubicBezTo>
                  <a:cubicBezTo>
                    <a:pt x="406" y="1078"/>
                    <a:pt x="405" y="1078"/>
                    <a:pt x="404" y="1079"/>
                  </a:cubicBezTo>
                  <a:cubicBezTo>
                    <a:pt x="404" y="1079"/>
                    <a:pt x="404" y="1079"/>
                    <a:pt x="404" y="1079"/>
                  </a:cubicBezTo>
                  <a:cubicBezTo>
                    <a:pt x="403" y="1078"/>
                    <a:pt x="403" y="1077"/>
                    <a:pt x="403" y="1076"/>
                  </a:cubicBezTo>
                  <a:cubicBezTo>
                    <a:pt x="403" y="1076"/>
                    <a:pt x="402" y="1076"/>
                    <a:pt x="402" y="1077"/>
                  </a:cubicBezTo>
                  <a:cubicBezTo>
                    <a:pt x="402" y="1078"/>
                    <a:pt x="402" y="1079"/>
                    <a:pt x="403" y="1080"/>
                  </a:cubicBezTo>
                  <a:cubicBezTo>
                    <a:pt x="401" y="1081"/>
                    <a:pt x="400" y="1081"/>
                    <a:pt x="399" y="1082"/>
                  </a:cubicBezTo>
                  <a:cubicBezTo>
                    <a:pt x="398" y="1082"/>
                    <a:pt x="398" y="1082"/>
                    <a:pt x="398" y="1082"/>
                  </a:cubicBezTo>
                  <a:cubicBezTo>
                    <a:pt x="398" y="1082"/>
                    <a:pt x="397" y="1081"/>
                    <a:pt x="397" y="1080"/>
                  </a:cubicBezTo>
                  <a:cubicBezTo>
                    <a:pt x="397" y="1080"/>
                    <a:pt x="397" y="1079"/>
                    <a:pt x="397" y="1078"/>
                  </a:cubicBezTo>
                  <a:cubicBezTo>
                    <a:pt x="397" y="1078"/>
                    <a:pt x="397" y="1078"/>
                    <a:pt x="397" y="1077"/>
                  </a:cubicBezTo>
                  <a:cubicBezTo>
                    <a:pt x="397" y="1077"/>
                    <a:pt x="397" y="1077"/>
                    <a:pt x="397" y="1076"/>
                  </a:cubicBezTo>
                  <a:cubicBezTo>
                    <a:pt x="397" y="1076"/>
                    <a:pt x="397" y="1076"/>
                    <a:pt x="397" y="1076"/>
                  </a:cubicBezTo>
                  <a:cubicBezTo>
                    <a:pt x="396" y="1076"/>
                    <a:pt x="396" y="1076"/>
                    <a:pt x="396" y="1076"/>
                  </a:cubicBezTo>
                  <a:cubicBezTo>
                    <a:pt x="395" y="1077"/>
                    <a:pt x="396" y="1078"/>
                    <a:pt x="396" y="1078"/>
                  </a:cubicBezTo>
                  <a:cubicBezTo>
                    <a:pt x="396" y="1080"/>
                    <a:pt x="396" y="1081"/>
                    <a:pt x="396" y="1082"/>
                  </a:cubicBezTo>
                  <a:cubicBezTo>
                    <a:pt x="394" y="1083"/>
                    <a:pt x="392" y="1083"/>
                    <a:pt x="389" y="1083"/>
                  </a:cubicBezTo>
                  <a:cubicBezTo>
                    <a:pt x="389" y="1083"/>
                    <a:pt x="389" y="1083"/>
                    <a:pt x="389" y="1083"/>
                  </a:cubicBezTo>
                  <a:cubicBezTo>
                    <a:pt x="389" y="1082"/>
                    <a:pt x="390" y="1082"/>
                    <a:pt x="390" y="1082"/>
                  </a:cubicBezTo>
                  <a:cubicBezTo>
                    <a:pt x="390" y="1081"/>
                    <a:pt x="389" y="1081"/>
                    <a:pt x="389" y="1081"/>
                  </a:cubicBezTo>
                  <a:cubicBezTo>
                    <a:pt x="389" y="1080"/>
                    <a:pt x="389" y="1079"/>
                    <a:pt x="389" y="1078"/>
                  </a:cubicBezTo>
                  <a:cubicBezTo>
                    <a:pt x="389" y="1077"/>
                    <a:pt x="387" y="1077"/>
                    <a:pt x="387" y="1078"/>
                  </a:cubicBezTo>
                  <a:cubicBezTo>
                    <a:pt x="388" y="1079"/>
                    <a:pt x="388" y="1081"/>
                    <a:pt x="388" y="1083"/>
                  </a:cubicBezTo>
                  <a:cubicBezTo>
                    <a:pt x="388" y="1083"/>
                    <a:pt x="388" y="1083"/>
                    <a:pt x="389" y="1083"/>
                  </a:cubicBezTo>
                  <a:cubicBezTo>
                    <a:pt x="388" y="1083"/>
                    <a:pt x="387" y="1083"/>
                    <a:pt x="386" y="1083"/>
                  </a:cubicBezTo>
                  <a:cubicBezTo>
                    <a:pt x="384" y="1084"/>
                    <a:pt x="383" y="1084"/>
                    <a:pt x="382" y="1084"/>
                  </a:cubicBezTo>
                  <a:cubicBezTo>
                    <a:pt x="382" y="1084"/>
                    <a:pt x="382" y="1084"/>
                    <a:pt x="382" y="1084"/>
                  </a:cubicBezTo>
                  <a:cubicBezTo>
                    <a:pt x="381" y="1083"/>
                    <a:pt x="381" y="1083"/>
                    <a:pt x="381" y="1082"/>
                  </a:cubicBezTo>
                  <a:cubicBezTo>
                    <a:pt x="381" y="1082"/>
                    <a:pt x="381" y="1081"/>
                    <a:pt x="381" y="1080"/>
                  </a:cubicBezTo>
                  <a:cubicBezTo>
                    <a:pt x="381" y="1079"/>
                    <a:pt x="380" y="1079"/>
                    <a:pt x="380" y="1080"/>
                  </a:cubicBezTo>
                  <a:cubicBezTo>
                    <a:pt x="380" y="1081"/>
                    <a:pt x="380" y="1083"/>
                    <a:pt x="380" y="1084"/>
                  </a:cubicBezTo>
                  <a:cubicBezTo>
                    <a:pt x="378" y="1084"/>
                    <a:pt x="376" y="1084"/>
                    <a:pt x="374" y="1084"/>
                  </a:cubicBezTo>
                  <a:cubicBezTo>
                    <a:pt x="374" y="1084"/>
                    <a:pt x="374" y="1084"/>
                    <a:pt x="374" y="1083"/>
                  </a:cubicBezTo>
                  <a:cubicBezTo>
                    <a:pt x="374" y="1082"/>
                    <a:pt x="374" y="1081"/>
                    <a:pt x="374" y="1079"/>
                  </a:cubicBezTo>
                  <a:cubicBezTo>
                    <a:pt x="374" y="1079"/>
                    <a:pt x="373" y="1079"/>
                    <a:pt x="373" y="1079"/>
                  </a:cubicBezTo>
                  <a:cubicBezTo>
                    <a:pt x="373" y="1081"/>
                    <a:pt x="372" y="1083"/>
                    <a:pt x="373" y="1084"/>
                  </a:cubicBezTo>
                  <a:cubicBezTo>
                    <a:pt x="370" y="1084"/>
                    <a:pt x="368" y="1084"/>
                    <a:pt x="365" y="1084"/>
                  </a:cubicBezTo>
                  <a:cubicBezTo>
                    <a:pt x="366" y="1082"/>
                    <a:pt x="366" y="1080"/>
                    <a:pt x="366" y="1079"/>
                  </a:cubicBezTo>
                  <a:cubicBezTo>
                    <a:pt x="366" y="1078"/>
                    <a:pt x="364" y="1078"/>
                    <a:pt x="364" y="1079"/>
                  </a:cubicBezTo>
                  <a:cubicBezTo>
                    <a:pt x="365" y="1081"/>
                    <a:pt x="364" y="1082"/>
                    <a:pt x="364" y="1084"/>
                  </a:cubicBezTo>
                  <a:cubicBezTo>
                    <a:pt x="363" y="1084"/>
                    <a:pt x="361" y="1084"/>
                    <a:pt x="360" y="1083"/>
                  </a:cubicBezTo>
                  <a:cubicBezTo>
                    <a:pt x="360" y="1083"/>
                    <a:pt x="359" y="1082"/>
                    <a:pt x="359" y="1082"/>
                  </a:cubicBezTo>
                  <a:cubicBezTo>
                    <a:pt x="359" y="1081"/>
                    <a:pt x="359" y="1080"/>
                    <a:pt x="359" y="1079"/>
                  </a:cubicBezTo>
                  <a:cubicBezTo>
                    <a:pt x="359" y="1078"/>
                    <a:pt x="358" y="1078"/>
                    <a:pt x="358" y="1079"/>
                  </a:cubicBezTo>
                  <a:cubicBezTo>
                    <a:pt x="358" y="1081"/>
                    <a:pt x="358" y="1082"/>
                    <a:pt x="358" y="1083"/>
                  </a:cubicBezTo>
                  <a:cubicBezTo>
                    <a:pt x="357" y="1083"/>
                    <a:pt x="355" y="1083"/>
                    <a:pt x="354" y="1083"/>
                  </a:cubicBezTo>
                  <a:cubicBezTo>
                    <a:pt x="354" y="1083"/>
                    <a:pt x="354" y="1082"/>
                    <a:pt x="354" y="1081"/>
                  </a:cubicBezTo>
                  <a:cubicBezTo>
                    <a:pt x="354" y="1081"/>
                    <a:pt x="353" y="1080"/>
                    <a:pt x="353" y="1081"/>
                  </a:cubicBezTo>
                  <a:cubicBezTo>
                    <a:pt x="353" y="1082"/>
                    <a:pt x="353" y="1082"/>
                    <a:pt x="352" y="1083"/>
                  </a:cubicBezTo>
                  <a:cubicBezTo>
                    <a:pt x="351" y="1083"/>
                    <a:pt x="349" y="1083"/>
                    <a:pt x="348" y="1083"/>
                  </a:cubicBezTo>
                  <a:cubicBezTo>
                    <a:pt x="348" y="1083"/>
                    <a:pt x="347" y="1083"/>
                    <a:pt x="347" y="1083"/>
                  </a:cubicBezTo>
                  <a:cubicBezTo>
                    <a:pt x="347" y="1083"/>
                    <a:pt x="346" y="1083"/>
                    <a:pt x="346" y="1083"/>
                  </a:cubicBezTo>
                  <a:cubicBezTo>
                    <a:pt x="346" y="1082"/>
                    <a:pt x="346" y="1081"/>
                    <a:pt x="346" y="1079"/>
                  </a:cubicBezTo>
                  <a:cubicBezTo>
                    <a:pt x="346" y="1079"/>
                    <a:pt x="345" y="1079"/>
                    <a:pt x="345" y="1079"/>
                  </a:cubicBezTo>
                  <a:cubicBezTo>
                    <a:pt x="345" y="1081"/>
                    <a:pt x="345" y="1082"/>
                    <a:pt x="345" y="1083"/>
                  </a:cubicBezTo>
                  <a:cubicBezTo>
                    <a:pt x="343" y="1083"/>
                    <a:pt x="341" y="1083"/>
                    <a:pt x="340" y="1083"/>
                  </a:cubicBezTo>
                  <a:cubicBezTo>
                    <a:pt x="340" y="1082"/>
                    <a:pt x="340" y="1081"/>
                    <a:pt x="340" y="1080"/>
                  </a:cubicBezTo>
                  <a:cubicBezTo>
                    <a:pt x="340" y="1080"/>
                    <a:pt x="340" y="1078"/>
                    <a:pt x="339" y="1078"/>
                  </a:cubicBezTo>
                  <a:cubicBezTo>
                    <a:pt x="339" y="1077"/>
                    <a:pt x="338" y="1078"/>
                    <a:pt x="339" y="1079"/>
                  </a:cubicBezTo>
                  <a:cubicBezTo>
                    <a:pt x="338" y="1079"/>
                    <a:pt x="338" y="1078"/>
                    <a:pt x="339" y="1079"/>
                  </a:cubicBezTo>
                  <a:cubicBezTo>
                    <a:pt x="339" y="1079"/>
                    <a:pt x="339" y="1079"/>
                    <a:pt x="339" y="1079"/>
                  </a:cubicBezTo>
                  <a:cubicBezTo>
                    <a:pt x="339" y="1080"/>
                    <a:pt x="339" y="1081"/>
                    <a:pt x="339" y="1081"/>
                  </a:cubicBezTo>
                  <a:cubicBezTo>
                    <a:pt x="338" y="1082"/>
                    <a:pt x="338" y="1082"/>
                    <a:pt x="338" y="1083"/>
                  </a:cubicBezTo>
                  <a:cubicBezTo>
                    <a:pt x="336" y="1083"/>
                    <a:pt x="333" y="1083"/>
                    <a:pt x="331" y="1083"/>
                  </a:cubicBezTo>
                  <a:cubicBezTo>
                    <a:pt x="331" y="1081"/>
                    <a:pt x="331" y="1080"/>
                    <a:pt x="331" y="1078"/>
                  </a:cubicBezTo>
                  <a:cubicBezTo>
                    <a:pt x="331" y="1078"/>
                    <a:pt x="330" y="1078"/>
                    <a:pt x="330" y="1078"/>
                  </a:cubicBezTo>
                  <a:cubicBezTo>
                    <a:pt x="330" y="1078"/>
                    <a:pt x="330" y="1078"/>
                    <a:pt x="329" y="1079"/>
                  </a:cubicBezTo>
                  <a:cubicBezTo>
                    <a:pt x="329" y="1079"/>
                    <a:pt x="330" y="1080"/>
                    <a:pt x="330" y="1080"/>
                  </a:cubicBezTo>
                  <a:cubicBezTo>
                    <a:pt x="330" y="1081"/>
                    <a:pt x="330" y="1082"/>
                    <a:pt x="330" y="1082"/>
                  </a:cubicBezTo>
                  <a:cubicBezTo>
                    <a:pt x="328" y="1082"/>
                    <a:pt x="326" y="1082"/>
                    <a:pt x="324" y="1082"/>
                  </a:cubicBezTo>
                  <a:cubicBezTo>
                    <a:pt x="324" y="1081"/>
                    <a:pt x="324" y="1079"/>
                    <a:pt x="325" y="1077"/>
                  </a:cubicBezTo>
                  <a:cubicBezTo>
                    <a:pt x="325" y="1076"/>
                    <a:pt x="324" y="1076"/>
                    <a:pt x="323" y="1077"/>
                  </a:cubicBezTo>
                  <a:cubicBezTo>
                    <a:pt x="323" y="1079"/>
                    <a:pt x="323" y="1080"/>
                    <a:pt x="323" y="1082"/>
                  </a:cubicBezTo>
                  <a:cubicBezTo>
                    <a:pt x="321" y="1082"/>
                    <a:pt x="320" y="1082"/>
                    <a:pt x="318" y="1081"/>
                  </a:cubicBezTo>
                  <a:cubicBezTo>
                    <a:pt x="318" y="1080"/>
                    <a:pt x="318" y="1079"/>
                    <a:pt x="318" y="1078"/>
                  </a:cubicBezTo>
                  <a:cubicBezTo>
                    <a:pt x="317" y="1078"/>
                    <a:pt x="316" y="1078"/>
                    <a:pt x="316" y="1079"/>
                  </a:cubicBezTo>
                  <a:cubicBezTo>
                    <a:pt x="317" y="1080"/>
                    <a:pt x="317" y="1080"/>
                    <a:pt x="317" y="1081"/>
                  </a:cubicBezTo>
                  <a:cubicBezTo>
                    <a:pt x="315" y="1081"/>
                    <a:pt x="312" y="1081"/>
                    <a:pt x="310" y="1080"/>
                  </a:cubicBezTo>
                  <a:cubicBezTo>
                    <a:pt x="310" y="1080"/>
                    <a:pt x="310" y="1079"/>
                    <a:pt x="311" y="1078"/>
                  </a:cubicBezTo>
                  <a:cubicBezTo>
                    <a:pt x="311" y="1077"/>
                    <a:pt x="311" y="1075"/>
                    <a:pt x="310" y="1075"/>
                  </a:cubicBezTo>
                  <a:cubicBezTo>
                    <a:pt x="309" y="1074"/>
                    <a:pt x="309" y="1076"/>
                    <a:pt x="309" y="1076"/>
                  </a:cubicBezTo>
                  <a:cubicBezTo>
                    <a:pt x="309" y="1076"/>
                    <a:pt x="309" y="1076"/>
                    <a:pt x="309" y="1076"/>
                  </a:cubicBezTo>
                  <a:cubicBezTo>
                    <a:pt x="309" y="1076"/>
                    <a:pt x="309" y="1077"/>
                    <a:pt x="309" y="1077"/>
                  </a:cubicBezTo>
                  <a:cubicBezTo>
                    <a:pt x="309" y="1078"/>
                    <a:pt x="309" y="1079"/>
                    <a:pt x="309" y="1080"/>
                  </a:cubicBezTo>
                  <a:cubicBezTo>
                    <a:pt x="309" y="1080"/>
                    <a:pt x="309" y="1080"/>
                    <a:pt x="309" y="1080"/>
                  </a:cubicBezTo>
                  <a:cubicBezTo>
                    <a:pt x="308" y="1080"/>
                    <a:pt x="306" y="1080"/>
                    <a:pt x="305" y="1080"/>
                  </a:cubicBezTo>
                  <a:cubicBezTo>
                    <a:pt x="305" y="1078"/>
                    <a:pt x="305" y="1076"/>
                    <a:pt x="305" y="1075"/>
                  </a:cubicBezTo>
                  <a:cubicBezTo>
                    <a:pt x="305" y="1074"/>
                    <a:pt x="304" y="1074"/>
                    <a:pt x="304" y="1075"/>
                  </a:cubicBezTo>
                  <a:cubicBezTo>
                    <a:pt x="304" y="1076"/>
                    <a:pt x="304" y="1078"/>
                    <a:pt x="304" y="1079"/>
                  </a:cubicBezTo>
                  <a:cubicBezTo>
                    <a:pt x="303" y="1079"/>
                    <a:pt x="302" y="1079"/>
                    <a:pt x="301" y="1079"/>
                  </a:cubicBezTo>
                  <a:cubicBezTo>
                    <a:pt x="300" y="1079"/>
                    <a:pt x="300" y="1079"/>
                    <a:pt x="299" y="1079"/>
                  </a:cubicBezTo>
                  <a:cubicBezTo>
                    <a:pt x="299" y="1078"/>
                    <a:pt x="298" y="1077"/>
                    <a:pt x="298" y="1076"/>
                  </a:cubicBezTo>
                  <a:cubicBezTo>
                    <a:pt x="298" y="1075"/>
                    <a:pt x="297" y="1076"/>
                    <a:pt x="297" y="1076"/>
                  </a:cubicBezTo>
                  <a:cubicBezTo>
                    <a:pt x="297" y="1077"/>
                    <a:pt x="297" y="1078"/>
                    <a:pt x="297" y="1079"/>
                  </a:cubicBezTo>
                  <a:cubicBezTo>
                    <a:pt x="295" y="1078"/>
                    <a:pt x="293" y="1078"/>
                    <a:pt x="291" y="1078"/>
                  </a:cubicBezTo>
                  <a:cubicBezTo>
                    <a:pt x="291" y="1076"/>
                    <a:pt x="291" y="1075"/>
                    <a:pt x="292" y="1073"/>
                  </a:cubicBezTo>
                  <a:cubicBezTo>
                    <a:pt x="292" y="1072"/>
                    <a:pt x="291" y="1072"/>
                    <a:pt x="290" y="1073"/>
                  </a:cubicBezTo>
                  <a:cubicBezTo>
                    <a:pt x="290" y="1075"/>
                    <a:pt x="290" y="1076"/>
                    <a:pt x="290" y="1078"/>
                  </a:cubicBezTo>
                  <a:cubicBezTo>
                    <a:pt x="290" y="1078"/>
                    <a:pt x="290" y="1078"/>
                    <a:pt x="290" y="1078"/>
                  </a:cubicBezTo>
                  <a:cubicBezTo>
                    <a:pt x="289" y="1078"/>
                    <a:pt x="287" y="1078"/>
                    <a:pt x="286" y="1078"/>
                  </a:cubicBezTo>
                  <a:cubicBezTo>
                    <a:pt x="286" y="1076"/>
                    <a:pt x="286" y="1074"/>
                    <a:pt x="286" y="1073"/>
                  </a:cubicBezTo>
                  <a:cubicBezTo>
                    <a:pt x="286" y="1072"/>
                    <a:pt x="285" y="1072"/>
                    <a:pt x="285" y="1072"/>
                  </a:cubicBezTo>
                  <a:cubicBezTo>
                    <a:pt x="285" y="1074"/>
                    <a:pt x="285" y="1076"/>
                    <a:pt x="285" y="1078"/>
                  </a:cubicBezTo>
                  <a:cubicBezTo>
                    <a:pt x="284" y="1078"/>
                    <a:pt x="282" y="1077"/>
                    <a:pt x="281" y="1077"/>
                  </a:cubicBezTo>
                  <a:cubicBezTo>
                    <a:pt x="280" y="1077"/>
                    <a:pt x="279" y="1077"/>
                    <a:pt x="278" y="1077"/>
                  </a:cubicBezTo>
                  <a:cubicBezTo>
                    <a:pt x="278" y="1077"/>
                    <a:pt x="277" y="1077"/>
                    <a:pt x="277" y="1077"/>
                  </a:cubicBezTo>
                  <a:cubicBezTo>
                    <a:pt x="277" y="1075"/>
                    <a:pt x="278" y="1073"/>
                    <a:pt x="278" y="1072"/>
                  </a:cubicBezTo>
                  <a:cubicBezTo>
                    <a:pt x="278" y="1071"/>
                    <a:pt x="276" y="1071"/>
                    <a:pt x="276" y="1072"/>
                  </a:cubicBezTo>
                  <a:cubicBezTo>
                    <a:pt x="276" y="1073"/>
                    <a:pt x="276" y="1075"/>
                    <a:pt x="276" y="1077"/>
                  </a:cubicBezTo>
                  <a:cubicBezTo>
                    <a:pt x="275" y="1076"/>
                    <a:pt x="273" y="1076"/>
                    <a:pt x="272" y="1076"/>
                  </a:cubicBezTo>
                  <a:cubicBezTo>
                    <a:pt x="272" y="1074"/>
                    <a:pt x="272" y="1072"/>
                    <a:pt x="272" y="1071"/>
                  </a:cubicBezTo>
                  <a:cubicBezTo>
                    <a:pt x="272" y="1070"/>
                    <a:pt x="270" y="1070"/>
                    <a:pt x="270" y="1071"/>
                  </a:cubicBezTo>
                  <a:cubicBezTo>
                    <a:pt x="270" y="1072"/>
                    <a:pt x="270" y="1074"/>
                    <a:pt x="270" y="1075"/>
                  </a:cubicBezTo>
                  <a:cubicBezTo>
                    <a:pt x="269" y="1075"/>
                    <a:pt x="267" y="1074"/>
                    <a:pt x="265" y="1073"/>
                  </a:cubicBezTo>
                  <a:cubicBezTo>
                    <a:pt x="266" y="1071"/>
                    <a:pt x="267" y="1069"/>
                    <a:pt x="268" y="1067"/>
                  </a:cubicBezTo>
                  <a:cubicBezTo>
                    <a:pt x="268" y="1066"/>
                    <a:pt x="267" y="1065"/>
                    <a:pt x="267" y="1066"/>
                  </a:cubicBezTo>
                  <a:cubicBezTo>
                    <a:pt x="265" y="1068"/>
                    <a:pt x="265" y="1070"/>
                    <a:pt x="264" y="1073"/>
                  </a:cubicBezTo>
                  <a:cubicBezTo>
                    <a:pt x="263" y="1072"/>
                    <a:pt x="261" y="1071"/>
                    <a:pt x="260" y="1070"/>
                  </a:cubicBezTo>
                  <a:cubicBezTo>
                    <a:pt x="260" y="1070"/>
                    <a:pt x="260" y="1070"/>
                    <a:pt x="260" y="1069"/>
                  </a:cubicBezTo>
                  <a:cubicBezTo>
                    <a:pt x="260" y="1068"/>
                    <a:pt x="261" y="1066"/>
                    <a:pt x="262" y="1064"/>
                  </a:cubicBezTo>
                  <a:cubicBezTo>
                    <a:pt x="262" y="1064"/>
                    <a:pt x="261" y="1063"/>
                    <a:pt x="260" y="1064"/>
                  </a:cubicBezTo>
                  <a:cubicBezTo>
                    <a:pt x="260" y="1065"/>
                    <a:pt x="259" y="1066"/>
                    <a:pt x="259" y="1067"/>
                  </a:cubicBezTo>
                  <a:cubicBezTo>
                    <a:pt x="259" y="1068"/>
                    <a:pt x="259" y="1069"/>
                    <a:pt x="259" y="1070"/>
                  </a:cubicBezTo>
                  <a:cubicBezTo>
                    <a:pt x="258" y="1069"/>
                    <a:pt x="257" y="1069"/>
                    <a:pt x="256" y="1068"/>
                  </a:cubicBezTo>
                  <a:cubicBezTo>
                    <a:pt x="251" y="1065"/>
                    <a:pt x="243" y="1063"/>
                    <a:pt x="238" y="1059"/>
                  </a:cubicBezTo>
                  <a:cubicBezTo>
                    <a:pt x="238" y="1058"/>
                    <a:pt x="238" y="1058"/>
                    <a:pt x="238" y="1057"/>
                  </a:cubicBezTo>
                  <a:cubicBezTo>
                    <a:pt x="237" y="1051"/>
                    <a:pt x="235" y="1046"/>
                    <a:pt x="230" y="1041"/>
                  </a:cubicBezTo>
                  <a:cubicBezTo>
                    <a:pt x="227" y="1038"/>
                    <a:pt x="223" y="1036"/>
                    <a:pt x="224" y="1031"/>
                  </a:cubicBezTo>
                  <a:cubicBezTo>
                    <a:pt x="224" y="1030"/>
                    <a:pt x="225" y="1027"/>
                    <a:pt x="226" y="1026"/>
                  </a:cubicBezTo>
                  <a:cubicBezTo>
                    <a:pt x="227" y="1026"/>
                    <a:pt x="228" y="1027"/>
                    <a:pt x="230" y="1027"/>
                  </a:cubicBezTo>
                  <a:cubicBezTo>
                    <a:pt x="238" y="1025"/>
                    <a:pt x="246" y="1031"/>
                    <a:pt x="253" y="1034"/>
                  </a:cubicBezTo>
                  <a:cubicBezTo>
                    <a:pt x="261" y="1037"/>
                    <a:pt x="268" y="1041"/>
                    <a:pt x="277" y="1043"/>
                  </a:cubicBezTo>
                  <a:cubicBezTo>
                    <a:pt x="295" y="1046"/>
                    <a:pt x="314" y="1050"/>
                    <a:pt x="333" y="1049"/>
                  </a:cubicBezTo>
                  <a:cubicBezTo>
                    <a:pt x="342" y="1049"/>
                    <a:pt x="352" y="1050"/>
                    <a:pt x="362" y="1050"/>
                  </a:cubicBezTo>
                  <a:cubicBezTo>
                    <a:pt x="371" y="1050"/>
                    <a:pt x="378" y="1048"/>
                    <a:pt x="386" y="1045"/>
                  </a:cubicBezTo>
                  <a:cubicBezTo>
                    <a:pt x="395" y="1042"/>
                    <a:pt x="405" y="1042"/>
                    <a:pt x="414" y="1041"/>
                  </a:cubicBezTo>
                  <a:cubicBezTo>
                    <a:pt x="418" y="1041"/>
                    <a:pt x="422" y="1040"/>
                    <a:pt x="426" y="1039"/>
                  </a:cubicBezTo>
                  <a:cubicBezTo>
                    <a:pt x="430" y="1039"/>
                    <a:pt x="434" y="1039"/>
                    <a:pt x="438" y="1038"/>
                  </a:cubicBezTo>
                  <a:cubicBezTo>
                    <a:pt x="444" y="1036"/>
                    <a:pt x="441" y="1028"/>
                    <a:pt x="436" y="1029"/>
                  </a:cubicBezTo>
                  <a:cubicBezTo>
                    <a:pt x="429" y="1031"/>
                    <a:pt x="419" y="1032"/>
                    <a:pt x="412" y="1032"/>
                  </a:cubicBezTo>
                  <a:cubicBezTo>
                    <a:pt x="411" y="1033"/>
                    <a:pt x="409" y="1033"/>
                    <a:pt x="408" y="1033"/>
                  </a:cubicBezTo>
                  <a:cubicBezTo>
                    <a:pt x="408" y="1032"/>
                    <a:pt x="408" y="1032"/>
                    <a:pt x="408" y="1031"/>
                  </a:cubicBezTo>
                  <a:cubicBezTo>
                    <a:pt x="408" y="1030"/>
                    <a:pt x="407" y="1030"/>
                    <a:pt x="407" y="1031"/>
                  </a:cubicBezTo>
                  <a:cubicBezTo>
                    <a:pt x="407" y="1032"/>
                    <a:pt x="407" y="1032"/>
                    <a:pt x="407" y="1033"/>
                  </a:cubicBezTo>
                  <a:cubicBezTo>
                    <a:pt x="405" y="1033"/>
                    <a:pt x="402" y="1033"/>
                    <a:pt x="400" y="1033"/>
                  </a:cubicBezTo>
                  <a:cubicBezTo>
                    <a:pt x="399" y="1032"/>
                    <a:pt x="399" y="1031"/>
                    <a:pt x="399" y="1030"/>
                  </a:cubicBezTo>
                  <a:cubicBezTo>
                    <a:pt x="399" y="1029"/>
                    <a:pt x="398" y="1029"/>
                    <a:pt x="398" y="1030"/>
                  </a:cubicBezTo>
                  <a:cubicBezTo>
                    <a:pt x="398" y="1031"/>
                    <a:pt x="398" y="1032"/>
                    <a:pt x="398" y="1033"/>
                  </a:cubicBezTo>
                  <a:cubicBezTo>
                    <a:pt x="397" y="1034"/>
                    <a:pt x="395" y="1034"/>
                    <a:pt x="394" y="1034"/>
                  </a:cubicBezTo>
                  <a:cubicBezTo>
                    <a:pt x="393" y="1033"/>
                    <a:pt x="393" y="1031"/>
                    <a:pt x="394" y="1030"/>
                  </a:cubicBezTo>
                  <a:cubicBezTo>
                    <a:pt x="394" y="1029"/>
                    <a:pt x="393" y="1029"/>
                    <a:pt x="392" y="1030"/>
                  </a:cubicBezTo>
                  <a:cubicBezTo>
                    <a:pt x="392" y="1031"/>
                    <a:pt x="392" y="1033"/>
                    <a:pt x="392" y="1034"/>
                  </a:cubicBezTo>
                  <a:cubicBezTo>
                    <a:pt x="390" y="1035"/>
                    <a:pt x="388" y="1035"/>
                    <a:pt x="386" y="1036"/>
                  </a:cubicBezTo>
                  <a:cubicBezTo>
                    <a:pt x="386" y="1036"/>
                    <a:pt x="385" y="1036"/>
                    <a:pt x="385" y="1036"/>
                  </a:cubicBezTo>
                  <a:cubicBezTo>
                    <a:pt x="385" y="1035"/>
                    <a:pt x="385" y="1034"/>
                    <a:pt x="385" y="1034"/>
                  </a:cubicBezTo>
                  <a:cubicBezTo>
                    <a:pt x="385" y="1033"/>
                    <a:pt x="383" y="1033"/>
                    <a:pt x="383" y="1034"/>
                  </a:cubicBezTo>
                  <a:cubicBezTo>
                    <a:pt x="384" y="1035"/>
                    <a:pt x="384" y="1036"/>
                    <a:pt x="384" y="1036"/>
                  </a:cubicBezTo>
                  <a:cubicBezTo>
                    <a:pt x="382" y="1037"/>
                    <a:pt x="379" y="1038"/>
                    <a:pt x="377" y="1039"/>
                  </a:cubicBezTo>
                  <a:cubicBezTo>
                    <a:pt x="377" y="1039"/>
                    <a:pt x="377" y="1038"/>
                    <a:pt x="377" y="1038"/>
                  </a:cubicBezTo>
                  <a:cubicBezTo>
                    <a:pt x="377" y="1037"/>
                    <a:pt x="377" y="1036"/>
                    <a:pt x="377" y="1035"/>
                  </a:cubicBezTo>
                  <a:cubicBezTo>
                    <a:pt x="377" y="1034"/>
                    <a:pt x="376" y="1033"/>
                    <a:pt x="375" y="1032"/>
                  </a:cubicBezTo>
                  <a:cubicBezTo>
                    <a:pt x="375" y="1031"/>
                    <a:pt x="374" y="1032"/>
                    <a:pt x="375" y="1033"/>
                  </a:cubicBezTo>
                  <a:cubicBezTo>
                    <a:pt x="376" y="1034"/>
                    <a:pt x="376" y="1036"/>
                    <a:pt x="376" y="1038"/>
                  </a:cubicBezTo>
                  <a:cubicBezTo>
                    <a:pt x="376" y="1038"/>
                    <a:pt x="376" y="1039"/>
                    <a:pt x="376" y="1039"/>
                  </a:cubicBezTo>
                  <a:cubicBezTo>
                    <a:pt x="375" y="1039"/>
                    <a:pt x="375" y="1040"/>
                    <a:pt x="374" y="1040"/>
                  </a:cubicBezTo>
                  <a:cubicBezTo>
                    <a:pt x="371" y="1041"/>
                    <a:pt x="367" y="1041"/>
                    <a:pt x="364" y="1041"/>
                  </a:cubicBezTo>
                  <a:cubicBezTo>
                    <a:pt x="364" y="1041"/>
                    <a:pt x="364" y="1040"/>
                    <a:pt x="364" y="1040"/>
                  </a:cubicBezTo>
                  <a:cubicBezTo>
                    <a:pt x="364" y="1039"/>
                    <a:pt x="363" y="1039"/>
                    <a:pt x="363" y="1039"/>
                  </a:cubicBezTo>
                  <a:cubicBezTo>
                    <a:pt x="362" y="1038"/>
                    <a:pt x="362" y="1036"/>
                    <a:pt x="361" y="1034"/>
                  </a:cubicBezTo>
                  <a:cubicBezTo>
                    <a:pt x="361" y="1033"/>
                    <a:pt x="360" y="1034"/>
                    <a:pt x="360" y="1034"/>
                  </a:cubicBezTo>
                  <a:cubicBezTo>
                    <a:pt x="361" y="1037"/>
                    <a:pt x="361" y="1039"/>
                    <a:pt x="362" y="1041"/>
                  </a:cubicBezTo>
                  <a:cubicBezTo>
                    <a:pt x="361" y="1041"/>
                    <a:pt x="361" y="1041"/>
                    <a:pt x="360" y="1041"/>
                  </a:cubicBezTo>
                  <a:cubicBezTo>
                    <a:pt x="357" y="1041"/>
                    <a:pt x="355" y="1041"/>
                    <a:pt x="353" y="1041"/>
                  </a:cubicBezTo>
                  <a:cubicBezTo>
                    <a:pt x="353" y="1041"/>
                    <a:pt x="353" y="1041"/>
                    <a:pt x="353" y="1041"/>
                  </a:cubicBezTo>
                  <a:cubicBezTo>
                    <a:pt x="354" y="1040"/>
                    <a:pt x="353" y="1039"/>
                    <a:pt x="352" y="1040"/>
                  </a:cubicBezTo>
                  <a:cubicBezTo>
                    <a:pt x="352" y="1038"/>
                    <a:pt x="352" y="1035"/>
                    <a:pt x="351" y="1033"/>
                  </a:cubicBezTo>
                  <a:cubicBezTo>
                    <a:pt x="350" y="1033"/>
                    <a:pt x="349" y="1034"/>
                    <a:pt x="350" y="1034"/>
                  </a:cubicBezTo>
                  <a:cubicBezTo>
                    <a:pt x="351" y="1036"/>
                    <a:pt x="351" y="1039"/>
                    <a:pt x="351" y="1041"/>
                  </a:cubicBezTo>
                  <a:cubicBezTo>
                    <a:pt x="351" y="1041"/>
                    <a:pt x="351" y="1041"/>
                    <a:pt x="351" y="1041"/>
                  </a:cubicBezTo>
                  <a:cubicBezTo>
                    <a:pt x="348" y="1041"/>
                    <a:pt x="345" y="1041"/>
                    <a:pt x="341" y="1041"/>
                  </a:cubicBezTo>
                  <a:cubicBezTo>
                    <a:pt x="341" y="1039"/>
                    <a:pt x="341" y="1038"/>
                    <a:pt x="340" y="1037"/>
                  </a:cubicBezTo>
                  <a:cubicBezTo>
                    <a:pt x="340" y="1036"/>
                    <a:pt x="339" y="1037"/>
                    <a:pt x="339" y="1038"/>
                  </a:cubicBezTo>
                  <a:cubicBezTo>
                    <a:pt x="339" y="1038"/>
                    <a:pt x="340" y="1039"/>
                    <a:pt x="340" y="1041"/>
                  </a:cubicBezTo>
                  <a:cubicBezTo>
                    <a:pt x="338" y="1041"/>
                    <a:pt x="335" y="1041"/>
                    <a:pt x="333" y="1041"/>
                  </a:cubicBezTo>
                  <a:cubicBezTo>
                    <a:pt x="332" y="1039"/>
                    <a:pt x="332" y="1037"/>
                    <a:pt x="331" y="1035"/>
                  </a:cubicBezTo>
                  <a:cubicBezTo>
                    <a:pt x="330" y="1034"/>
                    <a:pt x="329" y="1035"/>
                    <a:pt x="330" y="1035"/>
                  </a:cubicBezTo>
                  <a:cubicBezTo>
                    <a:pt x="330" y="1037"/>
                    <a:pt x="331" y="1039"/>
                    <a:pt x="332" y="1041"/>
                  </a:cubicBezTo>
                  <a:cubicBezTo>
                    <a:pt x="330" y="1041"/>
                    <a:pt x="329" y="1041"/>
                    <a:pt x="328" y="1041"/>
                  </a:cubicBezTo>
                  <a:cubicBezTo>
                    <a:pt x="327" y="1041"/>
                    <a:pt x="326" y="1041"/>
                    <a:pt x="325" y="1041"/>
                  </a:cubicBezTo>
                  <a:cubicBezTo>
                    <a:pt x="325" y="1041"/>
                    <a:pt x="325" y="1041"/>
                    <a:pt x="325" y="1040"/>
                  </a:cubicBezTo>
                  <a:cubicBezTo>
                    <a:pt x="325" y="1040"/>
                    <a:pt x="324" y="1039"/>
                    <a:pt x="324" y="1040"/>
                  </a:cubicBezTo>
                  <a:cubicBezTo>
                    <a:pt x="324" y="1040"/>
                    <a:pt x="324" y="1040"/>
                    <a:pt x="324" y="1040"/>
                  </a:cubicBezTo>
                  <a:cubicBezTo>
                    <a:pt x="322" y="1038"/>
                    <a:pt x="323" y="1035"/>
                    <a:pt x="322" y="1032"/>
                  </a:cubicBezTo>
                  <a:cubicBezTo>
                    <a:pt x="321" y="1032"/>
                    <a:pt x="320" y="1032"/>
                    <a:pt x="321" y="1033"/>
                  </a:cubicBezTo>
                  <a:cubicBezTo>
                    <a:pt x="322" y="1035"/>
                    <a:pt x="321" y="1038"/>
                    <a:pt x="322" y="1040"/>
                  </a:cubicBezTo>
                  <a:cubicBezTo>
                    <a:pt x="319" y="1040"/>
                    <a:pt x="316" y="1040"/>
                    <a:pt x="314" y="1039"/>
                  </a:cubicBezTo>
                  <a:cubicBezTo>
                    <a:pt x="314" y="1039"/>
                    <a:pt x="314" y="1039"/>
                    <a:pt x="314" y="1039"/>
                  </a:cubicBezTo>
                  <a:cubicBezTo>
                    <a:pt x="314" y="1038"/>
                    <a:pt x="313" y="1038"/>
                    <a:pt x="313" y="1039"/>
                  </a:cubicBezTo>
                  <a:cubicBezTo>
                    <a:pt x="312" y="1037"/>
                    <a:pt x="312" y="1035"/>
                    <a:pt x="312" y="1034"/>
                  </a:cubicBezTo>
                  <a:cubicBezTo>
                    <a:pt x="311" y="1033"/>
                    <a:pt x="310" y="1033"/>
                    <a:pt x="310" y="1034"/>
                  </a:cubicBezTo>
                  <a:cubicBezTo>
                    <a:pt x="311" y="1036"/>
                    <a:pt x="311" y="1037"/>
                    <a:pt x="311" y="1039"/>
                  </a:cubicBezTo>
                  <a:cubicBezTo>
                    <a:pt x="309" y="1039"/>
                    <a:pt x="307" y="1038"/>
                    <a:pt x="305" y="1038"/>
                  </a:cubicBezTo>
                  <a:cubicBezTo>
                    <a:pt x="305" y="1038"/>
                    <a:pt x="305" y="1038"/>
                    <a:pt x="304" y="1038"/>
                  </a:cubicBezTo>
                  <a:cubicBezTo>
                    <a:pt x="304" y="1037"/>
                    <a:pt x="304" y="1036"/>
                    <a:pt x="304" y="1035"/>
                  </a:cubicBezTo>
                  <a:cubicBezTo>
                    <a:pt x="304" y="1034"/>
                    <a:pt x="303" y="1034"/>
                    <a:pt x="303" y="1035"/>
                  </a:cubicBezTo>
                  <a:cubicBezTo>
                    <a:pt x="303" y="1036"/>
                    <a:pt x="303" y="1037"/>
                    <a:pt x="303" y="1038"/>
                  </a:cubicBezTo>
                  <a:cubicBezTo>
                    <a:pt x="303" y="1038"/>
                    <a:pt x="302" y="1038"/>
                    <a:pt x="302" y="1038"/>
                  </a:cubicBezTo>
                  <a:cubicBezTo>
                    <a:pt x="301" y="1038"/>
                    <a:pt x="299" y="1037"/>
                    <a:pt x="298" y="1037"/>
                  </a:cubicBezTo>
                  <a:cubicBezTo>
                    <a:pt x="298" y="1037"/>
                    <a:pt x="298" y="1037"/>
                    <a:pt x="297" y="1037"/>
                  </a:cubicBezTo>
                  <a:cubicBezTo>
                    <a:pt x="297" y="1037"/>
                    <a:pt x="297" y="1035"/>
                    <a:pt x="297" y="1035"/>
                  </a:cubicBezTo>
                  <a:cubicBezTo>
                    <a:pt x="297" y="1034"/>
                    <a:pt x="297" y="1034"/>
                    <a:pt x="297" y="1033"/>
                  </a:cubicBezTo>
                  <a:cubicBezTo>
                    <a:pt x="297" y="1032"/>
                    <a:pt x="296" y="1033"/>
                    <a:pt x="296" y="1033"/>
                  </a:cubicBezTo>
                  <a:cubicBezTo>
                    <a:pt x="296" y="1034"/>
                    <a:pt x="296" y="1035"/>
                    <a:pt x="296" y="1036"/>
                  </a:cubicBezTo>
                  <a:cubicBezTo>
                    <a:pt x="296" y="1036"/>
                    <a:pt x="296" y="1037"/>
                    <a:pt x="296" y="1037"/>
                  </a:cubicBezTo>
                  <a:cubicBezTo>
                    <a:pt x="294" y="1037"/>
                    <a:pt x="292" y="1036"/>
                    <a:pt x="290" y="1036"/>
                  </a:cubicBezTo>
                  <a:cubicBezTo>
                    <a:pt x="290" y="1036"/>
                    <a:pt x="290" y="1036"/>
                    <a:pt x="290" y="1036"/>
                  </a:cubicBezTo>
                  <a:cubicBezTo>
                    <a:pt x="290" y="1035"/>
                    <a:pt x="289" y="1034"/>
                    <a:pt x="289" y="1035"/>
                  </a:cubicBezTo>
                  <a:cubicBezTo>
                    <a:pt x="289" y="1035"/>
                    <a:pt x="289" y="1035"/>
                    <a:pt x="289" y="1035"/>
                  </a:cubicBezTo>
                  <a:cubicBezTo>
                    <a:pt x="289" y="1034"/>
                    <a:pt x="289" y="1032"/>
                    <a:pt x="288" y="1031"/>
                  </a:cubicBezTo>
                  <a:cubicBezTo>
                    <a:pt x="288" y="1030"/>
                    <a:pt x="287" y="1031"/>
                    <a:pt x="287" y="1031"/>
                  </a:cubicBezTo>
                  <a:cubicBezTo>
                    <a:pt x="287" y="1033"/>
                    <a:pt x="287" y="1034"/>
                    <a:pt x="288" y="1036"/>
                  </a:cubicBezTo>
                  <a:cubicBezTo>
                    <a:pt x="286" y="1036"/>
                    <a:pt x="284" y="1035"/>
                    <a:pt x="283" y="1035"/>
                  </a:cubicBezTo>
                  <a:cubicBezTo>
                    <a:pt x="283" y="1035"/>
                    <a:pt x="283" y="1035"/>
                    <a:pt x="283" y="1035"/>
                  </a:cubicBezTo>
                  <a:cubicBezTo>
                    <a:pt x="283" y="1034"/>
                    <a:pt x="283" y="1034"/>
                    <a:pt x="283" y="1034"/>
                  </a:cubicBezTo>
                  <a:cubicBezTo>
                    <a:pt x="283" y="1033"/>
                    <a:pt x="283" y="1033"/>
                    <a:pt x="283" y="1032"/>
                  </a:cubicBezTo>
                  <a:cubicBezTo>
                    <a:pt x="284" y="1032"/>
                    <a:pt x="284" y="1032"/>
                    <a:pt x="284" y="1031"/>
                  </a:cubicBezTo>
                  <a:cubicBezTo>
                    <a:pt x="284" y="1031"/>
                    <a:pt x="283" y="1031"/>
                    <a:pt x="283" y="1031"/>
                  </a:cubicBezTo>
                  <a:cubicBezTo>
                    <a:pt x="283" y="1030"/>
                    <a:pt x="282" y="1030"/>
                    <a:pt x="282" y="1031"/>
                  </a:cubicBezTo>
                  <a:cubicBezTo>
                    <a:pt x="282" y="1032"/>
                    <a:pt x="282" y="1033"/>
                    <a:pt x="282" y="1034"/>
                  </a:cubicBezTo>
                  <a:cubicBezTo>
                    <a:pt x="282" y="1034"/>
                    <a:pt x="282" y="1034"/>
                    <a:pt x="281" y="1035"/>
                  </a:cubicBezTo>
                  <a:cubicBezTo>
                    <a:pt x="279" y="1034"/>
                    <a:pt x="277" y="1034"/>
                    <a:pt x="274" y="1033"/>
                  </a:cubicBezTo>
                  <a:cubicBezTo>
                    <a:pt x="274" y="1033"/>
                    <a:pt x="274" y="1033"/>
                    <a:pt x="274" y="1033"/>
                  </a:cubicBezTo>
                  <a:cubicBezTo>
                    <a:pt x="274" y="1033"/>
                    <a:pt x="274" y="1032"/>
                    <a:pt x="274" y="1032"/>
                  </a:cubicBezTo>
                  <a:cubicBezTo>
                    <a:pt x="274" y="1032"/>
                    <a:pt x="274" y="1032"/>
                    <a:pt x="274" y="1032"/>
                  </a:cubicBezTo>
                  <a:cubicBezTo>
                    <a:pt x="275" y="1030"/>
                    <a:pt x="275" y="1028"/>
                    <a:pt x="275" y="1026"/>
                  </a:cubicBezTo>
                  <a:cubicBezTo>
                    <a:pt x="275" y="1025"/>
                    <a:pt x="274" y="1025"/>
                    <a:pt x="274" y="1026"/>
                  </a:cubicBezTo>
                  <a:cubicBezTo>
                    <a:pt x="274" y="1027"/>
                    <a:pt x="274" y="1027"/>
                    <a:pt x="274" y="1028"/>
                  </a:cubicBezTo>
                  <a:cubicBezTo>
                    <a:pt x="273" y="1029"/>
                    <a:pt x="274" y="1031"/>
                    <a:pt x="273" y="1032"/>
                  </a:cubicBezTo>
                  <a:cubicBezTo>
                    <a:pt x="273" y="1032"/>
                    <a:pt x="273" y="1032"/>
                    <a:pt x="273" y="1033"/>
                  </a:cubicBezTo>
                  <a:cubicBezTo>
                    <a:pt x="271" y="1032"/>
                    <a:pt x="269" y="1031"/>
                    <a:pt x="267" y="1030"/>
                  </a:cubicBezTo>
                  <a:cubicBezTo>
                    <a:pt x="267" y="1028"/>
                    <a:pt x="267" y="1025"/>
                    <a:pt x="267" y="1022"/>
                  </a:cubicBezTo>
                  <a:cubicBezTo>
                    <a:pt x="267" y="1022"/>
                    <a:pt x="266" y="1022"/>
                    <a:pt x="266" y="1022"/>
                  </a:cubicBezTo>
                  <a:cubicBezTo>
                    <a:pt x="266" y="1025"/>
                    <a:pt x="266" y="1027"/>
                    <a:pt x="266" y="1030"/>
                  </a:cubicBezTo>
                  <a:cubicBezTo>
                    <a:pt x="264" y="1029"/>
                    <a:pt x="263" y="1029"/>
                    <a:pt x="262" y="1028"/>
                  </a:cubicBezTo>
                  <a:cubicBezTo>
                    <a:pt x="262" y="1028"/>
                    <a:pt x="262" y="1028"/>
                    <a:pt x="262" y="1028"/>
                  </a:cubicBezTo>
                  <a:cubicBezTo>
                    <a:pt x="263" y="1027"/>
                    <a:pt x="262" y="1027"/>
                    <a:pt x="262" y="1027"/>
                  </a:cubicBezTo>
                  <a:cubicBezTo>
                    <a:pt x="262" y="1026"/>
                    <a:pt x="262" y="1025"/>
                    <a:pt x="262" y="1024"/>
                  </a:cubicBezTo>
                  <a:cubicBezTo>
                    <a:pt x="262" y="1023"/>
                    <a:pt x="261" y="1023"/>
                    <a:pt x="261" y="1024"/>
                  </a:cubicBezTo>
                  <a:cubicBezTo>
                    <a:pt x="261" y="1025"/>
                    <a:pt x="261" y="1026"/>
                    <a:pt x="260" y="1028"/>
                  </a:cubicBezTo>
                  <a:cubicBezTo>
                    <a:pt x="259" y="1027"/>
                    <a:pt x="257" y="1026"/>
                    <a:pt x="256" y="1025"/>
                  </a:cubicBezTo>
                  <a:cubicBezTo>
                    <a:pt x="256" y="1025"/>
                    <a:pt x="256" y="1024"/>
                    <a:pt x="256" y="1023"/>
                  </a:cubicBezTo>
                  <a:cubicBezTo>
                    <a:pt x="257" y="1022"/>
                    <a:pt x="255" y="1022"/>
                    <a:pt x="255" y="1023"/>
                  </a:cubicBezTo>
                  <a:cubicBezTo>
                    <a:pt x="255" y="1023"/>
                    <a:pt x="255" y="1024"/>
                    <a:pt x="255" y="1025"/>
                  </a:cubicBezTo>
                  <a:cubicBezTo>
                    <a:pt x="254" y="1024"/>
                    <a:pt x="253" y="1024"/>
                    <a:pt x="251" y="1023"/>
                  </a:cubicBezTo>
                  <a:cubicBezTo>
                    <a:pt x="252" y="1022"/>
                    <a:pt x="252" y="1020"/>
                    <a:pt x="252" y="1019"/>
                  </a:cubicBezTo>
                  <a:cubicBezTo>
                    <a:pt x="252" y="1018"/>
                    <a:pt x="251" y="1018"/>
                    <a:pt x="251" y="1019"/>
                  </a:cubicBezTo>
                  <a:cubicBezTo>
                    <a:pt x="251" y="1020"/>
                    <a:pt x="250" y="1021"/>
                    <a:pt x="250" y="1023"/>
                  </a:cubicBezTo>
                  <a:cubicBezTo>
                    <a:pt x="244" y="1020"/>
                    <a:pt x="239" y="1018"/>
                    <a:pt x="232" y="1018"/>
                  </a:cubicBezTo>
                  <a:cubicBezTo>
                    <a:pt x="234" y="1012"/>
                    <a:pt x="233" y="1008"/>
                    <a:pt x="227" y="1003"/>
                  </a:cubicBezTo>
                  <a:cubicBezTo>
                    <a:pt x="223" y="999"/>
                    <a:pt x="220" y="995"/>
                    <a:pt x="221" y="989"/>
                  </a:cubicBezTo>
                  <a:cubicBezTo>
                    <a:pt x="221" y="987"/>
                    <a:pt x="224" y="983"/>
                    <a:pt x="226" y="981"/>
                  </a:cubicBezTo>
                  <a:cubicBezTo>
                    <a:pt x="227" y="981"/>
                    <a:pt x="229" y="981"/>
                    <a:pt x="230" y="980"/>
                  </a:cubicBezTo>
                  <a:cubicBezTo>
                    <a:pt x="232" y="982"/>
                    <a:pt x="234" y="985"/>
                    <a:pt x="237" y="987"/>
                  </a:cubicBezTo>
                  <a:cubicBezTo>
                    <a:pt x="241" y="990"/>
                    <a:pt x="245" y="992"/>
                    <a:pt x="250" y="992"/>
                  </a:cubicBezTo>
                  <a:cubicBezTo>
                    <a:pt x="263" y="993"/>
                    <a:pt x="274" y="998"/>
                    <a:pt x="287" y="1000"/>
                  </a:cubicBezTo>
                  <a:cubicBezTo>
                    <a:pt x="299" y="1002"/>
                    <a:pt x="311" y="1004"/>
                    <a:pt x="323" y="1004"/>
                  </a:cubicBezTo>
                  <a:cubicBezTo>
                    <a:pt x="336" y="1003"/>
                    <a:pt x="349" y="1005"/>
                    <a:pt x="362" y="1007"/>
                  </a:cubicBezTo>
                  <a:cubicBezTo>
                    <a:pt x="368" y="1008"/>
                    <a:pt x="374" y="1009"/>
                    <a:pt x="380" y="1010"/>
                  </a:cubicBezTo>
                  <a:cubicBezTo>
                    <a:pt x="386" y="1010"/>
                    <a:pt x="392" y="1010"/>
                    <a:pt x="398" y="1010"/>
                  </a:cubicBezTo>
                  <a:cubicBezTo>
                    <a:pt x="411" y="1010"/>
                    <a:pt x="425" y="1007"/>
                    <a:pt x="438" y="1005"/>
                  </a:cubicBezTo>
                  <a:cubicBezTo>
                    <a:pt x="443" y="1004"/>
                    <a:pt x="442" y="997"/>
                    <a:pt x="437" y="996"/>
                  </a:cubicBezTo>
                  <a:cubicBezTo>
                    <a:pt x="437" y="996"/>
                    <a:pt x="436" y="996"/>
                    <a:pt x="436" y="996"/>
                  </a:cubicBezTo>
                  <a:cubicBezTo>
                    <a:pt x="435" y="996"/>
                    <a:pt x="435" y="996"/>
                    <a:pt x="434" y="997"/>
                  </a:cubicBezTo>
                  <a:cubicBezTo>
                    <a:pt x="434" y="997"/>
                    <a:pt x="433" y="997"/>
                    <a:pt x="433" y="997"/>
                  </a:cubicBezTo>
                  <a:cubicBezTo>
                    <a:pt x="432" y="995"/>
                    <a:pt x="432" y="994"/>
                    <a:pt x="433" y="992"/>
                  </a:cubicBezTo>
                  <a:cubicBezTo>
                    <a:pt x="433" y="992"/>
                    <a:pt x="432" y="991"/>
                    <a:pt x="432" y="992"/>
                  </a:cubicBezTo>
                  <a:cubicBezTo>
                    <a:pt x="431" y="993"/>
                    <a:pt x="431" y="995"/>
                    <a:pt x="431" y="996"/>
                  </a:cubicBezTo>
                  <a:cubicBezTo>
                    <a:pt x="431" y="996"/>
                    <a:pt x="431" y="997"/>
                    <a:pt x="431" y="997"/>
                  </a:cubicBezTo>
                  <a:cubicBezTo>
                    <a:pt x="429" y="998"/>
                    <a:pt x="427" y="998"/>
                    <a:pt x="426" y="998"/>
                  </a:cubicBezTo>
                  <a:cubicBezTo>
                    <a:pt x="426" y="998"/>
                    <a:pt x="426" y="997"/>
                    <a:pt x="426" y="997"/>
                  </a:cubicBezTo>
                  <a:cubicBezTo>
                    <a:pt x="426" y="996"/>
                    <a:pt x="426" y="994"/>
                    <a:pt x="425" y="994"/>
                  </a:cubicBezTo>
                  <a:cubicBezTo>
                    <a:pt x="424" y="994"/>
                    <a:pt x="423" y="995"/>
                    <a:pt x="424" y="995"/>
                  </a:cubicBezTo>
                  <a:cubicBezTo>
                    <a:pt x="425" y="995"/>
                    <a:pt x="424" y="997"/>
                    <a:pt x="424" y="998"/>
                  </a:cubicBezTo>
                  <a:cubicBezTo>
                    <a:pt x="424" y="998"/>
                    <a:pt x="424" y="998"/>
                    <a:pt x="424" y="998"/>
                  </a:cubicBezTo>
                  <a:cubicBezTo>
                    <a:pt x="424" y="998"/>
                    <a:pt x="423" y="999"/>
                    <a:pt x="422" y="999"/>
                  </a:cubicBezTo>
                  <a:cubicBezTo>
                    <a:pt x="421" y="998"/>
                    <a:pt x="421" y="996"/>
                    <a:pt x="421" y="995"/>
                  </a:cubicBezTo>
                  <a:cubicBezTo>
                    <a:pt x="420" y="995"/>
                    <a:pt x="419" y="995"/>
                    <a:pt x="419" y="996"/>
                  </a:cubicBezTo>
                  <a:cubicBezTo>
                    <a:pt x="420" y="997"/>
                    <a:pt x="420" y="998"/>
                    <a:pt x="420" y="999"/>
                  </a:cubicBezTo>
                  <a:cubicBezTo>
                    <a:pt x="418" y="999"/>
                    <a:pt x="416" y="1000"/>
                    <a:pt x="414" y="1000"/>
                  </a:cubicBezTo>
                  <a:cubicBezTo>
                    <a:pt x="414" y="999"/>
                    <a:pt x="414" y="998"/>
                    <a:pt x="413" y="998"/>
                  </a:cubicBezTo>
                  <a:cubicBezTo>
                    <a:pt x="413" y="997"/>
                    <a:pt x="412" y="997"/>
                    <a:pt x="412" y="998"/>
                  </a:cubicBezTo>
                  <a:cubicBezTo>
                    <a:pt x="412" y="998"/>
                    <a:pt x="413" y="999"/>
                    <a:pt x="413" y="1000"/>
                  </a:cubicBezTo>
                  <a:cubicBezTo>
                    <a:pt x="411" y="1000"/>
                    <a:pt x="409" y="1000"/>
                    <a:pt x="407" y="1000"/>
                  </a:cubicBezTo>
                  <a:cubicBezTo>
                    <a:pt x="407" y="999"/>
                    <a:pt x="407" y="999"/>
                    <a:pt x="407" y="998"/>
                  </a:cubicBezTo>
                  <a:cubicBezTo>
                    <a:pt x="407" y="997"/>
                    <a:pt x="406" y="997"/>
                    <a:pt x="406" y="998"/>
                  </a:cubicBezTo>
                  <a:cubicBezTo>
                    <a:pt x="406" y="999"/>
                    <a:pt x="406" y="1000"/>
                    <a:pt x="406" y="1001"/>
                  </a:cubicBezTo>
                  <a:cubicBezTo>
                    <a:pt x="405" y="1001"/>
                    <a:pt x="403" y="1001"/>
                    <a:pt x="402" y="1001"/>
                  </a:cubicBezTo>
                  <a:cubicBezTo>
                    <a:pt x="402" y="1000"/>
                    <a:pt x="402" y="999"/>
                    <a:pt x="402" y="998"/>
                  </a:cubicBezTo>
                  <a:cubicBezTo>
                    <a:pt x="401" y="997"/>
                    <a:pt x="400" y="997"/>
                    <a:pt x="400" y="998"/>
                  </a:cubicBezTo>
                  <a:cubicBezTo>
                    <a:pt x="400" y="999"/>
                    <a:pt x="400" y="1000"/>
                    <a:pt x="401" y="1001"/>
                  </a:cubicBezTo>
                  <a:cubicBezTo>
                    <a:pt x="400" y="1001"/>
                    <a:pt x="399" y="1001"/>
                    <a:pt x="398" y="1001"/>
                  </a:cubicBezTo>
                  <a:cubicBezTo>
                    <a:pt x="397" y="1000"/>
                    <a:pt x="397" y="999"/>
                    <a:pt x="397" y="997"/>
                  </a:cubicBezTo>
                  <a:cubicBezTo>
                    <a:pt x="396" y="997"/>
                    <a:pt x="395" y="997"/>
                    <a:pt x="395" y="998"/>
                  </a:cubicBezTo>
                  <a:cubicBezTo>
                    <a:pt x="396" y="999"/>
                    <a:pt x="396" y="1000"/>
                    <a:pt x="396" y="1001"/>
                  </a:cubicBezTo>
                  <a:cubicBezTo>
                    <a:pt x="396" y="1001"/>
                    <a:pt x="396" y="1001"/>
                    <a:pt x="396" y="1001"/>
                  </a:cubicBezTo>
                  <a:cubicBezTo>
                    <a:pt x="394" y="1001"/>
                    <a:pt x="392" y="1001"/>
                    <a:pt x="390" y="1001"/>
                  </a:cubicBezTo>
                  <a:cubicBezTo>
                    <a:pt x="390" y="1000"/>
                    <a:pt x="389" y="999"/>
                    <a:pt x="389" y="997"/>
                  </a:cubicBezTo>
                  <a:cubicBezTo>
                    <a:pt x="389" y="996"/>
                    <a:pt x="388" y="997"/>
                    <a:pt x="388" y="998"/>
                  </a:cubicBezTo>
                  <a:cubicBezTo>
                    <a:pt x="388" y="999"/>
                    <a:pt x="388" y="1000"/>
                    <a:pt x="388" y="1001"/>
                  </a:cubicBezTo>
                  <a:cubicBezTo>
                    <a:pt x="387" y="1001"/>
                    <a:pt x="385" y="1001"/>
                    <a:pt x="383" y="1001"/>
                  </a:cubicBezTo>
                  <a:cubicBezTo>
                    <a:pt x="383" y="1000"/>
                    <a:pt x="383" y="998"/>
                    <a:pt x="383" y="997"/>
                  </a:cubicBezTo>
                  <a:cubicBezTo>
                    <a:pt x="383" y="996"/>
                    <a:pt x="382" y="996"/>
                    <a:pt x="382" y="997"/>
                  </a:cubicBezTo>
                  <a:cubicBezTo>
                    <a:pt x="382" y="998"/>
                    <a:pt x="382" y="1000"/>
                    <a:pt x="382" y="1001"/>
                  </a:cubicBezTo>
                  <a:cubicBezTo>
                    <a:pt x="381" y="1001"/>
                    <a:pt x="380" y="1001"/>
                    <a:pt x="379" y="1001"/>
                  </a:cubicBezTo>
                  <a:cubicBezTo>
                    <a:pt x="379" y="1000"/>
                    <a:pt x="379" y="999"/>
                    <a:pt x="379" y="998"/>
                  </a:cubicBezTo>
                  <a:cubicBezTo>
                    <a:pt x="379" y="997"/>
                    <a:pt x="378" y="997"/>
                    <a:pt x="378" y="998"/>
                  </a:cubicBezTo>
                  <a:cubicBezTo>
                    <a:pt x="378" y="999"/>
                    <a:pt x="378" y="1000"/>
                    <a:pt x="378" y="1001"/>
                  </a:cubicBezTo>
                  <a:cubicBezTo>
                    <a:pt x="378" y="1001"/>
                    <a:pt x="377" y="1001"/>
                    <a:pt x="377" y="1001"/>
                  </a:cubicBezTo>
                  <a:cubicBezTo>
                    <a:pt x="376" y="1001"/>
                    <a:pt x="375" y="1001"/>
                    <a:pt x="374" y="1000"/>
                  </a:cubicBezTo>
                  <a:cubicBezTo>
                    <a:pt x="374" y="1000"/>
                    <a:pt x="374" y="999"/>
                    <a:pt x="374" y="998"/>
                  </a:cubicBezTo>
                  <a:cubicBezTo>
                    <a:pt x="373" y="997"/>
                    <a:pt x="372" y="997"/>
                    <a:pt x="372" y="998"/>
                  </a:cubicBezTo>
                  <a:cubicBezTo>
                    <a:pt x="372" y="999"/>
                    <a:pt x="373" y="1000"/>
                    <a:pt x="373" y="1000"/>
                  </a:cubicBezTo>
                  <a:cubicBezTo>
                    <a:pt x="372" y="1000"/>
                    <a:pt x="372" y="1000"/>
                    <a:pt x="371" y="1000"/>
                  </a:cubicBezTo>
                  <a:cubicBezTo>
                    <a:pt x="371" y="999"/>
                    <a:pt x="371" y="998"/>
                    <a:pt x="371" y="997"/>
                  </a:cubicBezTo>
                  <a:cubicBezTo>
                    <a:pt x="371" y="996"/>
                    <a:pt x="370" y="996"/>
                    <a:pt x="370" y="997"/>
                  </a:cubicBezTo>
                  <a:cubicBezTo>
                    <a:pt x="370" y="998"/>
                    <a:pt x="370" y="999"/>
                    <a:pt x="370" y="1000"/>
                  </a:cubicBezTo>
                  <a:cubicBezTo>
                    <a:pt x="368" y="999"/>
                    <a:pt x="366" y="999"/>
                    <a:pt x="364" y="999"/>
                  </a:cubicBezTo>
                  <a:cubicBezTo>
                    <a:pt x="364" y="998"/>
                    <a:pt x="363" y="997"/>
                    <a:pt x="364" y="996"/>
                  </a:cubicBezTo>
                  <a:cubicBezTo>
                    <a:pt x="364" y="995"/>
                    <a:pt x="362" y="995"/>
                    <a:pt x="362" y="996"/>
                  </a:cubicBezTo>
                  <a:cubicBezTo>
                    <a:pt x="362" y="997"/>
                    <a:pt x="362" y="998"/>
                    <a:pt x="362" y="998"/>
                  </a:cubicBezTo>
                  <a:cubicBezTo>
                    <a:pt x="361" y="998"/>
                    <a:pt x="359" y="998"/>
                    <a:pt x="357" y="997"/>
                  </a:cubicBezTo>
                  <a:cubicBezTo>
                    <a:pt x="357" y="997"/>
                    <a:pt x="357" y="997"/>
                    <a:pt x="357" y="997"/>
                  </a:cubicBezTo>
                  <a:cubicBezTo>
                    <a:pt x="357" y="996"/>
                    <a:pt x="356" y="994"/>
                    <a:pt x="357" y="992"/>
                  </a:cubicBezTo>
                  <a:cubicBezTo>
                    <a:pt x="357" y="991"/>
                    <a:pt x="356" y="991"/>
                    <a:pt x="356" y="992"/>
                  </a:cubicBezTo>
                  <a:cubicBezTo>
                    <a:pt x="355" y="993"/>
                    <a:pt x="355" y="994"/>
                    <a:pt x="356" y="996"/>
                  </a:cubicBezTo>
                  <a:cubicBezTo>
                    <a:pt x="356" y="996"/>
                    <a:pt x="356" y="997"/>
                    <a:pt x="356" y="997"/>
                  </a:cubicBezTo>
                  <a:cubicBezTo>
                    <a:pt x="355" y="997"/>
                    <a:pt x="355" y="997"/>
                    <a:pt x="355" y="997"/>
                  </a:cubicBezTo>
                  <a:cubicBezTo>
                    <a:pt x="353" y="997"/>
                    <a:pt x="351" y="997"/>
                    <a:pt x="349" y="996"/>
                  </a:cubicBezTo>
                  <a:cubicBezTo>
                    <a:pt x="349" y="995"/>
                    <a:pt x="349" y="993"/>
                    <a:pt x="350" y="991"/>
                  </a:cubicBezTo>
                  <a:cubicBezTo>
                    <a:pt x="350" y="991"/>
                    <a:pt x="349" y="990"/>
                    <a:pt x="349" y="991"/>
                  </a:cubicBezTo>
                  <a:cubicBezTo>
                    <a:pt x="348" y="993"/>
                    <a:pt x="348" y="994"/>
                    <a:pt x="348" y="996"/>
                  </a:cubicBezTo>
                  <a:cubicBezTo>
                    <a:pt x="346" y="996"/>
                    <a:pt x="345" y="996"/>
                    <a:pt x="343" y="996"/>
                  </a:cubicBezTo>
                  <a:cubicBezTo>
                    <a:pt x="343" y="995"/>
                    <a:pt x="343" y="994"/>
                    <a:pt x="343" y="993"/>
                  </a:cubicBezTo>
                  <a:cubicBezTo>
                    <a:pt x="343" y="992"/>
                    <a:pt x="342" y="992"/>
                    <a:pt x="342" y="993"/>
                  </a:cubicBezTo>
                  <a:cubicBezTo>
                    <a:pt x="342" y="994"/>
                    <a:pt x="342" y="995"/>
                    <a:pt x="341" y="996"/>
                  </a:cubicBezTo>
                  <a:cubicBezTo>
                    <a:pt x="340" y="995"/>
                    <a:pt x="339" y="995"/>
                    <a:pt x="338" y="995"/>
                  </a:cubicBezTo>
                  <a:cubicBezTo>
                    <a:pt x="338" y="995"/>
                    <a:pt x="339" y="994"/>
                    <a:pt x="339" y="993"/>
                  </a:cubicBezTo>
                  <a:cubicBezTo>
                    <a:pt x="339" y="992"/>
                    <a:pt x="338" y="992"/>
                    <a:pt x="338" y="993"/>
                  </a:cubicBezTo>
                  <a:cubicBezTo>
                    <a:pt x="337" y="993"/>
                    <a:pt x="337" y="994"/>
                    <a:pt x="337" y="995"/>
                  </a:cubicBezTo>
                  <a:cubicBezTo>
                    <a:pt x="335" y="995"/>
                    <a:pt x="334" y="995"/>
                    <a:pt x="332" y="995"/>
                  </a:cubicBezTo>
                  <a:cubicBezTo>
                    <a:pt x="332" y="995"/>
                    <a:pt x="332" y="995"/>
                    <a:pt x="332" y="995"/>
                  </a:cubicBezTo>
                  <a:cubicBezTo>
                    <a:pt x="332" y="994"/>
                    <a:pt x="332" y="994"/>
                    <a:pt x="332" y="993"/>
                  </a:cubicBezTo>
                  <a:cubicBezTo>
                    <a:pt x="332" y="993"/>
                    <a:pt x="333" y="992"/>
                    <a:pt x="333" y="992"/>
                  </a:cubicBezTo>
                  <a:cubicBezTo>
                    <a:pt x="333" y="993"/>
                    <a:pt x="334" y="991"/>
                    <a:pt x="333" y="991"/>
                  </a:cubicBezTo>
                  <a:cubicBezTo>
                    <a:pt x="331" y="991"/>
                    <a:pt x="331" y="993"/>
                    <a:pt x="331" y="995"/>
                  </a:cubicBezTo>
                  <a:cubicBezTo>
                    <a:pt x="330" y="995"/>
                    <a:pt x="330" y="995"/>
                    <a:pt x="330" y="995"/>
                  </a:cubicBezTo>
                  <a:cubicBezTo>
                    <a:pt x="330" y="995"/>
                    <a:pt x="329" y="995"/>
                    <a:pt x="329" y="995"/>
                  </a:cubicBezTo>
                  <a:cubicBezTo>
                    <a:pt x="328" y="993"/>
                    <a:pt x="328" y="992"/>
                    <a:pt x="329" y="991"/>
                  </a:cubicBezTo>
                  <a:cubicBezTo>
                    <a:pt x="329" y="990"/>
                    <a:pt x="328" y="990"/>
                    <a:pt x="328" y="990"/>
                  </a:cubicBezTo>
                  <a:cubicBezTo>
                    <a:pt x="327" y="992"/>
                    <a:pt x="327" y="993"/>
                    <a:pt x="327" y="995"/>
                  </a:cubicBezTo>
                  <a:cubicBezTo>
                    <a:pt x="326" y="995"/>
                    <a:pt x="324" y="995"/>
                    <a:pt x="323" y="995"/>
                  </a:cubicBezTo>
                  <a:cubicBezTo>
                    <a:pt x="323" y="993"/>
                    <a:pt x="322" y="992"/>
                    <a:pt x="323" y="990"/>
                  </a:cubicBezTo>
                  <a:cubicBezTo>
                    <a:pt x="323" y="990"/>
                    <a:pt x="322" y="989"/>
                    <a:pt x="322" y="990"/>
                  </a:cubicBezTo>
                  <a:cubicBezTo>
                    <a:pt x="321" y="992"/>
                    <a:pt x="322" y="993"/>
                    <a:pt x="321" y="995"/>
                  </a:cubicBezTo>
                  <a:cubicBezTo>
                    <a:pt x="320" y="995"/>
                    <a:pt x="319" y="995"/>
                    <a:pt x="318" y="995"/>
                  </a:cubicBezTo>
                  <a:cubicBezTo>
                    <a:pt x="318" y="994"/>
                    <a:pt x="318" y="992"/>
                    <a:pt x="318" y="991"/>
                  </a:cubicBezTo>
                  <a:cubicBezTo>
                    <a:pt x="318" y="990"/>
                    <a:pt x="317" y="990"/>
                    <a:pt x="317" y="991"/>
                  </a:cubicBezTo>
                  <a:cubicBezTo>
                    <a:pt x="317" y="992"/>
                    <a:pt x="317" y="994"/>
                    <a:pt x="317" y="995"/>
                  </a:cubicBezTo>
                  <a:cubicBezTo>
                    <a:pt x="316" y="995"/>
                    <a:pt x="315" y="995"/>
                    <a:pt x="314" y="995"/>
                  </a:cubicBezTo>
                  <a:cubicBezTo>
                    <a:pt x="314" y="994"/>
                    <a:pt x="314" y="992"/>
                    <a:pt x="314" y="991"/>
                  </a:cubicBezTo>
                  <a:cubicBezTo>
                    <a:pt x="314" y="991"/>
                    <a:pt x="313" y="990"/>
                    <a:pt x="313" y="991"/>
                  </a:cubicBezTo>
                  <a:cubicBezTo>
                    <a:pt x="312" y="992"/>
                    <a:pt x="313" y="993"/>
                    <a:pt x="313" y="995"/>
                  </a:cubicBezTo>
                  <a:cubicBezTo>
                    <a:pt x="311" y="995"/>
                    <a:pt x="309" y="994"/>
                    <a:pt x="306" y="994"/>
                  </a:cubicBezTo>
                  <a:cubicBezTo>
                    <a:pt x="306" y="993"/>
                    <a:pt x="306" y="992"/>
                    <a:pt x="306" y="991"/>
                  </a:cubicBezTo>
                  <a:cubicBezTo>
                    <a:pt x="307" y="990"/>
                    <a:pt x="306" y="989"/>
                    <a:pt x="305" y="990"/>
                  </a:cubicBezTo>
                  <a:cubicBezTo>
                    <a:pt x="304" y="991"/>
                    <a:pt x="305" y="993"/>
                    <a:pt x="305" y="994"/>
                  </a:cubicBezTo>
                  <a:cubicBezTo>
                    <a:pt x="304" y="994"/>
                    <a:pt x="302" y="994"/>
                    <a:pt x="301" y="994"/>
                  </a:cubicBezTo>
                  <a:cubicBezTo>
                    <a:pt x="301" y="992"/>
                    <a:pt x="300" y="991"/>
                    <a:pt x="300" y="989"/>
                  </a:cubicBezTo>
                  <a:cubicBezTo>
                    <a:pt x="300" y="989"/>
                    <a:pt x="299" y="989"/>
                    <a:pt x="299" y="989"/>
                  </a:cubicBezTo>
                  <a:cubicBezTo>
                    <a:pt x="299" y="991"/>
                    <a:pt x="299" y="992"/>
                    <a:pt x="299" y="993"/>
                  </a:cubicBezTo>
                  <a:cubicBezTo>
                    <a:pt x="298" y="993"/>
                    <a:pt x="297" y="993"/>
                    <a:pt x="296" y="993"/>
                  </a:cubicBezTo>
                  <a:cubicBezTo>
                    <a:pt x="296" y="992"/>
                    <a:pt x="296" y="991"/>
                    <a:pt x="296" y="990"/>
                  </a:cubicBezTo>
                  <a:cubicBezTo>
                    <a:pt x="296" y="989"/>
                    <a:pt x="295" y="989"/>
                    <a:pt x="295" y="990"/>
                  </a:cubicBezTo>
                  <a:cubicBezTo>
                    <a:pt x="295" y="991"/>
                    <a:pt x="295" y="992"/>
                    <a:pt x="295" y="993"/>
                  </a:cubicBezTo>
                  <a:cubicBezTo>
                    <a:pt x="293" y="992"/>
                    <a:pt x="291" y="992"/>
                    <a:pt x="288" y="992"/>
                  </a:cubicBezTo>
                  <a:cubicBezTo>
                    <a:pt x="288" y="990"/>
                    <a:pt x="289" y="988"/>
                    <a:pt x="289" y="986"/>
                  </a:cubicBezTo>
                  <a:cubicBezTo>
                    <a:pt x="290" y="985"/>
                    <a:pt x="288" y="985"/>
                    <a:pt x="288" y="986"/>
                  </a:cubicBezTo>
                  <a:cubicBezTo>
                    <a:pt x="287" y="987"/>
                    <a:pt x="287" y="989"/>
                    <a:pt x="287" y="991"/>
                  </a:cubicBezTo>
                  <a:cubicBezTo>
                    <a:pt x="286" y="991"/>
                    <a:pt x="285" y="991"/>
                    <a:pt x="284" y="991"/>
                  </a:cubicBezTo>
                  <a:cubicBezTo>
                    <a:pt x="284" y="989"/>
                    <a:pt x="284" y="988"/>
                    <a:pt x="283" y="986"/>
                  </a:cubicBezTo>
                  <a:cubicBezTo>
                    <a:pt x="284" y="986"/>
                    <a:pt x="284" y="986"/>
                    <a:pt x="284" y="986"/>
                  </a:cubicBezTo>
                  <a:cubicBezTo>
                    <a:pt x="284" y="986"/>
                    <a:pt x="284" y="985"/>
                    <a:pt x="284" y="985"/>
                  </a:cubicBezTo>
                  <a:cubicBezTo>
                    <a:pt x="284" y="985"/>
                    <a:pt x="283" y="985"/>
                    <a:pt x="283" y="985"/>
                  </a:cubicBezTo>
                  <a:cubicBezTo>
                    <a:pt x="283" y="985"/>
                    <a:pt x="283" y="985"/>
                    <a:pt x="283" y="985"/>
                  </a:cubicBezTo>
                  <a:cubicBezTo>
                    <a:pt x="282" y="985"/>
                    <a:pt x="282" y="985"/>
                    <a:pt x="282" y="986"/>
                  </a:cubicBezTo>
                  <a:cubicBezTo>
                    <a:pt x="282" y="987"/>
                    <a:pt x="283" y="989"/>
                    <a:pt x="282" y="990"/>
                  </a:cubicBezTo>
                  <a:cubicBezTo>
                    <a:pt x="281" y="990"/>
                    <a:pt x="280" y="990"/>
                    <a:pt x="279" y="990"/>
                  </a:cubicBezTo>
                  <a:cubicBezTo>
                    <a:pt x="278" y="990"/>
                    <a:pt x="278" y="989"/>
                    <a:pt x="278" y="989"/>
                  </a:cubicBezTo>
                  <a:cubicBezTo>
                    <a:pt x="278" y="988"/>
                    <a:pt x="278" y="986"/>
                    <a:pt x="278" y="984"/>
                  </a:cubicBezTo>
                  <a:cubicBezTo>
                    <a:pt x="278" y="984"/>
                    <a:pt x="277" y="983"/>
                    <a:pt x="277" y="984"/>
                  </a:cubicBezTo>
                  <a:cubicBezTo>
                    <a:pt x="276" y="986"/>
                    <a:pt x="276" y="987"/>
                    <a:pt x="277" y="989"/>
                  </a:cubicBezTo>
                  <a:cubicBezTo>
                    <a:pt x="275" y="989"/>
                    <a:pt x="274" y="988"/>
                    <a:pt x="273" y="988"/>
                  </a:cubicBezTo>
                  <a:cubicBezTo>
                    <a:pt x="273" y="986"/>
                    <a:pt x="272" y="985"/>
                    <a:pt x="273" y="984"/>
                  </a:cubicBezTo>
                  <a:cubicBezTo>
                    <a:pt x="273" y="983"/>
                    <a:pt x="272" y="982"/>
                    <a:pt x="272" y="983"/>
                  </a:cubicBezTo>
                  <a:cubicBezTo>
                    <a:pt x="271" y="985"/>
                    <a:pt x="271" y="986"/>
                    <a:pt x="271" y="987"/>
                  </a:cubicBezTo>
                  <a:cubicBezTo>
                    <a:pt x="270" y="987"/>
                    <a:pt x="270" y="987"/>
                    <a:pt x="269" y="987"/>
                  </a:cubicBezTo>
                  <a:cubicBezTo>
                    <a:pt x="269" y="985"/>
                    <a:pt x="268" y="983"/>
                    <a:pt x="268" y="982"/>
                  </a:cubicBezTo>
                  <a:cubicBezTo>
                    <a:pt x="268" y="981"/>
                    <a:pt x="266" y="981"/>
                    <a:pt x="266" y="982"/>
                  </a:cubicBezTo>
                  <a:cubicBezTo>
                    <a:pt x="267" y="983"/>
                    <a:pt x="267" y="985"/>
                    <a:pt x="267" y="986"/>
                  </a:cubicBezTo>
                  <a:cubicBezTo>
                    <a:pt x="266" y="986"/>
                    <a:pt x="264" y="985"/>
                    <a:pt x="262" y="985"/>
                  </a:cubicBezTo>
                  <a:cubicBezTo>
                    <a:pt x="261" y="985"/>
                    <a:pt x="261" y="985"/>
                    <a:pt x="261" y="985"/>
                  </a:cubicBezTo>
                  <a:cubicBezTo>
                    <a:pt x="261" y="983"/>
                    <a:pt x="261" y="982"/>
                    <a:pt x="261" y="980"/>
                  </a:cubicBezTo>
                  <a:cubicBezTo>
                    <a:pt x="261" y="980"/>
                    <a:pt x="259" y="980"/>
                    <a:pt x="259" y="980"/>
                  </a:cubicBezTo>
                  <a:cubicBezTo>
                    <a:pt x="259" y="982"/>
                    <a:pt x="259" y="983"/>
                    <a:pt x="259" y="984"/>
                  </a:cubicBezTo>
                  <a:cubicBezTo>
                    <a:pt x="258" y="984"/>
                    <a:pt x="257" y="984"/>
                    <a:pt x="255" y="984"/>
                  </a:cubicBezTo>
                  <a:cubicBezTo>
                    <a:pt x="256" y="982"/>
                    <a:pt x="256" y="980"/>
                    <a:pt x="256" y="978"/>
                  </a:cubicBezTo>
                  <a:cubicBezTo>
                    <a:pt x="256" y="978"/>
                    <a:pt x="255" y="978"/>
                    <a:pt x="255" y="978"/>
                  </a:cubicBezTo>
                  <a:cubicBezTo>
                    <a:pt x="255" y="980"/>
                    <a:pt x="255" y="982"/>
                    <a:pt x="254" y="984"/>
                  </a:cubicBezTo>
                  <a:cubicBezTo>
                    <a:pt x="252" y="984"/>
                    <a:pt x="250" y="984"/>
                    <a:pt x="248" y="983"/>
                  </a:cubicBezTo>
                  <a:cubicBezTo>
                    <a:pt x="249" y="981"/>
                    <a:pt x="250" y="978"/>
                    <a:pt x="250" y="976"/>
                  </a:cubicBezTo>
                  <a:cubicBezTo>
                    <a:pt x="250" y="975"/>
                    <a:pt x="249" y="975"/>
                    <a:pt x="249" y="976"/>
                  </a:cubicBezTo>
                  <a:cubicBezTo>
                    <a:pt x="248" y="978"/>
                    <a:pt x="248" y="980"/>
                    <a:pt x="247" y="983"/>
                  </a:cubicBezTo>
                  <a:cubicBezTo>
                    <a:pt x="246" y="982"/>
                    <a:pt x="245" y="982"/>
                    <a:pt x="244" y="982"/>
                  </a:cubicBezTo>
                  <a:cubicBezTo>
                    <a:pt x="244" y="981"/>
                    <a:pt x="243" y="981"/>
                    <a:pt x="243" y="981"/>
                  </a:cubicBezTo>
                  <a:cubicBezTo>
                    <a:pt x="243" y="980"/>
                    <a:pt x="244" y="979"/>
                    <a:pt x="244" y="978"/>
                  </a:cubicBezTo>
                  <a:cubicBezTo>
                    <a:pt x="245" y="978"/>
                    <a:pt x="243" y="977"/>
                    <a:pt x="243" y="978"/>
                  </a:cubicBezTo>
                  <a:cubicBezTo>
                    <a:pt x="243" y="978"/>
                    <a:pt x="242" y="979"/>
                    <a:pt x="242" y="979"/>
                  </a:cubicBezTo>
                  <a:cubicBezTo>
                    <a:pt x="242" y="979"/>
                    <a:pt x="242" y="980"/>
                    <a:pt x="242" y="980"/>
                  </a:cubicBezTo>
                  <a:cubicBezTo>
                    <a:pt x="240" y="978"/>
                    <a:pt x="239" y="977"/>
                    <a:pt x="237" y="975"/>
                  </a:cubicBezTo>
                  <a:cubicBezTo>
                    <a:pt x="237" y="975"/>
                    <a:pt x="237" y="975"/>
                    <a:pt x="238" y="975"/>
                  </a:cubicBezTo>
                  <a:cubicBezTo>
                    <a:pt x="238" y="975"/>
                    <a:pt x="238" y="974"/>
                    <a:pt x="238" y="974"/>
                  </a:cubicBezTo>
                  <a:cubicBezTo>
                    <a:pt x="237" y="974"/>
                    <a:pt x="237" y="974"/>
                    <a:pt x="237" y="975"/>
                  </a:cubicBezTo>
                  <a:cubicBezTo>
                    <a:pt x="235" y="973"/>
                    <a:pt x="233" y="971"/>
                    <a:pt x="231" y="970"/>
                  </a:cubicBezTo>
                  <a:cubicBezTo>
                    <a:pt x="231" y="969"/>
                    <a:pt x="231" y="968"/>
                    <a:pt x="231" y="968"/>
                  </a:cubicBezTo>
                  <a:cubicBezTo>
                    <a:pt x="230" y="964"/>
                    <a:pt x="227" y="961"/>
                    <a:pt x="225" y="958"/>
                  </a:cubicBezTo>
                  <a:cubicBezTo>
                    <a:pt x="221" y="950"/>
                    <a:pt x="220" y="940"/>
                    <a:pt x="221" y="931"/>
                  </a:cubicBezTo>
                  <a:cubicBezTo>
                    <a:pt x="221" y="930"/>
                    <a:pt x="221" y="930"/>
                    <a:pt x="221" y="929"/>
                  </a:cubicBezTo>
                  <a:cubicBezTo>
                    <a:pt x="222" y="930"/>
                    <a:pt x="222" y="930"/>
                    <a:pt x="222" y="930"/>
                  </a:cubicBezTo>
                  <a:cubicBezTo>
                    <a:pt x="223" y="931"/>
                    <a:pt x="224" y="931"/>
                    <a:pt x="225" y="932"/>
                  </a:cubicBezTo>
                  <a:cubicBezTo>
                    <a:pt x="225" y="934"/>
                    <a:pt x="225" y="935"/>
                    <a:pt x="225" y="937"/>
                  </a:cubicBezTo>
                  <a:cubicBezTo>
                    <a:pt x="225" y="938"/>
                    <a:pt x="226" y="938"/>
                    <a:pt x="226" y="937"/>
                  </a:cubicBezTo>
                  <a:cubicBezTo>
                    <a:pt x="226" y="935"/>
                    <a:pt x="226" y="934"/>
                    <a:pt x="226" y="933"/>
                  </a:cubicBezTo>
                  <a:cubicBezTo>
                    <a:pt x="228" y="934"/>
                    <a:pt x="229" y="935"/>
                    <a:pt x="231" y="936"/>
                  </a:cubicBezTo>
                  <a:cubicBezTo>
                    <a:pt x="231" y="936"/>
                    <a:pt x="231" y="936"/>
                    <a:pt x="231" y="937"/>
                  </a:cubicBezTo>
                  <a:cubicBezTo>
                    <a:pt x="231" y="937"/>
                    <a:pt x="231" y="938"/>
                    <a:pt x="230" y="938"/>
                  </a:cubicBezTo>
                  <a:cubicBezTo>
                    <a:pt x="230" y="939"/>
                    <a:pt x="231" y="940"/>
                    <a:pt x="231" y="939"/>
                  </a:cubicBezTo>
                  <a:cubicBezTo>
                    <a:pt x="232" y="938"/>
                    <a:pt x="232" y="937"/>
                    <a:pt x="232" y="936"/>
                  </a:cubicBezTo>
                  <a:cubicBezTo>
                    <a:pt x="234" y="937"/>
                    <a:pt x="235" y="938"/>
                    <a:pt x="237" y="939"/>
                  </a:cubicBezTo>
                  <a:cubicBezTo>
                    <a:pt x="236" y="939"/>
                    <a:pt x="236" y="940"/>
                    <a:pt x="236" y="940"/>
                  </a:cubicBezTo>
                  <a:cubicBezTo>
                    <a:pt x="236" y="941"/>
                    <a:pt x="236" y="942"/>
                    <a:pt x="237" y="943"/>
                  </a:cubicBezTo>
                  <a:cubicBezTo>
                    <a:pt x="238" y="943"/>
                    <a:pt x="238" y="942"/>
                    <a:pt x="238" y="942"/>
                  </a:cubicBezTo>
                  <a:cubicBezTo>
                    <a:pt x="238" y="942"/>
                    <a:pt x="238" y="942"/>
                    <a:pt x="238" y="942"/>
                  </a:cubicBezTo>
                  <a:cubicBezTo>
                    <a:pt x="238" y="941"/>
                    <a:pt x="238" y="941"/>
                    <a:pt x="238" y="941"/>
                  </a:cubicBezTo>
                  <a:cubicBezTo>
                    <a:pt x="238" y="941"/>
                    <a:pt x="238" y="940"/>
                    <a:pt x="238" y="940"/>
                  </a:cubicBezTo>
                  <a:cubicBezTo>
                    <a:pt x="238" y="940"/>
                    <a:pt x="238" y="940"/>
                    <a:pt x="238" y="940"/>
                  </a:cubicBezTo>
                  <a:cubicBezTo>
                    <a:pt x="239" y="940"/>
                    <a:pt x="240" y="941"/>
                    <a:pt x="241" y="941"/>
                  </a:cubicBezTo>
                  <a:cubicBezTo>
                    <a:pt x="241" y="942"/>
                    <a:pt x="241" y="942"/>
                    <a:pt x="241" y="943"/>
                  </a:cubicBezTo>
                  <a:cubicBezTo>
                    <a:pt x="241" y="943"/>
                    <a:pt x="241" y="944"/>
                    <a:pt x="241" y="945"/>
                  </a:cubicBezTo>
                  <a:cubicBezTo>
                    <a:pt x="241" y="945"/>
                    <a:pt x="241" y="946"/>
                    <a:pt x="242" y="946"/>
                  </a:cubicBezTo>
                  <a:cubicBezTo>
                    <a:pt x="243" y="946"/>
                    <a:pt x="243" y="945"/>
                    <a:pt x="242" y="945"/>
                  </a:cubicBezTo>
                  <a:cubicBezTo>
                    <a:pt x="242" y="945"/>
                    <a:pt x="242" y="945"/>
                    <a:pt x="242" y="945"/>
                  </a:cubicBezTo>
                  <a:cubicBezTo>
                    <a:pt x="242" y="944"/>
                    <a:pt x="242" y="944"/>
                    <a:pt x="242" y="943"/>
                  </a:cubicBezTo>
                  <a:cubicBezTo>
                    <a:pt x="243" y="943"/>
                    <a:pt x="243" y="943"/>
                    <a:pt x="243" y="942"/>
                  </a:cubicBezTo>
                  <a:cubicBezTo>
                    <a:pt x="245" y="943"/>
                    <a:pt x="246" y="944"/>
                    <a:pt x="248" y="945"/>
                  </a:cubicBezTo>
                  <a:cubicBezTo>
                    <a:pt x="248" y="946"/>
                    <a:pt x="248" y="947"/>
                    <a:pt x="248" y="948"/>
                  </a:cubicBezTo>
                  <a:cubicBezTo>
                    <a:pt x="248" y="948"/>
                    <a:pt x="249" y="948"/>
                    <a:pt x="249" y="948"/>
                  </a:cubicBezTo>
                  <a:cubicBezTo>
                    <a:pt x="249" y="948"/>
                    <a:pt x="250" y="948"/>
                    <a:pt x="250" y="947"/>
                  </a:cubicBezTo>
                  <a:cubicBezTo>
                    <a:pt x="250" y="947"/>
                    <a:pt x="250" y="947"/>
                    <a:pt x="249" y="946"/>
                  </a:cubicBezTo>
                  <a:cubicBezTo>
                    <a:pt x="249" y="946"/>
                    <a:pt x="249" y="946"/>
                    <a:pt x="250" y="945"/>
                  </a:cubicBezTo>
                  <a:cubicBezTo>
                    <a:pt x="250" y="945"/>
                    <a:pt x="251" y="946"/>
                    <a:pt x="252" y="946"/>
                  </a:cubicBezTo>
                  <a:cubicBezTo>
                    <a:pt x="252" y="947"/>
                    <a:pt x="252" y="948"/>
                    <a:pt x="252" y="949"/>
                  </a:cubicBezTo>
                  <a:cubicBezTo>
                    <a:pt x="252" y="950"/>
                    <a:pt x="253" y="950"/>
                    <a:pt x="253" y="949"/>
                  </a:cubicBezTo>
                  <a:cubicBezTo>
                    <a:pt x="253" y="949"/>
                    <a:pt x="253" y="949"/>
                    <a:pt x="254" y="949"/>
                  </a:cubicBezTo>
                  <a:cubicBezTo>
                    <a:pt x="254" y="949"/>
                    <a:pt x="254" y="948"/>
                    <a:pt x="253" y="948"/>
                  </a:cubicBezTo>
                  <a:cubicBezTo>
                    <a:pt x="253" y="948"/>
                    <a:pt x="253" y="947"/>
                    <a:pt x="253" y="947"/>
                  </a:cubicBezTo>
                  <a:cubicBezTo>
                    <a:pt x="255" y="947"/>
                    <a:pt x="256" y="948"/>
                    <a:pt x="257" y="948"/>
                  </a:cubicBezTo>
                  <a:cubicBezTo>
                    <a:pt x="257" y="949"/>
                    <a:pt x="257" y="951"/>
                    <a:pt x="258" y="951"/>
                  </a:cubicBezTo>
                  <a:cubicBezTo>
                    <a:pt x="259" y="951"/>
                    <a:pt x="259" y="950"/>
                    <a:pt x="258" y="950"/>
                  </a:cubicBezTo>
                  <a:cubicBezTo>
                    <a:pt x="259" y="950"/>
                    <a:pt x="259" y="950"/>
                    <a:pt x="259" y="950"/>
                  </a:cubicBezTo>
                  <a:cubicBezTo>
                    <a:pt x="258" y="950"/>
                    <a:pt x="258" y="949"/>
                    <a:pt x="258" y="949"/>
                  </a:cubicBezTo>
                  <a:cubicBezTo>
                    <a:pt x="258" y="949"/>
                    <a:pt x="258" y="949"/>
                    <a:pt x="258" y="949"/>
                  </a:cubicBezTo>
                  <a:cubicBezTo>
                    <a:pt x="260" y="949"/>
                    <a:pt x="261" y="949"/>
                    <a:pt x="262" y="950"/>
                  </a:cubicBezTo>
                  <a:cubicBezTo>
                    <a:pt x="262" y="951"/>
                    <a:pt x="262" y="952"/>
                    <a:pt x="263" y="953"/>
                  </a:cubicBezTo>
                  <a:cubicBezTo>
                    <a:pt x="263" y="953"/>
                    <a:pt x="263" y="953"/>
                    <a:pt x="263" y="953"/>
                  </a:cubicBezTo>
                  <a:cubicBezTo>
                    <a:pt x="264" y="953"/>
                    <a:pt x="264" y="953"/>
                    <a:pt x="264" y="953"/>
                  </a:cubicBezTo>
                  <a:cubicBezTo>
                    <a:pt x="264" y="952"/>
                    <a:pt x="264" y="952"/>
                    <a:pt x="264" y="952"/>
                  </a:cubicBezTo>
                  <a:cubicBezTo>
                    <a:pt x="264" y="951"/>
                    <a:pt x="263" y="951"/>
                    <a:pt x="263" y="950"/>
                  </a:cubicBezTo>
                  <a:cubicBezTo>
                    <a:pt x="264" y="950"/>
                    <a:pt x="265" y="951"/>
                    <a:pt x="266" y="951"/>
                  </a:cubicBezTo>
                  <a:cubicBezTo>
                    <a:pt x="265" y="951"/>
                    <a:pt x="265" y="951"/>
                    <a:pt x="265" y="951"/>
                  </a:cubicBezTo>
                  <a:cubicBezTo>
                    <a:pt x="265" y="952"/>
                    <a:pt x="265" y="954"/>
                    <a:pt x="266" y="954"/>
                  </a:cubicBezTo>
                  <a:cubicBezTo>
                    <a:pt x="267" y="954"/>
                    <a:pt x="267" y="953"/>
                    <a:pt x="266" y="953"/>
                  </a:cubicBezTo>
                  <a:cubicBezTo>
                    <a:pt x="266" y="953"/>
                    <a:pt x="266" y="952"/>
                    <a:pt x="266" y="951"/>
                  </a:cubicBezTo>
                  <a:cubicBezTo>
                    <a:pt x="266" y="951"/>
                    <a:pt x="266" y="951"/>
                    <a:pt x="266" y="951"/>
                  </a:cubicBezTo>
                  <a:cubicBezTo>
                    <a:pt x="266" y="951"/>
                    <a:pt x="267" y="951"/>
                    <a:pt x="268" y="952"/>
                  </a:cubicBezTo>
                  <a:cubicBezTo>
                    <a:pt x="268" y="952"/>
                    <a:pt x="268" y="952"/>
                    <a:pt x="269" y="952"/>
                  </a:cubicBezTo>
                  <a:cubicBezTo>
                    <a:pt x="269" y="952"/>
                    <a:pt x="269" y="952"/>
                    <a:pt x="269" y="952"/>
                  </a:cubicBezTo>
                  <a:cubicBezTo>
                    <a:pt x="269" y="953"/>
                    <a:pt x="269" y="953"/>
                    <a:pt x="269" y="954"/>
                  </a:cubicBezTo>
                  <a:cubicBezTo>
                    <a:pt x="270" y="954"/>
                    <a:pt x="271" y="953"/>
                    <a:pt x="270" y="953"/>
                  </a:cubicBezTo>
                  <a:cubicBezTo>
                    <a:pt x="270" y="952"/>
                    <a:pt x="270" y="952"/>
                    <a:pt x="270" y="952"/>
                  </a:cubicBezTo>
                  <a:cubicBezTo>
                    <a:pt x="281" y="955"/>
                    <a:pt x="292" y="957"/>
                    <a:pt x="304" y="959"/>
                  </a:cubicBezTo>
                  <a:cubicBezTo>
                    <a:pt x="305" y="960"/>
                    <a:pt x="307" y="960"/>
                    <a:pt x="309" y="959"/>
                  </a:cubicBezTo>
                  <a:cubicBezTo>
                    <a:pt x="314" y="960"/>
                    <a:pt x="319" y="961"/>
                    <a:pt x="324" y="961"/>
                  </a:cubicBezTo>
                  <a:cubicBezTo>
                    <a:pt x="324" y="961"/>
                    <a:pt x="324" y="961"/>
                    <a:pt x="325" y="961"/>
                  </a:cubicBezTo>
                  <a:cubicBezTo>
                    <a:pt x="326" y="961"/>
                    <a:pt x="326" y="961"/>
                    <a:pt x="327" y="961"/>
                  </a:cubicBezTo>
                  <a:cubicBezTo>
                    <a:pt x="327" y="961"/>
                    <a:pt x="327" y="961"/>
                    <a:pt x="327" y="961"/>
                  </a:cubicBezTo>
                  <a:cubicBezTo>
                    <a:pt x="346" y="963"/>
                    <a:pt x="365" y="964"/>
                    <a:pt x="384" y="963"/>
                  </a:cubicBezTo>
                  <a:cubicBezTo>
                    <a:pt x="394" y="963"/>
                    <a:pt x="404" y="963"/>
                    <a:pt x="413" y="963"/>
                  </a:cubicBezTo>
                  <a:cubicBezTo>
                    <a:pt x="423" y="962"/>
                    <a:pt x="432" y="959"/>
                    <a:pt x="442" y="959"/>
                  </a:cubicBezTo>
                  <a:cubicBezTo>
                    <a:pt x="448" y="958"/>
                    <a:pt x="455" y="957"/>
                    <a:pt x="461" y="955"/>
                  </a:cubicBezTo>
                  <a:cubicBezTo>
                    <a:pt x="461" y="955"/>
                    <a:pt x="461" y="955"/>
                    <a:pt x="462" y="955"/>
                  </a:cubicBezTo>
                  <a:cubicBezTo>
                    <a:pt x="464" y="955"/>
                    <a:pt x="466" y="954"/>
                    <a:pt x="468" y="954"/>
                  </a:cubicBezTo>
                  <a:cubicBezTo>
                    <a:pt x="477" y="951"/>
                    <a:pt x="487" y="949"/>
                    <a:pt x="497" y="947"/>
                  </a:cubicBezTo>
                  <a:cubicBezTo>
                    <a:pt x="506" y="944"/>
                    <a:pt x="516" y="939"/>
                    <a:pt x="524" y="934"/>
                  </a:cubicBezTo>
                  <a:cubicBezTo>
                    <a:pt x="523" y="938"/>
                    <a:pt x="521" y="943"/>
                    <a:pt x="521" y="948"/>
                  </a:cubicBezTo>
                  <a:cubicBezTo>
                    <a:pt x="520" y="954"/>
                    <a:pt x="521" y="960"/>
                    <a:pt x="523" y="965"/>
                  </a:cubicBezTo>
                  <a:cubicBezTo>
                    <a:pt x="521" y="966"/>
                    <a:pt x="520" y="968"/>
                    <a:pt x="518" y="969"/>
                  </a:cubicBezTo>
                  <a:cubicBezTo>
                    <a:pt x="518" y="969"/>
                    <a:pt x="518" y="968"/>
                    <a:pt x="517" y="969"/>
                  </a:cubicBezTo>
                  <a:cubicBezTo>
                    <a:pt x="517" y="969"/>
                    <a:pt x="516" y="965"/>
                    <a:pt x="516" y="965"/>
                  </a:cubicBezTo>
                  <a:cubicBezTo>
                    <a:pt x="516" y="964"/>
                    <a:pt x="514" y="964"/>
                    <a:pt x="515" y="965"/>
                  </a:cubicBezTo>
                  <a:cubicBezTo>
                    <a:pt x="515" y="966"/>
                    <a:pt x="515" y="967"/>
                    <a:pt x="515" y="968"/>
                  </a:cubicBezTo>
                  <a:cubicBezTo>
                    <a:pt x="516" y="969"/>
                    <a:pt x="516" y="970"/>
                    <a:pt x="517" y="970"/>
                  </a:cubicBezTo>
                  <a:cubicBezTo>
                    <a:pt x="516" y="971"/>
                    <a:pt x="514" y="973"/>
                    <a:pt x="513" y="974"/>
                  </a:cubicBezTo>
                  <a:cubicBezTo>
                    <a:pt x="513" y="974"/>
                    <a:pt x="513" y="974"/>
                    <a:pt x="513" y="974"/>
                  </a:cubicBezTo>
                  <a:cubicBezTo>
                    <a:pt x="512" y="973"/>
                    <a:pt x="512" y="972"/>
                    <a:pt x="512" y="971"/>
                  </a:cubicBezTo>
                  <a:cubicBezTo>
                    <a:pt x="511" y="970"/>
                    <a:pt x="511" y="969"/>
                    <a:pt x="510" y="967"/>
                  </a:cubicBezTo>
                  <a:cubicBezTo>
                    <a:pt x="510" y="967"/>
                    <a:pt x="509" y="967"/>
                    <a:pt x="509" y="968"/>
                  </a:cubicBezTo>
                  <a:cubicBezTo>
                    <a:pt x="510" y="969"/>
                    <a:pt x="510" y="971"/>
                    <a:pt x="510" y="972"/>
                  </a:cubicBezTo>
                  <a:cubicBezTo>
                    <a:pt x="511" y="973"/>
                    <a:pt x="511" y="974"/>
                    <a:pt x="512" y="975"/>
                  </a:cubicBezTo>
                  <a:cubicBezTo>
                    <a:pt x="512" y="975"/>
                    <a:pt x="512" y="975"/>
                    <a:pt x="512" y="975"/>
                  </a:cubicBezTo>
                  <a:cubicBezTo>
                    <a:pt x="512" y="976"/>
                    <a:pt x="511" y="976"/>
                    <a:pt x="510" y="977"/>
                  </a:cubicBezTo>
                  <a:cubicBezTo>
                    <a:pt x="509" y="975"/>
                    <a:pt x="509" y="973"/>
                    <a:pt x="508" y="971"/>
                  </a:cubicBezTo>
                  <a:cubicBezTo>
                    <a:pt x="508" y="970"/>
                    <a:pt x="506" y="970"/>
                    <a:pt x="507" y="971"/>
                  </a:cubicBezTo>
                  <a:cubicBezTo>
                    <a:pt x="508" y="973"/>
                    <a:pt x="508" y="976"/>
                    <a:pt x="510" y="978"/>
                  </a:cubicBezTo>
                  <a:cubicBezTo>
                    <a:pt x="509" y="979"/>
                    <a:pt x="508" y="979"/>
                    <a:pt x="507" y="980"/>
                  </a:cubicBezTo>
                  <a:cubicBezTo>
                    <a:pt x="507" y="979"/>
                    <a:pt x="506" y="977"/>
                    <a:pt x="506" y="976"/>
                  </a:cubicBezTo>
                  <a:cubicBezTo>
                    <a:pt x="505" y="975"/>
                    <a:pt x="505" y="973"/>
                    <a:pt x="504" y="972"/>
                  </a:cubicBezTo>
                  <a:cubicBezTo>
                    <a:pt x="504" y="971"/>
                    <a:pt x="503" y="971"/>
                    <a:pt x="503" y="972"/>
                  </a:cubicBezTo>
                  <a:cubicBezTo>
                    <a:pt x="503" y="972"/>
                    <a:pt x="503" y="972"/>
                    <a:pt x="503" y="973"/>
                  </a:cubicBezTo>
                  <a:cubicBezTo>
                    <a:pt x="503" y="974"/>
                    <a:pt x="503" y="974"/>
                    <a:pt x="504" y="974"/>
                  </a:cubicBezTo>
                  <a:cubicBezTo>
                    <a:pt x="504" y="975"/>
                    <a:pt x="505" y="977"/>
                    <a:pt x="506" y="979"/>
                  </a:cubicBezTo>
                  <a:cubicBezTo>
                    <a:pt x="506" y="980"/>
                    <a:pt x="506" y="980"/>
                    <a:pt x="506" y="981"/>
                  </a:cubicBezTo>
                  <a:cubicBezTo>
                    <a:pt x="504" y="984"/>
                    <a:pt x="508" y="988"/>
                    <a:pt x="511" y="985"/>
                  </a:cubicBezTo>
                  <a:cubicBezTo>
                    <a:pt x="515" y="981"/>
                    <a:pt x="519" y="977"/>
                    <a:pt x="523" y="973"/>
                  </a:cubicBezTo>
                  <a:cubicBezTo>
                    <a:pt x="524" y="973"/>
                    <a:pt x="524" y="973"/>
                    <a:pt x="525" y="972"/>
                  </a:cubicBezTo>
                  <a:cubicBezTo>
                    <a:pt x="525" y="973"/>
                    <a:pt x="526" y="973"/>
                    <a:pt x="527" y="973"/>
                  </a:cubicBezTo>
                  <a:cubicBezTo>
                    <a:pt x="527" y="973"/>
                    <a:pt x="528" y="973"/>
                    <a:pt x="528" y="973"/>
                  </a:cubicBezTo>
                  <a:cubicBezTo>
                    <a:pt x="529" y="974"/>
                    <a:pt x="530" y="974"/>
                    <a:pt x="530" y="973"/>
                  </a:cubicBezTo>
                  <a:close/>
                  <a:moveTo>
                    <a:pt x="251" y="907"/>
                  </a:moveTo>
                  <a:cubicBezTo>
                    <a:pt x="253" y="908"/>
                    <a:pt x="255" y="910"/>
                    <a:pt x="257" y="911"/>
                  </a:cubicBezTo>
                  <a:cubicBezTo>
                    <a:pt x="256" y="913"/>
                    <a:pt x="256" y="916"/>
                    <a:pt x="255" y="918"/>
                  </a:cubicBezTo>
                  <a:cubicBezTo>
                    <a:pt x="252" y="924"/>
                    <a:pt x="247" y="929"/>
                    <a:pt x="243" y="934"/>
                  </a:cubicBezTo>
                  <a:cubicBezTo>
                    <a:pt x="241" y="933"/>
                    <a:pt x="239" y="932"/>
                    <a:pt x="237" y="931"/>
                  </a:cubicBezTo>
                  <a:cubicBezTo>
                    <a:pt x="244" y="924"/>
                    <a:pt x="247" y="916"/>
                    <a:pt x="251" y="907"/>
                  </a:cubicBezTo>
                  <a:close/>
                  <a:moveTo>
                    <a:pt x="235" y="930"/>
                  </a:moveTo>
                  <a:cubicBezTo>
                    <a:pt x="232" y="928"/>
                    <a:pt x="230" y="926"/>
                    <a:pt x="227" y="924"/>
                  </a:cubicBezTo>
                  <a:cubicBezTo>
                    <a:pt x="229" y="924"/>
                    <a:pt x="234" y="914"/>
                    <a:pt x="235" y="913"/>
                  </a:cubicBezTo>
                  <a:cubicBezTo>
                    <a:pt x="236" y="911"/>
                    <a:pt x="238" y="908"/>
                    <a:pt x="239" y="905"/>
                  </a:cubicBezTo>
                  <a:cubicBezTo>
                    <a:pt x="239" y="904"/>
                    <a:pt x="240" y="901"/>
                    <a:pt x="240" y="899"/>
                  </a:cubicBezTo>
                  <a:cubicBezTo>
                    <a:pt x="243" y="902"/>
                    <a:pt x="247" y="904"/>
                    <a:pt x="250" y="906"/>
                  </a:cubicBezTo>
                  <a:cubicBezTo>
                    <a:pt x="248" y="910"/>
                    <a:pt x="247" y="913"/>
                    <a:pt x="245" y="916"/>
                  </a:cubicBezTo>
                  <a:cubicBezTo>
                    <a:pt x="243" y="921"/>
                    <a:pt x="239" y="925"/>
                    <a:pt x="235" y="930"/>
                  </a:cubicBezTo>
                  <a:close/>
                  <a:moveTo>
                    <a:pt x="270" y="911"/>
                  </a:moveTo>
                  <a:cubicBezTo>
                    <a:pt x="271" y="909"/>
                    <a:pt x="272" y="907"/>
                    <a:pt x="273" y="905"/>
                  </a:cubicBezTo>
                  <a:cubicBezTo>
                    <a:pt x="275" y="906"/>
                    <a:pt x="276" y="906"/>
                    <a:pt x="277" y="907"/>
                  </a:cubicBezTo>
                  <a:cubicBezTo>
                    <a:pt x="279" y="908"/>
                    <a:pt x="280" y="909"/>
                    <a:pt x="282" y="909"/>
                  </a:cubicBezTo>
                  <a:cubicBezTo>
                    <a:pt x="282" y="910"/>
                    <a:pt x="281" y="910"/>
                    <a:pt x="281" y="910"/>
                  </a:cubicBezTo>
                  <a:cubicBezTo>
                    <a:pt x="279" y="913"/>
                    <a:pt x="278" y="916"/>
                    <a:pt x="276" y="920"/>
                  </a:cubicBezTo>
                  <a:cubicBezTo>
                    <a:pt x="273" y="918"/>
                    <a:pt x="270" y="917"/>
                    <a:pt x="268" y="915"/>
                  </a:cubicBezTo>
                  <a:cubicBezTo>
                    <a:pt x="268" y="914"/>
                    <a:pt x="269" y="912"/>
                    <a:pt x="270" y="911"/>
                  </a:cubicBezTo>
                  <a:close/>
                  <a:moveTo>
                    <a:pt x="265" y="914"/>
                  </a:moveTo>
                  <a:cubicBezTo>
                    <a:pt x="263" y="913"/>
                    <a:pt x="261" y="912"/>
                    <a:pt x="259" y="911"/>
                  </a:cubicBezTo>
                  <a:cubicBezTo>
                    <a:pt x="259" y="910"/>
                    <a:pt x="260" y="909"/>
                    <a:pt x="260" y="908"/>
                  </a:cubicBezTo>
                  <a:cubicBezTo>
                    <a:pt x="260" y="904"/>
                    <a:pt x="262" y="901"/>
                    <a:pt x="263" y="898"/>
                  </a:cubicBezTo>
                  <a:cubicBezTo>
                    <a:pt x="266" y="900"/>
                    <a:pt x="268" y="902"/>
                    <a:pt x="271" y="903"/>
                  </a:cubicBezTo>
                  <a:cubicBezTo>
                    <a:pt x="270" y="905"/>
                    <a:pt x="270" y="906"/>
                    <a:pt x="269" y="908"/>
                  </a:cubicBezTo>
                  <a:cubicBezTo>
                    <a:pt x="268" y="910"/>
                    <a:pt x="267" y="912"/>
                    <a:pt x="265" y="914"/>
                  </a:cubicBezTo>
                  <a:close/>
                  <a:moveTo>
                    <a:pt x="274" y="903"/>
                  </a:moveTo>
                  <a:cubicBezTo>
                    <a:pt x="275" y="902"/>
                    <a:pt x="276" y="900"/>
                    <a:pt x="277" y="899"/>
                  </a:cubicBezTo>
                  <a:cubicBezTo>
                    <a:pt x="280" y="900"/>
                    <a:pt x="282" y="901"/>
                    <a:pt x="285" y="903"/>
                  </a:cubicBezTo>
                  <a:cubicBezTo>
                    <a:pt x="284" y="904"/>
                    <a:pt x="283" y="906"/>
                    <a:pt x="283" y="908"/>
                  </a:cubicBezTo>
                  <a:cubicBezTo>
                    <a:pt x="282" y="907"/>
                    <a:pt x="281" y="907"/>
                    <a:pt x="280" y="907"/>
                  </a:cubicBezTo>
                  <a:cubicBezTo>
                    <a:pt x="278" y="906"/>
                    <a:pt x="276" y="905"/>
                    <a:pt x="274" y="903"/>
                  </a:cubicBezTo>
                  <a:close/>
                  <a:moveTo>
                    <a:pt x="283" y="911"/>
                  </a:moveTo>
                  <a:cubicBezTo>
                    <a:pt x="283" y="911"/>
                    <a:pt x="284" y="911"/>
                    <a:pt x="284" y="910"/>
                  </a:cubicBezTo>
                  <a:cubicBezTo>
                    <a:pt x="288" y="913"/>
                    <a:pt x="292" y="915"/>
                    <a:pt x="295" y="917"/>
                  </a:cubicBezTo>
                  <a:cubicBezTo>
                    <a:pt x="294" y="920"/>
                    <a:pt x="292" y="922"/>
                    <a:pt x="291" y="925"/>
                  </a:cubicBezTo>
                  <a:cubicBezTo>
                    <a:pt x="291" y="926"/>
                    <a:pt x="290" y="926"/>
                    <a:pt x="290" y="927"/>
                  </a:cubicBezTo>
                  <a:cubicBezTo>
                    <a:pt x="289" y="926"/>
                    <a:pt x="287" y="925"/>
                    <a:pt x="285" y="925"/>
                  </a:cubicBezTo>
                  <a:cubicBezTo>
                    <a:pt x="283" y="923"/>
                    <a:pt x="281" y="922"/>
                    <a:pt x="278" y="921"/>
                  </a:cubicBezTo>
                  <a:cubicBezTo>
                    <a:pt x="280" y="917"/>
                    <a:pt x="282" y="914"/>
                    <a:pt x="283" y="911"/>
                  </a:cubicBezTo>
                  <a:close/>
                  <a:moveTo>
                    <a:pt x="285" y="909"/>
                  </a:moveTo>
                  <a:cubicBezTo>
                    <a:pt x="286" y="907"/>
                    <a:pt x="286" y="905"/>
                    <a:pt x="287" y="904"/>
                  </a:cubicBezTo>
                  <a:cubicBezTo>
                    <a:pt x="291" y="906"/>
                    <a:pt x="296" y="908"/>
                    <a:pt x="300" y="909"/>
                  </a:cubicBezTo>
                  <a:cubicBezTo>
                    <a:pt x="300" y="910"/>
                    <a:pt x="299" y="911"/>
                    <a:pt x="299" y="911"/>
                  </a:cubicBezTo>
                  <a:cubicBezTo>
                    <a:pt x="298" y="912"/>
                    <a:pt x="297" y="914"/>
                    <a:pt x="296" y="915"/>
                  </a:cubicBezTo>
                  <a:cubicBezTo>
                    <a:pt x="293" y="913"/>
                    <a:pt x="289" y="911"/>
                    <a:pt x="285" y="909"/>
                  </a:cubicBezTo>
                  <a:close/>
                  <a:moveTo>
                    <a:pt x="286" y="901"/>
                  </a:moveTo>
                  <a:cubicBezTo>
                    <a:pt x="283" y="900"/>
                    <a:pt x="280" y="899"/>
                    <a:pt x="277" y="898"/>
                  </a:cubicBezTo>
                  <a:cubicBezTo>
                    <a:pt x="278" y="897"/>
                    <a:pt x="278" y="895"/>
                    <a:pt x="279" y="894"/>
                  </a:cubicBezTo>
                  <a:cubicBezTo>
                    <a:pt x="280" y="892"/>
                    <a:pt x="282" y="889"/>
                    <a:pt x="283" y="887"/>
                  </a:cubicBezTo>
                  <a:cubicBezTo>
                    <a:pt x="283" y="886"/>
                    <a:pt x="283" y="886"/>
                    <a:pt x="283" y="886"/>
                  </a:cubicBezTo>
                  <a:cubicBezTo>
                    <a:pt x="285" y="887"/>
                    <a:pt x="288" y="888"/>
                    <a:pt x="291" y="889"/>
                  </a:cubicBezTo>
                  <a:cubicBezTo>
                    <a:pt x="291" y="890"/>
                    <a:pt x="291" y="890"/>
                    <a:pt x="290" y="891"/>
                  </a:cubicBezTo>
                  <a:cubicBezTo>
                    <a:pt x="289" y="894"/>
                    <a:pt x="288" y="898"/>
                    <a:pt x="286" y="901"/>
                  </a:cubicBezTo>
                  <a:close/>
                  <a:moveTo>
                    <a:pt x="280" y="888"/>
                  </a:moveTo>
                  <a:cubicBezTo>
                    <a:pt x="278" y="891"/>
                    <a:pt x="277" y="894"/>
                    <a:pt x="275" y="897"/>
                  </a:cubicBezTo>
                  <a:cubicBezTo>
                    <a:pt x="273" y="896"/>
                    <a:pt x="272" y="896"/>
                    <a:pt x="270" y="895"/>
                  </a:cubicBezTo>
                  <a:cubicBezTo>
                    <a:pt x="268" y="895"/>
                    <a:pt x="267" y="894"/>
                    <a:pt x="265" y="893"/>
                  </a:cubicBezTo>
                  <a:cubicBezTo>
                    <a:pt x="266" y="892"/>
                    <a:pt x="266" y="891"/>
                    <a:pt x="267" y="890"/>
                  </a:cubicBezTo>
                  <a:cubicBezTo>
                    <a:pt x="268" y="888"/>
                    <a:pt x="269" y="886"/>
                    <a:pt x="270" y="884"/>
                  </a:cubicBezTo>
                  <a:cubicBezTo>
                    <a:pt x="270" y="884"/>
                    <a:pt x="270" y="882"/>
                    <a:pt x="271" y="881"/>
                  </a:cubicBezTo>
                  <a:cubicBezTo>
                    <a:pt x="273" y="882"/>
                    <a:pt x="276" y="883"/>
                    <a:pt x="278" y="884"/>
                  </a:cubicBezTo>
                  <a:cubicBezTo>
                    <a:pt x="279" y="884"/>
                    <a:pt x="280" y="885"/>
                    <a:pt x="282" y="885"/>
                  </a:cubicBezTo>
                  <a:cubicBezTo>
                    <a:pt x="281" y="886"/>
                    <a:pt x="281" y="887"/>
                    <a:pt x="280" y="888"/>
                  </a:cubicBezTo>
                  <a:close/>
                  <a:moveTo>
                    <a:pt x="268" y="896"/>
                  </a:moveTo>
                  <a:cubicBezTo>
                    <a:pt x="270" y="896"/>
                    <a:pt x="272" y="897"/>
                    <a:pt x="274" y="898"/>
                  </a:cubicBezTo>
                  <a:cubicBezTo>
                    <a:pt x="274" y="899"/>
                    <a:pt x="273" y="901"/>
                    <a:pt x="272" y="902"/>
                  </a:cubicBezTo>
                  <a:cubicBezTo>
                    <a:pt x="269" y="901"/>
                    <a:pt x="267" y="900"/>
                    <a:pt x="265" y="898"/>
                  </a:cubicBezTo>
                  <a:cubicBezTo>
                    <a:pt x="264" y="898"/>
                    <a:pt x="264" y="898"/>
                    <a:pt x="264" y="897"/>
                  </a:cubicBezTo>
                  <a:cubicBezTo>
                    <a:pt x="264" y="896"/>
                    <a:pt x="265" y="895"/>
                    <a:pt x="265" y="894"/>
                  </a:cubicBezTo>
                  <a:cubicBezTo>
                    <a:pt x="266" y="895"/>
                    <a:pt x="267" y="895"/>
                    <a:pt x="268" y="896"/>
                  </a:cubicBezTo>
                  <a:close/>
                  <a:moveTo>
                    <a:pt x="262" y="897"/>
                  </a:moveTo>
                  <a:cubicBezTo>
                    <a:pt x="260" y="895"/>
                    <a:pt x="258" y="893"/>
                    <a:pt x="256" y="892"/>
                  </a:cubicBezTo>
                  <a:cubicBezTo>
                    <a:pt x="256" y="891"/>
                    <a:pt x="256" y="891"/>
                    <a:pt x="256" y="890"/>
                  </a:cubicBezTo>
                  <a:cubicBezTo>
                    <a:pt x="259" y="891"/>
                    <a:pt x="261" y="892"/>
                    <a:pt x="264" y="894"/>
                  </a:cubicBezTo>
                  <a:cubicBezTo>
                    <a:pt x="264" y="895"/>
                    <a:pt x="263" y="896"/>
                    <a:pt x="262" y="897"/>
                  </a:cubicBezTo>
                  <a:close/>
                  <a:moveTo>
                    <a:pt x="262" y="897"/>
                  </a:moveTo>
                  <a:cubicBezTo>
                    <a:pt x="261" y="899"/>
                    <a:pt x="261" y="900"/>
                    <a:pt x="260" y="901"/>
                  </a:cubicBezTo>
                  <a:cubicBezTo>
                    <a:pt x="259" y="904"/>
                    <a:pt x="258" y="907"/>
                    <a:pt x="257" y="910"/>
                  </a:cubicBezTo>
                  <a:cubicBezTo>
                    <a:pt x="255" y="908"/>
                    <a:pt x="253" y="907"/>
                    <a:pt x="251" y="906"/>
                  </a:cubicBezTo>
                  <a:cubicBezTo>
                    <a:pt x="253" y="902"/>
                    <a:pt x="255" y="899"/>
                    <a:pt x="255" y="895"/>
                  </a:cubicBezTo>
                  <a:cubicBezTo>
                    <a:pt x="255" y="894"/>
                    <a:pt x="256" y="893"/>
                    <a:pt x="256" y="893"/>
                  </a:cubicBezTo>
                  <a:cubicBezTo>
                    <a:pt x="258" y="894"/>
                    <a:pt x="260" y="896"/>
                    <a:pt x="262" y="897"/>
                  </a:cubicBezTo>
                  <a:close/>
                  <a:moveTo>
                    <a:pt x="254" y="923"/>
                  </a:moveTo>
                  <a:cubicBezTo>
                    <a:pt x="257" y="920"/>
                    <a:pt x="258" y="916"/>
                    <a:pt x="259" y="912"/>
                  </a:cubicBezTo>
                  <a:cubicBezTo>
                    <a:pt x="261" y="913"/>
                    <a:pt x="263" y="914"/>
                    <a:pt x="265" y="915"/>
                  </a:cubicBezTo>
                  <a:cubicBezTo>
                    <a:pt x="260" y="923"/>
                    <a:pt x="256" y="931"/>
                    <a:pt x="254" y="939"/>
                  </a:cubicBezTo>
                  <a:cubicBezTo>
                    <a:pt x="251" y="938"/>
                    <a:pt x="248" y="936"/>
                    <a:pt x="245" y="935"/>
                  </a:cubicBezTo>
                  <a:cubicBezTo>
                    <a:pt x="248" y="931"/>
                    <a:pt x="252" y="927"/>
                    <a:pt x="254" y="923"/>
                  </a:cubicBezTo>
                  <a:close/>
                  <a:moveTo>
                    <a:pt x="267" y="917"/>
                  </a:moveTo>
                  <a:cubicBezTo>
                    <a:pt x="270" y="918"/>
                    <a:pt x="272" y="920"/>
                    <a:pt x="275" y="921"/>
                  </a:cubicBezTo>
                  <a:cubicBezTo>
                    <a:pt x="274" y="923"/>
                    <a:pt x="273" y="925"/>
                    <a:pt x="273" y="927"/>
                  </a:cubicBezTo>
                  <a:cubicBezTo>
                    <a:pt x="271" y="933"/>
                    <a:pt x="269" y="938"/>
                    <a:pt x="267" y="944"/>
                  </a:cubicBezTo>
                  <a:cubicBezTo>
                    <a:pt x="264" y="942"/>
                    <a:pt x="260" y="941"/>
                    <a:pt x="256" y="940"/>
                  </a:cubicBezTo>
                  <a:cubicBezTo>
                    <a:pt x="259" y="932"/>
                    <a:pt x="263" y="924"/>
                    <a:pt x="267" y="917"/>
                  </a:cubicBezTo>
                  <a:close/>
                  <a:moveTo>
                    <a:pt x="274" y="930"/>
                  </a:moveTo>
                  <a:cubicBezTo>
                    <a:pt x="275" y="927"/>
                    <a:pt x="276" y="925"/>
                    <a:pt x="277" y="923"/>
                  </a:cubicBezTo>
                  <a:cubicBezTo>
                    <a:pt x="279" y="924"/>
                    <a:pt x="281" y="925"/>
                    <a:pt x="283" y="926"/>
                  </a:cubicBezTo>
                  <a:cubicBezTo>
                    <a:pt x="285" y="927"/>
                    <a:pt x="287" y="928"/>
                    <a:pt x="289" y="929"/>
                  </a:cubicBezTo>
                  <a:cubicBezTo>
                    <a:pt x="287" y="933"/>
                    <a:pt x="286" y="936"/>
                    <a:pt x="284" y="940"/>
                  </a:cubicBezTo>
                  <a:cubicBezTo>
                    <a:pt x="283" y="942"/>
                    <a:pt x="282" y="945"/>
                    <a:pt x="281" y="947"/>
                  </a:cubicBezTo>
                  <a:cubicBezTo>
                    <a:pt x="277" y="946"/>
                    <a:pt x="274" y="945"/>
                    <a:pt x="270" y="944"/>
                  </a:cubicBezTo>
                  <a:cubicBezTo>
                    <a:pt x="272" y="940"/>
                    <a:pt x="273" y="935"/>
                    <a:pt x="274" y="930"/>
                  </a:cubicBezTo>
                  <a:close/>
                  <a:moveTo>
                    <a:pt x="286" y="942"/>
                  </a:moveTo>
                  <a:cubicBezTo>
                    <a:pt x="287" y="938"/>
                    <a:pt x="289" y="934"/>
                    <a:pt x="291" y="931"/>
                  </a:cubicBezTo>
                  <a:cubicBezTo>
                    <a:pt x="294" y="932"/>
                    <a:pt x="298" y="934"/>
                    <a:pt x="301" y="936"/>
                  </a:cubicBezTo>
                  <a:cubicBezTo>
                    <a:pt x="301" y="941"/>
                    <a:pt x="301" y="946"/>
                    <a:pt x="302" y="951"/>
                  </a:cubicBezTo>
                  <a:cubicBezTo>
                    <a:pt x="296" y="950"/>
                    <a:pt x="290" y="949"/>
                    <a:pt x="285" y="948"/>
                  </a:cubicBezTo>
                  <a:cubicBezTo>
                    <a:pt x="284" y="948"/>
                    <a:pt x="284" y="948"/>
                    <a:pt x="283" y="948"/>
                  </a:cubicBezTo>
                  <a:cubicBezTo>
                    <a:pt x="284" y="946"/>
                    <a:pt x="285" y="944"/>
                    <a:pt x="286" y="942"/>
                  </a:cubicBezTo>
                  <a:close/>
                  <a:moveTo>
                    <a:pt x="301" y="934"/>
                  </a:moveTo>
                  <a:cubicBezTo>
                    <a:pt x="298" y="932"/>
                    <a:pt x="295" y="930"/>
                    <a:pt x="292" y="928"/>
                  </a:cubicBezTo>
                  <a:cubicBezTo>
                    <a:pt x="292" y="928"/>
                    <a:pt x="292" y="928"/>
                    <a:pt x="293" y="927"/>
                  </a:cubicBezTo>
                  <a:cubicBezTo>
                    <a:pt x="294" y="924"/>
                    <a:pt x="295" y="921"/>
                    <a:pt x="297" y="918"/>
                  </a:cubicBezTo>
                  <a:cubicBezTo>
                    <a:pt x="299" y="919"/>
                    <a:pt x="300" y="920"/>
                    <a:pt x="302" y="921"/>
                  </a:cubicBezTo>
                  <a:cubicBezTo>
                    <a:pt x="302" y="925"/>
                    <a:pt x="301" y="929"/>
                    <a:pt x="301" y="934"/>
                  </a:cubicBezTo>
                  <a:close/>
                  <a:moveTo>
                    <a:pt x="298" y="916"/>
                  </a:moveTo>
                  <a:cubicBezTo>
                    <a:pt x="299" y="915"/>
                    <a:pt x="299" y="914"/>
                    <a:pt x="300" y="913"/>
                  </a:cubicBezTo>
                  <a:cubicBezTo>
                    <a:pt x="300" y="912"/>
                    <a:pt x="301" y="911"/>
                    <a:pt x="301" y="910"/>
                  </a:cubicBezTo>
                  <a:cubicBezTo>
                    <a:pt x="302" y="910"/>
                    <a:pt x="302" y="910"/>
                    <a:pt x="302" y="911"/>
                  </a:cubicBezTo>
                  <a:cubicBezTo>
                    <a:pt x="302" y="913"/>
                    <a:pt x="302" y="916"/>
                    <a:pt x="302" y="919"/>
                  </a:cubicBezTo>
                  <a:cubicBezTo>
                    <a:pt x="301" y="918"/>
                    <a:pt x="299" y="917"/>
                    <a:pt x="298" y="916"/>
                  </a:cubicBezTo>
                  <a:close/>
                  <a:moveTo>
                    <a:pt x="301" y="908"/>
                  </a:moveTo>
                  <a:cubicBezTo>
                    <a:pt x="297" y="906"/>
                    <a:pt x="292" y="904"/>
                    <a:pt x="288" y="902"/>
                  </a:cubicBezTo>
                  <a:cubicBezTo>
                    <a:pt x="289" y="900"/>
                    <a:pt x="290" y="897"/>
                    <a:pt x="291" y="894"/>
                  </a:cubicBezTo>
                  <a:cubicBezTo>
                    <a:pt x="292" y="893"/>
                    <a:pt x="292" y="892"/>
                    <a:pt x="293" y="890"/>
                  </a:cubicBezTo>
                  <a:cubicBezTo>
                    <a:pt x="294" y="891"/>
                    <a:pt x="296" y="892"/>
                    <a:pt x="298" y="893"/>
                  </a:cubicBezTo>
                  <a:cubicBezTo>
                    <a:pt x="300" y="894"/>
                    <a:pt x="301" y="894"/>
                    <a:pt x="303" y="895"/>
                  </a:cubicBezTo>
                  <a:cubicBezTo>
                    <a:pt x="303" y="898"/>
                    <a:pt x="303" y="901"/>
                    <a:pt x="303" y="904"/>
                  </a:cubicBezTo>
                  <a:cubicBezTo>
                    <a:pt x="302" y="905"/>
                    <a:pt x="301" y="906"/>
                    <a:pt x="301" y="908"/>
                  </a:cubicBezTo>
                  <a:close/>
                  <a:moveTo>
                    <a:pt x="302" y="893"/>
                  </a:moveTo>
                  <a:cubicBezTo>
                    <a:pt x="299" y="892"/>
                    <a:pt x="296" y="891"/>
                    <a:pt x="293" y="889"/>
                  </a:cubicBezTo>
                  <a:cubicBezTo>
                    <a:pt x="294" y="884"/>
                    <a:pt x="294" y="879"/>
                    <a:pt x="297" y="874"/>
                  </a:cubicBezTo>
                  <a:cubicBezTo>
                    <a:pt x="297" y="874"/>
                    <a:pt x="297" y="874"/>
                    <a:pt x="297" y="874"/>
                  </a:cubicBezTo>
                  <a:cubicBezTo>
                    <a:pt x="295" y="876"/>
                    <a:pt x="294" y="878"/>
                    <a:pt x="293" y="880"/>
                  </a:cubicBezTo>
                  <a:cubicBezTo>
                    <a:pt x="292" y="883"/>
                    <a:pt x="292" y="886"/>
                    <a:pt x="291" y="889"/>
                  </a:cubicBezTo>
                  <a:cubicBezTo>
                    <a:pt x="289" y="888"/>
                    <a:pt x="286" y="887"/>
                    <a:pt x="284" y="886"/>
                  </a:cubicBezTo>
                  <a:cubicBezTo>
                    <a:pt x="284" y="886"/>
                    <a:pt x="283" y="885"/>
                    <a:pt x="283" y="885"/>
                  </a:cubicBezTo>
                  <a:cubicBezTo>
                    <a:pt x="284" y="883"/>
                    <a:pt x="285" y="878"/>
                    <a:pt x="288" y="878"/>
                  </a:cubicBezTo>
                  <a:cubicBezTo>
                    <a:pt x="288" y="878"/>
                    <a:pt x="288" y="878"/>
                    <a:pt x="288" y="878"/>
                  </a:cubicBezTo>
                  <a:cubicBezTo>
                    <a:pt x="287" y="878"/>
                    <a:pt x="286" y="879"/>
                    <a:pt x="285" y="880"/>
                  </a:cubicBezTo>
                  <a:cubicBezTo>
                    <a:pt x="284" y="881"/>
                    <a:pt x="283" y="883"/>
                    <a:pt x="282" y="885"/>
                  </a:cubicBezTo>
                  <a:cubicBezTo>
                    <a:pt x="279" y="884"/>
                    <a:pt x="277" y="883"/>
                    <a:pt x="275" y="882"/>
                  </a:cubicBezTo>
                  <a:cubicBezTo>
                    <a:pt x="273" y="882"/>
                    <a:pt x="272" y="881"/>
                    <a:pt x="271" y="881"/>
                  </a:cubicBezTo>
                  <a:cubicBezTo>
                    <a:pt x="271" y="880"/>
                    <a:pt x="272" y="879"/>
                    <a:pt x="272" y="879"/>
                  </a:cubicBezTo>
                  <a:cubicBezTo>
                    <a:pt x="272" y="879"/>
                    <a:pt x="272" y="879"/>
                    <a:pt x="272" y="879"/>
                  </a:cubicBezTo>
                  <a:cubicBezTo>
                    <a:pt x="272" y="879"/>
                    <a:pt x="271" y="879"/>
                    <a:pt x="270" y="881"/>
                  </a:cubicBezTo>
                  <a:cubicBezTo>
                    <a:pt x="269" y="880"/>
                    <a:pt x="268" y="880"/>
                    <a:pt x="268" y="879"/>
                  </a:cubicBezTo>
                  <a:cubicBezTo>
                    <a:pt x="270" y="878"/>
                    <a:pt x="272" y="877"/>
                    <a:pt x="274" y="877"/>
                  </a:cubicBezTo>
                  <a:cubicBezTo>
                    <a:pt x="284" y="875"/>
                    <a:pt x="293" y="874"/>
                    <a:pt x="303" y="873"/>
                  </a:cubicBezTo>
                  <a:cubicBezTo>
                    <a:pt x="303" y="873"/>
                    <a:pt x="303" y="873"/>
                    <a:pt x="303" y="874"/>
                  </a:cubicBezTo>
                  <a:cubicBezTo>
                    <a:pt x="303" y="880"/>
                    <a:pt x="303" y="887"/>
                    <a:pt x="303" y="894"/>
                  </a:cubicBezTo>
                  <a:cubicBezTo>
                    <a:pt x="302" y="894"/>
                    <a:pt x="302" y="893"/>
                    <a:pt x="302" y="893"/>
                  </a:cubicBezTo>
                  <a:close/>
                  <a:moveTo>
                    <a:pt x="270" y="881"/>
                  </a:moveTo>
                  <a:cubicBezTo>
                    <a:pt x="269" y="882"/>
                    <a:pt x="269" y="884"/>
                    <a:pt x="269" y="884"/>
                  </a:cubicBezTo>
                  <a:cubicBezTo>
                    <a:pt x="267" y="887"/>
                    <a:pt x="266" y="890"/>
                    <a:pt x="264" y="893"/>
                  </a:cubicBezTo>
                  <a:cubicBezTo>
                    <a:pt x="262" y="892"/>
                    <a:pt x="259" y="891"/>
                    <a:pt x="256" y="890"/>
                  </a:cubicBezTo>
                  <a:cubicBezTo>
                    <a:pt x="257" y="887"/>
                    <a:pt x="257" y="885"/>
                    <a:pt x="259" y="884"/>
                  </a:cubicBezTo>
                  <a:cubicBezTo>
                    <a:pt x="259" y="884"/>
                    <a:pt x="259" y="884"/>
                    <a:pt x="259" y="884"/>
                  </a:cubicBezTo>
                  <a:cubicBezTo>
                    <a:pt x="257" y="885"/>
                    <a:pt x="256" y="887"/>
                    <a:pt x="256" y="889"/>
                  </a:cubicBezTo>
                  <a:cubicBezTo>
                    <a:pt x="255" y="889"/>
                    <a:pt x="254" y="889"/>
                    <a:pt x="253" y="889"/>
                  </a:cubicBezTo>
                  <a:cubicBezTo>
                    <a:pt x="253" y="889"/>
                    <a:pt x="253" y="889"/>
                    <a:pt x="253" y="889"/>
                  </a:cubicBezTo>
                  <a:cubicBezTo>
                    <a:pt x="254" y="889"/>
                    <a:pt x="255" y="890"/>
                    <a:pt x="256" y="890"/>
                  </a:cubicBezTo>
                  <a:cubicBezTo>
                    <a:pt x="256" y="890"/>
                    <a:pt x="256" y="890"/>
                    <a:pt x="256" y="890"/>
                  </a:cubicBezTo>
                  <a:cubicBezTo>
                    <a:pt x="255" y="891"/>
                    <a:pt x="255" y="891"/>
                    <a:pt x="255" y="892"/>
                  </a:cubicBezTo>
                  <a:cubicBezTo>
                    <a:pt x="254" y="891"/>
                    <a:pt x="252" y="890"/>
                    <a:pt x="251" y="889"/>
                  </a:cubicBezTo>
                  <a:cubicBezTo>
                    <a:pt x="251" y="889"/>
                    <a:pt x="251" y="889"/>
                    <a:pt x="251" y="889"/>
                  </a:cubicBezTo>
                  <a:cubicBezTo>
                    <a:pt x="256" y="885"/>
                    <a:pt x="261" y="882"/>
                    <a:pt x="267" y="879"/>
                  </a:cubicBezTo>
                  <a:cubicBezTo>
                    <a:pt x="268" y="880"/>
                    <a:pt x="269" y="880"/>
                    <a:pt x="270" y="881"/>
                  </a:cubicBezTo>
                  <a:close/>
                  <a:moveTo>
                    <a:pt x="255" y="892"/>
                  </a:moveTo>
                  <a:cubicBezTo>
                    <a:pt x="254" y="895"/>
                    <a:pt x="253" y="898"/>
                    <a:pt x="252" y="902"/>
                  </a:cubicBezTo>
                  <a:cubicBezTo>
                    <a:pt x="251" y="903"/>
                    <a:pt x="251" y="904"/>
                    <a:pt x="250" y="905"/>
                  </a:cubicBezTo>
                  <a:cubicBezTo>
                    <a:pt x="247" y="903"/>
                    <a:pt x="243" y="901"/>
                    <a:pt x="240" y="899"/>
                  </a:cubicBezTo>
                  <a:cubicBezTo>
                    <a:pt x="240" y="897"/>
                    <a:pt x="241" y="896"/>
                    <a:pt x="241" y="895"/>
                  </a:cubicBezTo>
                  <a:cubicBezTo>
                    <a:pt x="244" y="893"/>
                    <a:pt x="247" y="891"/>
                    <a:pt x="250" y="889"/>
                  </a:cubicBezTo>
                  <a:cubicBezTo>
                    <a:pt x="252" y="890"/>
                    <a:pt x="254" y="891"/>
                    <a:pt x="255" y="892"/>
                  </a:cubicBezTo>
                  <a:close/>
                  <a:moveTo>
                    <a:pt x="239" y="898"/>
                  </a:moveTo>
                  <a:cubicBezTo>
                    <a:pt x="239" y="898"/>
                    <a:pt x="239" y="898"/>
                    <a:pt x="238" y="897"/>
                  </a:cubicBezTo>
                  <a:cubicBezTo>
                    <a:pt x="239" y="897"/>
                    <a:pt x="240" y="896"/>
                    <a:pt x="240" y="896"/>
                  </a:cubicBezTo>
                  <a:cubicBezTo>
                    <a:pt x="240" y="897"/>
                    <a:pt x="240" y="897"/>
                    <a:pt x="239" y="898"/>
                  </a:cubicBezTo>
                  <a:close/>
                  <a:moveTo>
                    <a:pt x="239" y="898"/>
                  </a:moveTo>
                  <a:cubicBezTo>
                    <a:pt x="238" y="901"/>
                    <a:pt x="237" y="905"/>
                    <a:pt x="236" y="907"/>
                  </a:cubicBezTo>
                  <a:cubicBezTo>
                    <a:pt x="234" y="910"/>
                    <a:pt x="233" y="913"/>
                    <a:pt x="231" y="916"/>
                  </a:cubicBezTo>
                  <a:cubicBezTo>
                    <a:pt x="230" y="917"/>
                    <a:pt x="229" y="919"/>
                    <a:pt x="229" y="920"/>
                  </a:cubicBezTo>
                  <a:cubicBezTo>
                    <a:pt x="228" y="921"/>
                    <a:pt x="228" y="921"/>
                    <a:pt x="227" y="922"/>
                  </a:cubicBezTo>
                  <a:cubicBezTo>
                    <a:pt x="227" y="922"/>
                    <a:pt x="226" y="922"/>
                    <a:pt x="227" y="923"/>
                  </a:cubicBezTo>
                  <a:cubicBezTo>
                    <a:pt x="226" y="922"/>
                    <a:pt x="226" y="923"/>
                    <a:pt x="226" y="923"/>
                  </a:cubicBezTo>
                  <a:cubicBezTo>
                    <a:pt x="225" y="923"/>
                    <a:pt x="224" y="922"/>
                    <a:pt x="223" y="921"/>
                  </a:cubicBezTo>
                  <a:cubicBezTo>
                    <a:pt x="225" y="916"/>
                    <a:pt x="227" y="911"/>
                    <a:pt x="230" y="906"/>
                  </a:cubicBezTo>
                  <a:cubicBezTo>
                    <a:pt x="232" y="903"/>
                    <a:pt x="235" y="900"/>
                    <a:pt x="238" y="898"/>
                  </a:cubicBezTo>
                  <a:cubicBezTo>
                    <a:pt x="238" y="898"/>
                    <a:pt x="239" y="898"/>
                    <a:pt x="239" y="898"/>
                  </a:cubicBezTo>
                  <a:close/>
                  <a:moveTo>
                    <a:pt x="341" y="680"/>
                  </a:moveTo>
                  <a:cubicBezTo>
                    <a:pt x="340" y="670"/>
                    <a:pt x="340" y="661"/>
                    <a:pt x="341" y="652"/>
                  </a:cubicBezTo>
                  <a:cubicBezTo>
                    <a:pt x="341" y="643"/>
                    <a:pt x="344" y="630"/>
                    <a:pt x="351" y="625"/>
                  </a:cubicBezTo>
                  <a:cubicBezTo>
                    <a:pt x="352" y="625"/>
                    <a:pt x="352" y="625"/>
                    <a:pt x="353" y="625"/>
                  </a:cubicBezTo>
                  <a:cubicBezTo>
                    <a:pt x="352" y="633"/>
                    <a:pt x="350" y="641"/>
                    <a:pt x="349" y="649"/>
                  </a:cubicBezTo>
                  <a:cubicBezTo>
                    <a:pt x="347" y="669"/>
                    <a:pt x="348" y="688"/>
                    <a:pt x="346" y="708"/>
                  </a:cubicBezTo>
                  <a:cubicBezTo>
                    <a:pt x="344" y="729"/>
                    <a:pt x="339" y="750"/>
                    <a:pt x="336" y="771"/>
                  </a:cubicBezTo>
                  <a:cubicBezTo>
                    <a:pt x="332" y="792"/>
                    <a:pt x="331" y="812"/>
                    <a:pt x="329" y="833"/>
                  </a:cubicBezTo>
                  <a:cubicBezTo>
                    <a:pt x="328" y="843"/>
                    <a:pt x="326" y="853"/>
                    <a:pt x="325" y="862"/>
                  </a:cubicBezTo>
                  <a:cubicBezTo>
                    <a:pt x="320" y="863"/>
                    <a:pt x="316" y="863"/>
                    <a:pt x="311" y="863"/>
                  </a:cubicBezTo>
                  <a:cubicBezTo>
                    <a:pt x="311" y="858"/>
                    <a:pt x="311" y="852"/>
                    <a:pt x="311" y="846"/>
                  </a:cubicBezTo>
                  <a:cubicBezTo>
                    <a:pt x="312" y="827"/>
                    <a:pt x="311" y="807"/>
                    <a:pt x="314" y="788"/>
                  </a:cubicBezTo>
                  <a:cubicBezTo>
                    <a:pt x="315" y="779"/>
                    <a:pt x="318" y="771"/>
                    <a:pt x="321" y="762"/>
                  </a:cubicBezTo>
                  <a:cubicBezTo>
                    <a:pt x="324" y="752"/>
                    <a:pt x="327" y="743"/>
                    <a:pt x="331" y="733"/>
                  </a:cubicBezTo>
                  <a:cubicBezTo>
                    <a:pt x="339" y="716"/>
                    <a:pt x="341" y="699"/>
                    <a:pt x="341" y="680"/>
                  </a:cubicBezTo>
                  <a:close/>
                  <a:moveTo>
                    <a:pt x="340" y="493"/>
                  </a:moveTo>
                  <a:cubicBezTo>
                    <a:pt x="338" y="471"/>
                    <a:pt x="328" y="451"/>
                    <a:pt x="321" y="430"/>
                  </a:cubicBezTo>
                  <a:cubicBezTo>
                    <a:pt x="317" y="420"/>
                    <a:pt x="314" y="409"/>
                    <a:pt x="309" y="400"/>
                  </a:cubicBezTo>
                  <a:cubicBezTo>
                    <a:pt x="306" y="394"/>
                    <a:pt x="303" y="390"/>
                    <a:pt x="302" y="383"/>
                  </a:cubicBezTo>
                  <a:cubicBezTo>
                    <a:pt x="302" y="382"/>
                    <a:pt x="301" y="381"/>
                    <a:pt x="301" y="379"/>
                  </a:cubicBezTo>
                  <a:cubicBezTo>
                    <a:pt x="305" y="377"/>
                    <a:pt x="309" y="376"/>
                    <a:pt x="311" y="373"/>
                  </a:cubicBezTo>
                  <a:cubicBezTo>
                    <a:pt x="316" y="373"/>
                    <a:pt x="320" y="370"/>
                    <a:pt x="323" y="366"/>
                  </a:cubicBezTo>
                  <a:cubicBezTo>
                    <a:pt x="326" y="368"/>
                    <a:pt x="330" y="368"/>
                    <a:pt x="333" y="366"/>
                  </a:cubicBezTo>
                  <a:cubicBezTo>
                    <a:pt x="335" y="365"/>
                    <a:pt x="337" y="363"/>
                    <a:pt x="339" y="361"/>
                  </a:cubicBezTo>
                  <a:cubicBezTo>
                    <a:pt x="341" y="361"/>
                    <a:pt x="343" y="359"/>
                    <a:pt x="345" y="358"/>
                  </a:cubicBezTo>
                  <a:cubicBezTo>
                    <a:pt x="347" y="357"/>
                    <a:pt x="349" y="356"/>
                    <a:pt x="351" y="355"/>
                  </a:cubicBezTo>
                  <a:cubicBezTo>
                    <a:pt x="355" y="355"/>
                    <a:pt x="360" y="355"/>
                    <a:pt x="363" y="353"/>
                  </a:cubicBezTo>
                  <a:cubicBezTo>
                    <a:pt x="363" y="353"/>
                    <a:pt x="364" y="353"/>
                    <a:pt x="364" y="353"/>
                  </a:cubicBezTo>
                  <a:cubicBezTo>
                    <a:pt x="368" y="357"/>
                    <a:pt x="373" y="359"/>
                    <a:pt x="378" y="361"/>
                  </a:cubicBezTo>
                  <a:cubicBezTo>
                    <a:pt x="383" y="363"/>
                    <a:pt x="386" y="357"/>
                    <a:pt x="382" y="355"/>
                  </a:cubicBezTo>
                  <a:cubicBezTo>
                    <a:pt x="381" y="355"/>
                    <a:pt x="380" y="354"/>
                    <a:pt x="379" y="354"/>
                  </a:cubicBezTo>
                  <a:cubicBezTo>
                    <a:pt x="380" y="353"/>
                    <a:pt x="380" y="352"/>
                    <a:pt x="380" y="351"/>
                  </a:cubicBezTo>
                  <a:cubicBezTo>
                    <a:pt x="382" y="351"/>
                    <a:pt x="383" y="350"/>
                    <a:pt x="385" y="350"/>
                  </a:cubicBezTo>
                  <a:cubicBezTo>
                    <a:pt x="386" y="350"/>
                    <a:pt x="387" y="349"/>
                    <a:pt x="388" y="348"/>
                  </a:cubicBezTo>
                  <a:cubicBezTo>
                    <a:pt x="389" y="349"/>
                    <a:pt x="390" y="349"/>
                    <a:pt x="390" y="349"/>
                  </a:cubicBezTo>
                  <a:cubicBezTo>
                    <a:pt x="394" y="351"/>
                    <a:pt x="398" y="351"/>
                    <a:pt x="402" y="350"/>
                  </a:cubicBezTo>
                  <a:cubicBezTo>
                    <a:pt x="404" y="350"/>
                    <a:pt x="405" y="349"/>
                    <a:pt x="406" y="348"/>
                  </a:cubicBezTo>
                  <a:cubicBezTo>
                    <a:pt x="406" y="349"/>
                    <a:pt x="407" y="349"/>
                    <a:pt x="408" y="350"/>
                  </a:cubicBezTo>
                  <a:cubicBezTo>
                    <a:pt x="413" y="353"/>
                    <a:pt x="418" y="352"/>
                    <a:pt x="422" y="349"/>
                  </a:cubicBezTo>
                  <a:cubicBezTo>
                    <a:pt x="423" y="350"/>
                    <a:pt x="424" y="350"/>
                    <a:pt x="425" y="350"/>
                  </a:cubicBezTo>
                  <a:cubicBezTo>
                    <a:pt x="426" y="351"/>
                    <a:pt x="427" y="352"/>
                    <a:pt x="427" y="353"/>
                  </a:cubicBezTo>
                  <a:cubicBezTo>
                    <a:pt x="427" y="355"/>
                    <a:pt x="428" y="356"/>
                    <a:pt x="428" y="357"/>
                  </a:cubicBezTo>
                  <a:cubicBezTo>
                    <a:pt x="427" y="361"/>
                    <a:pt x="428" y="365"/>
                    <a:pt x="432" y="367"/>
                  </a:cubicBezTo>
                  <a:cubicBezTo>
                    <a:pt x="434" y="369"/>
                    <a:pt x="438" y="369"/>
                    <a:pt x="441" y="368"/>
                  </a:cubicBezTo>
                  <a:cubicBezTo>
                    <a:pt x="444" y="367"/>
                    <a:pt x="446" y="366"/>
                    <a:pt x="448" y="365"/>
                  </a:cubicBezTo>
                  <a:cubicBezTo>
                    <a:pt x="448" y="365"/>
                    <a:pt x="448" y="365"/>
                    <a:pt x="449" y="365"/>
                  </a:cubicBezTo>
                  <a:cubicBezTo>
                    <a:pt x="448" y="370"/>
                    <a:pt x="446" y="376"/>
                    <a:pt x="444" y="381"/>
                  </a:cubicBezTo>
                  <a:cubicBezTo>
                    <a:pt x="439" y="390"/>
                    <a:pt x="431" y="396"/>
                    <a:pt x="425" y="404"/>
                  </a:cubicBezTo>
                  <a:cubicBezTo>
                    <a:pt x="419" y="414"/>
                    <a:pt x="412" y="423"/>
                    <a:pt x="403" y="430"/>
                  </a:cubicBezTo>
                  <a:cubicBezTo>
                    <a:pt x="402" y="431"/>
                    <a:pt x="400" y="433"/>
                    <a:pt x="398" y="434"/>
                  </a:cubicBezTo>
                  <a:cubicBezTo>
                    <a:pt x="393" y="434"/>
                    <a:pt x="388" y="435"/>
                    <a:pt x="383" y="436"/>
                  </a:cubicBezTo>
                  <a:cubicBezTo>
                    <a:pt x="376" y="436"/>
                    <a:pt x="371" y="436"/>
                    <a:pt x="365" y="440"/>
                  </a:cubicBezTo>
                  <a:cubicBezTo>
                    <a:pt x="361" y="442"/>
                    <a:pt x="359" y="447"/>
                    <a:pt x="359" y="452"/>
                  </a:cubicBezTo>
                  <a:cubicBezTo>
                    <a:pt x="359" y="460"/>
                    <a:pt x="366" y="465"/>
                    <a:pt x="368" y="473"/>
                  </a:cubicBezTo>
                  <a:cubicBezTo>
                    <a:pt x="371" y="481"/>
                    <a:pt x="370" y="491"/>
                    <a:pt x="370" y="500"/>
                  </a:cubicBezTo>
                  <a:cubicBezTo>
                    <a:pt x="370" y="510"/>
                    <a:pt x="367" y="520"/>
                    <a:pt x="366" y="530"/>
                  </a:cubicBezTo>
                  <a:cubicBezTo>
                    <a:pt x="363" y="550"/>
                    <a:pt x="362" y="571"/>
                    <a:pt x="358" y="592"/>
                  </a:cubicBezTo>
                  <a:cubicBezTo>
                    <a:pt x="358" y="594"/>
                    <a:pt x="358" y="597"/>
                    <a:pt x="357" y="600"/>
                  </a:cubicBezTo>
                  <a:cubicBezTo>
                    <a:pt x="357" y="599"/>
                    <a:pt x="357" y="597"/>
                    <a:pt x="357" y="596"/>
                  </a:cubicBezTo>
                  <a:cubicBezTo>
                    <a:pt x="355" y="584"/>
                    <a:pt x="348" y="574"/>
                    <a:pt x="345" y="563"/>
                  </a:cubicBezTo>
                  <a:cubicBezTo>
                    <a:pt x="338" y="540"/>
                    <a:pt x="341" y="517"/>
                    <a:pt x="340" y="493"/>
                  </a:cubicBezTo>
                  <a:close/>
                  <a:moveTo>
                    <a:pt x="485" y="383"/>
                  </a:moveTo>
                  <a:cubicBezTo>
                    <a:pt x="484" y="385"/>
                    <a:pt x="483" y="387"/>
                    <a:pt x="483" y="390"/>
                  </a:cubicBezTo>
                  <a:cubicBezTo>
                    <a:pt x="478" y="390"/>
                    <a:pt x="476" y="394"/>
                    <a:pt x="476" y="399"/>
                  </a:cubicBezTo>
                  <a:cubicBezTo>
                    <a:pt x="471" y="400"/>
                    <a:pt x="466" y="402"/>
                    <a:pt x="462" y="404"/>
                  </a:cubicBezTo>
                  <a:cubicBezTo>
                    <a:pt x="459" y="405"/>
                    <a:pt x="456" y="407"/>
                    <a:pt x="453" y="408"/>
                  </a:cubicBezTo>
                  <a:cubicBezTo>
                    <a:pt x="452" y="408"/>
                    <a:pt x="451" y="409"/>
                    <a:pt x="450" y="409"/>
                  </a:cubicBezTo>
                  <a:cubicBezTo>
                    <a:pt x="448" y="410"/>
                    <a:pt x="447" y="409"/>
                    <a:pt x="449" y="410"/>
                  </a:cubicBezTo>
                  <a:cubicBezTo>
                    <a:pt x="445" y="408"/>
                    <a:pt x="441" y="414"/>
                    <a:pt x="445" y="416"/>
                  </a:cubicBezTo>
                  <a:cubicBezTo>
                    <a:pt x="448" y="418"/>
                    <a:pt x="451" y="417"/>
                    <a:pt x="454" y="416"/>
                  </a:cubicBezTo>
                  <a:cubicBezTo>
                    <a:pt x="453" y="425"/>
                    <a:pt x="452" y="434"/>
                    <a:pt x="450" y="442"/>
                  </a:cubicBezTo>
                  <a:cubicBezTo>
                    <a:pt x="448" y="443"/>
                    <a:pt x="445" y="445"/>
                    <a:pt x="443" y="446"/>
                  </a:cubicBezTo>
                  <a:cubicBezTo>
                    <a:pt x="441" y="446"/>
                    <a:pt x="440" y="447"/>
                    <a:pt x="438" y="448"/>
                  </a:cubicBezTo>
                  <a:cubicBezTo>
                    <a:pt x="438" y="447"/>
                    <a:pt x="438" y="446"/>
                    <a:pt x="438" y="445"/>
                  </a:cubicBezTo>
                  <a:cubicBezTo>
                    <a:pt x="436" y="435"/>
                    <a:pt x="420" y="433"/>
                    <a:pt x="412" y="433"/>
                  </a:cubicBezTo>
                  <a:cubicBezTo>
                    <a:pt x="413" y="432"/>
                    <a:pt x="415" y="430"/>
                    <a:pt x="417" y="429"/>
                  </a:cubicBezTo>
                  <a:cubicBezTo>
                    <a:pt x="425" y="420"/>
                    <a:pt x="430" y="409"/>
                    <a:pt x="438" y="401"/>
                  </a:cubicBezTo>
                  <a:cubicBezTo>
                    <a:pt x="448" y="391"/>
                    <a:pt x="456" y="378"/>
                    <a:pt x="457" y="364"/>
                  </a:cubicBezTo>
                  <a:cubicBezTo>
                    <a:pt x="458" y="364"/>
                    <a:pt x="460" y="363"/>
                    <a:pt x="461" y="362"/>
                  </a:cubicBezTo>
                  <a:cubicBezTo>
                    <a:pt x="464" y="364"/>
                    <a:pt x="468" y="365"/>
                    <a:pt x="471" y="363"/>
                  </a:cubicBezTo>
                  <a:cubicBezTo>
                    <a:pt x="472" y="363"/>
                    <a:pt x="472" y="362"/>
                    <a:pt x="473" y="362"/>
                  </a:cubicBezTo>
                  <a:cubicBezTo>
                    <a:pt x="473" y="362"/>
                    <a:pt x="473" y="362"/>
                    <a:pt x="473" y="362"/>
                  </a:cubicBezTo>
                  <a:cubicBezTo>
                    <a:pt x="474" y="367"/>
                    <a:pt x="478" y="373"/>
                    <a:pt x="483" y="374"/>
                  </a:cubicBezTo>
                  <a:cubicBezTo>
                    <a:pt x="483" y="375"/>
                    <a:pt x="484" y="376"/>
                    <a:pt x="484" y="377"/>
                  </a:cubicBezTo>
                  <a:cubicBezTo>
                    <a:pt x="484" y="379"/>
                    <a:pt x="484" y="381"/>
                    <a:pt x="485" y="383"/>
                  </a:cubicBezTo>
                  <a:close/>
                  <a:moveTo>
                    <a:pt x="525" y="381"/>
                  </a:moveTo>
                  <a:cubicBezTo>
                    <a:pt x="527" y="379"/>
                    <a:pt x="529" y="376"/>
                    <a:pt x="530" y="373"/>
                  </a:cubicBezTo>
                  <a:cubicBezTo>
                    <a:pt x="534" y="375"/>
                    <a:pt x="536" y="379"/>
                    <a:pt x="534" y="384"/>
                  </a:cubicBezTo>
                  <a:cubicBezTo>
                    <a:pt x="532" y="389"/>
                    <a:pt x="524" y="389"/>
                    <a:pt x="520" y="386"/>
                  </a:cubicBezTo>
                  <a:cubicBezTo>
                    <a:pt x="520" y="386"/>
                    <a:pt x="520" y="386"/>
                    <a:pt x="520" y="386"/>
                  </a:cubicBezTo>
                  <a:cubicBezTo>
                    <a:pt x="523" y="387"/>
                    <a:pt x="525" y="384"/>
                    <a:pt x="525" y="381"/>
                  </a:cubicBezTo>
                  <a:close/>
                  <a:moveTo>
                    <a:pt x="521" y="396"/>
                  </a:moveTo>
                  <a:cubicBezTo>
                    <a:pt x="517" y="398"/>
                    <a:pt x="514" y="401"/>
                    <a:pt x="511" y="404"/>
                  </a:cubicBezTo>
                  <a:cubicBezTo>
                    <a:pt x="506" y="409"/>
                    <a:pt x="499" y="411"/>
                    <a:pt x="493" y="414"/>
                  </a:cubicBezTo>
                  <a:cubicBezTo>
                    <a:pt x="486" y="418"/>
                    <a:pt x="479" y="423"/>
                    <a:pt x="472" y="428"/>
                  </a:cubicBezTo>
                  <a:cubicBezTo>
                    <a:pt x="468" y="432"/>
                    <a:pt x="463" y="435"/>
                    <a:pt x="458" y="438"/>
                  </a:cubicBezTo>
                  <a:cubicBezTo>
                    <a:pt x="460" y="430"/>
                    <a:pt x="461" y="422"/>
                    <a:pt x="461" y="414"/>
                  </a:cubicBezTo>
                  <a:cubicBezTo>
                    <a:pt x="461" y="414"/>
                    <a:pt x="461" y="413"/>
                    <a:pt x="461" y="413"/>
                  </a:cubicBezTo>
                  <a:cubicBezTo>
                    <a:pt x="467" y="410"/>
                    <a:pt x="473" y="408"/>
                    <a:pt x="479" y="406"/>
                  </a:cubicBezTo>
                  <a:cubicBezTo>
                    <a:pt x="481" y="409"/>
                    <a:pt x="484" y="409"/>
                    <a:pt x="487" y="408"/>
                  </a:cubicBezTo>
                  <a:cubicBezTo>
                    <a:pt x="488" y="408"/>
                    <a:pt x="490" y="408"/>
                    <a:pt x="490" y="407"/>
                  </a:cubicBezTo>
                  <a:cubicBezTo>
                    <a:pt x="492" y="406"/>
                    <a:pt x="493" y="405"/>
                    <a:pt x="494" y="403"/>
                  </a:cubicBezTo>
                  <a:cubicBezTo>
                    <a:pt x="496" y="400"/>
                    <a:pt x="497" y="395"/>
                    <a:pt x="497" y="390"/>
                  </a:cubicBezTo>
                  <a:cubicBezTo>
                    <a:pt x="498" y="390"/>
                    <a:pt x="498" y="390"/>
                    <a:pt x="499" y="389"/>
                  </a:cubicBezTo>
                  <a:cubicBezTo>
                    <a:pt x="499" y="389"/>
                    <a:pt x="499" y="389"/>
                    <a:pt x="499" y="389"/>
                  </a:cubicBezTo>
                  <a:cubicBezTo>
                    <a:pt x="502" y="389"/>
                    <a:pt x="504" y="389"/>
                    <a:pt x="506" y="389"/>
                  </a:cubicBezTo>
                  <a:cubicBezTo>
                    <a:pt x="508" y="390"/>
                    <a:pt x="509" y="391"/>
                    <a:pt x="510" y="392"/>
                  </a:cubicBezTo>
                  <a:cubicBezTo>
                    <a:pt x="514" y="394"/>
                    <a:pt x="517" y="395"/>
                    <a:pt x="521" y="396"/>
                  </a:cubicBezTo>
                  <a:close/>
                  <a:moveTo>
                    <a:pt x="426" y="735"/>
                  </a:moveTo>
                  <a:cubicBezTo>
                    <a:pt x="426" y="761"/>
                    <a:pt x="431" y="786"/>
                    <a:pt x="436" y="812"/>
                  </a:cubicBezTo>
                  <a:cubicBezTo>
                    <a:pt x="439" y="829"/>
                    <a:pt x="441" y="845"/>
                    <a:pt x="443" y="862"/>
                  </a:cubicBezTo>
                  <a:cubicBezTo>
                    <a:pt x="442" y="862"/>
                    <a:pt x="441" y="862"/>
                    <a:pt x="439" y="861"/>
                  </a:cubicBezTo>
                  <a:cubicBezTo>
                    <a:pt x="430" y="861"/>
                    <a:pt x="420" y="860"/>
                    <a:pt x="410" y="862"/>
                  </a:cubicBezTo>
                  <a:cubicBezTo>
                    <a:pt x="408" y="862"/>
                    <a:pt x="407" y="862"/>
                    <a:pt x="405" y="862"/>
                  </a:cubicBezTo>
                  <a:cubicBezTo>
                    <a:pt x="407" y="854"/>
                    <a:pt x="408" y="846"/>
                    <a:pt x="409" y="838"/>
                  </a:cubicBezTo>
                  <a:cubicBezTo>
                    <a:pt x="411" y="818"/>
                    <a:pt x="415" y="798"/>
                    <a:pt x="416" y="777"/>
                  </a:cubicBezTo>
                  <a:cubicBezTo>
                    <a:pt x="418" y="757"/>
                    <a:pt x="417" y="737"/>
                    <a:pt x="418" y="716"/>
                  </a:cubicBezTo>
                  <a:cubicBezTo>
                    <a:pt x="418" y="700"/>
                    <a:pt x="418" y="684"/>
                    <a:pt x="417" y="668"/>
                  </a:cubicBezTo>
                  <a:cubicBezTo>
                    <a:pt x="420" y="667"/>
                    <a:pt x="422" y="664"/>
                    <a:pt x="419" y="662"/>
                  </a:cubicBezTo>
                  <a:cubicBezTo>
                    <a:pt x="418" y="660"/>
                    <a:pt x="420" y="654"/>
                    <a:pt x="421" y="653"/>
                  </a:cubicBezTo>
                  <a:cubicBezTo>
                    <a:pt x="422" y="649"/>
                    <a:pt x="423" y="646"/>
                    <a:pt x="423" y="643"/>
                  </a:cubicBezTo>
                  <a:cubicBezTo>
                    <a:pt x="423" y="642"/>
                    <a:pt x="424" y="642"/>
                    <a:pt x="424" y="642"/>
                  </a:cubicBezTo>
                  <a:cubicBezTo>
                    <a:pt x="429" y="648"/>
                    <a:pt x="432" y="656"/>
                    <a:pt x="433" y="665"/>
                  </a:cubicBezTo>
                  <a:cubicBezTo>
                    <a:pt x="433" y="677"/>
                    <a:pt x="431" y="690"/>
                    <a:pt x="428" y="702"/>
                  </a:cubicBezTo>
                  <a:cubicBezTo>
                    <a:pt x="427" y="708"/>
                    <a:pt x="426" y="713"/>
                    <a:pt x="425" y="719"/>
                  </a:cubicBezTo>
                  <a:cubicBezTo>
                    <a:pt x="425" y="724"/>
                    <a:pt x="426" y="730"/>
                    <a:pt x="426" y="735"/>
                  </a:cubicBezTo>
                  <a:close/>
                  <a:moveTo>
                    <a:pt x="337" y="955"/>
                  </a:moveTo>
                  <a:cubicBezTo>
                    <a:pt x="335" y="954"/>
                    <a:pt x="333" y="954"/>
                    <a:pt x="330" y="954"/>
                  </a:cubicBezTo>
                  <a:cubicBezTo>
                    <a:pt x="330" y="954"/>
                    <a:pt x="330" y="954"/>
                    <a:pt x="329" y="953"/>
                  </a:cubicBezTo>
                  <a:cubicBezTo>
                    <a:pt x="328" y="948"/>
                    <a:pt x="328" y="943"/>
                    <a:pt x="329" y="938"/>
                  </a:cubicBezTo>
                  <a:cubicBezTo>
                    <a:pt x="333" y="940"/>
                    <a:pt x="337" y="943"/>
                    <a:pt x="341" y="946"/>
                  </a:cubicBezTo>
                  <a:cubicBezTo>
                    <a:pt x="340" y="947"/>
                    <a:pt x="339" y="949"/>
                    <a:pt x="339" y="951"/>
                  </a:cubicBezTo>
                  <a:cubicBezTo>
                    <a:pt x="338" y="951"/>
                    <a:pt x="338" y="951"/>
                    <a:pt x="338" y="952"/>
                  </a:cubicBezTo>
                  <a:cubicBezTo>
                    <a:pt x="338" y="952"/>
                    <a:pt x="337" y="953"/>
                    <a:pt x="337" y="954"/>
                  </a:cubicBezTo>
                  <a:cubicBezTo>
                    <a:pt x="337" y="954"/>
                    <a:pt x="337" y="954"/>
                    <a:pt x="337" y="955"/>
                  </a:cubicBezTo>
                  <a:close/>
                  <a:moveTo>
                    <a:pt x="394" y="928"/>
                  </a:moveTo>
                  <a:cubicBezTo>
                    <a:pt x="389" y="925"/>
                    <a:pt x="385" y="923"/>
                    <a:pt x="381" y="920"/>
                  </a:cubicBezTo>
                  <a:cubicBezTo>
                    <a:pt x="382" y="918"/>
                    <a:pt x="383" y="915"/>
                    <a:pt x="384" y="913"/>
                  </a:cubicBezTo>
                  <a:cubicBezTo>
                    <a:pt x="385" y="912"/>
                    <a:pt x="386" y="911"/>
                    <a:pt x="386" y="909"/>
                  </a:cubicBezTo>
                  <a:cubicBezTo>
                    <a:pt x="388" y="911"/>
                    <a:pt x="390" y="912"/>
                    <a:pt x="393" y="913"/>
                  </a:cubicBezTo>
                  <a:cubicBezTo>
                    <a:pt x="393" y="913"/>
                    <a:pt x="393" y="913"/>
                    <a:pt x="394" y="913"/>
                  </a:cubicBezTo>
                  <a:cubicBezTo>
                    <a:pt x="393" y="918"/>
                    <a:pt x="393" y="923"/>
                    <a:pt x="394" y="928"/>
                  </a:cubicBezTo>
                  <a:close/>
                  <a:moveTo>
                    <a:pt x="371" y="901"/>
                  </a:moveTo>
                  <a:cubicBezTo>
                    <a:pt x="370" y="904"/>
                    <a:pt x="369" y="908"/>
                    <a:pt x="368" y="911"/>
                  </a:cubicBezTo>
                  <a:cubicBezTo>
                    <a:pt x="364" y="909"/>
                    <a:pt x="361" y="906"/>
                    <a:pt x="358" y="904"/>
                  </a:cubicBezTo>
                  <a:cubicBezTo>
                    <a:pt x="358" y="900"/>
                    <a:pt x="359" y="896"/>
                    <a:pt x="360" y="893"/>
                  </a:cubicBezTo>
                  <a:cubicBezTo>
                    <a:pt x="363" y="895"/>
                    <a:pt x="367" y="898"/>
                    <a:pt x="371" y="901"/>
                  </a:cubicBezTo>
                  <a:close/>
                  <a:moveTo>
                    <a:pt x="360" y="890"/>
                  </a:moveTo>
                  <a:cubicBezTo>
                    <a:pt x="360" y="887"/>
                    <a:pt x="361" y="883"/>
                    <a:pt x="362" y="879"/>
                  </a:cubicBezTo>
                  <a:cubicBezTo>
                    <a:pt x="362" y="880"/>
                    <a:pt x="363" y="880"/>
                    <a:pt x="364" y="881"/>
                  </a:cubicBezTo>
                  <a:cubicBezTo>
                    <a:pt x="367" y="884"/>
                    <a:pt x="371" y="886"/>
                    <a:pt x="374" y="889"/>
                  </a:cubicBezTo>
                  <a:cubicBezTo>
                    <a:pt x="373" y="892"/>
                    <a:pt x="372" y="895"/>
                    <a:pt x="372" y="898"/>
                  </a:cubicBezTo>
                  <a:cubicBezTo>
                    <a:pt x="368" y="896"/>
                    <a:pt x="365" y="894"/>
                    <a:pt x="361" y="891"/>
                  </a:cubicBezTo>
                  <a:cubicBezTo>
                    <a:pt x="361" y="891"/>
                    <a:pt x="360" y="891"/>
                    <a:pt x="360" y="890"/>
                  </a:cubicBezTo>
                  <a:close/>
                  <a:moveTo>
                    <a:pt x="366" y="912"/>
                  </a:moveTo>
                  <a:cubicBezTo>
                    <a:pt x="366" y="913"/>
                    <a:pt x="367" y="913"/>
                    <a:pt x="367" y="913"/>
                  </a:cubicBezTo>
                  <a:cubicBezTo>
                    <a:pt x="365" y="918"/>
                    <a:pt x="363" y="923"/>
                    <a:pt x="361" y="927"/>
                  </a:cubicBezTo>
                  <a:cubicBezTo>
                    <a:pt x="359" y="926"/>
                    <a:pt x="357" y="926"/>
                    <a:pt x="355" y="925"/>
                  </a:cubicBezTo>
                  <a:cubicBezTo>
                    <a:pt x="354" y="924"/>
                    <a:pt x="353" y="924"/>
                    <a:pt x="352" y="923"/>
                  </a:cubicBezTo>
                  <a:cubicBezTo>
                    <a:pt x="353" y="920"/>
                    <a:pt x="354" y="917"/>
                    <a:pt x="355" y="914"/>
                  </a:cubicBezTo>
                  <a:cubicBezTo>
                    <a:pt x="356" y="911"/>
                    <a:pt x="357" y="909"/>
                    <a:pt x="357" y="906"/>
                  </a:cubicBezTo>
                  <a:cubicBezTo>
                    <a:pt x="360" y="908"/>
                    <a:pt x="363" y="910"/>
                    <a:pt x="366" y="912"/>
                  </a:cubicBezTo>
                  <a:close/>
                  <a:moveTo>
                    <a:pt x="356" y="903"/>
                  </a:moveTo>
                  <a:cubicBezTo>
                    <a:pt x="351" y="899"/>
                    <a:pt x="347" y="897"/>
                    <a:pt x="342" y="894"/>
                  </a:cubicBezTo>
                  <a:cubicBezTo>
                    <a:pt x="343" y="890"/>
                    <a:pt x="345" y="887"/>
                    <a:pt x="346" y="884"/>
                  </a:cubicBezTo>
                  <a:cubicBezTo>
                    <a:pt x="349" y="885"/>
                    <a:pt x="351" y="887"/>
                    <a:pt x="354" y="889"/>
                  </a:cubicBezTo>
                  <a:cubicBezTo>
                    <a:pt x="355" y="889"/>
                    <a:pt x="356" y="890"/>
                    <a:pt x="357" y="891"/>
                  </a:cubicBezTo>
                  <a:cubicBezTo>
                    <a:pt x="357" y="895"/>
                    <a:pt x="356" y="899"/>
                    <a:pt x="356" y="903"/>
                  </a:cubicBezTo>
                  <a:close/>
                  <a:moveTo>
                    <a:pt x="355" y="905"/>
                  </a:moveTo>
                  <a:cubicBezTo>
                    <a:pt x="355" y="906"/>
                    <a:pt x="355" y="907"/>
                    <a:pt x="354" y="908"/>
                  </a:cubicBezTo>
                  <a:cubicBezTo>
                    <a:pt x="353" y="913"/>
                    <a:pt x="352" y="917"/>
                    <a:pt x="350" y="922"/>
                  </a:cubicBezTo>
                  <a:cubicBezTo>
                    <a:pt x="346" y="920"/>
                    <a:pt x="341" y="917"/>
                    <a:pt x="336" y="915"/>
                  </a:cubicBezTo>
                  <a:cubicBezTo>
                    <a:pt x="335" y="914"/>
                    <a:pt x="335" y="914"/>
                    <a:pt x="334" y="913"/>
                  </a:cubicBezTo>
                  <a:cubicBezTo>
                    <a:pt x="336" y="907"/>
                    <a:pt x="339" y="901"/>
                    <a:pt x="341" y="895"/>
                  </a:cubicBezTo>
                  <a:cubicBezTo>
                    <a:pt x="346" y="898"/>
                    <a:pt x="351" y="901"/>
                    <a:pt x="355" y="905"/>
                  </a:cubicBezTo>
                  <a:close/>
                  <a:moveTo>
                    <a:pt x="334" y="916"/>
                  </a:moveTo>
                  <a:cubicBezTo>
                    <a:pt x="339" y="919"/>
                    <a:pt x="344" y="922"/>
                    <a:pt x="349" y="924"/>
                  </a:cubicBezTo>
                  <a:cubicBezTo>
                    <a:pt x="349" y="926"/>
                    <a:pt x="348" y="928"/>
                    <a:pt x="347" y="930"/>
                  </a:cubicBezTo>
                  <a:cubicBezTo>
                    <a:pt x="344" y="928"/>
                    <a:pt x="341" y="927"/>
                    <a:pt x="337" y="925"/>
                  </a:cubicBezTo>
                  <a:cubicBezTo>
                    <a:pt x="335" y="924"/>
                    <a:pt x="333" y="923"/>
                    <a:pt x="330" y="921"/>
                  </a:cubicBezTo>
                  <a:cubicBezTo>
                    <a:pt x="331" y="920"/>
                    <a:pt x="331" y="919"/>
                    <a:pt x="332" y="917"/>
                  </a:cubicBezTo>
                  <a:cubicBezTo>
                    <a:pt x="332" y="917"/>
                    <a:pt x="333" y="916"/>
                    <a:pt x="333" y="915"/>
                  </a:cubicBezTo>
                  <a:cubicBezTo>
                    <a:pt x="333" y="916"/>
                    <a:pt x="334" y="916"/>
                    <a:pt x="334" y="916"/>
                  </a:cubicBezTo>
                  <a:close/>
                  <a:moveTo>
                    <a:pt x="351" y="925"/>
                  </a:moveTo>
                  <a:cubicBezTo>
                    <a:pt x="352" y="926"/>
                    <a:pt x="353" y="926"/>
                    <a:pt x="354" y="927"/>
                  </a:cubicBezTo>
                  <a:cubicBezTo>
                    <a:pt x="356" y="928"/>
                    <a:pt x="358" y="929"/>
                    <a:pt x="360" y="930"/>
                  </a:cubicBezTo>
                  <a:cubicBezTo>
                    <a:pt x="359" y="931"/>
                    <a:pt x="358" y="932"/>
                    <a:pt x="358" y="934"/>
                  </a:cubicBezTo>
                  <a:cubicBezTo>
                    <a:pt x="357" y="935"/>
                    <a:pt x="357" y="936"/>
                    <a:pt x="357" y="937"/>
                  </a:cubicBezTo>
                  <a:cubicBezTo>
                    <a:pt x="355" y="935"/>
                    <a:pt x="353" y="934"/>
                    <a:pt x="351" y="932"/>
                  </a:cubicBezTo>
                  <a:cubicBezTo>
                    <a:pt x="350" y="932"/>
                    <a:pt x="350" y="931"/>
                    <a:pt x="349" y="931"/>
                  </a:cubicBezTo>
                  <a:cubicBezTo>
                    <a:pt x="350" y="929"/>
                    <a:pt x="351" y="927"/>
                    <a:pt x="351" y="925"/>
                  </a:cubicBezTo>
                  <a:close/>
                  <a:moveTo>
                    <a:pt x="359" y="936"/>
                  </a:moveTo>
                  <a:cubicBezTo>
                    <a:pt x="360" y="934"/>
                    <a:pt x="361" y="932"/>
                    <a:pt x="362" y="930"/>
                  </a:cubicBezTo>
                  <a:cubicBezTo>
                    <a:pt x="365" y="932"/>
                    <a:pt x="368" y="933"/>
                    <a:pt x="371" y="935"/>
                  </a:cubicBezTo>
                  <a:cubicBezTo>
                    <a:pt x="370" y="939"/>
                    <a:pt x="368" y="943"/>
                    <a:pt x="367" y="946"/>
                  </a:cubicBezTo>
                  <a:cubicBezTo>
                    <a:pt x="366" y="945"/>
                    <a:pt x="365" y="944"/>
                    <a:pt x="364" y="944"/>
                  </a:cubicBezTo>
                  <a:cubicBezTo>
                    <a:pt x="362" y="942"/>
                    <a:pt x="360" y="940"/>
                    <a:pt x="358" y="938"/>
                  </a:cubicBezTo>
                  <a:cubicBezTo>
                    <a:pt x="359" y="937"/>
                    <a:pt x="359" y="937"/>
                    <a:pt x="359" y="936"/>
                  </a:cubicBezTo>
                  <a:close/>
                  <a:moveTo>
                    <a:pt x="363" y="928"/>
                  </a:moveTo>
                  <a:cubicBezTo>
                    <a:pt x="365" y="924"/>
                    <a:pt x="367" y="920"/>
                    <a:pt x="368" y="916"/>
                  </a:cubicBezTo>
                  <a:cubicBezTo>
                    <a:pt x="368" y="915"/>
                    <a:pt x="369" y="915"/>
                    <a:pt x="369" y="914"/>
                  </a:cubicBezTo>
                  <a:cubicBezTo>
                    <a:pt x="372" y="917"/>
                    <a:pt x="375" y="919"/>
                    <a:pt x="378" y="921"/>
                  </a:cubicBezTo>
                  <a:cubicBezTo>
                    <a:pt x="376" y="924"/>
                    <a:pt x="374" y="928"/>
                    <a:pt x="373" y="931"/>
                  </a:cubicBezTo>
                  <a:cubicBezTo>
                    <a:pt x="372" y="932"/>
                    <a:pt x="372" y="932"/>
                    <a:pt x="372" y="933"/>
                  </a:cubicBezTo>
                  <a:cubicBezTo>
                    <a:pt x="369" y="931"/>
                    <a:pt x="366" y="930"/>
                    <a:pt x="363" y="928"/>
                  </a:cubicBezTo>
                  <a:close/>
                  <a:moveTo>
                    <a:pt x="370" y="912"/>
                  </a:moveTo>
                  <a:cubicBezTo>
                    <a:pt x="371" y="909"/>
                    <a:pt x="372" y="905"/>
                    <a:pt x="373" y="902"/>
                  </a:cubicBezTo>
                  <a:cubicBezTo>
                    <a:pt x="376" y="904"/>
                    <a:pt x="380" y="906"/>
                    <a:pt x="384" y="908"/>
                  </a:cubicBezTo>
                  <a:cubicBezTo>
                    <a:pt x="384" y="909"/>
                    <a:pt x="384" y="909"/>
                    <a:pt x="384" y="909"/>
                  </a:cubicBezTo>
                  <a:cubicBezTo>
                    <a:pt x="383" y="913"/>
                    <a:pt x="381" y="916"/>
                    <a:pt x="379" y="919"/>
                  </a:cubicBezTo>
                  <a:cubicBezTo>
                    <a:pt x="376" y="917"/>
                    <a:pt x="373" y="915"/>
                    <a:pt x="370" y="912"/>
                  </a:cubicBezTo>
                  <a:close/>
                  <a:moveTo>
                    <a:pt x="385" y="906"/>
                  </a:moveTo>
                  <a:cubicBezTo>
                    <a:pt x="383" y="905"/>
                    <a:pt x="381" y="904"/>
                    <a:pt x="379" y="903"/>
                  </a:cubicBezTo>
                  <a:cubicBezTo>
                    <a:pt x="377" y="902"/>
                    <a:pt x="375" y="901"/>
                    <a:pt x="373" y="900"/>
                  </a:cubicBezTo>
                  <a:cubicBezTo>
                    <a:pt x="374" y="898"/>
                    <a:pt x="375" y="896"/>
                    <a:pt x="375" y="894"/>
                  </a:cubicBezTo>
                  <a:cubicBezTo>
                    <a:pt x="375" y="893"/>
                    <a:pt x="376" y="892"/>
                    <a:pt x="376" y="890"/>
                  </a:cubicBezTo>
                  <a:cubicBezTo>
                    <a:pt x="377" y="891"/>
                    <a:pt x="377" y="891"/>
                    <a:pt x="378" y="892"/>
                  </a:cubicBezTo>
                  <a:cubicBezTo>
                    <a:pt x="381" y="894"/>
                    <a:pt x="384" y="897"/>
                    <a:pt x="387" y="900"/>
                  </a:cubicBezTo>
                  <a:cubicBezTo>
                    <a:pt x="386" y="902"/>
                    <a:pt x="386" y="904"/>
                    <a:pt x="385" y="906"/>
                  </a:cubicBezTo>
                  <a:close/>
                  <a:moveTo>
                    <a:pt x="380" y="892"/>
                  </a:moveTo>
                  <a:cubicBezTo>
                    <a:pt x="379" y="891"/>
                    <a:pt x="378" y="890"/>
                    <a:pt x="376" y="889"/>
                  </a:cubicBezTo>
                  <a:cubicBezTo>
                    <a:pt x="377" y="886"/>
                    <a:pt x="378" y="883"/>
                    <a:pt x="379" y="880"/>
                  </a:cubicBezTo>
                  <a:cubicBezTo>
                    <a:pt x="382" y="882"/>
                    <a:pt x="386" y="885"/>
                    <a:pt x="389" y="887"/>
                  </a:cubicBezTo>
                  <a:cubicBezTo>
                    <a:pt x="389" y="888"/>
                    <a:pt x="390" y="888"/>
                    <a:pt x="391" y="889"/>
                  </a:cubicBezTo>
                  <a:cubicBezTo>
                    <a:pt x="390" y="892"/>
                    <a:pt x="389" y="895"/>
                    <a:pt x="387" y="899"/>
                  </a:cubicBezTo>
                  <a:cubicBezTo>
                    <a:pt x="385" y="897"/>
                    <a:pt x="383" y="895"/>
                    <a:pt x="380" y="892"/>
                  </a:cubicBezTo>
                  <a:close/>
                  <a:moveTo>
                    <a:pt x="375" y="887"/>
                  </a:moveTo>
                  <a:cubicBezTo>
                    <a:pt x="375" y="887"/>
                    <a:pt x="375" y="887"/>
                    <a:pt x="375" y="888"/>
                  </a:cubicBezTo>
                  <a:cubicBezTo>
                    <a:pt x="372" y="886"/>
                    <a:pt x="370" y="884"/>
                    <a:pt x="367" y="882"/>
                  </a:cubicBezTo>
                  <a:cubicBezTo>
                    <a:pt x="365" y="881"/>
                    <a:pt x="364" y="879"/>
                    <a:pt x="362" y="878"/>
                  </a:cubicBezTo>
                  <a:cubicBezTo>
                    <a:pt x="363" y="876"/>
                    <a:pt x="363" y="874"/>
                    <a:pt x="365" y="873"/>
                  </a:cubicBezTo>
                  <a:cubicBezTo>
                    <a:pt x="366" y="873"/>
                    <a:pt x="367" y="873"/>
                    <a:pt x="368" y="873"/>
                  </a:cubicBezTo>
                  <a:cubicBezTo>
                    <a:pt x="371" y="875"/>
                    <a:pt x="373" y="876"/>
                    <a:pt x="376" y="878"/>
                  </a:cubicBezTo>
                  <a:cubicBezTo>
                    <a:pt x="376" y="878"/>
                    <a:pt x="377" y="878"/>
                    <a:pt x="377" y="879"/>
                  </a:cubicBezTo>
                  <a:cubicBezTo>
                    <a:pt x="376" y="881"/>
                    <a:pt x="376" y="884"/>
                    <a:pt x="375" y="887"/>
                  </a:cubicBezTo>
                  <a:close/>
                  <a:moveTo>
                    <a:pt x="360" y="877"/>
                  </a:moveTo>
                  <a:cubicBezTo>
                    <a:pt x="360" y="877"/>
                    <a:pt x="360" y="877"/>
                    <a:pt x="360" y="877"/>
                  </a:cubicBezTo>
                  <a:cubicBezTo>
                    <a:pt x="358" y="875"/>
                    <a:pt x="356" y="874"/>
                    <a:pt x="354" y="872"/>
                  </a:cubicBezTo>
                  <a:cubicBezTo>
                    <a:pt x="357" y="872"/>
                    <a:pt x="359" y="872"/>
                    <a:pt x="361" y="873"/>
                  </a:cubicBezTo>
                  <a:cubicBezTo>
                    <a:pt x="362" y="873"/>
                    <a:pt x="362" y="873"/>
                    <a:pt x="362" y="873"/>
                  </a:cubicBezTo>
                  <a:cubicBezTo>
                    <a:pt x="361" y="874"/>
                    <a:pt x="361" y="875"/>
                    <a:pt x="360" y="877"/>
                  </a:cubicBezTo>
                  <a:close/>
                  <a:moveTo>
                    <a:pt x="357" y="875"/>
                  </a:moveTo>
                  <a:cubicBezTo>
                    <a:pt x="358" y="876"/>
                    <a:pt x="359" y="877"/>
                    <a:pt x="360" y="878"/>
                  </a:cubicBezTo>
                  <a:cubicBezTo>
                    <a:pt x="359" y="880"/>
                    <a:pt x="359" y="882"/>
                    <a:pt x="359" y="883"/>
                  </a:cubicBezTo>
                  <a:cubicBezTo>
                    <a:pt x="358" y="885"/>
                    <a:pt x="358" y="887"/>
                    <a:pt x="358" y="889"/>
                  </a:cubicBezTo>
                  <a:cubicBezTo>
                    <a:pt x="354" y="887"/>
                    <a:pt x="351" y="884"/>
                    <a:pt x="347" y="882"/>
                  </a:cubicBezTo>
                  <a:cubicBezTo>
                    <a:pt x="349" y="879"/>
                    <a:pt x="350" y="876"/>
                    <a:pt x="352" y="872"/>
                  </a:cubicBezTo>
                  <a:cubicBezTo>
                    <a:pt x="352" y="872"/>
                    <a:pt x="352" y="872"/>
                    <a:pt x="353" y="872"/>
                  </a:cubicBezTo>
                  <a:cubicBezTo>
                    <a:pt x="354" y="873"/>
                    <a:pt x="355" y="874"/>
                    <a:pt x="357" y="875"/>
                  </a:cubicBezTo>
                  <a:close/>
                  <a:moveTo>
                    <a:pt x="345" y="881"/>
                  </a:moveTo>
                  <a:cubicBezTo>
                    <a:pt x="344" y="881"/>
                    <a:pt x="343" y="880"/>
                    <a:pt x="342" y="880"/>
                  </a:cubicBezTo>
                  <a:cubicBezTo>
                    <a:pt x="340" y="879"/>
                    <a:pt x="338" y="878"/>
                    <a:pt x="336" y="876"/>
                  </a:cubicBezTo>
                  <a:cubicBezTo>
                    <a:pt x="336" y="875"/>
                    <a:pt x="337" y="873"/>
                    <a:pt x="338" y="871"/>
                  </a:cubicBezTo>
                  <a:cubicBezTo>
                    <a:pt x="342" y="872"/>
                    <a:pt x="346" y="872"/>
                    <a:pt x="350" y="872"/>
                  </a:cubicBezTo>
                  <a:cubicBezTo>
                    <a:pt x="348" y="875"/>
                    <a:pt x="347" y="878"/>
                    <a:pt x="345" y="881"/>
                  </a:cubicBezTo>
                  <a:close/>
                  <a:moveTo>
                    <a:pt x="334" y="875"/>
                  </a:moveTo>
                  <a:cubicBezTo>
                    <a:pt x="333" y="875"/>
                    <a:pt x="333" y="875"/>
                    <a:pt x="332" y="875"/>
                  </a:cubicBezTo>
                  <a:cubicBezTo>
                    <a:pt x="332" y="873"/>
                    <a:pt x="332" y="872"/>
                    <a:pt x="332" y="871"/>
                  </a:cubicBezTo>
                  <a:cubicBezTo>
                    <a:pt x="332" y="871"/>
                    <a:pt x="332" y="871"/>
                    <a:pt x="332" y="871"/>
                  </a:cubicBezTo>
                  <a:cubicBezTo>
                    <a:pt x="333" y="871"/>
                    <a:pt x="334" y="871"/>
                    <a:pt x="336" y="871"/>
                  </a:cubicBezTo>
                  <a:cubicBezTo>
                    <a:pt x="335" y="873"/>
                    <a:pt x="334" y="874"/>
                    <a:pt x="334" y="875"/>
                  </a:cubicBezTo>
                  <a:close/>
                  <a:moveTo>
                    <a:pt x="333" y="876"/>
                  </a:moveTo>
                  <a:cubicBezTo>
                    <a:pt x="333" y="877"/>
                    <a:pt x="332" y="878"/>
                    <a:pt x="332" y="879"/>
                  </a:cubicBezTo>
                  <a:cubicBezTo>
                    <a:pt x="332" y="878"/>
                    <a:pt x="332" y="877"/>
                    <a:pt x="332" y="876"/>
                  </a:cubicBezTo>
                  <a:cubicBezTo>
                    <a:pt x="333" y="876"/>
                    <a:pt x="333" y="876"/>
                    <a:pt x="333" y="876"/>
                  </a:cubicBezTo>
                  <a:close/>
                  <a:moveTo>
                    <a:pt x="335" y="877"/>
                  </a:moveTo>
                  <a:cubicBezTo>
                    <a:pt x="338" y="879"/>
                    <a:pt x="341" y="881"/>
                    <a:pt x="344" y="883"/>
                  </a:cubicBezTo>
                  <a:cubicBezTo>
                    <a:pt x="343" y="886"/>
                    <a:pt x="341" y="889"/>
                    <a:pt x="340" y="893"/>
                  </a:cubicBezTo>
                  <a:cubicBezTo>
                    <a:pt x="338" y="892"/>
                    <a:pt x="336" y="891"/>
                    <a:pt x="335" y="890"/>
                  </a:cubicBezTo>
                  <a:cubicBezTo>
                    <a:pt x="334" y="889"/>
                    <a:pt x="333" y="889"/>
                    <a:pt x="332" y="888"/>
                  </a:cubicBezTo>
                  <a:cubicBezTo>
                    <a:pt x="332" y="887"/>
                    <a:pt x="332" y="886"/>
                    <a:pt x="332" y="885"/>
                  </a:cubicBezTo>
                  <a:cubicBezTo>
                    <a:pt x="333" y="882"/>
                    <a:pt x="334" y="880"/>
                    <a:pt x="335" y="877"/>
                  </a:cubicBezTo>
                  <a:close/>
                  <a:moveTo>
                    <a:pt x="332" y="890"/>
                  </a:moveTo>
                  <a:cubicBezTo>
                    <a:pt x="334" y="891"/>
                    <a:pt x="337" y="893"/>
                    <a:pt x="339" y="894"/>
                  </a:cubicBezTo>
                  <a:cubicBezTo>
                    <a:pt x="337" y="900"/>
                    <a:pt x="334" y="906"/>
                    <a:pt x="332" y="912"/>
                  </a:cubicBezTo>
                  <a:cubicBezTo>
                    <a:pt x="331" y="912"/>
                    <a:pt x="330" y="911"/>
                    <a:pt x="329" y="911"/>
                  </a:cubicBezTo>
                  <a:cubicBezTo>
                    <a:pt x="330" y="907"/>
                    <a:pt x="330" y="903"/>
                    <a:pt x="331" y="899"/>
                  </a:cubicBezTo>
                  <a:cubicBezTo>
                    <a:pt x="331" y="896"/>
                    <a:pt x="331" y="893"/>
                    <a:pt x="332" y="890"/>
                  </a:cubicBezTo>
                  <a:cubicBezTo>
                    <a:pt x="332" y="890"/>
                    <a:pt x="332" y="890"/>
                    <a:pt x="332" y="890"/>
                  </a:cubicBezTo>
                  <a:close/>
                  <a:moveTo>
                    <a:pt x="331" y="914"/>
                  </a:moveTo>
                  <a:cubicBezTo>
                    <a:pt x="330" y="916"/>
                    <a:pt x="330" y="917"/>
                    <a:pt x="329" y="919"/>
                  </a:cubicBezTo>
                  <a:cubicBezTo>
                    <a:pt x="329" y="917"/>
                    <a:pt x="329" y="915"/>
                    <a:pt x="329" y="913"/>
                  </a:cubicBezTo>
                  <a:cubicBezTo>
                    <a:pt x="330" y="913"/>
                    <a:pt x="330" y="914"/>
                    <a:pt x="331" y="914"/>
                  </a:cubicBezTo>
                  <a:close/>
                  <a:moveTo>
                    <a:pt x="329" y="924"/>
                  </a:moveTo>
                  <a:cubicBezTo>
                    <a:pt x="331" y="924"/>
                    <a:pt x="333" y="925"/>
                    <a:pt x="334" y="926"/>
                  </a:cubicBezTo>
                  <a:cubicBezTo>
                    <a:pt x="338" y="928"/>
                    <a:pt x="342" y="930"/>
                    <a:pt x="346" y="932"/>
                  </a:cubicBezTo>
                  <a:cubicBezTo>
                    <a:pt x="345" y="936"/>
                    <a:pt x="344" y="940"/>
                    <a:pt x="342" y="943"/>
                  </a:cubicBezTo>
                  <a:cubicBezTo>
                    <a:pt x="338" y="941"/>
                    <a:pt x="333" y="938"/>
                    <a:pt x="329" y="935"/>
                  </a:cubicBezTo>
                  <a:cubicBezTo>
                    <a:pt x="329" y="934"/>
                    <a:pt x="329" y="933"/>
                    <a:pt x="329" y="931"/>
                  </a:cubicBezTo>
                  <a:cubicBezTo>
                    <a:pt x="329" y="929"/>
                    <a:pt x="329" y="927"/>
                    <a:pt x="329" y="925"/>
                  </a:cubicBezTo>
                  <a:cubicBezTo>
                    <a:pt x="329" y="924"/>
                    <a:pt x="329" y="924"/>
                    <a:pt x="329" y="924"/>
                  </a:cubicBezTo>
                  <a:close/>
                  <a:moveTo>
                    <a:pt x="340" y="954"/>
                  </a:moveTo>
                  <a:cubicBezTo>
                    <a:pt x="341" y="952"/>
                    <a:pt x="342" y="949"/>
                    <a:pt x="343" y="947"/>
                  </a:cubicBezTo>
                  <a:cubicBezTo>
                    <a:pt x="343" y="947"/>
                    <a:pt x="343" y="947"/>
                    <a:pt x="343" y="947"/>
                  </a:cubicBezTo>
                  <a:cubicBezTo>
                    <a:pt x="346" y="949"/>
                    <a:pt x="349" y="951"/>
                    <a:pt x="352" y="953"/>
                  </a:cubicBezTo>
                  <a:cubicBezTo>
                    <a:pt x="352" y="954"/>
                    <a:pt x="352" y="955"/>
                    <a:pt x="351" y="956"/>
                  </a:cubicBezTo>
                  <a:cubicBezTo>
                    <a:pt x="348" y="955"/>
                    <a:pt x="346" y="955"/>
                    <a:pt x="343" y="955"/>
                  </a:cubicBezTo>
                  <a:cubicBezTo>
                    <a:pt x="341" y="955"/>
                    <a:pt x="340" y="955"/>
                    <a:pt x="339" y="955"/>
                  </a:cubicBezTo>
                  <a:cubicBezTo>
                    <a:pt x="339" y="955"/>
                    <a:pt x="340" y="954"/>
                    <a:pt x="340" y="954"/>
                  </a:cubicBezTo>
                  <a:close/>
                  <a:moveTo>
                    <a:pt x="347" y="946"/>
                  </a:moveTo>
                  <a:cubicBezTo>
                    <a:pt x="346" y="946"/>
                    <a:pt x="345" y="945"/>
                    <a:pt x="344" y="944"/>
                  </a:cubicBezTo>
                  <a:cubicBezTo>
                    <a:pt x="345" y="941"/>
                    <a:pt x="346" y="937"/>
                    <a:pt x="348" y="933"/>
                  </a:cubicBezTo>
                  <a:cubicBezTo>
                    <a:pt x="348" y="933"/>
                    <a:pt x="348" y="933"/>
                    <a:pt x="348" y="933"/>
                  </a:cubicBezTo>
                  <a:cubicBezTo>
                    <a:pt x="351" y="935"/>
                    <a:pt x="353" y="937"/>
                    <a:pt x="356" y="939"/>
                  </a:cubicBezTo>
                  <a:cubicBezTo>
                    <a:pt x="355" y="943"/>
                    <a:pt x="354" y="946"/>
                    <a:pt x="353" y="950"/>
                  </a:cubicBezTo>
                  <a:cubicBezTo>
                    <a:pt x="351" y="949"/>
                    <a:pt x="349" y="948"/>
                    <a:pt x="347" y="946"/>
                  </a:cubicBezTo>
                  <a:close/>
                  <a:moveTo>
                    <a:pt x="354" y="954"/>
                  </a:moveTo>
                  <a:cubicBezTo>
                    <a:pt x="355" y="955"/>
                    <a:pt x="356" y="955"/>
                    <a:pt x="357" y="956"/>
                  </a:cubicBezTo>
                  <a:cubicBezTo>
                    <a:pt x="356" y="956"/>
                    <a:pt x="355" y="956"/>
                    <a:pt x="354" y="956"/>
                  </a:cubicBezTo>
                  <a:cubicBezTo>
                    <a:pt x="354" y="955"/>
                    <a:pt x="354" y="955"/>
                    <a:pt x="354" y="954"/>
                  </a:cubicBezTo>
                  <a:close/>
                  <a:moveTo>
                    <a:pt x="355" y="951"/>
                  </a:moveTo>
                  <a:cubicBezTo>
                    <a:pt x="356" y="948"/>
                    <a:pt x="357" y="944"/>
                    <a:pt x="358" y="941"/>
                  </a:cubicBezTo>
                  <a:cubicBezTo>
                    <a:pt x="359" y="942"/>
                    <a:pt x="360" y="943"/>
                    <a:pt x="361" y="945"/>
                  </a:cubicBezTo>
                  <a:cubicBezTo>
                    <a:pt x="363" y="946"/>
                    <a:pt x="364" y="947"/>
                    <a:pt x="366" y="949"/>
                  </a:cubicBezTo>
                  <a:cubicBezTo>
                    <a:pt x="365" y="951"/>
                    <a:pt x="363" y="953"/>
                    <a:pt x="362" y="955"/>
                  </a:cubicBezTo>
                  <a:cubicBezTo>
                    <a:pt x="361" y="956"/>
                    <a:pt x="364" y="956"/>
                    <a:pt x="364" y="955"/>
                  </a:cubicBezTo>
                  <a:cubicBezTo>
                    <a:pt x="365" y="955"/>
                    <a:pt x="366" y="954"/>
                    <a:pt x="366" y="953"/>
                  </a:cubicBezTo>
                  <a:cubicBezTo>
                    <a:pt x="367" y="953"/>
                    <a:pt x="366" y="952"/>
                    <a:pt x="366" y="952"/>
                  </a:cubicBezTo>
                  <a:cubicBezTo>
                    <a:pt x="366" y="951"/>
                    <a:pt x="367" y="951"/>
                    <a:pt x="367" y="950"/>
                  </a:cubicBezTo>
                  <a:cubicBezTo>
                    <a:pt x="369" y="952"/>
                    <a:pt x="370" y="953"/>
                    <a:pt x="372" y="955"/>
                  </a:cubicBezTo>
                  <a:cubicBezTo>
                    <a:pt x="372" y="955"/>
                    <a:pt x="372" y="955"/>
                    <a:pt x="372" y="955"/>
                  </a:cubicBezTo>
                  <a:cubicBezTo>
                    <a:pt x="371" y="954"/>
                    <a:pt x="370" y="955"/>
                    <a:pt x="370" y="956"/>
                  </a:cubicBezTo>
                  <a:cubicBezTo>
                    <a:pt x="367" y="956"/>
                    <a:pt x="364" y="956"/>
                    <a:pt x="360" y="956"/>
                  </a:cubicBezTo>
                  <a:cubicBezTo>
                    <a:pt x="360" y="955"/>
                    <a:pt x="359" y="954"/>
                    <a:pt x="358" y="954"/>
                  </a:cubicBezTo>
                  <a:cubicBezTo>
                    <a:pt x="357" y="953"/>
                    <a:pt x="356" y="952"/>
                    <a:pt x="355" y="951"/>
                  </a:cubicBezTo>
                  <a:close/>
                  <a:moveTo>
                    <a:pt x="368" y="948"/>
                  </a:moveTo>
                  <a:cubicBezTo>
                    <a:pt x="370" y="944"/>
                    <a:pt x="371" y="941"/>
                    <a:pt x="372" y="937"/>
                  </a:cubicBezTo>
                  <a:cubicBezTo>
                    <a:pt x="372" y="937"/>
                    <a:pt x="373" y="937"/>
                    <a:pt x="373" y="936"/>
                  </a:cubicBezTo>
                  <a:cubicBezTo>
                    <a:pt x="378" y="940"/>
                    <a:pt x="384" y="945"/>
                    <a:pt x="388" y="949"/>
                  </a:cubicBezTo>
                  <a:cubicBezTo>
                    <a:pt x="389" y="950"/>
                    <a:pt x="389" y="950"/>
                    <a:pt x="389" y="950"/>
                  </a:cubicBezTo>
                  <a:cubicBezTo>
                    <a:pt x="388" y="952"/>
                    <a:pt x="388" y="953"/>
                    <a:pt x="387" y="955"/>
                  </a:cubicBezTo>
                  <a:cubicBezTo>
                    <a:pt x="383" y="955"/>
                    <a:pt x="380" y="955"/>
                    <a:pt x="376" y="955"/>
                  </a:cubicBezTo>
                  <a:cubicBezTo>
                    <a:pt x="374" y="953"/>
                    <a:pt x="371" y="950"/>
                    <a:pt x="368" y="948"/>
                  </a:cubicBezTo>
                  <a:close/>
                  <a:moveTo>
                    <a:pt x="388" y="945"/>
                  </a:moveTo>
                  <a:cubicBezTo>
                    <a:pt x="383" y="941"/>
                    <a:pt x="379" y="937"/>
                    <a:pt x="374" y="934"/>
                  </a:cubicBezTo>
                  <a:cubicBezTo>
                    <a:pt x="376" y="930"/>
                    <a:pt x="378" y="926"/>
                    <a:pt x="380" y="922"/>
                  </a:cubicBezTo>
                  <a:cubicBezTo>
                    <a:pt x="384" y="925"/>
                    <a:pt x="389" y="928"/>
                    <a:pt x="394" y="931"/>
                  </a:cubicBezTo>
                  <a:cubicBezTo>
                    <a:pt x="394" y="933"/>
                    <a:pt x="394" y="936"/>
                    <a:pt x="394" y="938"/>
                  </a:cubicBezTo>
                  <a:cubicBezTo>
                    <a:pt x="392" y="942"/>
                    <a:pt x="391" y="945"/>
                    <a:pt x="390" y="948"/>
                  </a:cubicBezTo>
                  <a:cubicBezTo>
                    <a:pt x="389" y="947"/>
                    <a:pt x="389" y="946"/>
                    <a:pt x="388" y="945"/>
                  </a:cubicBezTo>
                  <a:close/>
                  <a:moveTo>
                    <a:pt x="391" y="952"/>
                  </a:moveTo>
                  <a:cubicBezTo>
                    <a:pt x="391" y="953"/>
                    <a:pt x="393" y="954"/>
                    <a:pt x="394" y="954"/>
                  </a:cubicBezTo>
                  <a:cubicBezTo>
                    <a:pt x="394" y="955"/>
                    <a:pt x="394" y="955"/>
                    <a:pt x="394" y="955"/>
                  </a:cubicBezTo>
                  <a:cubicBezTo>
                    <a:pt x="392" y="955"/>
                    <a:pt x="391" y="955"/>
                    <a:pt x="389" y="955"/>
                  </a:cubicBezTo>
                  <a:cubicBezTo>
                    <a:pt x="390" y="954"/>
                    <a:pt x="390" y="953"/>
                    <a:pt x="391" y="952"/>
                  </a:cubicBezTo>
                  <a:close/>
                  <a:moveTo>
                    <a:pt x="392" y="949"/>
                  </a:moveTo>
                  <a:cubicBezTo>
                    <a:pt x="392" y="947"/>
                    <a:pt x="393" y="946"/>
                    <a:pt x="394" y="944"/>
                  </a:cubicBezTo>
                  <a:cubicBezTo>
                    <a:pt x="394" y="946"/>
                    <a:pt x="394" y="949"/>
                    <a:pt x="394" y="951"/>
                  </a:cubicBezTo>
                  <a:cubicBezTo>
                    <a:pt x="393" y="950"/>
                    <a:pt x="392" y="950"/>
                    <a:pt x="392" y="949"/>
                  </a:cubicBezTo>
                  <a:close/>
                  <a:moveTo>
                    <a:pt x="394" y="908"/>
                  </a:moveTo>
                  <a:cubicBezTo>
                    <a:pt x="394" y="909"/>
                    <a:pt x="394" y="910"/>
                    <a:pt x="394" y="911"/>
                  </a:cubicBezTo>
                  <a:cubicBezTo>
                    <a:pt x="391" y="909"/>
                    <a:pt x="389" y="908"/>
                    <a:pt x="387" y="907"/>
                  </a:cubicBezTo>
                  <a:cubicBezTo>
                    <a:pt x="388" y="905"/>
                    <a:pt x="388" y="903"/>
                    <a:pt x="389" y="901"/>
                  </a:cubicBezTo>
                  <a:cubicBezTo>
                    <a:pt x="389" y="902"/>
                    <a:pt x="390" y="902"/>
                    <a:pt x="390" y="903"/>
                  </a:cubicBezTo>
                  <a:cubicBezTo>
                    <a:pt x="392" y="904"/>
                    <a:pt x="393" y="904"/>
                    <a:pt x="394" y="905"/>
                  </a:cubicBezTo>
                  <a:cubicBezTo>
                    <a:pt x="394" y="906"/>
                    <a:pt x="394" y="907"/>
                    <a:pt x="394" y="908"/>
                  </a:cubicBezTo>
                  <a:close/>
                  <a:moveTo>
                    <a:pt x="393" y="903"/>
                  </a:moveTo>
                  <a:cubicBezTo>
                    <a:pt x="392" y="902"/>
                    <a:pt x="390" y="901"/>
                    <a:pt x="389" y="900"/>
                  </a:cubicBezTo>
                  <a:cubicBezTo>
                    <a:pt x="390" y="898"/>
                    <a:pt x="391" y="895"/>
                    <a:pt x="392" y="893"/>
                  </a:cubicBezTo>
                  <a:cubicBezTo>
                    <a:pt x="392" y="892"/>
                    <a:pt x="392" y="891"/>
                    <a:pt x="393" y="890"/>
                  </a:cubicBezTo>
                  <a:cubicBezTo>
                    <a:pt x="393" y="890"/>
                    <a:pt x="394" y="891"/>
                    <a:pt x="395" y="891"/>
                  </a:cubicBezTo>
                  <a:cubicBezTo>
                    <a:pt x="394" y="895"/>
                    <a:pt x="394" y="900"/>
                    <a:pt x="394" y="904"/>
                  </a:cubicBezTo>
                  <a:cubicBezTo>
                    <a:pt x="394" y="904"/>
                    <a:pt x="393" y="903"/>
                    <a:pt x="393" y="903"/>
                  </a:cubicBezTo>
                  <a:close/>
                  <a:moveTo>
                    <a:pt x="393" y="889"/>
                  </a:moveTo>
                  <a:cubicBezTo>
                    <a:pt x="394" y="887"/>
                    <a:pt x="395" y="884"/>
                    <a:pt x="396" y="882"/>
                  </a:cubicBezTo>
                  <a:cubicBezTo>
                    <a:pt x="395" y="885"/>
                    <a:pt x="395" y="887"/>
                    <a:pt x="395" y="890"/>
                  </a:cubicBezTo>
                  <a:cubicBezTo>
                    <a:pt x="394" y="890"/>
                    <a:pt x="394" y="889"/>
                    <a:pt x="393" y="889"/>
                  </a:cubicBezTo>
                  <a:close/>
                  <a:moveTo>
                    <a:pt x="392" y="886"/>
                  </a:moveTo>
                  <a:cubicBezTo>
                    <a:pt x="392" y="887"/>
                    <a:pt x="391" y="887"/>
                    <a:pt x="391" y="888"/>
                  </a:cubicBezTo>
                  <a:cubicBezTo>
                    <a:pt x="391" y="887"/>
                    <a:pt x="390" y="887"/>
                    <a:pt x="390" y="887"/>
                  </a:cubicBezTo>
                  <a:cubicBezTo>
                    <a:pt x="386" y="884"/>
                    <a:pt x="383" y="881"/>
                    <a:pt x="379" y="879"/>
                  </a:cubicBezTo>
                  <a:cubicBezTo>
                    <a:pt x="380" y="877"/>
                    <a:pt x="381" y="875"/>
                    <a:pt x="382" y="874"/>
                  </a:cubicBezTo>
                  <a:cubicBezTo>
                    <a:pt x="383" y="873"/>
                    <a:pt x="381" y="873"/>
                    <a:pt x="380" y="874"/>
                  </a:cubicBezTo>
                  <a:cubicBezTo>
                    <a:pt x="379" y="875"/>
                    <a:pt x="378" y="876"/>
                    <a:pt x="378" y="878"/>
                  </a:cubicBezTo>
                  <a:cubicBezTo>
                    <a:pt x="378" y="878"/>
                    <a:pt x="378" y="878"/>
                    <a:pt x="378" y="878"/>
                  </a:cubicBezTo>
                  <a:cubicBezTo>
                    <a:pt x="375" y="876"/>
                    <a:pt x="372" y="875"/>
                    <a:pt x="370" y="873"/>
                  </a:cubicBezTo>
                  <a:cubicBezTo>
                    <a:pt x="376" y="873"/>
                    <a:pt x="382" y="873"/>
                    <a:pt x="389" y="873"/>
                  </a:cubicBezTo>
                  <a:cubicBezTo>
                    <a:pt x="391" y="873"/>
                    <a:pt x="394" y="872"/>
                    <a:pt x="397" y="872"/>
                  </a:cubicBezTo>
                  <a:cubicBezTo>
                    <a:pt x="397" y="872"/>
                    <a:pt x="397" y="873"/>
                    <a:pt x="397" y="873"/>
                  </a:cubicBezTo>
                  <a:cubicBezTo>
                    <a:pt x="395" y="877"/>
                    <a:pt x="393" y="882"/>
                    <a:pt x="392" y="886"/>
                  </a:cubicBezTo>
                  <a:close/>
                  <a:moveTo>
                    <a:pt x="353" y="863"/>
                  </a:moveTo>
                  <a:cubicBezTo>
                    <a:pt x="346" y="863"/>
                    <a:pt x="339" y="862"/>
                    <a:pt x="333" y="862"/>
                  </a:cubicBezTo>
                  <a:cubicBezTo>
                    <a:pt x="333" y="854"/>
                    <a:pt x="334" y="847"/>
                    <a:pt x="335" y="839"/>
                  </a:cubicBezTo>
                  <a:cubicBezTo>
                    <a:pt x="338" y="819"/>
                    <a:pt x="339" y="800"/>
                    <a:pt x="342" y="780"/>
                  </a:cubicBezTo>
                  <a:cubicBezTo>
                    <a:pt x="345" y="761"/>
                    <a:pt x="349" y="742"/>
                    <a:pt x="352" y="723"/>
                  </a:cubicBezTo>
                  <a:cubicBezTo>
                    <a:pt x="352" y="719"/>
                    <a:pt x="352" y="716"/>
                    <a:pt x="353" y="712"/>
                  </a:cubicBezTo>
                  <a:cubicBezTo>
                    <a:pt x="353" y="712"/>
                    <a:pt x="353" y="712"/>
                    <a:pt x="353" y="713"/>
                  </a:cubicBezTo>
                  <a:cubicBezTo>
                    <a:pt x="354" y="717"/>
                    <a:pt x="355" y="721"/>
                    <a:pt x="359" y="724"/>
                  </a:cubicBezTo>
                  <a:cubicBezTo>
                    <a:pt x="362" y="726"/>
                    <a:pt x="365" y="726"/>
                    <a:pt x="368" y="725"/>
                  </a:cubicBezTo>
                  <a:cubicBezTo>
                    <a:pt x="369" y="725"/>
                    <a:pt x="371" y="723"/>
                    <a:pt x="372" y="722"/>
                  </a:cubicBezTo>
                  <a:cubicBezTo>
                    <a:pt x="374" y="725"/>
                    <a:pt x="376" y="726"/>
                    <a:pt x="380" y="727"/>
                  </a:cubicBezTo>
                  <a:cubicBezTo>
                    <a:pt x="386" y="728"/>
                    <a:pt x="390" y="728"/>
                    <a:pt x="395" y="725"/>
                  </a:cubicBezTo>
                  <a:cubicBezTo>
                    <a:pt x="401" y="720"/>
                    <a:pt x="403" y="708"/>
                    <a:pt x="399" y="701"/>
                  </a:cubicBezTo>
                  <a:cubicBezTo>
                    <a:pt x="397" y="696"/>
                    <a:pt x="392" y="696"/>
                    <a:pt x="388" y="697"/>
                  </a:cubicBezTo>
                  <a:cubicBezTo>
                    <a:pt x="382" y="698"/>
                    <a:pt x="381" y="693"/>
                    <a:pt x="376" y="690"/>
                  </a:cubicBezTo>
                  <a:cubicBezTo>
                    <a:pt x="368" y="685"/>
                    <a:pt x="356" y="690"/>
                    <a:pt x="355" y="700"/>
                  </a:cubicBezTo>
                  <a:cubicBezTo>
                    <a:pt x="354" y="703"/>
                    <a:pt x="357" y="705"/>
                    <a:pt x="359" y="704"/>
                  </a:cubicBezTo>
                  <a:cubicBezTo>
                    <a:pt x="359" y="704"/>
                    <a:pt x="359" y="704"/>
                    <a:pt x="359" y="704"/>
                  </a:cubicBezTo>
                  <a:cubicBezTo>
                    <a:pt x="362" y="705"/>
                    <a:pt x="363" y="702"/>
                    <a:pt x="363" y="699"/>
                  </a:cubicBezTo>
                  <a:cubicBezTo>
                    <a:pt x="364" y="697"/>
                    <a:pt x="367" y="695"/>
                    <a:pt x="370" y="696"/>
                  </a:cubicBezTo>
                  <a:cubicBezTo>
                    <a:pt x="372" y="696"/>
                    <a:pt x="374" y="698"/>
                    <a:pt x="375" y="700"/>
                  </a:cubicBezTo>
                  <a:cubicBezTo>
                    <a:pt x="378" y="703"/>
                    <a:pt x="381" y="704"/>
                    <a:pt x="385" y="705"/>
                  </a:cubicBezTo>
                  <a:cubicBezTo>
                    <a:pt x="388" y="705"/>
                    <a:pt x="392" y="702"/>
                    <a:pt x="393" y="706"/>
                  </a:cubicBezTo>
                  <a:cubicBezTo>
                    <a:pt x="394" y="708"/>
                    <a:pt x="393" y="712"/>
                    <a:pt x="393" y="714"/>
                  </a:cubicBezTo>
                  <a:cubicBezTo>
                    <a:pt x="390" y="723"/>
                    <a:pt x="379" y="721"/>
                    <a:pt x="376" y="714"/>
                  </a:cubicBezTo>
                  <a:cubicBezTo>
                    <a:pt x="375" y="712"/>
                    <a:pt x="372" y="711"/>
                    <a:pt x="371" y="712"/>
                  </a:cubicBezTo>
                  <a:cubicBezTo>
                    <a:pt x="369" y="714"/>
                    <a:pt x="366" y="719"/>
                    <a:pt x="363" y="718"/>
                  </a:cubicBezTo>
                  <a:cubicBezTo>
                    <a:pt x="360" y="716"/>
                    <a:pt x="360" y="710"/>
                    <a:pt x="359" y="707"/>
                  </a:cubicBezTo>
                  <a:cubicBezTo>
                    <a:pt x="358" y="705"/>
                    <a:pt x="355" y="704"/>
                    <a:pt x="353" y="705"/>
                  </a:cubicBezTo>
                  <a:cubicBezTo>
                    <a:pt x="354" y="692"/>
                    <a:pt x="354" y="679"/>
                    <a:pt x="355" y="666"/>
                  </a:cubicBezTo>
                  <a:cubicBezTo>
                    <a:pt x="356" y="651"/>
                    <a:pt x="358" y="637"/>
                    <a:pt x="361" y="623"/>
                  </a:cubicBezTo>
                  <a:cubicBezTo>
                    <a:pt x="365" y="623"/>
                    <a:pt x="370" y="624"/>
                    <a:pt x="373" y="624"/>
                  </a:cubicBezTo>
                  <a:cubicBezTo>
                    <a:pt x="382" y="624"/>
                    <a:pt x="391" y="624"/>
                    <a:pt x="399" y="627"/>
                  </a:cubicBezTo>
                  <a:cubicBezTo>
                    <a:pt x="401" y="627"/>
                    <a:pt x="403" y="628"/>
                    <a:pt x="405" y="629"/>
                  </a:cubicBezTo>
                  <a:cubicBezTo>
                    <a:pt x="406" y="631"/>
                    <a:pt x="406" y="634"/>
                    <a:pt x="407" y="637"/>
                  </a:cubicBezTo>
                  <a:cubicBezTo>
                    <a:pt x="409" y="646"/>
                    <a:pt x="409" y="656"/>
                    <a:pt x="410" y="666"/>
                  </a:cubicBezTo>
                  <a:cubicBezTo>
                    <a:pt x="410" y="676"/>
                    <a:pt x="411" y="686"/>
                    <a:pt x="410" y="697"/>
                  </a:cubicBezTo>
                  <a:cubicBezTo>
                    <a:pt x="410" y="717"/>
                    <a:pt x="410" y="737"/>
                    <a:pt x="410" y="758"/>
                  </a:cubicBezTo>
                  <a:cubicBezTo>
                    <a:pt x="409" y="791"/>
                    <a:pt x="403" y="825"/>
                    <a:pt x="398" y="859"/>
                  </a:cubicBezTo>
                  <a:cubicBezTo>
                    <a:pt x="398" y="860"/>
                    <a:pt x="398" y="861"/>
                    <a:pt x="398" y="863"/>
                  </a:cubicBezTo>
                  <a:cubicBezTo>
                    <a:pt x="383" y="864"/>
                    <a:pt x="368" y="864"/>
                    <a:pt x="353" y="863"/>
                  </a:cubicBezTo>
                  <a:close/>
                  <a:moveTo>
                    <a:pt x="378" y="489"/>
                  </a:moveTo>
                  <a:cubicBezTo>
                    <a:pt x="378" y="481"/>
                    <a:pt x="377" y="473"/>
                    <a:pt x="374" y="466"/>
                  </a:cubicBezTo>
                  <a:cubicBezTo>
                    <a:pt x="371" y="460"/>
                    <a:pt x="361" y="451"/>
                    <a:pt x="370" y="445"/>
                  </a:cubicBezTo>
                  <a:cubicBezTo>
                    <a:pt x="375" y="442"/>
                    <a:pt x="382" y="443"/>
                    <a:pt x="388" y="442"/>
                  </a:cubicBezTo>
                  <a:cubicBezTo>
                    <a:pt x="387" y="444"/>
                    <a:pt x="386" y="447"/>
                    <a:pt x="387" y="449"/>
                  </a:cubicBezTo>
                  <a:cubicBezTo>
                    <a:pt x="388" y="453"/>
                    <a:pt x="395" y="452"/>
                    <a:pt x="394" y="447"/>
                  </a:cubicBezTo>
                  <a:cubicBezTo>
                    <a:pt x="396" y="445"/>
                    <a:pt x="399" y="443"/>
                    <a:pt x="401" y="441"/>
                  </a:cubicBezTo>
                  <a:cubicBezTo>
                    <a:pt x="407" y="441"/>
                    <a:pt x="412" y="440"/>
                    <a:pt x="418" y="441"/>
                  </a:cubicBezTo>
                  <a:cubicBezTo>
                    <a:pt x="423" y="442"/>
                    <a:pt x="434" y="444"/>
                    <a:pt x="430" y="451"/>
                  </a:cubicBezTo>
                  <a:cubicBezTo>
                    <a:pt x="428" y="452"/>
                    <a:pt x="426" y="452"/>
                    <a:pt x="425" y="453"/>
                  </a:cubicBezTo>
                  <a:cubicBezTo>
                    <a:pt x="424" y="453"/>
                    <a:pt x="423" y="453"/>
                    <a:pt x="422" y="453"/>
                  </a:cubicBezTo>
                  <a:cubicBezTo>
                    <a:pt x="421" y="453"/>
                    <a:pt x="420" y="453"/>
                    <a:pt x="419" y="453"/>
                  </a:cubicBezTo>
                  <a:cubicBezTo>
                    <a:pt x="419" y="453"/>
                    <a:pt x="418" y="453"/>
                    <a:pt x="418" y="453"/>
                  </a:cubicBezTo>
                  <a:cubicBezTo>
                    <a:pt x="415" y="453"/>
                    <a:pt x="413" y="457"/>
                    <a:pt x="415" y="459"/>
                  </a:cubicBezTo>
                  <a:cubicBezTo>
                    <a:pt x="417" y="461"/>
                    <a:pt x="419" y="461"/>
                    <a:pt x="422" y="461"/>
                  </a:cubicBezTo>
                  <a:cubicBezTo>
                    <a:pt x="419" y="465"/>
                    <a:pt x="417" y="468"/>
                    <a:pt x="415" y="472"/>
                  </a:cubicBezTo>
                  <a:cubicBezTo>
                    <a:pt x="406" y="487"/>
                    <a:pt x="407" y="504"/>
                    <a:pt x="406" y="521"/>
                  </a:cubicBezTo>
                  <a:cubicBezTo>
                    <a:pt x="403" y="522"/>
                    <a:pt x="399" y="523"/>
                    <a:pt x="395" y="522"/>
                  </a:cubicBezTo>
                  <a:cubicBezTo>
                    <a:pt x="393" y="522"/>
                    <a:pt x="379" y="517"/>
                    <a:pt x="381" y="515"/>
                  </a:cubicBezTo>
                  <a:cubicBezTo>
                    <a:pt x="381" y="515"/>
                    <a:pt x="380" y="514"/>
                    <a:pt x="380" y="515"/>
                  </a:cubicBezTo>
                  <a:cubicBezTo>
                    <a:pt x="379" y="515"/>
                    <a:pt x="379" y="515"/>
                    <a:pt x="379" y="516"/>
                  </a:cubicBezTo>
                  <a:cubicBezTo>
                    <a:pt x="379" y="516"/>
                    <a:pt x="379" y="517"/>
                    <a:pt x="379" y="517"/>
                  </a:cubicBezTo>
                  <a:cubicBezTo>
                    <a:pt x="387" y="522"/>
                    <a:pt x="397" y="525"/>
                    <a:pt x="406" y="522"/>
                  </a:cubicBezTo>
                  <a:cubicBezTo>
                    <a:pt x="406" y="522"/>
                    <a:pt x="406" y="523"/>
                    <a:pt x="406" y="523"/>
                  </a:cubicBezTo>
                  <a:cubicBezTo>
                    <a:pt x="406" y="525"/>
                    <a:pt x="406" y="528"/>
                    <a:pt x="406" y="530"/>
                  </a:cubicBezTo>
                  <a:cubicBezTo>
                    <a:pt x="402" y="534"/>
                    <a:pt x="398" y="537"/>
                    <a:pt x="393" y="538"/>
                  </a:cubicBezTo>
                  <a:cubicBezTo>
                    <a:pt x="392" y="538"/>
                    <a:pt x="382" y="539"/>
                    <a:pt x="382" y="536"/>
                  </a:cubicBezTo>
                  <a:cubicBezTo>
                    <a:pt x="383" y="535"/>
                    <a:pt x="381" y="535"/>
                    <a:pt x="381" y="536"/>
                  </a:cubicBezTo>
                  <a:cubicBezTo>
                    <a:pt x="380" y="540"/>
                    <a:pt x="388" y="539"/>
                    <a:pt x="390" y="539"/>
                  </a:cubicBezTo>
                  <a:cubicBezTo>
                    <a:pt x="396" y="539"/>
                    <a:pt x="401" y="537"/>
                    <a:pt x="406" y="532"/>
                  </a:cubicBezTo>
                  <a:cubicBezTo>
                    <a:pt x="405" y="541"/>
                    <a:pt x="405" y="550"/>
                    <a:pt x="405" y="559"/>
                  </a:cubicBezTo>
                  <a:cubicBezTo>
                    <a:pt x="402" y="561"/>
                    <a:pt x="400" y="564"/>
                    <a:pt x="396" y="566"/>
                  </a:cubicBezTo>
                  <a:cubicBezTo>
                    <a:pt x="394" y="567"/>
                    <a:pt x="390" y="567"/>
                    <a:pt x="387" y="567"/>
                  </a:cubicBezTo>
                  <a:cubicBezTo>
                    <a:pt x="385" y="567"/>
                    <a:pt x="378" y="567"/>
                    <a:pt x="380" y="564"/>
                  </a:cubicBezTo>
                  <a:cubicBezTo>
                    <a:pt x="380" y="563"/>
                    <a:pt x="379" y="562"/>
                    <a:pt x="379" y="563"/>
                  </a:cubicBezTo>
                  <a:cubicBezTo>
                    <a:pt x="376" y="569"/>
                    <a:pt x="386" y="569"/>
                    <a:pt x="389" y="569"/>
                  </a:cubicBezTo>
                  <a:cubicBezTo>
                    <a:pt x="394" y="569"/>
                    <a:pt x="397" y="568"/>
                    <a:pt x="401" y="565"/>
                  </a:cubicBezTo>
                  <a:cubicBezTo>
                    <a:pt x="402" y="564"/>
                    <a:pt x="404" y="562"/>
                    <a:pt x="405" y="560"/>
                  </a:cubicBezTo>
                  <a:cubicBezTo>
                    <a:pt x="405" y="566"/>
                    <a:pt x="405" y="572"/>
                    <a:pt x="405" y="577"/>
                  </a:cubicBezTo>
                  <a:cubicBezTo>
                    <a:pt x="398" y="580"/>
                    <a:pt x="390" y="581"/>
                    <a:pt x="382" y="581"/>
                  </a:cubicBezTo>
                  <a:cubicBezTo>
                    <a:pt x="383" y="581"/>
                    <a:pt x="383" y="580"/>
                    <a:pt x="383" y="580"/>
                  </a:cubicBezTo>
                  <a:cubicBezTo>
                    <a:pt x="384" y="579"/>
                    <a:pt x="383" y="579"/>
                    <a:pt x="382" y="579"/>
                  </a:cubicBezTo>
                  <a:cubicBezTo>
                    <a:pt x="382" y="580"/>
                    <a:pt x="381" y="581"/>
                    <a:pt x="381" y="581"/>
                  </a:cubicBezTo>
                  <a:cubicBezTo>
                    <a:pt x="381" y="582"/>
                    <a:pt x="381" y="582"/>
                    <a:pt x="381" y="582"/>
                  </a:cubicBezTo>
                  <a:cubicBezTo>
                    <a:pt x="390" y="583"/>
                    <a:pt x="398" y="582"/>
                    <a:pt x="405" y="579"/>
                  </a:cubicBezTo>
                  <a:cubicBezTo>
                    <a:pt x="405" y="580"/>
                    <a:pt x="405" y="582"/>
                    <a:pt x="405" y="584"/>
                  </a:cubicBezTo>
                  <a:cubicBezTo>
                    <a:pt x="405" y="589"/>
                    <a:pt x="405" y="594"/>
                    <a:pt x="405" y="599"/>
                  </a:cubicBezTo>
                  <a:cubicBezTo>
                    <a:pt x="404" y="600"/>
                    <a:pt x="404" y="600"/>
                    <a:pt x="404" y="600"/>
                  </a:cubicBezTo>
                  <a:cubicBezTo>
                    <a:pt x="398" y="603"/>
                    <a:pt x="389" y="603"/>
                    <a:pt x="383" y="603"/>
                  </a:cubicBezTo>
                  <a:cubicBezTo>
                    <a:pt x="382" y="603"/>
                    <a:pt x="382" y="604"/>
                    <a:pt x="383" y="604"/>
                  </a:cubicBezTo>
                  <a:cubicBezTo>
                    <a:pt x="389" y="604"/>
                    <a:pt x="397" y="605"/>
                    <a:pt x="403" y="602"/>
                  </a:cubicBezTo>
                  <a:cubicBezTo>
                    <a:pt x="403" y="602"/>
                    <a:pt x="404" y="601"/>
                    <a:pt x="405" y="601"/>
                  </a:cubicBezTo>
                  <a:cubicBezTo>
                    <a:pt x="404" y="605"/>
                    <a:pt x="404" y="609"/>
                    <a:pt x="404" y="613"/>
                  </a:cubicBezTo>
                  <a:cubicBezTo>
                    <a:pt x="404" y="615"/>
                    <a:pt x="404" y="618"/>
                    <a:pt x="404" y="620"/>
                  </a:cubicBezTo>
                  <a:cubicBezTo>
                    <a:pt x="401" y="619"/>
                    <a:pt x="397" y="618"/>
                    <a:pt x="394" y="618"/>
                  </a:cubicBezTo>
                  <a:cubicBezTo>
                    <a:pt x="386" y="616"/>
                    <a:pt x="379" y="616"/>
                    <a:pt x="371" y="616"/>
                  </a:cubicBezTo>
                  <a:cubicBezTo>
                    <a:pt x="368" y="616"/>
                    <a:pt x="365" y="616"/>
                    <a:pt x="362" y="616"/>
                  </a:cubicBezTo>
                  <a:cubicBezTo>
                    <a:pt x="363" y="613"/>
                    <a:pt x="363" y="609"/>
                    <a:pt x="364" y="605"/>
                  </a:cubicBezTo>
                  <a:cubicBezTo>
                    <a:pt x="367" y="586"/>
                    <a:pt x="369" y="566"/>
                    <a:pt x="371" y="547"/>
                  </a:cubicBezTo>
                  <a:cubicBezTo>
                    <a:pt x="373" y="527"/>
                    <a:pt x="378" y="508"/>
                    <a:pt x="378" y="489"/>
                  </a:cubicBezTo>
                  <a:close/>
                  <a:moveTo>
                    <a:pt x="444" y="935"/>
                  </a:moveTo>
                  <a:cubicBezTo>
                    <a:pt x="444" y="935"/>
                    <a:pt x="444" y="935"/>
                    <a:pt x="444" y="935"/>
                  </a:cubicBezTo>
                  <a:cubicBezTo>
                    <a:pt x="444" y="936"/>
                    <a:pt x="444" y="936"/>
                    <a:pt x="444" y="937"/>
                  </a:cubicBezTo>
                  <a:cubicBezTo>
                    <a:pt x="441" y="935"/>
                    <a:pt x="438" y="934"/>
                    <a:pt x="436" y="932"/>
                  </a:cubicBezTo>
                  <a:cubicBezTo>
                    <a:pt x="435" y="931"/>
                    <a:pt x="434" y="931"/>
                    <a:pt x="433" y="930"/>
                  </a:cubicBezTo>
                  <a:cubicBezTo>
                    <a:pt x="435" y="927"/>
                    <a:pt x="436" y="923"/>
                    <a:pt x="438" y="919"/>
                  </a:cubicBezTo>
                  <a:cubicBezTo>
                    <a:pt x="440" y="921"/>
                    <a:pt x="442" y="922"/>
                    <a:pt x="444" y="923"/>
                  </a:cubicBezTo>
                  <a:cubicBezTo>
                    <a:pt x="444" y="925"/>
                    <a:pt x="444" y="926"/>
                    <a:pt x="444" y="928"/>
                  </a:cubicBezTo>
                  <a:cubicBezTo>
                    <a:pt x="444" y="930"/>
                    <a:pt x="444" y="933"/>
                    <a:pt x="444" y="935"/>
                  </a:cubicBezTo>
                  <a:close/>
                  <a:moveTo>
                    <a:pt x="404" y="912"/>
                  </a:moveTo>
                  <a:cubicBezTo>
                    <a:pt x="403" y="913"/>
                    <a:pt x="403" y="914"/>
                    <a:pt x="402" y="915"/>
                  </a:cubicBezTo>
                  <a:cubicBezTo>
                    <a:pt x="402" y="915"/>
                    <a:pt x="402" y="915"/>
                    <a:pt x="401" y="915"/>
                  </a:cubicBezTo>
                  <a:cubicBezTo>
                    <a:pt x="401" y="913"/>
                    <a:pt x="401" y="912"/>
                    <a:pt x="401" y="910"/>
                  </a:cubicBezTo>
                  <a:cubicBezTo>
                    <a:pt x="402" y="911"/>
                    <a:pt x="403" y="911"/>
                    <a:pt x="404" y="912"/>
                  </a:cubicBezTo>
                  <a:close/>
                  <a:moveTo>
                    <a:pt x="401" y="909"/>
                  </a:moveTo>
                  <a:cubicBezTo>
                    <a:pt x="401" y="905"/>
                    <a:pt x="401" y="902"/>
                    <a:pt x="402" y="898"/>
                  </a:cubicBezTo>
                  <a:cubicBezTo>
                    <a:pt x="402" y="898"/>
                    <a:pt x="402" y="897"/>
                    <a:pt x="402" y="896"/>
                  </a:cubicBezTo>
                  <a:cubicBezTo>
                    <a:pt x="402" y="896"/>
                    <a:pt x="402" y="896"/>
                    <a:pt x="402" y="896"/>
                  </a:cubicBezTo>
                  <a:cubicBezTo>
                    <a:pt x="404" y="897"/>
                    <a:pt x="406" y="899"/>
                    <a:pt x="407" y="900"/>
                  </a:cubicBezTo>
                  <a:cubicBezTo>
                    <a:pt x="406" y="903"/>
                    <a:pt x="405" y="907"/>
                    <a:pt x="404" y="911"/>
                  </a:cubicBezTo>
                  <a:cubicBezTo>
                    <a:pt x="403" y="910"/>
                    <a:pt x="402" y="909"/>
                    <a:pt x="401" y="909"/>
                  </a:cubicBezTo>
                  <a:close/>
                  <a:moveTo>
                    <a:pt x="404" y="919"/>
                  </a:moveTo>
                  <a:cubicBezTo>
                    <a:pt x="408" y="921"/>
                    <a:pt x="412" y="923"/>
                    <a:pt x="416" y="925"/>
                  </a:cubicBezTo>
                  <a:cubicBezTo>
                    <a:pt x="414" y="929"/>
                    <a:pt x="413" y="934"/>
                    <a:pt x="411" y="938"/>
                  </a:cubicBezTo>
                  <a:cubicBezTo>
                    <a:pt x="408" y="936"/>
                    <a:pt x="405" y="934"/>
                    <a:pt x="402" y="932"/>
                  </a:cubicBezTo>
                  <a:cubicBezTo>
                    <a:pt x="401" y="932"/>
                    <a:pt x="401" y="932"/>
                    <a:pt x="401" y="932"/>
                  </a:cubicBezTo>
                  <a:cubicBezTo>
                    <a:pt x="401" y="930"/>
                    <a:pt x="401" y="928"/>
                    <a:pt x="401" y="925"/>
                  </a:cubicBezTo>
                  <a:cubicBezTo>
                    <a:pt x="402" y="923"/>
                    <a:pt x="403" y="921"/>
                    <a:pt x="404" y="919"/>
                  </a:cubicBezTo>
                  <a:close/>
                  <a:moveTo>
                    <a:pt x="404" y="916"/>
                  </a:moveTo>
                  <a:cubicBezTo>
                    <a:pt x="405" y="915"/>
                    <a:pt x="405" y="914"/>
                    <a:pt x="406" y="913"/>
                  </a:cubicBezTo>
                  <a:cubicBezTo>
                    <a:pt x="409" y="916"/>
                    <a:pt x="413" y="918"/>
                    <a:pt x="417" y="921"/>
                  </a:cubicBezTo>
                  <a:cubicBezTo>
                    <a:pt x="417" y="922"/>
                    <a:pt x="417" y="922"/>
                    <a:pt x="417" y="923"/>
                  </a:cubicBezTo>
                  <a:cubicBezTo>
                    <a:pt x="413" y="921"/>
                    <a:pt x="408" y="918"/>
                    <a:pt x="404" y="916"/>
                  </a:cubicBezTo>
                  <a:close/>
                  <a:moveTo>
                    <a:pt x="407" y="913"/>
                  </a:moveTo>
                  <a:cubicBezTo>
                    <a:pt x="407" y="912"/>
                    <a:pt x="406" y="912"/>
                    <a:pt x="406" y="912"/>
                  </a:cubicBezTo>
                  <a:cubicBezTo>
                    <a:pt x="407" y="908"/>
                    <a:pt x="408" y="905"/>
                    <a:pt x="409" y="901"/>
                  </a:cubicBezTo>
                  <a:cubicBezTo>
                    <a:pt x="411" y="903"/>
                    <a:pt x="414" y="904"/>
                    <a:pt x="416" y="905"/>
                  </a:cubicBezTo>
                  <a:cubicBezTo>
                    <a:pt x="418" y="906"/>
                    <a:pt x="419" y="907"/>
                    <a:pt x="421" y="908"/>
                  </a:cubicBezTo>
                  <a:cubicBezTo>
                    <a:pt x="420" y="911"/>
                    <a:pt x="419" y="914"/>
                    <a:pt x="419" y="917"/>
                  </a:cubicBezTo>
                  <a:cubicBezTo>
                    <a:pt x="418" y="918"/>
                    <a:pt x="418" y="919"/>
                    <a:pt x="418" y="920"/>
                  </a:cubicBezTo>
                  <a:cubicBezTo>
                    <a:pt x="414" y="918"/>
                    <a:pt x="410" y="915"/>
                    <a:pt x="407" y="913"/>
                  </a:cubicBezTo>
                  <a:close/>
                  <a:moveTo>
                    <a:pt x="410" y="900"/>
                  </a:moveTo>
                  <a:cubicBezTo>
                    <a:pt x="411" y="896"/>
                    <a:pt x="412" y="892"/>
                    <a:pt x="413" y="887"/>
                  </a:cubicBezTo>
                  <a:cubicBezTo>
                    <a:pt x="413" y="886"/>
                    <a:pt x="414" y="884"/>
                    <a:pt x="414" y="882"/>
                  </a:cubicBezTo>
                  <a:cubicBezTo>
                    <a:pt x="418" y="885"/>
                    <a:pt x="421" y="887"/>
                    <a:pt x="425" y="890"/>
                  </a:cubicBezTo>
                  <a:cubicBezTo>
                    <a:pt x="424" y="896"/>
                    <a:pt x="423" y="902"/>
                    <a:pt x="421" y="907"/>
                  </a:cubicBezTo>
                  <a:cubicBezTo>
                    <a:pt x="420" y="907"/>
                    <a:pt x="418" y="906"/>
                    <a:pt x="417" y="905"/>
                  </a:cubicBezTo>
                  <a:cubicBezTo>
                    <a:pt x="415" y="903"/>
                    <a:pt x="412" y="902"/>
                    <a:pt x="410" y="900"/>
                  </a:cubicBezTo>
                  <a:close/>
                  <a:moveTo>
                    <a:pt x="419" y="922"/>
                  </a:moveTo>
                  <a:cubicBezTo>
                    <a:pt x="423" y="925"/>
                    <a:pt x="427" y="927"/>
                    <a:pt x="431" y="930"/>
                  </a:cubicBezTo>
                  <a:cubicBezTo>
                    <a:pt x="431" y="930"/>
                    <a:pt x="431" y="930"/>
                    <a:pt x="431" y="930"/>
                  </a:cubicBezTo>
                  <a:cubicBezTo>
                    <a:pt x="427" y="928"/>
                    <a:pt x="423" y="926"/>
                    <a:pt x="418" y="924"/>
                  </a:cubicBezTo>
                  <a:cubicBezTo>
                    <a:pt x="419" y="923"/>
                    <a:pt x="419" y="923"/>
                    <a:pt x="419" y="922"/>
                  </a:cubicBezTo>
                  <a:close/>
                  <a:moveTo>
                    <a:pt x="419" y="921"/>
                  </a:moveTo>
                  <a:cubicBezTo>
                    <a:pt x="420" y="919"/>
                    <a:pt x="421" y="916"/>
                    <a:pt x="422" y="914"/>
                  </a:cubicBezTo>
                  <a:cubicBezTo>
                    <a:pt x="422" y="912"/>
                    <a:pt x="422" y="911"/>
                    <a:pt x="423" y="910"/>
                  </a:cubicBezTo>
                  <a:cubicBezTo>
                    <a:pt x="427" y="913"/>
                    <a:pt x="432" y="915"/>
                    <a:pt x="436" y="918"/>
                  </a:cubicBezTo>
                  <a:cubicBezTo>
                    <a:pt x="435" y="922"/>
                    <a:pt x="433" y="926"/>
                    <a:pt x="432" y="929"/>
                  </a:cubicBezTo>
                  <a:cubicBezTo>
                    <a:pt x="427" y="927"/>
                    <a:pt x="423" y="924"/>
                    <a:pt x="419" y="921"/>
                  </a:cubicBezTo>
                  <a:close/>
                  <a:moveTo>
                    <a:pt x="438" y="918"/>
                  </a:moveTo>
                  <a:cubicBezTo>
                    <a:pt x="439" y="916"/>
                    <a:pt x="440" y="914"/>
                    <a:pt x="440" y="912"/>
                  </a:cubicBezTo>
                  <a:cubicBezTo>
                    <a:pt x="441" y="909"/>
                    <a:pt x="442" y="907"/>
                    <a:pt x="442" y="904"/>
                  </a:cubicBezTo>
                  <a:cubicBezTo>
                    <a:pt x="443" y="904"/>
                    <a:pt x="444" y="905"/>
                    <a:pt x="445" y="906"/>
                  </a:cubicBezTo>
                  <a:cubicBezTo>
                    <a:pt x="444" y="911"/>
                    <a:pt x="444" y="917"/>
                    <a:pt x="444" y="922"/>
                  </a:cubicBezTo>
                  <a:cubicBezTo>
                    <a:pt x="442" y="921"/>
                    <a:pt x="440" y="920"/>
                    <a:pt x="438" y="918"/>
                  </a:cubicBezTo>
                  <a:close/>
                  <a:moveTo>
                    <a:pt x="441" y="893"/>
                  </a:moveTo>
                  <a:cubicBezTo>
                    <a:pt x="439" y="892"/>
                    <a:pt x="437" y="890"/>
                    <a:pt x="435" y="889"/>
                  </a:cubicBezTo>
                  <a:cubicBezTo>
                    <a:pt x="433" y="887"/>
                    <a:pt x="430" y="885"/>
                    <a:pt x="428" y="883"/>
                  </a:cubicBezTo>
                  <a:cubicBezTo>
                    <a:pt x="428" y="879"/>
                    <a:pt x="429" y="875"/>
                    <a:pt x="429" y="871"/>
                  </a:cubicBezTo>
                  <a:cubicBezTo>
                    <a:pt x="431" y="873"/>
                    <a:pt x="434" y="874"/>
                    <a:pt x="436" y="876"/>
                  </a:cubicBezTo>
                  <a:cubicBezTo>
                    <a:pt x="438" y="878"/>
                    <a:pt x="441" y="880"/>
                    <a:pt x="443" y="881"/>
                  </a:cubicBezTo>
                  <a:cubicBezTo>
                    <a:pt x="443" y="882"/>
                    <a:pt x="443" y="884"/>
                    <a:pt x="443" y="885"/>
                  </a:cubicBezTo>
                  <a:cubicBezTo>
                    <a:pt x="442" y="888"/>
                    <a:pt x="442" y="890"/>
                    <a:pt x="441" y="893"/>
                  </a:cubicBezTo>
                  <a:close/>
                  <a:moveTo>
                    <a:pt x="433" y="888"/>
                  </a:moveTo>
                  <a:cubicBezTo>
                    <a:pt x="436" y="890"/>
                    <a:pt x="438" y="892"/>
                    <a:pt x="441" y="894"/>
                  </a:cubicBezTo>
                  <a:cubicBezTo>
                    <a:pt x="441" y="897"/>
                    <a:pt x="441" y="899"/>
                    <a:pt x="440" y="901"/>
                  </a:cubicBezTo>
                  <a:cubicBezTo>
                    <a:pt x="436" y="898"/>
                    <a:pt x="432" y="895"/>
                    <a:pt x="429" y="892"/>
                  </a:cubicBezTo>
                  <a:cubicBezTo>
                    <a:pt x="428" y="891"/>
                    <a:pt x="427" y="891"/>
                    <a:pt x="426" y="890"/>
                  </a:cubicBezTo>
                  <a:cubicBezTo>
                    <a:pt x="427" y="888"/>
                    <a:pt x="427" y="886"/>
                    <a:pt x="427" y="884"/>
                  </a:cubicBezTo>
                  <a:cubicBezTo>
                    <a:pt x="429" y="886"/>
                    <a:pt x="431" y="887"/>
                    <a:pt x="433" y="888"/>
                  </a:cubicBezTo>
                  <a:close/>
                  <a:moveTo>
                    <a:pt x="440" y="902"/>
                  </a:moveTo>
                  <a:cubicBezTo>
                    <a:pt x="440" y="905"/>
                    <a:pt x="439" y="907"/>
                    <a:pt x="439" y="910"/>
                  </a:cubicBezTo>
                  <a:cubicBezTo>
                    <a:pt x="438" y="913"/>
                    <a:pt x="437" y="915"/>
                    <a:pt x="436" y="917"/>
                  </a:cubicBezTo>
                  <a:cubicBezTo>
                    <a:pt x="432" y="915"/>
                    <a:pt x="428" y="912"/>
                    <a:pt x="423" y="909"/>
                  </a:cubicBezTo>
                  <a:cubicBezTo>
                    <a:pt x="424" y="903"/>
                    <a:pt x="425" y="897"/>
                    <a:pt x="426" y="891"/>
                  </a:cubicBezTo>
                  <a:cubicBezTo>
                    <a:pt x="431" y="895"/>
                    <a:pt x="435" y="899"/>
                    <a:pt x="440" y="902"/>
                  </a:cubicBezTo>
                  <a:close/>
                  <a:moveTo>
                    <a:pt x="426" y="882"/>
                  </a:moveTo>
                  <a:cubicBezTo>
                    <a:pt x="424" y="881"/>
                    <a:pt x="423" y="879"/>
                    <a:pt x="421" y="878"/>
                  </a:cubicBezTo>
                  <a:cubicBezTo>
                    <a:pt x="420" y="877"/>
                    <a:pt x="418" y="877"/>
                    <a:pt x="416" y="876"/>
                  </a:cubicBezTo>
                  <a:cubicBezTo>
                    <a:pt x="417" y="874"/>
                    <a:pt x="417" y="872"/>
                    <a:pt x="418" y="870"/>
                  </a:cubicBezTo>
                  <a:cubicBezTo>
                    <a:pt x="418" y="870"/>
                    <a:pt x="418" y="870"/>
                    <a:pt x="418" y="870"/>
                  </a:cubicBezTo>
                  <a:cubicBezTo>
                    <a:pt x="421" y="869"/>
                    <a:pt x="423" y="869"/>
                    <a:pt x="426" y="869"/>
                  </a:cubicBezTo>
                  <a:cubicBezTo>
                    <a:pt x="426" y="869"/>
                    <a:pt x="426" y="870"/>
                    <a:pt x="426" y="870"/>
                  </a:cubicBezTo>
                  <a:cubicBezTo>
                    <a:pt x="426" y="874"/>
                    <a:pt x="426" y="878"/>
                    <a:pt x="426" y="882"/>
                  </a:cubicBezTo>
                  <a:close/>
                  <a:moveTo>
                    <a:pt x="419" y="878"/>
                  </a:moveTo>
                  <a:cubicBezTo>
                    <a:pt x="421" y="880"/>
                    <a:pt x="424" y="881"/>
                    <a:pt x="426" y="883"/>
                  </a:cubicBezTo>
                  <a:cubicBezTo>
                    <a:pt x="425" y="885"/>
                    <a:pt x="425" y="887"/>
                    <a:pt x="425" y="889"/>
                  </a:cubicBezTo>
                  <a:cubicBezTo>
                    <a:pt x="422" y="887"/>
                    <a:pt x="419" y="884"/>
                    <a:pt x="417" y="882"/>
                  </a:cubicBezTo>
                  <a:cubicBezTo>
                    <a:pt x="416" y="882"/>
                    <a:pt x="415" y="882"/>
                    <a:pt x="415" y="881"/>
                  </a:cubicBezTo>
                  <a:cubicBezTo>
                    <a:pt x="415" y="880"/>
                    <a:pt x="416" y="878"/>
                    <a:pt x="416" y="877"/>
                  </a:cubicBezTo>
                  <a:cubicBezTo>
                    <a:pt x="417" y="877"/>
                    <a:pt x="418" y="878"/>
                    <a:pt x="419" y="878"/>
                  </a:cubicBezTo>
                  <a:close/>
                  <a:moveTo>
                    <a:pt x="414" y="874"/>
                  </a:moveTo>
                  <a:cubicBezTo>
                    <a:pt x="412" y="873"/>
                    <a:pt x="410" y="872"/>
                    <a:pt x="409" y="871"/>
                  </a:cubicBezTo>
                  <a:cubicBezTo>
                    <a:pt x="411" y="870"/>
                    <a:pt x="413" y="870"/>
                    <a:pt x="415" y="870"/>
                  </a:cubicBezTo>
                  <a:cubicBezTo>
                    <a:pt x="415" y="871"/>
                    <a:pt x="415" y="873"/>
                    <a:pt x="414" y="874"/>
                  </a:cubicBezTo>
                  <a:close/>
                  <a:moveTo>
                    <a:pt x="414" y="875"/>
                  </a:moveTo>
                  <a:cubicBezTo>
                    <a:pt x="414" y="877"/>
                    <a:pt x="413" y="878"/>
                    <a:pt x="413" y="880"/>
                  </a:cubicBezTo>
                  <a:cubicBezTo>
                    <a:pt x="410" y="879"/>
                    <a:pt x="408" y="877"/>
                    <a:pt x="406" y="875"/>
                  </a:cubicBezTo>
                  <a:cubicBezTo>
                    <a:pt x="406" y="875"/>
                    <a:pt x="405" y="875"/>
                    <a:pt x="405" y="876"/>
                  </a:cubicBezTo>
                  <a:cubicBezTo>
                    <a:pt x="407" y="878"/>
                    <a:pt x="410" y="879"/>
                    <a:pt x="412" y="881"/>
                  </a:cubicBezTo>
                  <a:cubicBezTo>
                    <a:pt x="412" y="883"/>
                    <a:pt x="412" y="884"/>
                    <a:pt x="411" y="886"/>
                  </a:cubicBezTo>
                  <a:cubicBezTo>
                    <a:pt x="410" y="890"/>
                    <a:pt x="409" y="894"/>
                    <a:pt x="408" y="899"/>
                  </a:cubicBezTo>
                  <a:cubicBezTo>
                    <a:pt x="407" y="898"/>
                    <a:pt x="406" y="897"/>
                    <a:pt x="405" y="897"/>
                  </a:cubicBezTo>
                  <a:cubicBezTo>
                    <a:pt x="404" y="896"/>
                    <a:pt x="403" y="895"/>
                    <a:pt x="402" y="895"/>
                  </a:cubicBezTo>
                  <a:cubicBezTo>
                    <a:pt x="402" y="887"/>
                    <a:pt x="403" y="879"/>
                    <a:pt x="404" y="871"/>
                  </a:cubicBezTo>
                  <a:cubicBezTo>
                    <a:pt x="405" y="871"/>
                    <a:pt x="406" y="871"/>
                    <a:pt x="407" y="871"/>
                  </a:cubicBezTo>
                  <a:cubicBezTo>
                    <a:pt x="407" y="871"/>
                    <a:pt x="407" y="871"/>
                    <a:pt x="407" y="871"/>
                  </a:cubicBezTo>
                  <a:cubicBezTo>
                    <a:pt x="409" y="873"/>
                    <a:pt x="412" y="874"/>
                    <a:pt x="414" y="875"/>
                  </a:cubicBezTo>
                  <a:close/>
                  <a:moveTo>
                    <a:pt x="402" y="918"/>
                  </a:moveTo>
                  <a:cubicBezTo>
                    <a:pt x="402" y="918"/>
                    <a:pt x="401" y="919"/>
                    <a:pt x="401" y="919"/>
                  </a:cubicBezTo>
                  <a:cubicBezTo>
                    <a:pt x="401" y="918"/>
                    <a:pt x="401" y="918"/>
                    <a:pt x="401" y="917"/>
                  </a:cubicBezTo>
                  <a:cubicBezTo>
                    <a:pt x="401" y="917"/>
                    <a:pt x="402" y="917"/>
                    <a:pt x="402" y="918"/>
                  </a:cubicBezTo>
                  <a:close/>
                  <a:moveTo>
                    <a:pt x="401" y="935"/>
                  </a:moveTo>
                  <a:cubicBezTo>
                    <a:pt x="404" y="937"/>
                    <a:pt x="407" y="939"/>
                    <a:pt x="410" y="941"/>
                  </a:cubicBezTo>
                  <a:cubicBezTo>
                    <a:pt x="409" y="945"/>
                    <a:pt x="406" y="950"/>
                    <a:pt x="406" y="955"/>
                  </a:cubicBezTo>
                  <a:cubicBezTo>
                    <a:pt x="404" y="955"/>
                    <a:pt x="403" y="955"/>
                    <a:pt x="402" y="955"/>
                  </a:cubicBezTo>
                  <a:cubicBezTo>
                    <a:pt x="402" y="955"/>
                    <a:pt x="401" y="954"/>
                    <a:pt x="401" y="954"/>
                  </a:cubicBezTo>
                  <a:cubicBezTo>
                    <a:pt x="401" y="948"/>
                    <a:pt x="401" y="941"/>
                    <a:pt x="401" y="935"/>
                  </a:cubicBezTo>
                  <a:close/>
                  <a:moveTo>
                    <a:pt x="412" y="942"/>
                  </a:moveTo>
                  <a:cubicBezTo>
                    <a:pt x="416" y="945"/>
                    <a:pt x="421" y="948"/>
                    <a:pt x="425" y="952"/>
                  </a:cubicBezTo>
                  <a:cubicBezTo>
                    <a:pt x="425" y="952"/>
                    <a:pt x="424" y="953"/>
                    <a:pt x="424" y="953"/>
                  </a:cubicBezTo>
                  <a:cubicBezTo>
                    <a:pt x="421" y="954"/>
                    <a:pt x="418" y="955"/>
                    <a:pt x="415" y="955"/>
                  </a:cubicBezTo>
                  <a:cubicBezTo>
                    <a:pt x="413" y="955"/>
                    <a:pt x="411" y="955"/>
                    <a:pt x="408" y="955"/>
                  </a:cubicBezTo>
                  <a:cubicBezTo>
                    <a:pt x="408" y="951"/>
                    <a:pt x="410" y="946"/>
                    <a:pt x="412" y="942"/>
                  </a:cubicBezTo>
                  <a:close/>
                  <a:moveTo>
                    <a:pt x="413" y="939"/>
                  </a:moveTo>
                  <a:cubicBezTo>
                    <a:pt x="413" y="938"/>
                    <a:pt x="414" y="937"/>
                    <a:pt x="414" y="936"/>
                  </a:cubicBezTo>
                  <a:cubicBezTo>
                    <a:pt x="415" y="933"/>
                    <a:pt x="416" y="929"/>
                    <a:pt x="418" y="926"/>
                  </a:cubicBezTo>
                  <a:cubicBezTo>
                    <a:pt x="421" y="928"/>
                    <a:pt x="424" y="930"/>
                    <a:pt x="428" y="931"/>
                  </a:cubicBezTo>
                  <a:cubicBezTo>
                    <a:pt x="428" y="932"/>
                    <a:pt x="429" y="932"/>
                    <a:pt x="430" y="933"/>
                  </a:cubicBezTo>
                  <a:cubicBezTo>
                    <a:pt x="428" y="938"/>
                    <a:pt x="427" y="943"/>
                    <a:pt x="426" y="949"/>
                  </a:cubicBezTo>
                  <a:cubicBezTo>
                    <a:pt x="422" y="945"/>
                    <a:pt x="417" y="942"/>
                    <a:pt x="413" y="939"/>
                  </a:cubicBezTo>
                  <a:close/>
                  <a:moveTo>
                    <a:pt x="432" y="934"/>
                  </a:moveTo>
                  <a:cubicBezTo>
                    <a:pt x="436" y="936"/>
                    <a:pt x="439" y="938"/>
                    <a:pt x="443" y="941"/>
                  </a:cubicBezTo>
                  <a:cubicBezTo>
                    <a:pt x="442" y="942"/>
                    <a:pt x="442" y="944"/>
                    <a:pt x="441" y="946"/>
                  </a:cubicBezTo>
                  <a:cubicBezTo>
                    <a:pt x="441" y="946"/>
                    <a:pt x="441" y="949"/>
                    <a:pt x="441" y="951"/>
                  </a:cubicBezTo>
                  <a:cubicBezTo>
                    <a:pt x="437" y="952"/>
                    <a:pt x="433" y="952"/>
                    <a:pt x="430" y="952"/>
                  </a:cubicBezTo>
                  <a:cubicBezTo>
                    <a:pt x="430" y="952"/>
                    <a:pt x="430" y="952"/>
                    <a:pt x="430" y="952"/>
                  </a:cubicBezTo>
                  <a:cubicBezTo>
                    <a:pt x="429" y="952"/>
                    <a:pt x="428" y="951"/>
                    <a:pt x="427" y="950"/>
                  </a:cubicBezTo>
                  <a:cubicBezTo>
                    <a:pt x="429" y="945"/>
                    <a:pt x="430" y="939"/>
                    <a:pt x="432" y="934"/>
                  </a:cubicBezTo>
                  <a:close/>
                  <a:moveTo>
                    <a:pt x="439" y="935"/>
                  </a:moveTo>
                  <a:cubicBezTo>
                    <a:pt x="441" y="936"/>
                    <a:pt x="442" y="937"/>
                    <a:pt x="443" y="938"/>
                  </a:cubicBezTo>
                  <a:cubicBezTo>
                    <a:pt x="443" y="938"/>
                    <a:pt x="443" y="938"/>
                    <a:pt x="443" y="938"/>
                  </a:cubicBezTo>
                  <a:cubicBezTo>
                    <a:pt x="442" y="937"/>
                    <a:pt x="441" y="936"/>
                    <a:pt x="439" y="935"/>
                  </a:cubicBezTo>
                  <a:close/>
                  <a:moveTo>
                    <a:pt x="444" y="942"/>
                  </a:moveTo>
                  <a:cubicBezTo>
                    <a:pt x="445" y="942"/>
                    <a:pt x="445" y="942"/>
                    <a:pt x="445" y="942"/>
                  </a:cubicBezTo>
                  <a:cubicBezTo>
                    <a:pt x="446" y="945"/>
                    <a:pt x="446" y="950"/>
                    <a:pt x="446" y="950"/>
                  </a:cubicBezTo>
                  <a:cubicBezTo>
                    <a:pt x="445" y="950"/>
                    <a:pt x="445" y="951"/>
                    <a:pt x="445" y="951"/>
                  </a:cubicBezTo>
                  <a:cubicBezTo>
                    <a:pt x="444" y="951"/>
                    <a:pt x="444" y="951"/>
                    <a:pt x="443" y="951"/>
                  </a:cubicBezTo>
                  <a:cubicBezTo>
                    <a:pt x="443" y="948"/>
                    <a:pt x="444" y="945"/>
                    <a:pt x="444" y="942"/>
                  </a:cubicBezTo>
                  <a:close/>
                  <a:moveTo>
                    <a:pt x="442" y="903"/>
                  </a:moveTo>
                  <a:cubicBezTo>
                    <a:pt x="443" y="900"/>
                    <a:pt x="443" y="898"/>
                    <a:pt x="443" y="896"/>
                  </a:cubicBezTo>
                  <a:cubicBezTo>
                    <a:pt x="444" y="896"/>
                    <a:pt x="444" y="896"/>
                    <a:pt x="444" y="897"/>
                  </a:cubicBezTo>
                  <a:cubicBezTo>
                    <a:pt x="445" y="899"/>
                    <a:pt x="445" y="902"/>
                    <a:pt x="445" y="904"/>
                  </a:cubicBezTo>
                  <a:cubicBezTo>
                    <a:pt x="444" y="904"/>
                    <a:pt x="443" y="903"/>
                    <a:pt x="442" y="903"/>
                  </a:cubicBezTo>
                  <a:close/>
                  <a:moveTo>
                    <a:pt x="443" y="895"/>
                  </a:moveTo>
                  <a:cubicBezTo>
                    <a:pt x="444" y="893"/>
                    <a:pt x="444" y="891"/>
                    <a:pt x="444" y="889"/>
                  </a:cubicBezTo>
                  <a:cubicBezTo>
                    <a:pt x="444" y="889"/>
                    <a:pt x="444" y="890"/>
                    <a:pt x="444" y="890"/>
                  </a:cubicBezTo>
                  <a:cubicBezTo>
                    <a:pt x="444" y="892"/>
                    <a:pt x="444" y="894"/>
                    <a:pt x="444" y="896"/>
                  </a:cubicBezTo>
                  <a:cubicBezTo>
                    <a:pt x="444" y="895"/>
                    <a:pt x="444" y="895"/>
                    <a:pt x="443" y="895"/>
                  </a:cubicBezTo>
                  <a:close/>
                  <a:moveTo>
                    <a:pt x="443" y="880"/>
                  </a:moveTo>
                  <a:cubicBezTo>
                    <a:pt x="442" y="879"/>
                    <a:pt x="440" y="878"/>
                    <a:pt x="438" y="876"/>
                  </a:cubicBezTo>
                  <a:cubicBezTo>
                    <a:pt x="435" y="874"/>
                    <a:pt x="432" y="872"/>
                    <a:pt x="429" y="870"/>
                  </a:cubicBezTo>
                  <a:cubicBezTo>
                    <a:pt x="429" y="870"/>
                    <a:pt x="429" y="870"/>
                    <a:pt x="429" y="869"/>
                  </a:cubicBezTo>
                  <a:cubicBezTo>
                    <a:pt x="434" y="869"/>
                    <a:pt x="439" y="870"/>
                    <a:pt x="443" y="870"/>
                  </a:cubicBezTo>
                  <a:cubicBezTo>
                    <a:pt x="444" y="872"/>
                    <a:pt x="444" y="874"/>
                    <a:pt x="444" y="876"/>
                  </a:cubicBezTo>
                  <a:cubicBezTo>
                    <a:pt x="444" y="878"/>
                    <a:pt x="444" y="879"/>
                    <a:pt x="443" y="880"/>
                  </a:cubicBezTo>
                  <a:close/>
                  <a:moveTo>
                    <a:pt x="414" y="633"/>
                  </a:moveTo>
                  <a:cubicBezTo>
                    <a:pt x="415" y="634"/>
                    <a:pt x="416" y="634"/>
                    <a:pt x="417" y="635"/>
                  </a:cubicBezTo>
                  <a:cubicBezTo>
                    <a:pt x="416" y="638"/>
                    <a:pt x="416" y="641"/>
                    <a:pt x="415" y="644"/>
                  </a:cubicBezTo>
                  <a:cubicBezTo>
                    <a:pt x="415" y="641"/>
                    <a:pt x="415" y="637"/>
                    <a:pt x="414" y="633"/>
                  </a:cubicBezTo>
                  <a:close/>
                  <a:moveTo>
                    <a:pt x="421" y="586"/>
                  </a:moveTo>
                  <a:cubicBezTo>
                    <a:pt x="419" y="598"/>
                    <a:pt x="417" y="609"/>
                    <a:pt x="417" y="621"/>
                  </a:cubicBezTo>
                  <a:cubicBezTo>
                    <a:pt x="417" y="623"/>
                    <a:pt x="417" y="625"/>
                    <a:pt x="417" y="626"/>
                  </a:cubicBezTo>
                  <a:cubicBezTo>
                    <a:pt x="415" y="625"/>
                    <a:pt x="413" y="624"/>
                    <a:pt x="412" y="624"/>
                  </a:cubicBezTo>
                  <a:cubicBezTo>
                    <a:pt x="411" y="622"/>
                    <a:pt x="411" y="621"/>
                    <a:pt x="411" y="620"/>
                  </a:cubicBezTo>
                  <a:cubicBezTo>
                    <a:pt x="411" y="614"/>
                    <a:pt x="412" y="609"/>
                    <a:pt x="412" y="603"/>
                  </a:cubicBezTo>
                  <a:cubicBezTo>
                    <a:pt x="412" y="600"/>
                    <a:pt x="412" y="597"/>
                    <a:pt x="413" y="593"/>
                  </a:cubicBezTo>
                  <a:cubicBezTo>
                    <a:pt x="414" y="592"/>
                    <a:pt x="415" y="591"/>
                    <a:pt x="416" y="589"/>
                  </a:cubicBezTo>
                  <a:cubicBezTo>
                    <a:pt x="416" y="589"/>
                    <a:pt x="415" y="588"/>
                    <a:pt x="415" y="588"/>
                  </a:cubicBezTo>
                  <a:cubicBezTo>
                    <a:pt x="414" y="589"/>
                    <a:pt x="413" y="590"/>
                    <a:pt x="413" y="591"/>
                  </a:cubicBezTo>
                  <a:cubicBezTo>
                    <a:pt x="413" y="575"/>
                    <a:pt x="413" y="559"/>
                    <a:pt x="413" y="542"/>
                  </a:cubicBezTo>
                  <a:cubicBezTo>
                    <a:pt x="413" y="533"/>
                    <a:pt x="414" y="523"/>
                    <a:pt x="414" y="514"/>
                  </a:cubicBezTo>
                  <a:cubicBezTo>
                    <a:pt x="415" y="504"/>
                    <a:pt x="414" y="494"/>
                    <a:pt x="417" y="484"/>
                  </a:cubicBezTo>
                  <a:cubicBezTo>
                    <a:pt x="420" y="476"/>
                    <a:pt x="425" y="467"/>
                    <a:pt x="431" y="461"/>
                  </a:cubicBezTo>
                  <a:cubicBezTo>
                    <a:pt x="432" y="460"/>
                    <a:pt x="433" y="459"/>
                    <a:pt x="434" y="458"/>
                  </a:cubicBezTo>
                  <a:cubicBezTo>
                    <a:pt x="435" y="457"/>
                    <a:pt x="436" y="457"/>
                    <a:pt x="438" y="456"/>
                  </a:cubicBezTo>
                  <a:cubicBezTo>
                    <a:pt x="441" y="455"/>
                    <a:pt x="445" y="453"/>
                    <a:pt x="448" y="452"/>
                  </a:cubicBezTo>
                  <a:cubicBezTo>
                    <a:pt x="446" y="462"/>
                    <a:pt x="444" y="472"/>
                    <a:pt x="442" y="481"/>
                  </a:cubicBezTo>
                  <a:cubicBezTo>
                    <a:pt x="439" y="493"/>
                    <a:pt x="437" y="504"/>
                    <a:pt x="435" y="516"/>
                  </a:cubicBezTo>
                  <a:cubicBezTo>
                    <a:pt x="433" y="527"/>
                    <a:pt x="429" y="539"/>
                    <a:pt x="427" y="550"/>
                  </a:cubicBezTo>
                  <a:cubicBezTo>
                    <a:pt x="424" y="562"/>
                    <a:pt x="423" y="574"/>
                    <a:pt x="421" y="586"/>
                  </a:cubicBezTo>
                  <a:close/>
                  <a:moveTo>
                    <a:pt x="325" y="871"/>
                  </a:moveTo>
                  <a:cubicBezTo>
                    <a:pt x="324" y="876"/>
                    <a:pt x="324" y="880"/>
                    <a:pt x="324" y="885"/>
                  </a:cubicBezTo>
                  <a:cubicBezTo>
                    <a:pt x="322" y="884"/>
                    <a:pt x="319" y="883"/>
                    <a:pt x="316" y="882"/>
                  </a:cubicBezTo>
                  <a:cubicBezTo>
                    <a:pt x="315" y="881"/>
                    <a:pt x="312" y="880"/>
                    <a:pt x="310" y="880"/>
                  </a:cubicBezTo>
                  <a:cubicBezTo>
                    <a:pt x="310" y="877"/>
                    <a:pt x="310" y="874"/>
                    <a:pt x="311" y="872"/>
                  </a:cubicBezTo>
                  <a:cubicBezTo>
                    <a:pt x="315" y="871"/>
                    <a:pt x="320" y="871"/>
                    <a:pt x="325" y="871"/>
                  </a:cubicBezTo>
                  <a:close/>
                  <a:moveTo>
                    <a:pt x="313" y="881"/>
                  </a:moveTo>
                  <a:cubicBezTo>
                    <a:pt x="317" y="883"/>
                    <a:pt x="320" y="884"/>
                    <a:pt x="324" y="886"/>
                  </a:cubicBezTo>
                  <a:cubicBezTo>
                    <a:pt x="324" y="890"/>
                    <a:pt x="324" y="893"/>
                    <a:pt x="323" y="897"/>
                  </a:cubicBezTo>
                  <a:cubicBezTo>
                    <a:pt x="322" y="899"/>
                    <a:pt x="321" y="901"/>
                    <a:pt x="319" y="904"/>
                  </a:cubicBezTo>
                  <a:cubicBezTo>
                    <a:pt x="316" y="902"/>
                    <a:pt x="313" y="900"/>
                    <a:pt x="310" y="898"/>
                  </a:cubicBezTo>
                  <a:cubicBezTo>
                    <a:pt x="310" y="892"/>
                    <a:pt x="310" y="886"/>
                    <a:pt x="310" y="880"/>
                  </a:cubicBezTo>
                  <a:cubicBezTo>
                    <a:pt x="311" y="881"/>
                    <a:pt x="312" y="881"/>
                    <a:pt x="313" y="881"/>
                  </a:cubicBezTo>
                  <a:close/>
                  <a:moveTo>
                    <a:pt x="321" y="933"/>
                  </a:moveTo>
                  <a:cubicBezTo>
                    <a:pt x="321" y="935"/>
                    <a:pt x="321" y="936"/>
                    <a:pt x="321" y="937"/>
                  </a:cubicBezTo>
                  <a:cubicBezTo>
                    <a:pt x="321" y="938"/>
                    <a:pt x="321" y="938"/>
                    <a:pt x="321" y="938"/>
                  </a:cubicBezTo>
                  <a:cubicBezTo>
                    <a:pt x="320" y="940"/>
                    <a:pt x="318" y="943"/>
                    <a:pt x="317" y="945"/>
                  </a:cubicBezTo>
                  <a:cubicBezTo>
                    <a:pt x="315" y="944"/>
                    <a:pt x="313" y="942"/>
                    <a:pt x="311" y="940"/>
                  </a:cubicBezTo>
                  <a:cubicBezTo>
                    <a:pt x="310" y="940"/>
                    <a:pt x="309" y="939"/>
                    <a:pt x="309" y="939"/>
                  </a:cubicBezTo>
                  <a:cubicBezTo>
                    <a:pt x="310" y="935"/>
                    <a:pt x="311" y="932"/>
                    <a:pt x="313" y="928"/>
                  </a:cubicBezTo>
                  <a:cubicBezTo>
                    <a:pt x="315" y="930"/>
                    <a:pt x="318" y="931"/>
                    <a:pt x="321" y="933"/>
                  </a:cubicBezTo>
                  <a:close/>
                  <a:moveTo>
                    <a:pt x="313" y="926"/>
                  </a:moveTo>
                  <a:cubicBezTo>
                    <a:pt x="314" y="923"/>
                    <a:pt x="315" y="920"/>
                    <a:pt x="316" y="917"/>
                  </a:cubicBezTo>
                  <a:cubicBezTo>
                    <a:pt x="317" y="917"/>
                    <a:pt x="318" y="918"/>
                    <a:pt x="319" y="918"/>
                  </a:cubicBezTo>
                  <a:cubicBezTo>
                    <a:pt x="320" y="919"/>
                    <a:pt x="320" y="919"/>
                    <a:pt x="321" y="920"/>
                  </a:cubicBezTo>
                  <a:cubicBezTo>
                    <a:pt x="321" y="923"/>
                    <a:pt x="321" y="927"/>
                    <a:pt x="321" y="930"/>
                  </a:cubicBezTo>
                  <a:cubicBezTo>
                    <a:pt x="319" y="929"/>
                    <a:pt x="317" y="928"/>
                    <a:pt x="315" y="927"/>
                  </a:cubicBezTo>
                  <a:cubicBezTo>
                    <a:pt x="314" y="926"/>
                    <a:pt x="314" y="926"/>
                    <a:pt x="313" y="926"/>
                  </a:cubicBezTo>
                  <a:close/>
                  <a:moveTo>
                    <a:pt x="321" y="948"/>
                  </a:moveTo>
                  <a:cubicBezTo>
                    <a:pt x="320" y="948"/>
                    <a:pt x="320" y="947"/>
                    <a:pt x="319" y="947"/>
                  </a:cubicBezTo>
                  <a:cubicBezTo>
                    <a:pt x="320" y="945"/>
                    <a:pt x="320" y="944"/>
                    <a:pt x="321" y="943"/>
                  </a:cubicBezTo>
                  <a:cubicBezTo>
                    <a:pt x="321" y="945"/>
                    <a:pt x="321" y="946"/>
                    <a:pt x="321" y="948"/>
                  </a:cubicBezTo>
                  <a:close/>
                  <a:moveTo>
                    <a:pt x="318" y="949"/>
                  </a:moveTo>
                  <a:cubicBezTo>
                    <a:pt x="319" y="950"/>
                    <a:pt x="320" y="950"/>
                    <a:pt x="320" y="951"/>
                  </a:cubicBezTo>
                  <a:cubicBezTo>
                    <a:pt x="321" y="951"/>
                    <a:pt x="321" y="951"/>
                    <a:pt x="321" y="951"/>
                  </a:cubicBezTo>
                  <a:cubicBezTo>
                    <a:pt x="321" y="952"/>
                    <a:pt x="321" y="953"/>
                    <a:pt x="322" y="953"/>
                  </a:cubicBezTo>
                  <a:cubicBezTo>
                    <a:pt x="320" y="953"/>
                    <a:pt x="318" y="953"/>
                    <a:pt x="316" y="953"/>
                  </a:cubicBezTo>
                  <a:cubicBezTo>
                    <a:pt x="317" y="951"/>
                    <a:pt x="317" y="950"/>
                    <a:pt x="318" y="949"/>
                  </a:cubicBezTo>
                  <a:close/>
                  <a:moveTo>
                    <a:pt x="321" y="917"/>
                  </a:moveTo>
                  <a:cubicBezTo>
                    <a:pt x="321" y="917"/>
                    <a:pt x="321" y="917"/>
                    <a:pt x="321" y="917"/>
                  </a:cubicBezTo>
                  <a:cubicBezTo>
                    <a:pt x="320" y="916"/>
                    <a:pt x="318" y="915"/>
                    <a:pt x="317" y="915"/>
                  </a:cubicBezTo>
                  <a:cubicBezTo>
                    <a:pt x="318" y="912"/>
                    <a:pt x="318" y="910"/>
                    <a:pt x="319" y="908"/>
                  </a:cubicBezTo>
                  <a:cubicBezTo>
                    <a:pt x="320" y="908"/>
                    <a:pt x="320" y="907"/>
                    <a:pt x="320" y="907"/>
                  </a:cubicBezTo>
                  <a:cubicBezTo>
                    <a:pt x="321" y="907"/>
                    <a:pt x="321" y="908"/>
                    <a:pt x="322" y="908"/>
                  </a:cubicBezTo>
                  <a:cubicBezTo>
                    <a:pt x="322" y="911"/>
                    <a:pt x="322" y="914"/>
                    <a:pt x="321" y="917"/>
                  </a:cubicBezTo>
                  <a:close/>
                  <a:moveTo>
                    <a:pt x="321" y="905"/>
                  </a:moveTo>
                  <a:cubicBezTo>
                    <a:pt x="321" y="904"/>
                    <a:pt x="322" y="903"/>
                    <a:pt x="323" y="901"/>
                  </a:cubicBezTo>
                  <a:cubicBezTo>
                    <a:pt x="323" y="903"/>
                    <a:pt x="322" y="904"/>
                    <a:pt x="322" y="906"/>
                  </a:cubicBezTo>
                  <a:cubicBezTo>
                    <a:pt x="322" y="905"/>
                    <a:pt x="321" y="905"/>
                    <a:pt x="321" y="905"/>
                  </a:cubicBezTo>
                  <a:close/>
                  <a:moveTo>
                    <a:pt x="316" y="904"/>
                  </a:moveTo>
                  <a:cubicBezTo>
                    <a:pt x="317" y="905"/>
                    <a:pt x="318" y="905"/>
                    <a:pt x="318" y="906"/>
                  </a:cubicBezTo>
                  <a:cubicBezTo>
                    <a:pt x="318" y="906"/>
                    <a:pt x="318" y="907"/>
                    <a:pt x="317" y="908"/>
                  </a:cubicBezTo>
                  <a:cubicBezTo>
                    <a:pt x="316" y="910"/>
                    <a:pt x="315" y="912"/>
                    <a:pt x="315" y="914"/>
                  </a:cubicBezTo>
                  <a:cubicBezTo>
                    <a:pt x="313" y="913"/>
                    <a:pt x="311" y="912"/>
                    <a:pt x="310" y="912"/>
                  </a:cubicBezTo>
                  <a:cubicBezTo>
                    <a:pt x="310" y="911"/>
                    <a:pt x="310" y="910"/>
                    <a:pt x="310" y="909"/>
                  </a:cubicBezTo>
                  <a:cubicBezTo>
                    <a:pt x="310" y="906"/>
                    <a:pt x="310" y="903"/>
                    <a:pt x="310" y="900"/>
                  </a:cubicBezTo>
                  <a:cubicBezTo>
                    <a:pt x="312" y="901"/>
                    <a:pt x="314" y="902"/>
                    <a:pt x="316" y="904"/>
                  </a:cubicBezTo>
                  <a:close/>
                  <a:moveTo>
                    <a:pt x="314" y="916"/>
                  </a:moveTo>
                  <a:cubicBezTo>
                    <a:pt x="313" y="919"/>
                    <a:pt x="312" y="922"/>
                    <a:pt x="311" y="924"/>
                  </a:cubicBezTo>
                  <a:cubicBezTo>
                    <a:pt x="311" y="924"/>
                    <a:pt x="310" y="923"/>
                    <a:pt x="309" y="923"/>
                  </a:cubicBezTo>
                  <a:cubicBezTo>
                    <a:pt x="309" y="920"/>
                    <a:pt x="310" y="917"/>
                    <a:pt x="310" y="914"/>
                  </a:cubicBezTo>
                  <a:cubicBezTo>
                    <a:pt x="311" y="915"/>
                    <a:pt x="313" y="915"/>
                    <a:pt x="314" y="916"/>
                  </a:cubicBezTo>
                  <a:close/>
                  <a:moveTo>
                    <a:pt x="311" y="927"/>
                  </a:moveTo>
                  <a:cubicBezTo>
                    <a:pt x="311" y="927"/>
                    <a:pt x="311" y="927"/>
                    <a:pt x="311" y="927"/>
                  </a:cubicBezTo>
                  <a:cubicBezTo>
                    <a:pt x="310" y="929"/>
                    <a:pt x="309" y="931"/>
                    <a:pt x="308" y="934"/>
                  </a:cubicBezTo>
                  <a:cubicBezTo>
                    <a:pt x="308" y="931"/>
                    <a:pt x="309" y="928"/>
                    <a:pt x="309" y="925"/>
                  </a:cubicBezTo>
                  <a:cubicBezTo>
                    <a:pt x="309" y="926"/>
                    <a:pt x="310" y="926"/>
                    <a:pt x="311" y="927"/>
                  </a:cubicBezTo>
                  <a:close/>
                  <a:moveTo>
                    <a:pt x="308" y="942"/>
                  </a:moveTo>
                  <a:cubicBezTo>
                    <a:pt x="311" y="944"/>
                    <a:pt x="313" y="946"/>
                    <a:pt x="316" y="947"/>
                  </a:cubicBezTo>
                  <a:cubicBezTo>
                    <a:pt x="315" y="949"/>
                    <a:pt x="314" y="951"/>
                    <a:pt x="314" y="952"/>
                  </a:cubicBezTo>
                  <a:cubicBezTo>
                    <a:pt x="312" y="952"/>
                    <a:pt x="311" y="952"/>
                    <a:pt x="309" y="952"/>
                  </a:cubicBezTo>
                  <a:cubicBezTo>
                    <a:pt x="309" y="949"/>
                    <a:pt x="308" y="945"/>
                    <a:pt x="308" y="942"/>
                  </a:cubicBezTo>
                  <a:cubicBezTo>
                    <a:pt x="308" y="942"/>
                    <a:pt x="308" y="942"/>
                    <a:pt x="308" y="942"/>
                  </a:cubicBezTo>
                  <a:close/>
                  <a:moveTo>
                    <a:pt x="517" y="929"/>
                  </a:moveTo>
                  <a:cubicBezTo>
                    <a:pt x="515" y="930"/>
                    <a:pt x="513" y="932"/>
                    <a:pt x="510" y="933"/>
                  </a:cubicBezTo>
                  <a:cubicBezTo>
                    <a:pt x="510" y="933"/>
                    <a:pt x="510" y="933"/>
                    <a:pt x="510" y="933"/>
                  </a:cubicBezTo>
                  <a:cubicBezTo>
                    <a:pt x="511" y="930"/>
                    <a:pt x="511" y="927"/>
                    <a:pt x="511" y="925"/>
                  </a:cubicBezTo>
                  <a:cubicBezTo>
                    <a:pt x="511" y="924"/>
                    <a:pt x="511" y="924"/>
                    <a:pt x="512" y="923"/>
                  </a:cubicBezTo>
                  <a:cubicBezTo>
                    <a:pt x="514" y="924"/>
                    <a:pt x="516" y="926"/>
                    <a:pt x="519" y="927"/>
                  </a:cubicBezTo>
                  <a:cubicBezTo>
                    <a:pt x="519" y="927"/>
                    <a:pt x="519" y="927"/>
                    <a:pt x="518" y="928"/>
                  </a:cubicBezTo>
                  <a:cubicBezTo>
                    <a:pt x="518" y="928"/>
                    <a:pt x="518" y="928"/>
                    <a:pt x="518" y="928"/>
                  </a:cubicBezTo>
                  <a:cubicBezTo>
                    <a:pt x="518" y="927"/>
                    <a:pt x="517" y="927"/>
                    <a:pt x="517" y="928"/>
                  </a:cubicBezTo>
                  <a:cubicBezTo>
                    <a:pt x="517" y="928"/>
                    <a:pt x="517" y="929"/>
                    <a:pt x="517" y="929"/>
                  </a:cubicBezTo>
                  <a:close/>
                  <a:moveTo>
                    <a:pt x="499" y="937"/>
                  </a:moveTo>
                  <a:cubicBezTo>
                    <a:pt x="499" y="938"/>
                    <a:pt x="499" y="938"/>
                    <a:pt x="499" y="938"/>
                  </a:cubicBezTo>
                  <a:cubicBezTo>
                    <a:pt x="499" y="938"/>
                    <a:pt x="498" y="938"/>
                    <a:pt x="497" y="938"/>
                  </a:cubicBezTo>
                  <a:cubicBezTo>
                    <a:pt x="496" y="938"/>
                    <a:pt x="495" y="937"/>
                    <a:pt x="494" y="937"/>
                  </a:cubicBezTo>
                  <a:cubicBezTo>
                    <a:pt x="494" y="935"/>
                    <a:pt x="494" y="933"/>
                    <a:pt x="495" y="930"/>
                  </a:cubicBezTo>
                  <a:cubicBezTo>
                    <a:pt x="495" y="930"/>
                    <a:pt x="495" y="930"/>
                    <a:pt x="495" y="930"/>
                  </a:cubicBezTo>
                  <a:cubicBezTo>
                    <a:pt x="497" y="931"/>
                    <a:pt x="499" y="933"/>
                    <a:pt x="502" y="935"/>
                  </a:cubicBezTo>
                  <a:cubicBezTo>
                    <a:pt x="501" y="936"/>
                    <a:pt x="501" y="937"/>
                    <a:pt x="499" y="936"/>
                  </a:cubicBezTo>
                  <a:cubicBezTo>
                    <a:pt x="499" y="936"/>
                    <a:pt x="498" y="937"/>
                    <a:pt x="499" y="937"/>
                  </a:cubicBezTo>
                  <a:close/>
                  <a:moveTo>
                    <a:pt x="456" y="946"/>
                  </a:moveTo>
                  <a:cubicBezTo>
                    <a:pt x="456" y="947"/>
                    <a:pt x="456" y="947"/>
                    <a:pt x="457" y="948"/>
                  </a:cubicBezTo>
                  <a:cubicBezTo>
                    <a:pt x="457" y="948"/>
                    <a:pt x="457" y="949"/>
                    <a:pt x="457" y="949"/>
                  </a:cubicBezTo>
                  <a:cubicBezTo>
                    <a:pt x="457" y="949"/>
                    <a:pt x="457" y="949"/>
                    <a:pt x="457" y="949"/>
                  </a:cubicBezTo>
                  <a:cubicBezTo>
                    <a:pt x="456" y="948"/>
                    <a:pt x="454" y="946"/>
                    <a:pt x="453" y="945"/>
                  </a:cubicBezTo>
                  <a:cubicBezTo>
                    <a:pt x="453" y="945"/>
                    <a:pt x="453" y="944"/>
                    <a:pt x="453" y="944"/>
                  </a:cubicBezTo>
                  <a:cubicBezTo>
                    <a:pt x="453" y="943"/>
                    <a:pt x="452" y="942"/>
                    <a:pt x="452" y="941"/>
                  </a:cubicBezTo>
                  <a:cubicBezTo>
                    <a:pt x="454" y="942"/>
                    <a:pt x="456" y="942"/>
                    <a:pt x="458" y="943"/>
                  </a:cubicBezTo>
                  <a:cubicBezTo>
                    <a:pt x="458" y="944"/>
                    <a:pt x="457" y="944"/>
                    <a:pt x="457" y="945"/>
                  </a:cubicBezTo>
                  <a:cubicBezTo>
                    <a:pt x="457" y="945"/>
                    <a:pt x="456" y="945"/>
                    <a:pt x="456" y="946"/>
                  </a:cubicBezTo>
                  <a:close/>
                  <a:moveTo>
                    <a:pt x="454" y="950"/>
                  </a:moveTo>
                  <a:cubicBezTo>
                    <a:pt x="454" y="950"/>
                    <a:pt x="454" y="950"/>
                    <a:pt x="453" y="950"/>
                  </a:cubicBezTo>
                  <a:cubicBezTo>
                    <a:pt x="453" y="949"/>
                    <a:pt x="453" y="949"/>
                    <a:pt x="453" y="949"/>
                  </a:cubicBezTo>
                  <a:cubicBezTo>
                    <a:pt x="454" y="949"/>
                    <a:pt x="454" y="949"/>
                    <a:pt x="454" y="950"/>
                  </a:cubicBezTo>
                  <a:close/>
                  <a:moveTo>
                    <a:pt x="452" y="940"/>
                  </a:moveTo>
                  <a:cubicBezTo>
                    <a:pt x="452" y="936"/>
                    <a:pt x="452" y="932"/>
                    <a:pt x="452" y="928"/>
                  </a:cubicBezTo>
                  <a:cubicBezTo>
                    <a:pt x="454" y="929"/>
                    <a:pt x="456" y="930"/>
                    <a:pt x="459" y="932"/>
                  </a:cubicBezTo>
                  <a:cubicBezTo>
                    <a:pt x="459" y="932"/>
                    <a:pt x="459" y="932"/>
                    <a:pt x="459" y="932"/>
                  </a:cubicBezTo>
                  <a:cubicBezTo>
                    <a:pt x="459" y="935"/>
                    <a:pt x="458" y="939"/>
                    <a:pt x="458" y="942"/>
                  </a:cubicBezTo>
                  <a:cubicBezTo>
                    <a:pt x="456" y="941"/>
                    <a:pt x="454" y="941"/>
                    <a:pt x="452" y="940"/>
                  </a:cubicBezTo>
                  <a:close/>
                  <a:moveTo>
                    <a:pt x="452" y="901"/>
                  </a:moveTo>
                  <a:cubicBezTo>
                    <a:pt x="452" y="896"/>
                    <a:pt x="452" y="892"/>
                    <a:pt x="452" y="887"/>
                  </a:cubicBezTo>
                  <a:cubicBezTo>
                    <a:pt x="453" y="888"/>
                    <a:pt x="453" y="888"/>
                    <a:pt x="454" y="889"/>
                  </a:cubicBezTo>
                  <a:cubicBezTo>
                    <a:pt x="454" y="889"/>
                    <a:pt x="454" y="889"/>
                    <a:pt x="454" y="889"/>
                  </a:cubicBezTo>
                  <a:cubicBezTo>
                    <a:pt x="454" y="893"/>
                    <a:pt x="453" y="897"/>
                    <a:pt x="453" y="901"/>
                  </a:cubicBezTo>
                  <a:cubicBezTo>
                    <a:pt x="453" y="901"/>
                    <a:pt x="452" y="901"/>
                    <a:pt x="452" y="901"/>
                  </a:cubicBezTo>
                  <a:close/>
                  <a:moveTo>
                    <a:pt x="453" y="902"/>
                  </a:moveTo>
                  <a:cubicBezTo>
                    <a:pt x="452" y="903"/>
                    <a:pt x="452" y="904"/>
                    <a:pt x="452" y="905"/>
                  </a:cubicBezTo>
                  <a:cubicBezTo>
                    <a:pt x="452" y="904"/>
                    <a:pt x="452" y="903"/>
                    <a:pt x="452" y="902"/>
                  </a:cubicBezTo>
                  <a:cubicBezTo>
                    <a:pt x="452" y="902"/>
                    <a:pt x="452" y="902"/>
                    <a:pt x="453" y="902"/>
                  </a:cubicBezTo>
                  <a:close/>
                  <a:moveTo>
                    <a:pt x="455" y="903"/>
                  </a:moveTo>
                  <a:cubicBezTo>
                    <a:pt x="457" y="905"/>
                    <a:pt x="459" y="906"/>
                    <a:pt x="461" y="907"/>
                  </a:cubicBezTo>
                  <a:cubicBezTo>
                    <a:pt x="461" y="908"/>
                    <a:pt x="461" y="908"/>
                    <a:pt x="462" y="908"/>
                  </a:cubicBezTo>
                  <a:cubicBezTo>
                    <a:pt x="462" y="908"/>
                    <a:pt x="462" y="908"/>
                    <a:pt x="462" y="908"/>
                  </a:cubicBezTo>
                  <a:cubicBezTo>
                    <a:pt x="461" y="911"/>
                    <a:pt x="461" y="914"/>
                    <a:pt x="461" y="916"/>
                  </a:cubicBezTo>
                  <a:cubicBezTo>
                    <a:pt x="458" y="914"/>
                    <a:pt x="456" y="913"/>
                    <a:pt x="453" y="911"/>
                  </a:cubicBezTo>
                  <a:cubicBezTo>
                    <a:pt x="454" y="908"/>
                    <a:pt x="454" y="906"/>
                    <a:pt x="455" y="903"/>
                  </a:cubicBezTo>
                  <a:close/>
                  <a:moveTo>
                    <a:pt x="454" y="888"/>
                  </a:moveTo>
                  <a:cubicBezTo>
                    <a:pt x="453" y="887"/>
                    <a:pt x="453" y="886"/>
                    <a:pt x="452" y="886"/>
                  </a:cubicBezTo>
                  <a:cubicBezTo>
                    <a:pt x="452" y="882"/>
                    <a:pt x="452" y="877"/>
                    <a:pt x="451" y="873"/>
                  </a:cubicBezTo>
                  <a:cubicBezTo>
                    <a:pt x="452" y="874"/>
                    <a:pt x="454" y="875"/>
                    <a:pt x="455" y="876"/>
                  </a:cubicBezTo>
                  <a:cubicBezTo>
                    <a:pt x="454" y="879"/>
                    <a:pt x="454" y="884"/>
                    <a:pt x="454" y="888"/>
                  </a:cubicBezTo>
                  <a:close/>
                  <a:moveTo>
                    <a:pt x="452" y="927"/>
                  </a:moveTo>
                  <a:cubicBezTo>
                    <a:pt x="452" y="925"/>
                    <a:pt x="452" y="924"/>
                    <a:pt x="452" y="923"/>
                  </a:cubicBezTo>
                  <a:cubicBezTo>
                    <a:pt x="452" y="920"/>
                    <a:pt x="452" y="918"/>
                    <a:pt x="452" y="915"/>
                  </a:cubicBezTo>
                  <a:cubicBezTo>
                    <a:pt x="452" y="915"/>
                    <a:pt x="452" y="914"/>
                    <a:pt x="452" y="914"/>
                  </a:cubicBezTo>
                  <a:cubicBezTo>
                    <a:pt x="452" y="913"/>
                    <a:pt x="453" y="913"/>
                    <a:pt x="453" y="912"/>
                  </a:cubicBezTo>
                  <a:cubicBezTo>
                    <a:pt x="456" y="914"/>
                    <a:pt x="458" y="916"/>
                    <a:pt x="461" y="918"/>
                  </a:cubicBezTo>
                  <a:cubicBezTo>
                    <a:pt x="461" y="921"/>
                    <a:pt x="460" y="925"/>
                    <a:pt x="460" y="928"/>
                  </a:cubicBezTo>
                  <a:cubicBezTo>
                    <a:pt x="459" y="929"/>
                    <a:pt x="459" y="930"/>
                    <a:pt x="459" y="931"/>
                  </a:cubicBezTo>
                  <a:cubicBezTo>
                    <a:pt x="457" y="930"/>
                    <a:pt x="454" y="928"/>
                    <a:pt x="452" y="927"/>
                  </a:cubicBezTo>
                  <a:close/>
                  <a:moveTo>
                    <a:pt x="459" y="948"/>
                  </a:moveTo>
                  <a:cubicBezTo>
                    <a:pt x="459" y="947"/>
                    <a:pt x="460" y="945"/>
                    <a:pt x="460" y="944"/>
                  </a:cubicBezTo>
                  <a:cubicBezTo>
                    <a:pt x="461" y="944"/>
                    <a:pt x="461" y="945"/>
                    <a:pt x="462" y="945"/>
                  </a:cubicBezTo>
                  <a:cubicBezTo>
                    <a:pt x="462" y="945"/>
                    <a:pt x="461" y="946"/>
                    <a:pt x="462" y="946"/>
                  </a:cubicBezTo>
                  <a:cubicBezTo>
                    <a:pt x="463" y="946"/>
                    <a:pt x="463" y="946"/>
                    <a:pt x="464" y="946"/>
                  </a:cubicBezTo>
                  <a:cubicBezTo>
                    <a:pt x="464" y="946"/>
                    <a:pt x="464" y="945"/>
                    <a:pt x="464" y="945"/>
                  </a:cubicBezTo>
                  <a:cubicBezTo>
                    <a:pt x="463" y="944"/>
                    <a:pt x="461" y="943"/>
                    <a:pt x="460" y="943"/>
                  </a:cubicBezTo>
                  <a:cubicBezTo>
                    <a:pt x="461" y="940"/>
                    <a:pt x="461" y="937"/>
                    <a:pt x="461" y="934"/>
                  </a:cubicBezTo>
                  <a:cubicBezTo>
                    <a:pt x="462" y="934"/>
                    <a:pt x="463" y="935"/>
                    <a:pt x="465" y="936"/>
                  </a:cubicBezTo>
                  <a:cubicBezTo>
                    <a:pt x="466" y="937"/>
                    <a:pt x="468" y="937"/>
                    <a:pt x="470" y="938"/>
                  </a:cubicBezTo>
                  <a:cubicBezTo>
                    <a:pt x="470" y="938"/>
                    <a:pt x="470" y="938"/>
                    <a:pt x="470" y="938"/>
                  </a:cubicBezTo>
                  <a:cubicBezTo>
                    <a:pt x="470" y="940"/>
                    <a:pt x="469" y="943"/>
                    <a:pt x="469" y="946"/>
                  </a:cubicBezTo>
                  <a:cubicBezTo>
                    <a:pt x="469" y="946"/>
                    <a:pt x="468" y="946"/>
                    <a:pt x="468" y="946"/>
                  </a:cubicBezTo>
                  <a:cubicBezTo>
                    <a:pt x="465" y="947"/>
                    <a:pt x="462" y="948"/>
                    <a:pt x="459" y="948"/>
                  </a:cubicBezTo>
                  <a:cubicBezTo>
                    <a:pt x="459" y="948"/>
                    <a:pt x="459" y="948"/>
                    <a:pt x="459" y="948"/>
                  </a:cubicBezTo>
                  <a:close/>
                  <a:moveTo>
                    <a:pt x="468" y="936"/>
                  </a:moveTo>
                  <a:cubicBezTo>
                    <a:pt x="466" y="935"/>
                    <a:pt x="464" y="934"/>
                    <a:pt x="461" y="933"/>
                  </a:cubicBezTo>
                  <a:cubicBezTo>
                    <a:pt x="462" y="931"/>
                    <a:pt x="462" y="929"/>
                    <a:pt x="462" y="928"/>
                  </a:cubicBezTo>
                  <a:cubicBezTo>
                    <a:pt x="463" y="925"/>
                    <a:pt x="463" y="922"/>
                    <a:pt x="463" y="919"/>
                  </a:cubicBezTo>
                  <a:cubicBezTo>
                    <a:pt x="467" y="921"/>
                    <a:pt x="470" y="924"/>
                    <a:pt x="474" y="926"/>
                  </a:cubicBezTo>
                  <a:cubicBezTo>
                    <a:pt x="473" y="927"/>
                    <a:pt x="473" y="927"/>
                    <a:pt x="473" y="928"/>
                  </a:cubicBezTo>
                  <a:cubicBezTo>
                    <a:pt x="472" y="931"/>
                    <a:pt x="471" y="934"/>
                    <a:pt x="471" y="937"/>
                  </a:cubicBezTo>
                  <a:cubicBezTo>
                    <a:pt x="470" y="937"/>
                    <a:pt x="469" y="936"/>
                    <a:pt x="468" y="936"/>
                  </a:cubicBezTo>
                  <a:close/>
                  <a:moveTo>
                    <a:pt x="463" y="874"/>
                  </a:moveTo>
                  <a:cubicBezTo>
                    <a:pt x="464" y="874"/>
                    <a:pt x="465" y="875"/>
                    <a:pt x="465" y="875"/>
                  </a:cubicBezTo>
                  <a:cubicBezTo>
                    <a:pt x="468" y="877"/>
                    <a:pt x="471" y="879"/>
                    <a:pt x="474" y="881"/>
                  </a:cubicBezTo>
                  <a:cubicBezTo>
                    <a:pt x="474" y="881"/>
                    <a:pt x="474" y="882"/>
                    <a:pt x="474" y="882"/>
                  </a:cubicBezTo>
                  <a:cubicBezTo>
                    <a:pt x="474" y="882"/>
                    <a:pt x="474" y="883"/>
                    <a:pt x="474" y="883"/>
                  </a:cubicBezTo>
                  <a:cubicBezTo>
                    <a:pt x="474" y="885"/>
                    <a:pt x="475" y="887"/>
                    <a:pt x="475" y="889"/>
                  </a:cubicBezTo>
                  <a:cubicBezTo>
                    <a:pt x="472" y="888"/>
                    <a:pt x="470" y="886"/>
                    <a:pt x="468" y="884"/>
                  </a:cubicBezTo>
                  <a:cubicBezTo>
                    <a:pt x="466" y="883"/>
                    <a:pt x="465" y="882"/>
                    <a:pt x="463" y="881"/>
                  </a:cubicBezTo>
                  <a:cubicBezTo>
                    <a:pt x="463" y="879"/>
                    <a:pt x="463" y="876"/>
                    <a:pt x="463" y="874"/>
                  </a:cubicBezTo>
                  <a:close/>
                  <a:moveTo>
                    <a:pt x="465" y="883"/>
                  </a:moveTo>
                  <a:cubicBezTo>
                    <a:pt x="468" y="886"/>
                    <a:pt x="472" y="888"/>
                    <a:pt x="475" y="891"/>
                  </a:cubicBezTo>
                  <a:cubicBezTo>
                    <a:pt x="475" y="895"/>
                    <a:pt x="476" y="898"/>
                    <a:pt x="476" y="902"/>
                  </a:cubicBezTo>
                  <a:cubicBezTo>
                    <a:pt x="476" y="902"/>
                    <a:pt x="475" y="902"/>
                    <a:pt x="475" y="902"/>
                  </a:cubicBezTo>
                  <a:cubicBezTo>
                    <a:pt x="471" y="899"/>
                    <a:pt x="467" y="897"/>
                    <a:pt x="463" y="894"/>
                  </a:cubicBezTo>
                  <a:cubicBezTo>
                    <a:pt x="463" y="892"/>
                    <a:pt x="463" y="889"/>
                    <a:pt x="463" y="887"/>
                  </a:cubicBezTo>
                  <a:cubicBezTo>
                    <a:pt x="463" y="885"/>
                    <a:pt x="463" y="884"/>
                    <a:pt x="463" y="882"/>
                  </a:cubicBezTo>
                  <a:cubicBezTo>
                    <a:pt x="464" y="882"/>
                    <a:pt x="464" y="883"/>
                    <a:pt x="465" y="883"/>
                  </a:cubicBezTo>
                  <a:close/>
                  <a:moveTo>
                    <a:pt x="488" y="890"/>
                  </a:moveTo>
                  <a:cubicBezTo>
                    <a:pt x="489" y="890"/>
                    <a:pt x="491" y="891"/>
                    <a:pt x="492" y="892"/>
                  </a:cubicBezTo>
                  <a:cubicBezTo>
                    <a:pt x="494" y="893"/>
                    <a:pt x="496" y="894"/>
                    <a:pt x="498" y="896"/>
                  </a:cubicBezTo>
                  <a:cubicBezTo>
                    <a:pt x="497" y="898"/>
                    <a:pt x="497" y="901"/>
                    <a:pt x="496" y="904"/>
                  </a:cubicBezTo>
                  <a:cubicBezTo>
                    <a:pt x="494" y="902"/>
                    <a:pt x="491" y="901"/>
                    <a:pt x="488" y="899"/>
                  </a:cubicBezTo>
                  <a:cubicBezTo>
                    <a:pt x="488" y="899"/>
                    <a:pt x="488" y="899"/>
                    <a:pt x="488" y="899"/>
                  </a:cubicBezTo>
                  <a:cubicBezTo>
                    <a:pt x="488" y="898"/>
                    <a:pt x="488" y="898"/>
                    <a:pt x="488" y="898"/>
                  </a:cubicBezTo>
                  <a:cubicBezTo>
                    <a:pt x="488" y="895"/>
                    <a:pt x="488" y="892"/>
                    <a:pt x="488" y="890"/>
                  </a:cubicBezTo>
                  <a:close/>
                  <a:moveTo>
                    <a:pt x="506" y="910"/>
                  </a:moveTo>
                  <a:cubicBezTo>
                    <a:pt x="503" y="908"/>
                    <a:pt x="500" y="906"/>
                    <a:pt x="497" y="905"/>
                  </a:cubicBezTo>
                  <a:cubicBezTo>
                    <a:pt x="498" y="902"/>
                    <a:pt x="498" y="900"/>
                    <a:pt x="498" y="898"/>
                  </a:cubicBezTo>
                  <a:cubicBezTo>
                    <a:pt x="498" y="897"/>
                    <a:pt x="498" y="897"/>
                    <a:pt x="498" y="896"/>
                  </a:cubicBezTo>
                  <a:cubicBezTo>
                    <a:pt x="499" y="896"/>
                    <a:pt x="499" y="897"/>
                    <a:pt x="500" y="897"/>
                  </a:cubicBezTo>
                  <a:cubicBezTo>
                    <a:pt x="502" y="899"/>
                    <a:pt x="505" y="900"/>
                    <a:pt x="507" y="901"/>
                  </a:cubicBezTo>
                  <a:cubicBezTo>
                    <a:pt x="507" y="904"/>
                    <a:pt x="506" y="907"/>
                    <a:pt x="506" y="910"/>
                  </a:cubicBezTo>
                  <a:close/>
                  <a:moveTo>
                    <a:pt x="508" y="901"/>
                  </a:moveTo>
                  <a:cubicBezTo>
                    <a:pt x="508" y="902"/>
                    <a:pt x="509" y="902"/>
                    <a:pt x="509" y="902"/>
                  </a:cubicBezTo>
                  <a:cubicBezTo>
                    <a:pt x="511" y="903"/>
                    <a:pt x="512" y="904"/>
                    <a:pt x="514" y="905"/>
                  </a:cubicBezTo>
                  <a:cubicBezTo>
                    <a:pt x="513" y="907"/>
                    <a:pt x="513" y="910"/>
                    <a:pt x="512" y="913"/>
                  </a:cubicBezTo>
                  <a:cubicBezTo>
                    <a:pt x="512" y="913"/>
                    <a:pt x="512" y="914"/>
                    <a:pt x="512" y="914"/>
                  </a:cubicBezTo>
                  <a:cubicBezTo>
                    <a:pt x="511" y="913"/>
                    <a:pt x="509" y="912"/>
                    <a:pt x="508" y="911"/>
                  </a:cubicBezTo>
                  <a:cubicBezTo>
                    <a:pt x="508" y="911"/>
                    <a:pt x="507" y="911"/>
                    <a:pt x="507" y="911"/>
                  </a:cubicBezTo>
                  <a:cubicBezTo>
                    <a:pt x="507" y="907"/>
                    <a:pt x="508" y="904"/>
                    <a:pt x="508" y="901"/>
                  </a:cubicBezTo>
                  <a:close/>
                  <a:moveTo>
                    <a:pt x="506" y="911"/>
                  </a:moveTo>
                  <a:cubicBezTo>
                    <a:pt x="505" y="913"/>
                    <a:pt x="505" y="915"/>
                    <a:pt x="505" y="916"/>
                  </a:cubicBezTo>
                  <a:cubicBezTo>
                    <a:pt x="505" y="917"/>
                    <a:pt x="504" y="918"/>
                    <a:pt x="504" y="918"/>
                  </a:cubicBezTo>
                  <a:cubicBezTo>
                    <a:pt x="503" y="918"/>
                    <a:pt x="502" y="917"/>
                    <a:pt x="500" y="916"/>
                  </a:cubicBezTo>
                  <a:cubicBezTo>
                    <a:pt x="499" y="915"/>
                    <a:pt x="498" y="914"/>
                    <a:pt x="496" y="914"/>
                  </a:cubicBezTo>
                  <a:cubicBezTo>
                    <a:pt x="496" y="914"/>
                    <a:pt x="496" y="913"/>
                    <a:pt x="496" y="913"/>
                  </a:cubicBezTo>
                  <a:cubicBezTo>
                    <a:pt x="497" y="911"/>
                    <a:pt x="497" y="908"/>
                    <a:pt x="497" y="906"/>
                  </a:cubicBezTo>
                  <a:cubicBezTo>
                    <a:pt x="500" y="907"/>
                    <a:pt x="503" y="909"/>
                    <a:pt x="506" y="911"/>
                  </a:cubicBezTo>
                  <a:close/>
                  <a:moveTo>
                    <a:pt x="496" y="905"/>
                  </a:moveTo>
                  <a:cubicBezTo>
                    <a:pt x="496" y="907"/>
                    <a:pt x="496" y="909"/>
                    <a:pt x="495" y="911"/>
                  </a:cubicBezTo>
                  <a:cubicBezTo>
                    <a:pt x="495" y="912"/>
                    <a:pt x="495" y="912"/>
                    <a:pt x="495" y="913"/>
                  </a:cubicBezTo>
                  <a:cubicBezTo>
                    <a:pt x="493" y="912"/>
                    <a:pt x="491" y="911"/>
                    <a:pt x="488" y="910"/>
                  </a:cubicBezTo>
                  <a:cubicBezTo>
                    <a:pt x="487" y="909"/>
                    <a:pt x="487" y="909"/>
                    <a:pt x="486" y="908"/>
                  </a:cubicBezTo>
                  <a:cubicBezTo>
                    <a:pt x="487" y="905"/>
                    <a:pt x="487" y="903"/>
                    <a:pt x="488" y="900"/>
                  </a:cubicBezTo>
                  <a:cubicBezTo>
                    <a:pt x="490" y="902"/>
                    <a:pt x="493" y="903"/>
                    <a:pt x="496" y="905"/>
                  </a:cubicBezTo>
                  <a:close/>
                  <a:moveTo>
                    <a:pt x="478" y="917"/>
                  </a:moveTo>
                  <a:cubicBezTo>
                    <a:pt x="478" y="915"/>
                    <a:pt x="478" y="913"/>
                    <a:pt x="478" y="911"/>
                  </a:cubicBezTo>
                  <a:cubicBezTo>
                    <a:pt x="478" y="909"/>
                    <a:pt x="478" y="907"/>
                    <a:pt x="478" y="905"/>
                  </a:cubicBezTo>
                  <a:cubicBezTo>
                    <a:pt x="480" y="906"/>
                    <a:pt x="482" y="907"/>
                    <a:pt x="484" y="908"/>
                  </a:cubicBezTo>
                  <a:cubicBezTo>
                    <a:pt x="484" y="910"/>
                    <a:pt x="484" y="912"/>
                    <a:pt x="483" y="914"/>
                  </a:cubicBezTo>
                  <a:cubicBezTo>
                    <a:pt x="483" y="916"/>
                    <a:pt x="482" y="918"/>
                    <a:pt x="482" y="920"/>
                  </a:cubicBezTo>
                  <a:cubicBezTo>
                    <a:pt x="480" y="919"/>
                    <a:pt x="479" y="918"/>
                    <a:pt x="478" y="917"/>
                  </a:cubicBezTo>
                  <a:close/>
                  <a:moveTo>
                    <a:pt x="482" y="921"/>
                  </a:moveTo>
                  <a:cubicBezTo>
                    <a:pt x="481" y="924"/>
                    <a:pt x="481" y="926"/>
                    <a:pt x="480" y="929"/>
                  </a:cubicBezTo>
                  <a:cubicBezTo>
                    <a:pt x="479" y="928"/>
                    <a:pt x="477" y="927"/>
                    <a:pt x="476" y="926"/>
                  </a:cubicBezTo>
                  <a:cubicBezTo>
                    <a:pt x="477" y="924"/>
                    <a:pt x="477" y="921"/>
                    <a:pt x="477" y="919"/>
                  </a:cubicBezTo>
                  <a:cubicBezTo>
                    <a:pt x="479" y="920"/>
                    <a:pt x="480" y="921"/>
                    <a:pt x="482" y="921"/>
                  </a:cubicBezTo>
                  <a:close/>
                  <a:moveTo>
                    <a:pt x="478" y="904"/>
                  </a:moveTo>
                  <a:cubicBezTo>
                    <a:pt x="478" y="900"/>
                    <a:pt x="477" y="896"/>
                    <a:pt x="477" y="892"/>
                  </a:cubicBezTo>
                  <a:cubicBezTo>
                    <a:pt x="480" y="894"/>
                    <a:pt x="483" y="897"/>
                    <a:pt x="486" y="899"/>
                  </a:cubicBezTo>
                  <a:cubicBezTo>
                    <a:pt x="486" y="899"/>
                    <a:pt x="487" y="899"/>
                    <a:pt x="487" y="899"/>
                  </a:cubicBezTo>
                  <a:cubicBezTo>
                    <a:pt x="486" y="902"/>
                    <a:pt x="485" y="905"/>
                    <a:pt x="485" y="908"/>
                  </a:cubicBezTo>
                  <a:cubicBezTo>
                    <a:pt x="482" y="906"/>
                    <a:pt x="480" y="905"/>
                    <a:pt x="478" y="904"/>
                  </a:cubicBezTo>
                  <a:close/>
                  <a:moveTo>
                    <a:pt x="487" y="895"/>
                  </a:moveTo>
                  <a:cubicBezTo>
                    <a:pt x="487" y="896"/>
                    <a:pt x="487" y="897"/>
                    <a:pt x="487" y="898"/>
                  </a:cubicBezTo>
                  <a:cubicBezTo>
                    <a:pt x="483" y="896"/>
                    <a:pt x="480" y="893"/>
                    <a:pt x="476" y="890"/>
                  </a:cubicBezTo>
                  <a:cubicBezTo>
                    <a:pt x="476" y="890"/>
                    <a:pt x="476" y="890"/>
                    <a:pt x="476" y="890"/>
                  </a:cubicBezTo>
                  <a:cubicBezTo>
                    <a:pt x="476" y="888"/>
                    <a:pt x="476" y="885"/>
                    <a:pt x="475" y="882"/>
                  </a:cubicBezTo>
                  <a:cubicBezTo>
                    <a:pt x="478" y="884"/>
                    <a:pt x="480" y="886"/>
                    <a:pt x="483" y="887"/>
                  </a:cubicBezTo>
                  <a:cubicBezTo>
                    <a:pt x="484" y="888"/>
                    <a:pt x="486" y="889"/>
                    <a:pt x="487" y="889"/>
                  </a:cubicBezTo>
                  <a:cubicBezTo>
                    <a:pt x="487" y="891"/>
                    <a:pt x="487" y="893"/>
                    <a:pt x="487" y="895"/>
                  </a:cubicBezTo>
                  <a:close/>
                  <a:moveTo>
                    <a:pt x="463" y="908"/>
                  </a:moveTo>
                  <a:cubicBezTo>
                    <a:pt x="463" y="904"/>
                    <a:pt x="463" y="899"/>
                    <a:pt x="463" y="895"/>
                  </a:cubicBezTo>
                  <a:cubicBezTo>
                    <a:pt x="466" y="897"/>
                    <a:pt x="470" y="900"/>
                    <a:pt x="473" y="902"/>
                  </a:cubicBezTo>
                  <a:cubicBezTo>
                    <a:pt x="474" y="902"/>
                    <a:pt x="475" y="903"/>
                    <a:pt x="476" y="903"/>
                  </a:cubicBezTo>
                  <a:cubicBezTo>
                    <a:pt x="476" y="904"/>
                    <a:pt x="476" y="905"/>
                    <a:pt x="476" y="905"/>
                  </a:cubicBezTo>
                  <a:cubicBezTo>
                    <a:pt x="476" y="909"/>
                    <a:pt x="476" y="912"/>
                    <a:pt x="475" y="916"/>
                  </a:cubicBezTo>
                  <a:cubicBezTo>
                    <a:pt x="471" y="913"/>
                    <a:pt x="467" y="911"/>
                    <a:pt x="463" y="908"/>
                  </a:cubicBezTo>
                  <a:close/>
                  <a:moveTo>
                    <a:pt x="475" y="917"/>
                  </a:moveTo>
                  <a:cubicBezTo>
                    <a:pt x="475" y="920"/>
                    <a:pt x="474" y="922"/>
                    <a:pt x="474" y="925"/>
                  </a:cubicBezTo>
                  <a:cubicBezTo>
                    <a:pt x="470" y="922"/>
                    <a:pt x="467" y="920"/>
                    <a:pt x="463" y="918"/>
                  </a:cubicBezTo>
                  <a:cubicBezTo>
                    <a:pt x="463" y="915"/>
                    <a:pt x="463" y="912"/>
                    <a:pt x="463" y="909"/>
                  </a:cubicBezTo>
                  <a:cubicBezTo>
                    <a:pt x="467" y="912"/>
                    <a:pt x="471" y="914"/>
                    <a:pt x="475" y="917"/>
                  </a:cubicBezTo>
                  <a:close/>
                  <a:moveTo>
                    <a:pt x="472" y="940"/>
                  </a:moveTo>
                  <a:cubicBezTo>
                    <a:pt x="473" y="940"/>
                    <a:pt x="473" y="939"/>
                    <a:pt x="473" y="939"/>
                  </a:cubicBezTo>
                  <a:cubicBezTo>
                    <a:pt x="473" y="939"/>
                    <a:pt x="474" y="938"/>
                    <a:pt x="473" y="938"/>
                  </a:cubicBezTo>
                  <a:cubicBezTo>
                    <a:pt x="473" y="938"/>
                    <a:pt x="473" y="938"/>
                    <a:pt x="473" y="938"/>
                  </a:cubicBezTo>
                  <a:cubicBezTo>
                    <a:pt x="473" y="936"/>
                    <a:pt x="474" y="933"/>
                    <a:pt x="475" y="931"/>
                  </a:cubicBezTo>
                  <a:cubicBezTo>
                    <a:pt x="475" y="930"/>
                    <a:pt x="476" y="928"/>
                    <a:pt x="476" y="927"/>
                  </a:cubicBezTo>
                  <a:cubicBezTo>
                    <a:pt x="477" y="928"/>
                    <a:pt x="479" y="929"/>
                    <a:pt x="480" y="930"/>
                  </a:cubicBezTo>
                  <a:cubicBezTo>
                    <a:pt x="480" y="931"/>
                    <a:pt x="479" y="932"/>
                    <a:pt x="479" y="933"/>
                  </a:cubicBezTo>
                  <a:cubicBezTo>
                    <a:pt x="478" y="935"/>
                    <a:pt x="477" y="938"/>
                    <a:pt x="476" y="941"/>
                  </a:cubicBezTo>
                  <a:cubicBezTo>
                    <a:pt x="476" y="942"/>
                    <a:pt x="475" y="943"/>
                    <a:pt x="475" y="944"/>
                  </a:cubicBezTo>
                  <a:cubicBezTo>
                    <a:pt x="474" y="944"/>
                    <a:pt x="473" y="945"/>
                    <a:pt x="472" y="945"/>
                  </a:cubicBezTo>
                  <a:cubicBezTo>
                    <a:pt x="472" y="944"/>
                    <a:pt x="472" y="942"/>
                    <a:pt x="472" y="940"/>
                  </a:cubicBezTo>
                  <a:close/>
                  <a:moveTo>
                    <a:pt x="478" y="942"/>
                  </a:moveTo>
                  <a:cubicBezTo>
                    <a:pt x="479" y="940"/>
                    <a:pt x="480" y="937"/>
                    <a:pt x="481" y="934"/>
                  </a:cubicBezTo>
                  <a:cubicBezTo>
                    <a:pt x="481" y="933"/>
                    <a:pt x="482" y="932"/>
                    <a:pt x="482" y="931"/>
                  </a:cubicBezTo>
                  <a:cubicBezTo>
                    <a:pt x="485" y="933"/>
                    <a:pt x="489" y="935"/>
                    <a:pt x="493" y="937"/>
                  </a:cubicBezTo>
                  <a:cubicBezTo>
                    <a:pt x="493" y="937"/>
                    <a:pt x="492" y="938"/>
                    <a:pt x="492" y="938"/>
                  </a:cubicBezTo>
                  <a:cubicBezTo>
                    <a:pt x="492" y="938"/>
                    <a:pt x="492" y="939"/>
                    <a:pt x="492" y="940"/>
                  </a:cubicBezTo>
                  <a:cubicBezTo>
                    <a:pt x="489" y="941"/>
                    <a:pt x="487" y="942"/>
                    <a:pt x="484" y="942"/>
                  </a:cubicBezTo>
                  <a:cubicBezTo>
                    <a:pt x="482" y="943"/>
                    <a:pt x="480" y="943"/>
                    <a:pt x="478" y="944"/>
                  </a:cubicBezTo>
                  <a:cubicBezTo>
                    <a:pt x="478" y="943"/>
                    <a:pt x="478" y="943"/>
                    <a:pt x="478" y="942"/>
                  </a:cubicBezTo>
                  <a:close/>
                  <a:moveTo>
                    <a:pt x="482" y="930"/>
                  </a:moveTo>
                  <a:cubicBezTo>
                    <a:pt x="483" y="927"/>
                    <a:pt x="483" y="925"/>
                    <a:pt x="484" y="923"/>
                  </a:cubicBezTo>
                  <a:cubicBezTo>
                    <a:pt x="486" y="924"/>
                    <a:pt x="488" y="925"/>
                    <a:pt x="490" y="927"/>
                  </a:cubicBezTo>
                  <a:cubicBezTo>
                    <a:pt x="491" y="927"/>
                    <a:pt x="492" y="928"/>
                    <a:pt x="493" y="929"/>
                  </a:cubicBezTo>
                  <a:cubicBezTo>
                    <a:pt x="493" y="931"/>
                    <a:pt x="493" y="933"/>
                    <a:pt x="493" y="935"/>
                  </a:cubicBezTo>
                  <a:cubicBezTo>
                    <a:pt x="493" y="935"/>
                    <a:pt x="493" y="936"/>
                    <a:pt x="493" y="936"/>
                  </a:cubicBezTo>
                  <a:cubicBezTo>
                    <a:pt x="489" y="934"/>
                    <a:pt x="486" y="932"/>
                    <a:pt x="482" y="930"/>
                  </a:cubicBezTo>
                  <a:close/>
                  <a:moveTo>
                    <a:pt x="493" y="927"/>
                  </a:moveTo>
                  <a:cubicBezTo>
                    <a:pt x="490" y="926"/>
                    <a:pt x="487" y="924"/>
                    <a:pt x="484" y="922"/>
                  </a:cubicBezTo>
                  <a:cubicBezTo>
                    <a:pt x="484" y="920"/>
                    <a:pt x="484" y="918"/>
                    <a:pt x="485" y="916"/>
                  </a:cubicBezTo>
                  <a:cubicBezTo>
                    <a:pt x="485" y="914"/>
                    <a:pt x="485" y="911"/>
                    <a:pt x="486" y="909"/>
                  </a:cubicBezTo>
                  <a:cubicBezTo>
                    <a:pt x="489" y="911"/>
                    <a:pt x="492" y="912"/>
                    <a:pt x="495" y="914"/>
                  </a:cubicBezTo>
                  <a:cubicBezTo>
                    <a:pt x="494" y="918"/>
                    <a:pt x="494" y="923"/>
                    <a:pt x="493" y="927"/>
                  </a:cubicBezTo>
                  <a:cubicBezTo>
                    <a:pt x="493" y="927"/>
                    <a:pt x="493" y="927"/>
                    <a:pt x="493" y="928"/>
                  </a:cubicBezTo>
                  <a:cubicBezTo>
                    <a:pt x="493" y="928"/>
                    <a:pt x="493" y="928"/>
                    <a:pt x="493" y="927"/>
                  </a:cubicBezTo>
                  <a:close/>
                  <a:moveTo>
                    <a:pt x="494" y="938"/>
                  </a:moveTo>
                  <a:cubicBezTo>
                    <a:pt x="495" y="938"/>
                    <a:pt x="495" y="939"/>
                    <a:pt x="496" y="939"/>
                  </a:cubicBezTo>
                  <a:cubicBezTo>
                    <a:pt x="495" y="939"/>
                    <a:pt x="495" y="939"/>
                    <a:pt x="494" y="940"/>
                  </a:cubicBezTo>
                  <a:cubicBezTo>
                    <a:pt x="494" y="939"/>
                    <a:pt x="494" y="938"/>
                    <a:pt x="494" y="938"/>
                  </a:cubicBezTo>
                  <a:close/>
                  <a:moveTo>
                    <a:pt x="495" y="929"/>
                  </a:moveTo>
                  <a:cubicBezTo>
                    <a:pt x="495" y="924"/>
                    <a:pt x="496" y="919"/>
                    <a:pt x="496" y="915"/>
                  </a:cubicBezTo>
                  <a:cubicBezTo>
                    <a:pt x="497" y="915"/>
                    <a:pt x="498" y="915"/>
                    <a:pt x="498" y="916"/>
                  </a:cubicBezTo>
                  <a:cubicBezTo>
                    <a:pt x="500" y="917"/>
                    <a:pt x="502" y="918"/>
                    <a:pt x="504" y="919"/>
                  </a:cubicBezTo>
                  <a:cubicBezTo>
                    <a:pt x="504" y="923"/>
                    <a:pt x="503" y="926"/>
                    <a:pt x="503" y="929"/>
                  </a:cubicBezTo>
                  <a:cubicBezTo>
                    <a:pt x="503" y="930"/>
                    <a:pt x="503" y="932"/>
                    <a:pt x="502" y="934"/>
                  </a:cubicBezTo>
                  <a:cubicBezTo>
                    <a:pt x="500" y="932"/>
                    <a:pt x="497" y="930"/>
                    <a:pt x="495" y="929"/>
                  </a:cubicBezTo>
                  <a:close/>
                  <a:moveTo>
                    <a:pt x="505" y="928"/>
                  </a:moveTo>
                  <a:cubicBezTo>
                    <a:pt x="505" y="928"/>
                    <a:pt x="505" y="924"/>
                    <a:pt x="506" y="920"/>
                  </a:cubicBezTo>
                  <a:cubicBezTo>
                    <a:pt x="507" y="921"/>
                    <a:pt x="509" y="922"/>
                    <a:pt x="510" y="923"/>
                  </a:cubicBezTo>
                  <a:cubicBezTo>
                    <a:pt x="510" y="923"/>
                    <a:pt x="510" y="924"/>
                    <a:pt x="510" y="924"/>
                  </a:cubicBezTo>
                  <a:cubicBezTo>
                    <a:pt x="509" y="927"/>
                    <a:pt x="508" y="931"/>
                    <a:pt x="508" y="934"/>
                  </a:cubicBezTo>
                  <a:cubicBezTo>
                    <a:pt x="507" y="935"/>
                    <a:pt x="506" y="935"/>
                    <a:pt x="505" y="936"/>
                  </a:cubicBezTo>
                  <a:cubicBezTo>
                    <a:pt x="504" y="935"/>
                    <a:pt x="504" y="935"/>
                    <a:pt x="504" y="935"/>
                  </a:cubicBezTo>
                  <a:cubicBezTo>
                    <a:pt x="504" y="932"/>
                    <a:pt x="504" y="930"/>
                    <a:pt x="505" y="928"/>
                  </a:cubicBezTo>
                  <a:close/>
                  <a:moveTo>
                    <a:pt x="506" y="919"/>
                  </a:moveTo>
                  <a:cubicBezTo>
                    <a:pt x="506" y="917"/>
                    <a:pt x="506" y="914"/>
                    <a:pt x="507" y="912"/>
                  </a:cubicBezTo>
                  <a:cubicBezTo>
                    <a:pt x="507" y="912"/>
                    <a:pt x="507" y="912"/>
                    <a:pt x="508" y="913"/>
                  </a:cubicBezTo>
                  <a:cubicBezTo>
                    <a:pt x="509" y="914"/>
                    <a:pt x="510" y="915"/>
                    <a:pt x="511" y="916"/>
                  </a:cubicBezTo>
                  <a:cubicBezTo>
                    <a:pt x="511" y="918"/>
                    <a:pt x="511" y="920"/>
                    <a:pt x="510" y="921"/>
                  </a:cubicBezTo>
                  <a:cubicBezTo>
                    <a:pt x="509" y="921"/>
                    <a:pt x="507" y="920"/>
                    <a:pt x="506" y="919"/>
                  </a:cubicBezTo>
                  <a:close/>
                  <a:moveTo>
                    <a:pt x="512" y="922"/>
                  </a:moveTo>
                  <a:cubicBezTo>
                    <a:pt x="512" y="920"/>
                    <a:pt x="512" y="918"/>
                    <a:pt x="513" y="917"/>
                  </a:cubicBezTo>
                  <a:cubicBezTo>
                    <a:pt x="514" y="918"/>
                    <a:pt x="515" y="919"/>
                    <a:pt x="516" y="919"/>
                  </a:cubicBezTo>
                  <a:cubicBezTo>
                    <a:pt x="517" y="920"/>
                    <a:pt x="519" y="921"/>
                    <a:pt x="520" y="921"/>
                  </a:cubicBezTo>
                  <a:cubicBezTo>
                    <a:pt x="520" y="922"/>
                    <a:pt x="520" y="922"/>
                    <a:pt x="519" y="922"/>
                  </a:cubicBezTo>
                  <a:cubicBezTo>
                    <a:pt x="519" y="923"/>
                    <a:pt x="519" y="925"/>
                    <a:pt x="519" y="926"/>
                  </a:cubicBezTo>
                  <a:cubicBezTo>
                    <a:pt x="517" y="925"/>
                    <a:pt x="514" y="923"/>
                    <a:pt x="512" y="922"/>
                  </a:cubicBezTo>
                  <a:close/>
                  <a:moveTo>
                    <a:pt x="518" y="919"/>
                  </a:moveTo>
                  <a:cubicBezTo>
                    <a:pt x="516" y="918"/>
                    <a:pt x="515" y="917"/>
                    <a:pt x="513" y="915"/>
                  </a:cubicBezTo>
                  <a:cubicBezTo>
                    <a:pt x="513" y="915"/>
                    <a:pt x="513" y="915"/>
                    <a:pt x="513" y="914"/>
                  </a:cubicBezTo>
                  <a:cubicBezTo>
                    <a:pt x="514" y="912"/>
                    <a:pt x="514" y="909"/>
                    <a:pt x="515" y="906"/>
                  </a:cubicBezTo>
                  <a:cubicBezTo>
                    <a:pt x="515" y="906"/>
                    <a:pt x="515" y="905"/>
                    <a:pt x="515" y="905"/>
                  </a:cubicBezTo>
                  <a:cubicBezTo>
                    <a:pt x="516" y="906"/>
                    <a:pt x="517" y="906"/>
                    <a:pt x="518" y="907"/>
                  </a:cubicBezTo>
                  <a:cubicBezTo>
                    <a:pt x="520" y="907"/>
                    <a:pt x="521" y="908"/>
                    <a:pt x="523" y="909"/>
                  </a:cubicBezTo>
                  <a:cubicBezTo>
                    <a:pt x="522" y="910"/>
                    <a:pt x="522" y="912"/>
                    <a:pt x="521" y="914"/>
                  </a:cubicBezTo>
                  <a:cubicBezTo>
                    <a:pt x="521" y="916"/>
                    <a:pt x="520" y="918"/>
                    <a:pt x="520" y="920"/>
                  </a:cubicBezTo>
                  <a:cubicBezTo>
                    <a:pt x="519" y="920"/>
                    <a:pt x="519" y="920"/>
                    <a:pt x="518" y="919"/>
                  </a:cubicBezTo>
                  <a:close/>
                  <a:moveTo>
                    <a:pt x="520" y="926"/>
                  </a:moveTo>
                  <a:cubicBezTo>
                    <a:pt x="521" y="925"/>
                    <a:pt x="521" y="923"/>
                    <a:pt x="521" y="922"/>
                  </a:cubicBezTo>
                  <a:cubicBezTo>
                    <a:pt x="522" y="923"/>
                    <a:pt x="524" y="923"/>
                    <a:pt x="525" y="924"/>
                  </a:cubicBezTo>
                  <a:cubicBezTo>
                    <a:pt x="524" y="925"/>
                    <a:pt x="522" y="926"/>
                    <a:pt x="521" y="927"/>
                  </a:cubicBezTo>
                  <a:cubicBezTo>
                    <a:pt x="521" y="927"/>
                    <a:pt x="520" y="927"/>
                    <a:pt x="520" y="927"/>
                  </a:cubicBezTo>
                  <a:cubicBezTo>
                    <a:pt x="520" y="926"/>
                    <a:pt x="520" y="926"/>
                    <a:pt x="520" y="926"/>
                  </a:cubicBezTo>
                  <a:close/>
                  <a:moveTo>
                    <a:pt x="521" y="921"/>
                  </a:moveTo>
                  <a:cubicBezTo>
                    <a:pt x="521" y="920"/>
                    <a:pt x="522" y="918"/>
                    <a:pt x="522" y="917"/>
                  </a:cubicBezTo>
                  <a:cubicBezTo>
                    <a:pt x="522" y="914"/>
                    <a:pt x="523" y="912"/>
                    <a:pt x="523" y="909"/>
                  </a:cubicBezTo>
                  <a:cubicBezTo>
                    <a:pt x="523" y="909"/>
                    <a:pt x="523" y="909"/>
                    <a:pt x="523" y="909"/>
                  </a:cubicBezTo>
                  <a:cubicBezTo>
                    <a:pt x="524" y="909"/>
                    <a:pt x="524" y="909"/>
                    <a:pt x="525" y="910"/>
                  </a:cubicBezTo>
                  <a:cubicBezTo>
                    <a:pt x="526" y="913"/>
                    <a:pt x="526" y="917"/>
                    <a:pt x="526" y="921"/>
                  </a:cubicBezTo>
                  <a:cubicBezTo>
                    <a:pt x="526" y="921"/>
                    <a:pt x="526" y="922"/>
                    <a:pt x="526" y="923"/>
                  </a:cubicBezTo>
                  <a:cubicBezTo>
                    <a:pt x="526" y="923"/>
                    <a:pt x="526" y="923"/>
                    <a:pt x="526" y="923"/>
                  </a:cubicBezTo>
                  <a:cubicBezTo>
                    <a:pt x="524" y="922"/>
                    <a:pt x="523" y="922"/>
                    <a:pt x="521" y="921"/>
                  </a:cubicBezTo>
                  <a:close/>
                  <a:moveTo>
                    <a:pt x="524" y="908"/>
                  </a:moveTo>
                  <a:cubicBezTo>
                    <a:pt x="524" y="907"/>
                    <a:pt x="524" y="906"/>
                    <a:pt x="524" y="905"/>
                  </a:cubicBezTo>
                  <a:cubicBezTo>
                    <a:pt x="524" y="906"/>
                    <a:pt x="525" y="907"/>
                    <a:pt x="525" y="908"/>
                  </a:cubicBezTo>
                  <a:cubicBezTo>
                    <a:pt x="524" y="908"/>
                    <a:pt x="524" y="908"/>
                    <a:pt x="524" y="908"/>
                  </a:cubicBezTo>
                  <a:close/>
                  <a:moveTo>
                    <a:pt x="523" y="908"/>
                  </a:moveTo>
                  <a:cubicBezTo>
                    <a:pt x="522" y="907"/>
                    <a:pt x="522" y="907"/>
                    <a:pt x="522" y="907"/>
                  </a:cubicBezTo>
                  <a:cubicBezTo>
                    <a:pt x="519" y="906"/>
                    <a:pt x="517" y="905"/>
                    <a:pt x="515" y="904"/>
                  </a:cubicBezTo>
                  <a:cubicBezTo>
                    <a:pt x="515" y="903"/>
                    <a:pt x="515" y="902"/>
                    <a:pt x="515" y="901"/>
                  </a:cubicBezTo>
                  <a:cubicBezTo>
                    <a:pt x="515" y="900"/>
                    <a:pt x="516" y="894"/>
                    <a:pt x="518" y="897"/>
                  </a:cubicBezTo>
                  <a:cubicBezTo>
                    <a:pt x="518" y="897"/>
                    <a:pt x="518" y="897"/>
                    <a:pt x="518" y="897"/>
                  </a:cubicBezTo>
                  <a:cubicBezTo>
                    <a:pt x="517" y="896"/>
                    <a:pt x="517" y="896"/>
                    <a:pt x="516" y="895"/>
                  </a:cubicBezTo>
                  <a:cubicBezTo>
                    <a:pt x="516" y="895"/>
                    <a:pt x="516" y="895"/>
                    <a:pt x="516" y="895"/>
                  </a:cubicBezTo>
                  <a:cubicBezTo>
                    <a:pt x="515" y="898"/>
                    <a:pt x="515" y="900"/>
                    <a:pt x="514" y="903"/>
                  </a:cubicBezTo>
                  <a:cubicBezTo>
                    <a:pt x="514" y="903"/>
                    <a:pt x="514" y="903"/>
                    <a:pt x="514" y="904"/>
                  </a:cubicBezTo>
                  <a:cubicBezTo>
                    <a:pt x="513" y="903"/>
                    <a:pt x="513" y="903"/>
                    <a:pt x="512" y="902"/>
                  </a:cubicBezTo>
                  <a:cubicBezTo>
                    <a:pt x="511" y="902"/>
                    <a:pt x="510" y="901"/>
                    <a:pt x="508" y="900"/>
                  </a:cubicBezTo>
                  <a:cubicBezTo>
                    <a:pt x="509" y="895"/>
                    <a:pt x="510" y="892"/>
                    <a:pt x="510" y="892"/>
                  </a:cubicBezTo>
                  <a:cubicBezTo>
                    <a:pt x="510" y="892"/>
                    <a:pt x="510" y="892"/>
                    <a:pt x="510" y="892"/>
                  </a:cubicBezTo>
                  <a:cubicBezTo>
                    <a:pt x="510" y="892"/>
                    <a:pt x="510" y="892"/>
                    <a:pt x="510" y="892"/>
                  </a:cubicBezTo>
                  <a:cubicBezTo>
                    <a:pt x="510" y="892"/>
                    <a:pt x="509" y="892"/>
                    <a:pt x="509" y="892"/>
                  </a:cubicBezTo>
                  <a:cubicBezTo>
                    <a:pt x="509" y="895"/>
                    <a:pt x="508" y="897"/>
                    <a:pt x="508" y="900"/>
                  </a:cubicBezTo>
                  <a:cubicBezTo>
                    <a:pt x="506" y="899"/>
                    <a:pt x="504" y="898"/>
                    <a:pt x="503" y="897"/>
                  </a:cubicBezTo>
                  <a:cubicBezTo>
                    <a:pt x="501" y="897"/>
                    <a:pt x="500" y="896"/>
                    <a:pt x="499" y="895"/>
                  </a:cubicBezTo>
                  <a:cubicBezTo>
                    <a:pt x="499" y="893"/>
                    <a:pt x="499" y="891"/>
                    <a:pt x="499" y="889"/>
                  </a:cubicBezTo>
                  <a:cubicBezTo>
                    <a:pt x="500" y="888"/>
                    <a:pt x="501" y="887"/>
                    <a:pt x="501" y="886"/>
                  </a:cubicBezTo>
                  <a:cubicBezTo>
                    <a:pt x="501" y="885"/>
                    <a:pt x="500" y="885"/>
                    <a:pt x="500" y="885"/>
                  </a:cubicBezTo>
                  <a:cubicBezTo>
                    <a:pt x="500" y="886"/>
                    <a:pt x="500" y="886"/>
                    <a:pt x="500" y="886"/>
                  </a:cubicBezTo>
                  <a:cubicBezTo>
                    <a:pt x="500" y="887"/>
                    <a:pt x="500" y="888"/>
                    <a:pt x="499" y="888"/>
                  </a:cubicBezTo>
                  <a:cubicBezTo>
                    <a:pt x="499" y="890"/>
                    <a:pt x="498" y="892"/>
                    <a:pt x="498" y="895"/>
                  </a:cubicBezTo>
                  <a:cubicBezTo>
                    <a:pt x="497" y="894"/>
                    <a:pt x="496" y="893"/>
                    <a:pt x="495" y="892"/>
                  </a:cubicBezTo>
                  <a:cubicBezTo>
                    <a:pt x="493" y="891"/>
                    <a:pt x="490" y="889"/>
                    <a:pt x="488" y="888"/>
                  </a:cubicBezTo>
                  <a:cubicBezTo>
                    <a:pt x="488" y="886"/>
                    <a:pt x="488" y="883"/>
                    <a:pt x="489" y="881"/>
                  </a:cubicBezTo>
                  <a:cubicBezTo>
                    <a:pt x="489" y="881"/>
                    <a:pt x="489" y="881"/>
                    <a:pt x="489" y="881"/>
                  </a:cubicBezTo>
                  <a:cubicBezTo>
                    <a:pt x="488" y="883"/>
                    <a:pt x="488" y="886"/>
                    <a:pt x="487" y="888"/>
                  </a:cubicBezTo>
                  <a:cubicBezTo>
                    <a:pt x="487" y="888"/>
                    <a:pt x="486" y="888"/>
                    <a:pt x="486" y="887"/>
                  </a:cubicBezTo>
                  <a:cubicBezTo>
                    <a:pt x="483" y="886"/>
                    <a:pt x="480" y="884"/>
                    <a:pt x="477" y="882"/>
                  </a:cubicBezTo>
                  <a:cubicBezTo>
                    <a:pt x="476" y="882"/>
                    <a:pt x="476" y="881"/>
                    <a:pt x="475" y="881"/>
                  </a:cubicBezTo>
                  <a:cubicBezTo>
                    <a:pt x="475" y="880"/>
                    <a:pt x="475" y="880"/>
                    <a:pt x="475" y="880"/>
                  </a:cubicBezTo>
                  <a:cubicBezTo>
                    <a:pt x="475" y="879"/>
                    <a:pt x="474" y="876"/>
                    <a:pt x="474" y="874"/>
                  </a:cubicBezTo>
                  <a:cubicBezTo>
                    <a:pt x="476" y="874"/>
                    <a:pt x="477" y="875"/>
                    <a:pt x="478" y="875"/>
                  </a:cubicBezTo>
                  <a:cubicBezTo>
                    <a:pt x="487" y="877"/>
                    <a:pt x="494" y="880"/>
                    <a:pt x="502" y="885"/>
                  </a:cubicBezTo>
                  <a:cubicBezTo>
                    <a:pt x="508" y="889"/>
                    <a:pt x="514" y="892"/>
                    <a:pt x="520" y="897"/>
                  </a:cubicBezTo>
                  <a:cubicBezTo>
                    <a:pt x="521" y="899"/>
                    <a:pt x="523" y="902"/>
                    <a:pt x="524" y="905"/>
                  </a:cubicBezTo>
                  <a:cubicBezTo>
                    <a:pt x="523" y="906"/>
                    <a:pt x="523" y="907"/>
                    <a:pt x="523" y="908"/>
                  </a:cubicBezTo>
                  <a:close/>
                  <a:moveTo>
                    <a:pt x="474" y="880"/>
                  </a:moveTo>
                  <a:cubicBezTo>
                    <a:pt x="472" y="879"/>
                    <a:pt x="470" y="877"/>
                    <a:pt x="468" y="876"/>
                  </a:cubicBezTo>
                  <a:cubicBezTo>
                    <a:pt x="467" y="875"/>
                    <a:pt x="465" y="874"/>
                    <a:pt x="463" y="873"/>
                  </a:cubicBezTo>
                  <a:cubicBezTo>
                    <a:pt x="463" y="873"/>
                    <a:pt x="463" y="872"/>
                    <a:pt x="463" y="872"/>
                  </a:cubicBezTo>
                  <a:cubicBezTo>
                    <a:pt x="466" y="873"/>
                    <a:pt x="470" y="874"/>
                    <a:pt x="473" y="874"/>
                  </a:cubicBezTo>
                  <a:cubicBezTo>
                    <a:pt x="474" y="876"/>
                    <a:pt x="474" y="878"/>
                    <a:pt x="474" y="880"/>
                  </a:cubicBezTo>
                  <a:close/>
                  <a:moveTo>
                    <a:pt x="463" y="881"/>
                  </a:moveTo>
                  <a:cubicBezTo>
                    <a:pt x="461" y="879"/>
                    <a:pt x="459" y="877"/>
                    <a:pt x="457" y="876"/>
                  </a:cubicBezTo>
                  <a:cubicBezTo>
                    <a:pt x="457" y="875"/>
                    <a:pt x="458" y="873"/>
                    <a:pt x="458" y="872"/>
                  </a:cubicBezTo>
                  <a:cubicBezTo>
                    <a:pt x="459" y="872"/>
                    <a:pt x="460" y="872"/>
                    <a:pt x="461" y="872"/>
                  </a:cubicBezTo>
                  <a:cubicBezTo>
                    <a:pt x="461" y="873"/>
                    <a:pt x="462" y="873"/>
                    <a:pt x="463" y="874"/>
                  </a:cubicBezTo>
                  <a:cubicBezTo>
                    <a:pt x="463" y="876"/>
                    <a:pt x="463" y="878"/>
                    <a:pt x="463" y="881"/>
                  </a:cubicBezTo>
                  <a:close/>
                  <a:moveTo>
                    <a:pt x="463" y="882"/>
                  </a:moveTo>
                  <a:cubicBezTo>
                    <a:pt x="463" y="884"/>
                    <a:pt x="462" y="886"/>
                    <a:pt x="462" y="888"/>
                  </a:cubicBezTo>
                  <a:cubicBezTo>
                    <a:pt x="462" y="890"/>
                    <a:pt x="462" y="891"/>
                    <a:pt x="462" y="893"/>
                  </a:cubicBezTo>
                  <a:cubicBezTo>
                    <a:pt x="460" y="892"/>
                    <a:pt x="458" y="891"/>
                    <a:pt x="456" y="889"/>
                  </a:cubicBezTo>
                  <a:cubicBezTo>
                    <a:pt x="457" y="885"/>
                    <a:pt x="456" y="881"/>
                    <a:pt x="457" y="877"/>
                  </a:cubicBezTo>
                  <a:cubicBezTo>
                    <a:pt x="459" y="879"/>
                    <a:pt x="461" y="880"/>
                    <a:pt x="463" y="882"/>
                  </a:cubicBezTo>
                  <a:close/>
                  <a:moveTo>
                    <a:pt x="462" y="894"/>
                  </a:moveTo>
                  <a:cubicBezTo>
                    <a:pt x="462" y="899"/>
                    <a:pt x="462" y="903"/>
                    <a:pt x="462" y="907"/>
                  </a:cubicBezTo>
                  <a:cubicBezTo>
                    <a:pt x="459" y="905"/>
                    <a:pt x="457" y="904"/>
                    <a:pt x="455" y="902"/>
                  </a:cubicBezTo>
                  <a:cubicBezTo>
                    <a:pt x="456" y="899"/>
                    <a:pt x="456" y="895"/>
                    <a:pt x="456" y="891"/>
                  </a:cubicBezTo>
                  <a:cubicBezTo>
                    <a:pt x="456" y="891"/>
                    <a:pt x="456" y="891"/>
                    <a:pt x="456" y="890"/>
                  </a:cubicBezTo>
                  <a:cubicBezTo>
                    <a:pt x="458" y="892"/>
                    <a:pt x="460" y="893"/>
                    <a:pt x="462" y="894"/>
                  </a:cubicBezTo>
                  <a:close/>
                  <a:moveTo>
                    <a:pt x="455" y="874"/>
                  </a:moveTo>
                  <a:cubicBezTo>
                    <a:pt x="454" y="873"/>
                    <a:pt x="452" y="873"/>
                    <a:pt x="451" y="872"/>
                  </a:cubicBezTo>
                  <a:cubicBezTo>
                    <a:pt x="451" y="871"/>
                    <a:pt x="451" y="871"/>
                    <a:pt x="451" y="871"/>
                  </a:cubicBezTo>
                  <a:cubicBezTo>
                    <a:pt x="453" y="871"/>
                    <a:pt x="454" y="871"/>
                    <a:pt x="456" y="871"/>
                  </a:cubicBezTo>
                  <a:cubicBezTo>
                    <a:pt x="455" y="872"/>
                    <a:pt x="455" y="873"/>
                    <a:pt x="455" y="874"/>
                  </a:cubicBezTo>
                  <a:close/>
                  <a:moveTo>
                    <a:pt x="746" y="395"/>
                  </a:moveTo>
                  <a:cubicBezTo>
                    <a:pt x="746" y="414"/>
                    <a:pt x="745" y="434"/>
                    <a:pt x="741" y="454"/>
                  </a:cubicBezTo>
                  <a:cubicBezTo>
                    <a:pt x="738" y="473"/>
                    <a:pt x="732" y="491"/>
                    <a:pt x="725" y="509"/>
                  </a:cubicBezTo>
                  <a:cubicBezTo>
                    <a:pt x="723" y="513"/>
                    <a:pt x="721" y="517"/>
                    <a:pt x="719" y="522"/>
                  </a:cubicBezTo>
                  <a:cubicBezTo>
                    <a:pt x="717" y="523"/>
                    <a:pt x="714" y="524"/>
                    <a:pt x="712" y="526"/>
                  </a:cubicBezTo>
                  <a:cubicBezTo>
                    <a:pt x="709" y="528"/>
                    <a:pt x="705" y="530"/>
                    <a:pt x="702" y="532"/>
                  </a:cubicBezTo>
                  <a:cubicBezTo>
                    <a:pt x="698" y="535"/>
                    <a:pt x="694" y="537"/>
                    <a:pt x="690" y="538"/>
                  </a:cubicBezTo>
                  <a:cubicBezTo>
                    <a:pt x="690" y="537"/>
                    <a:pt x="691" y="535"/>
                    <a:pt x="691" y="534"/>
                  </a:cubicBezTo>
                  <a:cubicBezTo>
                    <a:pt x="693" y="525"/>
                    <a:pt x="695" y="517"/>
                    <a:pt x="695" y="508"/>
                  </a:cubicBezTo>
                  <a:cubicBezTo>
                    <a:pt x="696" y="500"/>
                    <a:pt x="696" y="491"/>
                    <a:pt x="696" y="482"/>
                  </a:cubicBezTo>
                  <a:cubicBezTo>
                    <a:pt x="696" y="481"/>
                    <a:pt x="694" y="481"/>
                    <a:pt x="694" y="482"/>
                  </a:cubicBezTo>
                  <a:cubicBezTo>
                    <a:pt x="694" y="490"/>
                    <a:pt x="695" y="499"/>
                    <a:pt x="694" y="507"/>
                  </a:cubicBezTo>
                  <a:cubicBezTo>
                    <a:pt x="694" y="516"/>
                    <a:pt x="692" y="525"/>
                    <a:pt x="690" y="533"/>
                  </a:cubicBezTo>
                  <a:cubicBezTo>
                    <a:pt x="690" y="535"/>
                    <a:pt x="689" y="537"/>
                    <a:pt x="689" y="539"/>
                  </a:cubicBezTo>
                  <a:cubicBezTo>
                    <a:pt x="685" y="541"/>
                    <a:pt x="681" y="542"/>
                    <a:pt x="677" y="543"/>
                  </a:cubicBezTo>
                  <a:cubicBezTo>
                    <a:pt x="676" y="543"/>
                    <a:pt x="677" y="545"/>
                    <a:pt x="677" y="544"/>
                  </a:cubicBezTo>
                  <a:cubicBezTo>
                    <a:pt x="681" y="543"/>
                    <a:pt x="685" y="542"/>
                    <a:pt x="688" y="540"/>
                  </a:cubicBezTo>
                  <a:cubicBezTo>
                    <a:pt x="687" y="546"/>
                    <a:pt x="686" y="551"/>
                    <a:pt x="685" y="557"/>
                  </a:cubicBezTo>
                  <a:cubicBezTo>
                    <a:pt x="684" y="561"/>
                    <a:pt x="683" y="565"/>
                    <a:pt x="681" y="569"/>
                  </a:cubicBezTo>
                  <a:cubicBezTo>
                    <a:pt x="680" y="572"/>
                    <a:pt x="678" y="575"/>
                    <a:pt x="677" y="579"/>
                  </a:cubicBezTo>
                  <a:cubicBezTo>
                    <a:pt x="677" y="580"/>
                    <a:pt x="678" y="580"/>
                    <a:pt x="678" y="579"/>
                  </a:cubicBezTo>
                  <a:cubicBezTo>
                    <a:pt x="679" y="575"/>
                    <a:pt x="681" y="572"/>
                    <a:pt x="683" y="568"/>
                  </a:cubicBezTo>
                  <a:cubicBezTo>
                    <a:pt x="684" y="565"/>
                    <a:pt x="685" y="561"/>
                    <a:pt x="686" y="558"/>
                  </a:cubicBezTo>
                  <a:cubicBezTo>
                    <a:pt x="687" y="552"/>
                    <a:pt x="688" y="546"/>
                    <a:pt x="690" y="540"/>
                  </a:cubicBezTo>
                  <a:cubicBezTo>
                    <a:pt x="694" y="538"/>
                    <a:pt x="698" y="536"/>
                    <a:pt x="702" y="534"/>
                  </a:cubicBezTo>
                  <a:cubicBezTo>
                    <a:pt x="705" y="532"/>
                    <a:pt x="709" y="529"/>
                    <a:pt x="713" y="527"/>
                  </a:cubicBezTo>
                  <a:cubicBezTo>
                    <a:pt x="715" y="526"/>
                    <a:pt x="717" y="525"/>
                    <a:pt x="718" y="524"/>
                  </a:cubicBezTo>
                  <a:cubicBezTo>
                    <a:pt x="713" y="535"/>
                    <a:pt x="708" y="546"/>
                    <a:pt x="701" y="557"/>
                  </a:cubicBezTo>
                  <a:cubicBezTo>
                    <a:pt x="692" y="573"/>
                    <a:pt x="681" y="587"/>
                    <a:pt x="670" y="601"/>
                  </a:cubicBezTo>
                  <a:cubicBezTo>
                    <a:pt x="659" y="615"/>
                    <a:pt x="653" y="632"/>
                    <a:pt x="644" y="647"/>
                  </a:cubicBezTo>
                  <a:cubicBezTo>
                    <a:pt x="636" y="663"/>
                    <a:pt x="624" y="676"/>
                    <a:pt x="614" y="691"/>
                  </a:cubicBezTo>
                  <a:cubicBezTo>
                    <a:pt x="604" y="705"/>
                    <a:pt x="600" y="722"/>
                    <a:pt x="597" y="739"/>
                  </a:cubicBezTo>
                  <a:cubicBezTo>
                    <a:pt x="594" y="758"/>
                    <a:pt x="590" y="777"/>
                    <a:pt x="585" y="796"/>
                  </a:cubicBezTo>
                  <a:cubicBezTo>
                    <a:pt x="580" y="814"/>
                    <a:pt x="575" y="832"/>
                    <a:pt x="568" y="849"/>
                  </a:cubicBezTo>
                  <a:cubicBezTo>
                    <a:pt x="567" y="850"/>
                    <a:pt x="567" y="851"/>
                    <a:pt x="567" y="852"/>
                  </a:cubicBezTo>
                  <a:cubicBezTo>
                    <a:pt x="567" y="852"/>
                    <a:pt x="567" y="853"/>
                    <a:pt x="566" y="853"/>
                  </a:cubicBezTo>
                  <a:cubicBezTo>
                    <a:pt x="564" y="857"/>
                    <a:pt x="563" y="862"/>
                    <a:pt x="561" y="867"/>
                  </a:cubicBezTo>
                  <a:cubicBezTo>
                    <a:pt x="560" y="868"/>
                    <a:pt x="559" y="870"/>
                    <a:pt x="558" y="873"/>
                  </a:cubicBezTo>
                  <a:cubicBezTo>
                    <a:pt x="558" y="873"/>
                    <a:pt x="558" y="873"/>
                    <a:pt x="559" y="873"/>
                  </a:cubicBezTo>
                  <a:cubicBezTo>
                    <a:pt x="558" y="874"/>
                    <a:pt x="557" y="875"/>
                    <a:pt x="557" y="876"/>
                  </a:cubicBezTo>
                  <a:cubicBezTo>
                    <a:pt x="553" y="884"/>
                    <a:pt x="552" y="893"/>
                    <a:pt x="548" y="900"/>
                  </a:cubicBezTo>
                  <a:cubicBezTo>
                    <a:pt x="544" y="906"/>
                    <a:pt x="540" y="911"/>
                    <a:pt x="535" y="916"/>
                  </a:cubicBezTo>
                  <a:cubicBezTo>
                    <a:pt x="534" y="916"/>
                    <a:pt x="534" y="915"/>
                    <a:pt x="534" y="914"/>
                  </a:cubicBezTo>
                  <a:cubicBezTo>
                    <a:pt x="534" y="907"/>
                    <a:pt x="532" y="900"/>
                    <a:pt x="528" y="894"/>
                  </a:cubicBezTo>
                  <a:cubicBezTo>
                    <a:pt x="525" y="889"/>
                    <a:pt x="519" y="885"/>
                    <a:pt x="513" y="882"/>
                  </a:cubicBezTo>
                  <a:cubicBezTo>
                    <a:pt x="507" y="878"/>
                    <a:pt x="501" y="873"/>
                    <a:pt x="494" y="870"/>
                  </a:cubicBezTo>
                  <a:cubicBezTo>
                    <a:pt x="486" y="866"/>
                    <a:pt x="476" y="865"/>
                    <a:pt x="467" y="864"/>
                  </a:cubicBezTo>
                  <a:cubicBezTo>
                    <a:pt x="461" y="863"/>
                    <a:pt x="456" y="862"/>
                    <a:pt x="451" y="862"/>
                  </a:cubicBezTo>
                  <a:cubicBezTo>
                    <a:pt x="449" y="843"/>
                    <a:pt x="445" y="824"/>
                    <a:pt x="442" y="805"/>
                  </a:cubicBezTo>
                  <a:cubicBezTo>
                    <a:pt x="438" y="785"/>
                    <a:pt x="434" y="765"/>
                    <a:pt x="434" y="744"/>
                  </a:cubicBezTo>
                  <a:cubicBezTo>
                    <a:pt x="434" y="736"/>
                    <a:pt x="434" y="727"/>
                    <a:pt x="433" y="719"/>
                  </a:cubicBezTo>
                  <a:cubicBezTo>
                    <a:pt x="433" y="714"/>
                    <a:pt x="435" y="709"/>
                    <a:pt x="436" y="704"/>
                  </a:cubicBezTo>
                  <a:cubicBezTo>
                    <a:pt x="437" y="699"/>
                    <a:pt x="438" y="694"/>
                    <a:pt x="438" y="689"/>
                  </a:cubicBezTo>
                  <a:cubicBezTo>
                    <a:pt x="441" y="672"/>
                    <a:pt x="443" y="655"/>
                    <a:pt x="432" y="640"/>
                  </a:cubicBezTo>
                  <a:cubicBezTo>
                    <a:pt x="430" y="637"/>
                    <a:pt x="427" y="634"/>
                    <a:pt x="424" y="632"/>
                  </a:cubicBezTo>
                  <a:cubicBezTo>
                    <a:pt x="425" y="625"/>
                    <a:pt x="424" y="618"/>
                    <a:pt x="425" y="611"/>
                  </a:cubicBezTo>
                  <a:cubicBezTo>
                    <a:pt x="426" y="600"/>
                    <a:pt x="428" y="589"/>
                    <a:pt x="430" y="577"/>
                  </a:cubicBezTo>
                  <a:cubicBezTo>
                    <a:pt x="431" y="566"/>
                    <a:pt x="433" y="554"/>
                    <a:pt x="436" y="543"/>
                  </a:cubicBezTo>
                  <a:cubicBezTo>
                    <a:pt x="441" y="522"/>
                    <a:pt x="445" y="500"/>
                    <a:pt x="450" y="479"/>
                  </a:cubicBezTo>
                  <a:cubicBezTo>
                    <a:pt x="453" y="469"/>
                    <a:pt x="454" y="458"/>
                    <a:pt x="456" y="448"/>
                  </a:cubicBezTo>
                  <a:cubicBezTo>
                    <a:pt x="460" y="446"/>
                    <a:pt x="463" y="444"/>
                    <a:pt x="466" y="442"/>
                  </a:cubicBezTo>
                  <a:cubicBezTo>
                    <a:pt x="473" y="438"/>
                    <a:pt x="479" y="433"/>
                    <a:pt x="486" y="428"/>
                  </a:cubicBezTo>
                  <a:cubicBezTo>
                    <a:pt x="493" y="424"/>
                    <a:pt x="500" y="419"/>
                    <a:pt x="507" y="416"/>
                  </a:cubicBezTo>
                  <a:cubicBezTo>
                    <a:pt x="514" y="412"/>
                    <a:pt x="519" y="405"/>
                    <a:pt x="526" y="402"/>
                  </a:cubicBezTo>
                  <a:cubicBezTo>
                    <a:pt x="533" y="399"/>
                    <a:pt x="541" y="400"/>
                    <a:pt x="548" y="396"/>
                  </a:cubicBezTo>
                  <a:cubicBezTo>
                    <a:pt x="552" y="394"/>
                    <a:pt x="549" y="389"/>
                    <a:pt x="545" y="389"/>
                  </a:cubicBezTo>
                  <a:cubicBezTo>
                    <a:pt x="543" y="390"/>
                    <a:pt x="540" y="390"/>
                    <a:pt x="538" y="390"/>
                  </a:cubicBezTo>
                  <a:cubicBezTo>
                    <a:pt x="539" y="390"/>
                    <a:pt x="539" y="390"/>
                    <a:pt x="539" y="390"/>
                  </a:cubicBezTo>
                  <a:cubicBezTo>
                    <a:pt x="547" y="380"/>
                    <a:pt x="541" y="368"/>
                    <a:pt x="531" y="364"/>
                  </a:cubicBezTo>
                  <a:cubicBezTo>
                    <a:pt x="529" y="361"/>
                    <a:pt x="525" y="360"/>
                    <a:pt x="521" y="361"/>
                  </a:cubicBezTo>
                  <a:cubicBezTo>
                    <a:pt x="520" y="362"/>
                    <a:pt x="518" y="363"/>
                    <a:pt x="517" y="364"/>
                  </a:cubicBezTo>
                  <a:cubicBezTo>
                    <a:pt x="513" y="362"/>
                    <a:pt x="508" y="361"/>
                    <a:pt x="503" y="365"/>
                  </a:cubicBezTo>
                  <a:cubicBezTo>
                    <a:pt x="502" y="365"/>
                    <a:pt x="501" y="366"/>
                    <a:pt x="500" y="367"/>
                  </a:cubicBezTo>
                  <a:cubicBezTo>
                    <a:pt x="500" y="366"/>
                    <a:pt x="500" y="366"/>
                    <a:pt x="500" y="365"/>
                  </a:cubicBezTo>
                  <a:cubicBezTo>
                    <a:pt x="501" y="359"/>
                    <a:pt x="497" y="354"/>
                    <a:pt x="491" y="355"/>
                  </a:cubicBezTo>
                  <a:cubicBezTo>
                    <a:pt x="489" y="353"/>
                    <a:pt x="486" y="352"/>
                    <a:pt x="483" y="352"/>
                  </a:cubicBezTo>
                  <a:cubicBezTo>
                    <a:pt x="481" y="348"/>
                    <a:pt x="477" y="346"/>
                    <a:pt x="474" y="349"/>
                  </a:cubicBezTo>
                  <a:cubicBezTo>
                    <a:pt x="473" y="349"/>
                    <a:pt x="473" y="349"/>
                    <a:pt x="473" y="349"/>
                  </a:cubicBezTo>
                  <a:cubicBezTo>
                    <a:pt x="472" y="349"/>
                    <a:pt x="471" y="350"/>
                    <a:pt x="470" y="350"/>
                  </a:cubicBezTo>
                  <a:cubicBezTo>
                    <a:pt x="470" y="349"/>
                    <a:pt x="469" y="348"/>
                    <a:pt x="469" y="347"/>
                  </a:cubicBezTo>
                  <a:cubicBezTo>
                    <a:pt x="467" y="345"/>
                    <a:pt x="464" y="343"/>
                    <a:pt x="461" y="343"/>
                  </a:cubicBezTo>
                  <a:cubicBezTo>
                    <a:pt x="461" y="342"/>
                    <a:pt x="462" y="340"/>
                    <a:pt x="462" y="338"/>
                  </a:cubicBezTo>
                  <a:cubicBezTo>
                    <a:pt x="462" y="335"/>
                    <a:pt x="458" y="334"/>
                    <a:pt x="456" y="335"/>
                  </a:cubicBezTo>
                  <a:cubicBezTo>
                    <a:pt x="454" y="336"/>
                    <a:pt x="450" y="338"/>
                    <a:pt x="447" y="340"/>
                  </a:cubicBezTo>
                  <a:cubicBezTo>
                    <a:pt x="443" y="338"/>
                    <a:pt x="440" y="339"/>
                    <a:pt x="437" y="341"/>
                  </a:cubicBezTo>
                  <a:cubicBezTo>
                    <a:pt x="436" y="337"/>
                    <a:pt x="433" y="334"/>
                    <a:pt x="429" y="334"/>
                  </a:cubicBezTo>
                  <a:cubicBezTo>
                    <a:pt x="427" y="334"/>
                    <a:pt x="425" y="335"/>
                    <a:pt x="424" y="336"/>
                  </a:cubicBezTo>
                  <a:cubicBezTo>
                    <a:pt x="423" y="336"/>
                    <a:pt x="423" y="336"/>
                    <a:pt x="423" y="336"/>
                  </a:cubicBezTo>
                  <a:cubicBezTo>
                    <a:pt x="421" y="333"/>
                    <a:pt x="418" y="331"/>
                    <a:pt x="415" y="331"/>
                  </a:cubicBezTo>
                  <a:cubicBezTo>
                    <a:pt x="414" y="330"/>
                    <a:pt x="412" y="330"/>
                    <a:pt x="411" y="329"/>
                  </a:cubicBezTo>
                  <a:cubicBezTo>
                    <a:pt x="410" y="329"/>
                    <a:pt x="410" y="329"/>
                    <a:pt x="409" y="328"/>
                  </a:cubicBezTo>
                  <a:cubicBezTo>
                    <a:pt x="404" y="325"/>
                    <a:pt x="400" y="325"/>
                    <a:pt x="395" y="329"/>
                  </a:cubicBezTo>
                  <a:cubicBezTo>
                    <a:pt x="393" y="328"/>
                    <a:pt x="391" y="328"/>
                    <a:pt x="389" y="328"/>
                  </a:cubicBezTo>
                  <a:cubicBezTo>
                    <a:pt x="387" y="329"/>
                    <a:pt x="385" y="330"/>
                    <a:pt x="383" y="333"/>
                  </a:cubicBezTo>
                  <a:cubicBezTo>
                    <a:pt x="381" y="331"/>
                    <a:pt x="378" y="330"/>
                    <a:pt x="376" y="331"/>
                  </a:cubicBezTo>
                  <a:cubicBezTo>
                    <a:pt x="373" y="328"/>
                    <a:pt x="369" y="328"/>
                    <a:pt x="365" y="332"/>
                  </a:cubicBezTo>
                  <a:cubicBezTo>
                    <a:pt x="364" y="333"/>
                    <a:pt x="363" y="336"/>
                    <a:pt x="363" y="338"/>
                  </a:cubicBezTo>
                  <a:cubicBezTo>
                    <a:pt x="361" y="337"/>
                    <a:pt x="358" y="337"/>
                    <a:pt x="356" y="337"/>
                  </a:cubicBezTo>
                  <a:cubicBezTo>
                    <a:pt x="355" y="337"/>
                    <a:pt x="353" y="339"/>
                    <a:pt x="353" y="340"/>
                  </a:cubicBezTo>
                  <a:cubicBezTo>
                    <a:pt x="353" y="340"/>
                    <a:pt x="353" y="341"/>
                    <a:pt x="353" y="341"/>
                  </a:cubicBezTo>
                  <a:cubicBezTo>
                    <a:pt x="349" y="340"/>
                    <a:pt x="342" y="341"/>
                    <a:pt x="342" y="346"/>
                  </a:cubicBezTo>
                  <a:cubicBezTo>
                    <a:pt x="339" y="344"/>
                    <a:pt x="336" y="344"/>
                    <a:pt x="334" y="344"/>
                  </a:cubicBezTo>
                  <a:cubicBezTo>
                    <a:pt x="333" y="344"/>
                    <a:pt x="332" y="344"/>
                    <a:pt x="332" y="344"/>
                  </a:cubicBezTo>
                  <a:cubicBezTo>
                    <a:pt x="325" y="346"/>
                    <a:pt x="325" y="355"/>
                    <a:pt x="329" y="360"/>
                  </a:cubicBezTo>
                  <a:cubicBezTo>
                    <a:pt x="328" y="360"/>
                    <a:pt x="327" y="360"/>
                    <a:pt x="325" y="359"/>
                  </a:cubicBezTo>
                  <a:cubicBezTo>
                    <a:pt x="325" y="359"/>
                    <a:pt x="325" y="359"/>
                    <a:pt x="325" y="359"/>
                  </a:cubicBezTo>
                  <a:cubicBezTo>
                    <a:pt x="326" y="354"/>
                    <a:pt x="325" y="349"/>
                    <a:pt x="319" y="346"/>
                  </a:cubicBezTo>
                  <a:cubicBezTo>
                    <a:pt x="317" y="346"/>
                    <a:pt x="316" y="347"/>
                    <a:pt x="315" y="348"/>
                  </a:cubicBezTo>
                  <a:cubicBezTo>
                    <a:pt x="313" y="350"/>
                    <a:pt x="313" y="353"/>
                    <a:pt x="313" y="355"/>
                  </a:cubicBezTo>
                  <a:cubicBezTo>
                    <a:pt x="305" y="352"/>
                    <a:pt x="299" y="364"/>
                    <a:pt x="304" y="370"/>
                  </a:cubicBezTo>
                  <a:cubicBezTo>
                    <a:pt x="302" y="371"/>
                    <a:pt x="301" y="372"/>
                    <a:pt x="299" y="372"/>
                  </a:cubicBezTo>
                  <a:cubicBezTo>
                    <a:pt x="299" y="371"/>
                    <a:pt x="298" y="370"/>
                    <a:pt x="297" y="369"/>
                  </a:cubicBezTo>
                  <a:cubicBezTo>
                    <a:pt x="295" y="365"/>
                    <a:pt x="289" y="368"/>
                    <a:pt x="290" y="372"/>
                  </a:cubicBezTo>
                  <a:cubicBezTo>
                    <a:pt x="290" y="372"/>
                    <a:pt x="290" y="373"/>
                    <a:pt x="291" y="373"/>
                  </a:cubicBezTo>
                  <a:cubicBezTo>
                    <a:pt x="291" y="374"/>
                    <a:pt x="291" y="375"/>
                    <a:pt x="292" y="375"/>
                  </a:cubicBezTo>
                  <a:cubicBezTo>
                    <a:pt x="292" y="375"/>
                    <a:pt x="292" y="375"/>
                    <a:pt x="292" y="375"/>
                  </a:cubicBezTo>
                  <a:cubicBezTo>
                    <a:pt x="287" y="378"/>
                    <a:pt x="281" y="378"/>
                    <a:pt x="276" y="379"/>
                  </a:cubicBezTo>
                  <a:cubicBezTo>
                    <a:pt x="271" y="380"/>
                    <a:pt x="267" y="382"/>
                    <a:pt x="262" y="384"/>
                  </a:cubicBezTo>
                  <a:cubicBezTo>
                    <a:pt x="260" y="385"/>
                    <a:pt x="258" y="390"/>
                    <a:pt x="262" y="391"/>
                  </a:cubicBezTo>
                  <a:cubicBezTo>
                    <a:pt x="262" y="391"/>
                    <a:pt x="262" y="391"/>
                    <a:pt x="263" y="392"/>
                  </a:cubicBezTo>
                  <a:cubicBezTo>
                    <a:pt x="265" y="392"/>
                    <a:pt x="266" y="392"/>
                    <a:pt x="268" y="390"/>
                  </a:cubicBezTo>
                  <a:cubicBezTo>
                    <a:pt x="273" y="388"/>
                    <a:pt x="278" y="386"/>
                    <a:pt x="283" y="385"/>
                  </a:cubicBezTo>
                  <a:cubicBezTo>
                    <a:pt x="287" y="385"/>
                    <a:pt x="291" y="384"/>
                    <a:pt x="294" y="382"/>
                  </a:cubicBezTo>
                  <a:cubicBezTo>
                    <a:pt x="294" y="384"/>
                    <a:pt x="295" y="386"/>
                    <a:pt x="295" y="388"/>
                  </a:cubicBezTo>
                  <a:cubicBezTo>
                    <a:pt x="296" y="393"/>
                    <a:pt x="298" y="397"/>
                    <a:pt x="301" y="402"/>
                  </a:cubicBezTo>
                  <a:cubicBezTo>
                    <a:pt x="308" y="412"/>
                    <a:pt x="311" y="425"/>
                    <a:pt x="315" y="436"/>
                  </a:cubicBezTo>
                  <a:cubicBezTo>
                    <a:pt x="323" y="459"/>
                    <a:pt x="333" y="480"/>
                    <a:pt x="332" y="505"/>
                  </a:cubicBezTo>
                  <a:cubicBezTo>
                    <a:pt x="332" y="527"/>
                    <a:pt x="332" y="550"/>
                    <a:pt x="339" y="571"/>
                  </a:cubicBezTo>
                  <a:cubicBezTo>
                    <a:pt x="344" y="582"/>
                    <a:pt x="350" y="592"/>
                    <a:pt x="350" y="604"/>
                  </a:cubicBezTo>
                  <a:cubicBezTo>
                    <a:pt x="350" y="608"/>
                    <a:pt x="349" y="614"/>
                    <a:pt x="350" y="618"/>
                  </a:cubicBezTo>
                  <a:cubicBezTo>
                    <a:pt x="350" y="618"/>
                    <a:pt x="350" y="618"/>
                    <a:pt x="350" y="618"/>
                  </a:cubicBezTo>
                  <a:cubicBezTo>
                    <a:pt x="339" y="622"/>
                    <a:pt x="335" y="637"/>
                    <a:pt x="334" y="647"/>
                  </a:cubicBezTo>
                  <a:cubicBezTo>
                    <a:pt x="331" y="661"/>
                    <a:pt x="333" y="677"/>
                    <a:pt x="333" y="692"/>
                  </a:cubicBezTo>
                  <a:cubicBezTo>
                    <a:pt x="333" y="700"/>
                    <a:pt x="332" y="708"/>
                    <a:pt x="330" y="716"/>
                  </a:cubicBezTo>
                  <a:cubicBezTo>
                    <a:pt x="328" y="723"/>
                    <a:pt x="324" y="730"/>
                    <a:pt x="321" y="736"/>
                  </a:cubicBezTo>
                  <a:cubicBezTo>
                    <a:pt x="316" y="751"/>
                    <a:pt x="310" y="767"/>
                    <a:pt x="307" y="782"/>
                  </a:cubicBezTo>
                  <a:cubicBezTo>
                    <a:pt x="304" y="796"/>
                    <a:pt x="304" y="811"/>
                    <a:pt x="304" y="826"/>
                  </a:cubicBezTo>
                  <a:cubicBezTo>
                    <a:pt x="304" y="838"/>
                    <a:pt x="304" y="851"/>
                    <a:pt x="303" y="864"/>
                  </a:cubicBezTo>
                  <a:cubicBezTo>
                    <a:pt x="301" y="864"/>
                    <a:pt x="298" y="864"/>
                    <a:pt x="296" y="865"/>
                  </a:cubicBezTo>
                  <a:cubicBezTo>
                    <a:pt x="287" y="866"/>
                    <a:pt x="278" y="867"/>
                    <a:pt x="270" y="869"/>
                  </a:cubicBezTo>
                  <a:cubicBezTo>
                    <a:pt x="261" y="871"/>
                    <a:pt x="254" y="877"/>
                    <a:pt x="246" y="881"/>
                  </a:cubicBezTo>
                  <a:cubicBezTo>
                    <a:pt x="240" y="886"/>
                    <a:pt x="234" y="889"/>
                    <a:pt x="228" y="895"/>
                  </a:cubicBezTo>
                  <a:cubicBezTo>
                    <a:pt x="222" y="900"/>
                    <a:pt x="218" y="908"/>
                    <a:pt x="216" y="915"/>
                  </a:cubicBezTo>
                  <a:cubicBezTo>
                    <a:pt x="214" y="913"/>
                    <a:pt x="212" y="911"/>
                    <a:pt x="210" y="909"/>
                  </a:cubicBezTo>
                  <a:cubicBezTo>
                    <a:pt x="210" y="908"/>
                    <a:pt x="210" y="908"/>
                    <a:pt x="209" y="907"/>
                  </a:cubicBezTo>
                  <a:cubicBezTo>
                    <a:pt x="208" y="905"/>
                    <a:pt x="206" y="904"/>
                    <a:pt x="205" y="903"/>
                  </a:cubicBezTo>
                  <a:cubicBezTo>
                    <a:pt x="205" y="902"/>
                    <a:pt x="204" y="901"/>
                    <a:pt x="204" y="900"/>
                  </a:cubicBezTo>
                  <a:cubicBezTo>
                    <a:pt x="204" y="899"/>
                    <a:pt x="202" y="898"/>
                    <a:pt x="201" y="898"/>
                  </a:cubicBezTo>
                  <a:cubicBezTo>
                    <a:pt x="186" y="877"/>
                    <a:pt x="181" y="851"/>
                    <a:pt x="178" y="825"/>
                  </a:cubicBezTo>
                  <a:cubicBezTo>
                    <a:pt x="176" y="803"/>
                    <a:pt x="175" y="780"/>
                    <a:pt x="171" y="758"/>
                  </a:cubicBezTo>
                  <a:cubicBezTo>
                    <a:pt x="172" y="758"/>
                    <a:pt x="173" y="759"/>
                    <a:pt x="174" y="760"/>
                  </a:cubicBezTo>
                  <a:cubicBezTo>
                    <a:pt x="176" y="762"/>
                    <a:pt x="178" y="763"/>
                    <a:pt x="180" y="765"/>
                  </a:cubicBezTo>
                  <a:cubicBezTo>
                    <a:pt x="182" y="766"/>
                    <a:pt x="184" y="767"/>
                    <a:pt x="186" y="767"/>
                  </a:cubicBezTo>
                  <a:cubicBezTo>
                    <a:pt x="186" y="767"/>
                    <a:pt x="186" y="767"/>
                    <a:pt x="186" y="767"/>
                  </a:cubicBezTo>
                  <a:cubicBezTo>
                    <a:pt x="183" y="766"/>
                    <a:pt x="180" y="764"/>
                    <a:pt x="178" y="762"/>
                  </a:cubicBezTo>
                  <a:cubicBezTo>
                    <a:pt x="175" y="759"/>
                    <a:pt x="173" y="757"/>
                    <a:pt x="171" y="755"/>
                  </a:cubicBezTo>
                  <a:cubicBezTo>
                    <a:pt x="171" y="755"/>
                    <a:pt x="171" y="755"/>
                    <a:pt x="171" y="754"/>
                  </a:cubicBezTo>
                  <a:cubicBezTo>
                    <a:pt x="169" y="749"/>
                    <a:pt x="168" y="744"/>
                    <a:pt x="167" y="738"/>
                  </a:cubicBezTo>
                  <a:cubicBezTo>
                    <a:pt x="163" y="727"/>
                    <a:pt x="158" y="716"/>
                    <a:pt x="153" y="705"/>
                  </a:cubicBezTo>
                  <a:cubicBezTo>
                    <a:pt x="155" y="706"/>
                    <a:pt x="157" y="706"/>
                    <a:pt x="158" y="707"/>
                  </a:cubicBezTo>
                  <a:cubicBezTo>
                    <a:pt x="160" y="708"/>
                    <a:pt x="162" y="710"/>
                    <a:pt x="165" y="710"/>
                  </a:cubicBezTo>
                  <a:cubicBezTo>
                    <a:pt x="165" y="710"/>
                    <a:pt x="165" y="709"/>
                    <a:pt x="165" y="709"/>
                  </a:cubicBezTo>
                  <a:cubicBezTo>
                    <a:pt x="162" y="709"/>
                    <a:pt x="160" y="707"/>
                    <a:pt x="157" y="705"/>
                  </a:cubicBezTo>
                  <a:cubicBezTo>
                    <a:pt x="156" y="704"/>
                    <a:pt x="154" y="703"/>
                    <a:pt x="152" y="702"/>
                  </a:cubicBezTo>
                  <a:cubicBezTo>
                    <a:pt x="150" y="698"/>
                    <a:pt x="148" y="694"/>
                    <a:pt x="146" y="690"/>
                  </a:cubicBezTo>
                  <a:cubicBezTo>
                    <a:pt x="145" y="688"/>
                    <a:pt x="144" y="686"/>
                    <a:pt x="144" y="684"/>
                  </a:cubicBezTo>
                  <a:cubicBezTo>
                    <a:pt x="146" y="681"/>
                    <a:pt x="146" y="676"/>
                    <a:pt x="149" y="674"/>
                  </a:cubicBezTo>
                  <a:cubicBezTo>
                    <a:pt x="149" y="674"/>
                    <a:pt x="149" y="674"/>
                    <a:pt x="149" y="674"/>
                  </a:cubicBezTo>
                  <a:cubicBezTo>
                    <a:pt x="148" y="674"/>
                    <a:pt x="147" y="676"/>
                    <a:pt x="146" y="677"/>
                  </a:cubicBezTo>
                  <a:cubicBezTo>
                    <a:pt x="145" y="679"/>
                    <a:pt x="144" y="681"/>
                    <a:pt x="143" y="682"/>
                  </a:cubicBezTo>
                  <a:cubicBezTo>
                    <a:pt x="140" y="675"/>
                    <a:pt x="136" y="668"/>
                    <a:pt x="133" y="661"/>
                  </a:cubicBezTo>
                  <a:cubicBezTo>
                    <a:pt x="134" y="662"/>
                    <a:pt x="135" y="663"/>
                    <a:pt x="136" y="663"/>
                  </a:cubicBezTo>
                  <a:cubicBezTo>
                    <a:pt x="137" y="664"/>
                    <a:pt x="140" y="665"/>
                    <a:pt x="142" y="664"/>
                  </a:cubicBezTo>
                  <a:cubicBezTo>
                    <a:pt x="142" y="664"/>
                    <a:pt x="142" y="664"/>
                    <a:pt x="142" y="664"/>
                  </a:cubicBezTo>
                  <a:cubicBezTo>
                    <a:pt x="140" y="666"/>
                    <a:pt x="136" y="662"/>
                    <a:pt x="134" y="661"/>
                  </a:cubicBezTo>
                  <a:cubicBezTo>
                    <a:pt x="133" y="661"/>
                    <a:pt x="133" y="660"/>
                    <a:pt x="132" y="660"/>
                  </a:cubicBezTo>
                  <a:cubicBezTo>
                    <a:pt x="128" y="653"/>
                    <a:pt x="124" y="646"/>
                    <a:pt x="119" y="640"/>
                  </a:cubicBezTo>
                  <a:cubicBezTo>
                    <a:pt x="118" y="638"/>
                    <a:pt x="117" y="637"/>
                    <a:pt x="116" y="636"/>
                  </a:cubicBezTo>
                  <a:cubicBezTo>
                    <a:pt x="117" y="633"/>
                    <a:pt x="117" y="628"/>
                    <a:pt x="117" y="626"/>
                  </a:cubicBezTo>
                  <a:cubicBezTo>
                    <a:pt x="117" y="619"/>
                    <a:pt x="116" y="613"/>
                    <a:pt x="119" y="606"/>
                  </a:cubicBezTo>
                  <a:cubicBezTo>
                    <a:pt x="119" y="606"/>
                    <a:pt x="119" y="606"/>
                    <a:pt x="119" y="606"/>
                  </a:cubicBezTo>
                  <a:cubicBezTo>
                    <a:pt x="117" y="611"/>
                    <a:pt x="116" y="617"/>
                    <a:pt x="115" y="623"/>
                  </a:cubicBezTo>
                  <a:cubicBezTo>
                    <a:pt x="115" y="626"/>
                    <a:pt x="115" y="630"/>
                    <a:pt x="114" y="633"/>
                  </a:cubicBezTo>
                  <a:cubicBezTo>
                    <a:pt x="105" y="622"/>
                    <a:pt x="95" y="611"/>
                    <a:pt x="86" y="598"/>
                  </a:cubicBezTo>
                  <a:cubicBezTo>
                    <a:pt x="90" y="600"/>
                    <a:pt x="94" y="601"/>
                    <a:pt x="98" y="603"/>
                  </a:cubicBezTo>
                  <a:cubicBezTo>
                    <a:pt x="102" y="604"/>
                    <a:pt x="105" y="605"/>
                    <a:pt x="109" y="606"/>
                  </a:cubicBezTo>
                  <a:cubicBezTo>
                    <a:pt x="111" y="607"/>
                    <a:pt x="114" y="607"/>
                    <a:pt x="117" y="606"/>
                  </a:cubicBezTo>
                  <a:cubicBezTo>
                    <a:pt x="117" y="606"/>
                    <a:pt x="117" y="606"/>
                    <a:pt x="117" y="606"/>
                  </a:cubicBezTo>
                  <a:cubicBezTo>
                    <a:pt x="111" y="607"/>
                    <a:pt x="103" y="604"/>
                    <a:pt x="98" y="601"/>
                  </a:cubicBezTo>
                  <a:cubicBezTo>
                    <a:pt x="93" y="599"/>
                    <a:pt x="89" y="597"/>
                    <a:pt x="84" y="595"/>
                  </a:cubicBezTo>
                  <a:cubicBezTo>
                    <a:pt x="82" y="593"/>
                    <a:pt x="81" y="590"/>
                    <a:pt x="79" y="588"/>
                  </a:cubicBezTo>
                  <a:cubicBezTo>
                    <a:pt x="80" y="586"/>
                    <a:pt x="80" y="584"/>
                    <a:pt x="80" y="583"/>
                  </a:cubicBezTo>
                  <a:cubicBezTo>
                    <a:pt x="81" y="578"/>
                    <a:pt x="82" y="572"/>
                    <a:pt x="83" y="567"/>
                  </a:cubicBezTo>
                  <a:cubicBezTo>
                    <a:pt x="83" y="563"/>
                    <a:pt x="84" y="558"/>
                    <a:pt x="85" y="554"/>
                  </a:cubicBezTo>
                  <a:cubicBezTo>
                    <a:pt x="85" y="554"/>
                    <a:pt x="85" y="554"/>
                    <a:pt x="86" y="555"/>
                  </a:cubicBezTo>
                  <a:cubicBezTo>
                    <a:pt x="86" y="555"/>
                    <a:pt x="86" y="555"/>
                    <a:pt x="86" y="554"/>
                  </a:cubicBezTo>
                  <a:cubicBezTo>
                    <a:pt x="85" y="554"/>
                    <a:pt x="85" y="554"/>
                    <a:pt x="85" y="554"/>
                  </a:cubicBezTo>
                  <a:cubicBezTo>
                    <a:pt x="85" y="553"/>
                    <a:pt x="85" y="553"/>
                    <a:pt x="85" y="553"/>
                  </a:cubicBezTo>
                  <a:cubicBezTo>
                    <a:pt x="86" y="550"/>
                    <a:pt x="85" y="546"/>
                    <a:pt x="87" y="544"/>
                  </a:cubicBezTo>
                  <a:cubicBezTo>
                    <a:pt x="87" y="544"/>
                    <a:pt x="87" y="544"/>
                    <a:pt x="87" y="544"/>
                  </a:cubicBezTo>
                  <a:cubicBezTo>
                    <a:pt x="85" y="545"/>
                    <a:pt x="85" y="548"/>
                    <a:pt x="85" y="549"/>
                  </a:cubicBezTo>
                  <a:cubicBezTo>
                    <a:pt x="85" y="551"/>
                    <a:pt x="85" y="552"/>
                    <a:pt x="85" y="553"/>
                  </a:cubicBezTo>
                  <a:cubicBezTo>
                    <a:pt x="84" y="552"/>
                    <a:pt x="83" y="551"/>
                    <a:pt x="81" y="551"/>
                  </a:cubicBezTo>
                  <a:cubicBezTo>
                    <a:pt x="80" y="550"/>
                    <a:pt x="78" y="549"/>
                    <a:pt x="77" y="548"/>
                  </a:cubicBezTo>
                  <a:cubicBezTo>
                    <a:pt x="76" y="548"/>
                    <a:pt x="75" y="547"/>
                    <a:pt x="75" y="546"/>
                  </a:cubicBezTo>
                  <a:cubicBezTo>
                    <a:pt x="73" y="544"/>
                    <a:pt x="70" y="542"/>
                    <a:pt x="68" y="541"/>
                  </a:cubicBezTo>
                  <a:cubicBezTo>
                    <a:pt x="66" y="539"/>
                    <a:pt x="63" y="537"/>
                    <a:pt x="61" y="535"/>
                  </a:cubicBezTo>
                  <a:cubicBezTo>
                    <a:pt x="59" y="533"/>
                    <a:pt x="58" y="531"/>
                    <a:pt x="56" y="529"/>
                  </a:cubicBezTo>
                  <a:cubicBezTo>
                    <a:pt x="54" y="527"/>
                    <a:pt x="52" y="526"/>
                    <a:pt x="51" y="524"/>
                  </a:cubicBezTo>
                  <a:cubicBezTo>
                    <a:pt x="52" y="521"/>
                    <a:pt x="54" y="517"/>
                    <a:pt x="55" y="513"/>
                  </a:cubicBezTo>
                  <a:cubicBezTo>
                    <a:pt x="57" y="508"/>
                    <a:pt x="58" y="503"/>
                    <a:pt x="59" y="498"/>
                  </a:cubicBezTo>
                  <a:cubicBezTo>
                    <a:pt x="59" y="494"/>
                    <a:pt x="59" y="490"/>
                    <a:pt x="61" y="486"/>
                  </a:cubicBezTo>
                  <a:cubicBezTo>
                    <a:pt x="61" y="486"/>
                    <a:pt x="61" y="486"/>
                    <a:pt x="61" y="486"/>
                  </a:cubicBezTo>
                  <a:cubicBezTo>
                    <a:pt x="60" y="488"/>
                    <a:pt x="59" y="491"/>
                    <a:pt x="59" y="494"/>
                  </a:cubicBezTo>
                  <a:cubicBezTo>
                    <a:pt x="58" y="499"/>
                    <a:pt x="57" y="503"/>
                    <a:pt x="55" y="508"/>
                  </a:cubicBezTo>
                  <a:cubicBezTo>
                    <a:pt x="53" y="513"/>
                    <a:pt x="51" y="518"/>
                    <a:pt x="49" y="522"/>
                  </a:cubicBezTo>
                  <a:cubicBezTo>
                    <a:pt x="49" y="523"/>
                    <a:pt x="49" y="523"/>
                    <a:pt x="49" y="523"/>
                  </a:cubicBezTo>
                  <a:cubicBezTo>
                    <a:pt x="48" y="522"/>
                    <a:pt x="47" y="522"/>
                    <a:pt x="45" y="521"/>
                  </a:cubicBezTo>
                  <a:cubicBezTo>
                    <a:pt x="42" y="514"/>
                    <a:pt x="39" y="507"/>
                    <a:pt x="37" y="500"/>
                  </a:cubicBezTo>
                  <a:cubicBezTo>
                    <a:pt x="32" y="490"/>
                    <a:pt x="28" y="480"/>
                    <a:pt x="25" y="469"/>
                  </a:cubicBezTo>
                  <a:cubicBezTo>
                    <a:pt x="26" y="471"/>
                    <a:pt x="28" y="472"/>
                    <a:pt x="30" y="473"/>
                  </a:cubicBezTo>
                  <a:cubicBezTo>
                    <a:pt x="33" y="475"/>
                    <a:pt x="36" y="477"/>
                    <a:pt x="38" y="479"/>
                  </a:cubicBezTo>
                  <a:cubicBezTo>
                    <a:pt x="40" y="480"/>
                    <a:pt x="42" y="481"/>
                    <a:pt x="44" y="481"/>
                  </a:cubicBezTo>
                  <a:cubicBezTo>
                    <a:pt x="44" y="481"/>
                    <a:pt x="44" y="481"/>
                    <a:pt x="44" y="481"/>
                  </a:cubicBezTo>
                  <a:cubicBezTo>
                    <a:pt x="41" y="481"/>
                    <a:pt x="39" y="479"/>
                    <a:pt x="37" y="477"/>
                  </a:cubicBezTo>
                  <a:cubicBezTo>
                    <a:pt x="35" y="475"/>
                    <a:pt x="33" y="474"/>
                    <a:pt x="31" y="472"/>
                  </a:cubicBezTo>
                  <a:cubicBezTo>
                    <a:pt x="29" y="471"/>
                    <a:pt x="27" y="469"/>
                    <a:pt x="25" y="467"/>
                  </a:cubicBezTo>
                  <a:cubicBezTo>
                    <a:pt x="24" y="466"/>
                    <a:pt x="24" y="466"/>
                    <a:pt x="23" y="465"/>
                  </a:cubicBezTo>
                  <a:cubicBezTo>
                    <a:pt x="22" y="461"/>
                    <a:pt x="21" y="457"/>
                    <a:pt x="20" y="453"/>
                  </a:cubicBezTo>
                  <a:cubicBezTo>
                    <a:pt x="19" y="452"/>
                    <a:pt x="19" y="451"/>
                    <a:pt x="19" y="450"/>
                  </a:cubicBezTo>
                  <a:cubicBezTo>
                    <a:pt x="21" y="448"/>
                    <a:pt x="22" y="445"/>
                    <a:pt x="24" y="442"/>
                  </a:cubicBezTo>
                  <a:cubicBezTo>
                    <a:pt x="26" y="438"/>
                    <a:pt x="28" y="434"/>
                    <a:pt x="30" y="430"/>
                  </a:cubicBezTo>
                  <a:cubicBezTo>
                    <a:pt x="32" y="427"/>
                    <a:pt x="33" y="423"/>
                    <a:pt x="35" y="420"/>
                  </a:cubicBezTo>
                  <a:cubicBezTo>
                    <a:pt x="35" y="418"/>
                    <a:pt x="36" y="416"/>
                    <a:pt x="37" y="413"/>
                  </a:cubicBezTo>
                  <a:cubicBezTo>
                    <a:pt x="37" y="415"/>
                    <a:pt x="36" y="416"/>
                    <a:pt x="35" y="417"/>
                  </a:cubicBezTo>
                  <a:cubicBezTo>
                    <a:pt x="34" y="420"/>
                    <a:pt x="32" y="424"/>
                    <a:pt x="30" y="427"/>
                  </a:cubicBezTo>
                  <a:cubicBezTo>
                    <a:pt x="28" y="431"/>
                    <a:pt x="25" y="435"/>
                    <a:pt x="23" y="439"/>
                  </a:cubicBezTo>
                  <a:cubicBezTo>
                    <a:pt x="22" y="441"/>
                    <a:pt x="20" y="445"/>
                    <a:pt x="18" y="447"/>
                  </a:cubicBezTo>
                  <a:cubicBezTo>
                    <a:pt x="13" y="429"/>
                    <a:pt x="10" y="410"/>
                    <a:pt x="9" y="391"/>
                  </a:cubicBezTo>
                  <a:cubicBezTo>
                    <a:pt x="10" y="393"/>
                    <a:pt x="12" y="394"/>
                    <a:pt x="14" y="396"/>
                  </a:cubicBezTo>
                  <a:cubicBezTo>
                    <a:pt x="16" y="399"/>
                    <a:pt x="18" y="402"/>
                    <a:pt x="21" y="404"/>
                  </a:cubicBezTo>
                  <a:cubicBezTo>
                    <a:pt x="23" y="407"/>
                    <a:pt x="24" y="409"/>
                    <a:pt x="27" y="411"/>
                  </a:cubicBezTo>
                  <a:cubicBezTo>
                    <a:pt x="27" y="411"/>
                    <a:pt x="27" y="411"/>
                    <a:pt x="27" y="411"/>
                  </a:cubicBezTo>
                  <a:cubicBezTo>
                    <a:pt x="25" y="409"/>
                    <a:pt x="23" y="407"/>
                    <a:pt x="22" y="404"/>
                  </a:cubicBezTo>
                  <a:cubicBezTo>
                    <a:pt x="21" y="402"/>
                    <a:pt x="19" y="400"/>
                    <a:pt x="17" y="398"/>
                  </a:cubicBezTo>
                  <a:cubicBezTo>
                    <a:pt x="15" y="395"/>
                    <a:pt x="14" y="393"/>
                    <a:pt x="12" y="391"/>
                  </a:cubicBezTo>
                  <a:cubicBezTo>
                    <a:pt x="11" y="389"/>
                    <a:pt x="9" y="388"/>
                    <a:pt x="9" y="387"/>
                  </a:cubicBezTo>
                  <a:cubicBezTo>
                    <a:pt x="8" y="378"/>
                    <a:pt x="8" y="369"/>
                    <a:pt x="8" y="360"/>
                  </a:cubicBezTo>
                  <a:cubicBezTo>
                    <a:pt x="9" y="360"/>
                    <a:pt x="9" y="360"/>
                    <a:pt x="10" y="359"/>
                  </a:cubicBezTo>
                  <a:cubicBezTo>
                    <a:pt x="12" y="357"/>
                    <a:pt x="15" y="355"/>
                    <a:pt x="18" y="353"/>
                  </a:cubicBezTo>
                  <a:cubicBezTo>
                    <a:pt x="23" y="349"/>
                    <a:pt x="28" y="342"/>
                    <a:pt x="35" y="340"/>
                  </a:cubicBezTo>
                  <a:cubicBezTo>
                    <a:pt x="35" y="340"/>
                    <a:pt x="35" y="340"/>
                    <a:pt x="35" y="340"/>
                  </a:cubicBezTo>
                  <a:cubicBezTo>
                    <a:pt x="29" y="342"/>
                    <a:pt x="24" y="347"/>
                    <a:pt x="19" y="350"/>
                  </a:cubicBezTo>
                  <a:cubicBezTo>
                    <a:pt x="17" y="353"/>
                    <a:pt x="14" y="355"/>
                    <a:pt x="11" y="357"/>
                  </a:cubicBezTo>
                  <a:cubicBezTo>
                    <a:pt x="10" y="357"/>
                    <a:pt x="9" y="358"/>
                    <a:pt x="8" y="358"/>
                  </a:cubicBezTo>
                  <a:cubicBezTo>
                    <a:pt x="8" y="356"/>
                    <a:pt x="8" y="355"/>
                    <a:pt x="8" y="353"/>
                  </a:cubicBezTo>
                  <a:cubicBezTo>
                    <a:pt x="9" y="333"/>
                    <a:pt x="11" y="313"/>
                    <a:pt x="16" y="294"/>
                  </a:cubicBezTo>
                  <a:cubicBezTo>
                    <a:pt x="16" y="294"/>
                    <a:pt x="17" y="293"/>
                    <a:pt x="17" y="293"/>
                  </a:cubicBezTo>
                  <a:cubicBezTo>
                    <a:pt x="20" y="292"/>
                    <a:pt x="22" y="290"/>
                    <a:pt x="25" y="289"/>
                  </a:cubicBezTo>
                  <a:cubicBezTo>
                    <a:pt x="27" y="288"/>
                    <a:pt x="30" y="286"/>
                    <a:pt x="32" y="285"/>
                  </a:cubicBezTo>
                  <a:cubicBezTo>
                    <a:pt x="34" y="284"/>
                    <a:pt x="35" y="283"/>
                    <a:pt x="36" y="282"/>
                  </a:cubicBezTo>
                  <a:cubicBezTo>
                    <a:pt x="37" y="286"/>
                    <a:pt x="39" y="289"/>
                    <a:pt x="41" y="292"/>
                  </a:cubicBezTo>
                  <a:cubicBezTo>
                    <a:pt x="41" y="292"/>
                    <a:pt x="41" y="292"/>
                    <a:pt x="41" y="292"/>
                  </a:cubicBezTo>
                  <a:cubicBezTo>
                    <a:pt x="39" y="289"/>
                    <a:pt x="38" y="285"/>
                    <a:pt x="37" y="282"/>
                  </a:cubicBezTo>
                  <a:cubicBezTo>
                    <a:pt x="38" y="281"/>
                    <a:pt x="39" y="281"/>
                    <a:pt x="41" y="281"/>
                  </a:cubicBezTo>
                  <a:cubicBezTo>
                    <a:pt x="41" y="281"/>
                    <a:pt x="41" y="281"/>
                    <a:pt x="41" y="281"/>
                  </a:cubicBezTo>
                  <a:cubicBezTo>
                    <a:pt x="39" y="281"/>
                    <a:pt x="38" y="281"/>
                    <a:pt x="37" y="282"/>
                  </a:cubicBezTo>
                  <a:cubicBezTo>
                    <a:pt x="37" y="282"/>
                    <a:pt x="37" y="282"/>
                    <a:pt x="37" y="281"/>
                  </a:cubicBezTo>
                  <a:cubicBezTo>
                    <a:pt x="36" y="278"/>
                    <a:pt x="34" y="275"/>
                    <a:pt x="33" y="272"/>
                  </a:cubicBezTo>
                  <a:cubicBezTo>
                    <a:pt x="31" y="268"/>
                    <a:pt x="29" y="264"/>
                    <a:pt x="28" y="260"/>
                  </a:cubicBezTo>
                  <a:cubicBezTo>
                    <a:pt x="28" y="258"/>
                    <a:pt x="28" y="257"/>
                    <a:pt x="27" y="255"/>
                  </a:cubicBezTo>
                  <a:cubicBezTo>
                    <a:pt x="27" y="255"/>
                    <a:pt x="27" y="255"/>
                    <a:pt x="27" y="254"/>
                  </a:cubicBezTo>
                  <a:cubicBezTo>
                    <a:pt x="39" y="223"/>
                    <a:pt x="58" y="195"/>
                    <a:pt x="78" y="168"/>
                  </a:cubicBezTo>
                  <a:cubicBezTo>
                    <a:pt x="119" y="116"/>
                    <a:pt x="171" y="72"/>
                    <a:pt x="231" y="45"/>
                  </a:cubicBezTo>
                  <a:cubicBezTo>
                    <a:pt x="263" y="30"/>
                    <a:pt x="299" y="19"/>
                    <a:pt x="334" y="13"/>
                  </a:cubicBezTo>
                  <a:cubicBezTo>
                    <a:pt x="352" y="9"/>
                    <a:pt x="372" y="8"/>
                    <a:pt x="391" y="9"/>
                  </a:cubicBezTo>
                  <a:cubicBezTo>
                    <a:pt x="410" y="9"/>
                    <a:pt x="429" y="10"/>
                    <a:pt x="447" y="16"/>
                  </a:cubicBezTo>
                  <a:cubicBezTo>
                    <a:pt x="461" y="20"/>
                    <a:pt x="474" y="27"/>
                    <a:pt x="487" y="31"/>
                  </a:cubicBezTo>
                  <a:cubicBezTo>
                    <a:pt x="501" y="37"/>
                    <a:pt x="516" y="41"/>
                    <a:pt x="530" y="47"/>
                  </a:cubicBezTo>
                  <a:cubicBezTo>
                    <a:pt x="544" y="52"/>
                    <a:pt x="558" y="59"/>
                    <a:pt x="572" y="66"/>
                  </a:cubicBezTo>
                  <a:cubicBezTo>
                    <a:pt x="574" y="77"/>
                    <a:pt x="575" y="89"/>
                    <a:pt x="573" y="100"/>
                  </a:cubicBezTo>
                  <a:cubicBezTo>
                    <a:pt x="573" y="101"/>
                    <a:pt x="574" y="101"/>
                    <a:pt x="574" y="100"/>
                  </a:cubicBezTo>
                  <a:cubicBezTo>
                    <a:pt x="576" y="89"/>
                    <a:pt x="575" y="78"/>
                    <a:pt x="573" y="67"/>
                  </a:cubicBezTo>
                  <a:cubicBezTo>
                    <a:pt x="585" y="73"/>
                    <a:pt x="597" y="80"/>
                    <a:pt x="609" y="87"/>
                  </a:cubicBezTo>
                  <a:cubicBezTo>
                    <a:pt x="609" y="91"/>
                    <a:pt x="611" y="95"/>
                    <a:pt x="611" y="99"/>
                  </a:cubicBezTo>
                  <a:cubicBezTo>
                    <a:pt x="612" y="105"/>
                    <a:pt x="613" y="112"/>
                    <a:pt x="614" y="118"/>
                  </a:cubicBezTo>
                  <a:cubicBezTo>
                    <a:pt x="615" y="124"/>
                    <a:pt x="616" y="130"/>
                    <a:pt x="616" y="135"/>
                  </a:cubicBezTo>
                  <a:cubicBezTo>
                    <a:pt x="615" y="135"/>
                    <a:pt x="614" y="134"/>
                    <a:pt x="613" y="133"/>
                  </a:cubicBezTo>
                  <a:cubicBezTo>
                    <a:pt x="613" y="133"/>
                    <a:pt x="613" y="133"/>
                    <a:pt x="612" y="134"/>
                  </a:cubicBezTo>
                  <a:cubicBezTo>
                    <a:pt x="612" y="134"/>
                    <a:pt x="612" y="134"/>
                    <a:pt x="612" y="135"/>
                  </a:cubicBezTo>
                  <a:cubicBezTo>
                    <a:pt x="612" y="136"/>
                    <a:pt x="613" y="136"/>
                    <a:pt x="613" y="135"/>
                  </a:cubicBezTo>
                  <a:cubicBezTo>
                    <a:pt x="614" y="136"/>
                    <a:pt x="615" y="136"/>
                    <a:pt x="616" y="137"/>
                  </a:cubicBezTo>
                  <a:cubicBezTo>
                    <a:pt x="617" y="141"/>
                    <a:pt x="618" y="146"/>
                    <a:pt x="616" y="150"/>
                  </a:cubicBezTo>
                  <a:cubicBezTo>
                    <a:pt x="616" y="150"/>
                    <a:pt x="615" y="150"/>
                    <a:pt x="615" y="151"/>
                  </a:cubicBezTo>
                  <a:cubicBezTo>
                    <a:pt x="615" y="151"/>
                    <a:pt x="615" y="152"/>
                    <a:pt x="616" y="152"/>
                  </a:cubicBezTo>
                  <a:cubicBezTo>
                    <a:pt x="616" y="152"/>
                    <a:pt x="616" y="152"/>
                    <a:pt x="617" y="152"/>
                  </a:cubicBezTo>
                  <a:cubicBezTo>
                    <a:pt x="619" y="148"/>
                    <a:pt x="618" y="144"/>
                    <a:pt x="618" y="140"/>
                  </a:cubicBezTo>
                  <a:cubicBezTo>
                    <a:pt x="618" y="139"/>
                    <a:pt x="618" y="138"/>
                    <a:pt x="618" y="138"/>
                  </a:cubicBezTo>
                  <a:cubicBezTo>
                    <a:pt x="624" y="142"/>
                    <a:pt x="630" y="146"/>
                    <a:pt x="637" y="150"/>
                  </a:cubicBezTo>
                  <a:cubicBezTo>
                    <a:pt x="643" y="154"/>
                    <a:pt x="649" y="158"/>
                    <a:pt x="655" y="162"/>
                  </a:cubicBezTo>
                  <a:cubicBezTo>
                    <a:pt x="656" y="169"/>
                    <a:pt x="656" y="176"/>
                    <a:pt x="655" y="183"/>
                  </a:cubicBezTo>
                  <a:cubicBezTo>
                    <a:pt x="655" y="184"/>
                    <a:pt x="656" y="184"/>
                    <a:pt x="656" y="184"/>
                  </a:cubicBezTo>
                  <a:cubicBezTo>
                    <a:pt x="658" y="177"/>
                    <a:pt x="657" y="170"/>
                    <a:pt x="657" y="163"/>
                  </a:cubicBezTo>
                  <a:cubicBezTo>
                    <a:pt x="658" y="164"/>
                    <a:pt x="660" y="165"/>
                    <a:pt x="661" y="166"/>
                  </a:cubicBezTo>
                  <a:cubicBezTo>
                    <a:pt x="668" y="170"/>
                    <a:pt x="675" y="176"/>
                    <a:pt x="681" y="181"/>
                  </a:cubicBezTo>
                  <a:cubicBezTo>
                    <a:pt x="681" y="185"/>
                    <a:pt x="681" y="190"/>
                    <a:pt x="680" y="195"/>
                  </a:cubicBezTo>
                  <a:cubicBezTo>
                    <a:pt x="680" y="199"/>
                    <a:pt x="680" y="204"/>
                    <a:pt x="680" y="208"/>
                  </a:cubicBezTo>
                  <a:cubicBezTo>
                    <a:pt x="680" y="209"/>
                    <a:pt x="680" y="209"/>
                    <a:pt x="680" y="210"/>
                  </a:cubicBezTo>
                  <a:cubicBezTo>
                    <a:pt x="678" y="208"/>
                    <a:pt x="676" y="206"/>
                    <a:pt x="674" y="204"/>
                  </a:cubicBezTo>
                  <a:cubicBezTo>
                    <a:pt x="672" y="202"/>
                    <a:pt x="670" y="200"/>
                    <a:pt x="668" y="198"/>
                  </a:cubicBezTo>
                  <a:cubicBezTo>
                    <a:pt x="667" y="197"/>
                    <a:pt x="666" y="196"/>
                    <a:pt x="666" y="195"/>
                  </a:cubicBezTo>
                  <a:cubicBezTo>
                    <a:pt x="665" y="195"/>
                    <a:pt x="665" y="194"/>
                    <a:pt x="664" y="194"/>
                  </a:cubicBezTo>
                  <a:cubicBezTo>
                    <a:pt x="665" y="194"/>
                    <a:pt x="664" y="193"/>
                    <a:pt x="663" y="193"/>
                  </a:cubicBezTo>
                  <a:cubicBezTo>
                    <a:pt x="662" y="195"/>
                    <a:pt x="673" y="205"/>
                    <a:pt x="680" y="212"/>
                  </a:cubicBezTo>
                  <a:cubicBezTo>
                    <a:pt x="680" y="215"/>
                    <a:pt x="679" y="218"/>
                    <a:pt x="677" y="221"/>
                  </a:cubicBezTo>
                  <a:cubicBezTo>
                    <a:pt x="677" y="221"/>
                    <a:pt x="678" y="222"/>
                    <a:pt x="678" y="222"/>
                  </a:cubicBezTo>
                  <a:cubicBezTo>
                    <a:pt x="680" y="219"/>
                    <a:pt x="681" y="216"/>
                    <a:pt x="681" y="213"/>
                  </a:cubicBezTo>
                  <a:cubicBezTo>
                    <a:pt x="681" y="213"/>
                    <a:pt x="681" y="213"/>
                    <a:pt x="681" y="213"/>
                  </a:cubicBezTo>
                  <a:cubicBezTo>
                    <a:pt x="684" y="215"/>
                    <a:pt x="686" y="217"/>
                    <a:pt x="686" y="217"/>
                  </a:cubicBezTo>
                  <a:cubicBezTo>
                    <a:pt x="693" y="224"/>
                    <a:pt x="699" y="230"/>
                    <a:pt x="705" y="237"/>
                  </a:cubicBezTo>
                  <a:cubicBezTo>
                    <a:pt x="709" y="242"/>
                    <a:pt x="714" y="246"/>
                    <a:pt x="718" y="250"/>
                  </a:cubicBezTo>
                  <a:cubicBezTo>
                    <a:pt x="717" y="255"/>
                    <a:pt x="716" y="259"/>
                    <a:pt x="715" y="263"/>
                  </a:cubicBezTo>
                  <a:cubicBezTo>
                    <a:pt x="714" y="268"/>
                    <a:pt x="712" y="273"/>
                    <a:pt x="710" y="277"/>
                  </a:cubicBezTo>
                  <a:cubicBezTo>
                    <a:pt x="708" y="275"/>
                    <a:pt x="706" y="272"/>
                    <a:pt x="703" y="270"/>
                  </a:cubicBezTo>
                  <a:cubicBezTo>
                    <a:pt x="700" y="266"/>
                    <a:pt x="696" y="262"/>
                    <a:pt x="693" y="258"/>
                  </a:cubicBezTo>
                  <a:cubicBezTo>
                    <a:pt x="690" y="255"/>
                    <a:pt x="686" y="252"/>
                    <a:pt x="684" y="248"/>
                  </a:cubicBezTo>
                  <a:cubicBezTo>
                    <a:pt x="684" y="248"/>
                    <a:pt x="683" y="248"/>
                    <a:pt x="683" y="249"/>
                  </a:cubicBezTo>
                  <a:cubicBezTo>
                    <a:pt x="685" y="252"/>
                    <a:pt x="688" y="255"/>
                    <a:pt x="691" y="258"/>
                  </a:cubicBezTo>
                  <a:cubicBezTo>
                    <a:pt x="694" y="261"/>
                    <a:pt x="697" y="265"/>
                    <a:pt x="701" y="269"/>
                  </a:cubicBezTo>
                  <a:cubicBezTo>
                    <a:pt x="704" y="272"/>
                    <a:pt x="707" y="275"/>
                    <a:pt x="710" y="279"/>
                  </a:cubicBezTo>
                  <a:cubicBezTo>
                    <a:pt x="709" y="281"/>
                    <a:pt x="708" y="283"/>
                    <a:pt x="708" y="285"/>
                  </a:cubicBezTo>
                  <a:cubicBezTo>
                    <a:pt x="707" y="289"/>
                    <a:pt x="706" y="293"/>
                    <a:pt x="704" y="296"/>
                  </a:cubicBezTo>
                  <a:cubicBezTo>
                    <a:pt x="703" y="300"/>
                    <a:pt x="701" y="303"/>
                    <a:pt x="701" y="306"/>
                  </a:cubicBezTo>
                  <a:cubicBezTo>
                    <a:pt x="700" y="307"/>
                    <a:pt x="702" y="307"/>
                    <a:pt x="702" y="306"/>
                  </a:cubicBezTo>
                  <a:cubicBezTo>
                    <a:pt x="703" y="303"/>
                    <a:pt x="704" y="299"/>
                    <a:pt x="706" y="296"/>
                  </a:cubicBezTo>
                  <a:cubicBezTo>
                    <a:pt x="707" y="292"/>
                    <a:pt x="708" y="289"/>
                    <a:pt x="709" y="285"/>
                  </a:cubicBezTo>
                  <a:cubicBezTo>
                    <a:pt x="709" y="283"/>
                    <a:pt x="710" y="282"/>
                    <a:pt x="711" y="280"/>
                  </a:cubicBezTo>
                  <a:cubicBezTo>
                    <a:pt x="714" y="284"/>
                    <a:pt x="717" y="288"/>
                    <a:pt x="720" y="293"/>
                  </a:cubicBezTo>
                  <a:cubicBezTo>
                    <a:pt x="726" y="301"/>
                    <a:pt x="732" y="309"/>
                    <a:pt x="736" y="318"/>
                  </a:cubicBezTo>
                  <a:cubicBezTo>
                    <a:pt x="739" y="324"/>
                    <a:pt x="740" y="331"/>
                    <a:pt x="744" y="337"/>
                  </a:cubicBezTo>
                  <a:cubicBezTo>
                    <a:pt x="746" y="356"/>
                    <a:pt x="746" y="375"/>
                    <a:pt x="746" y="395"/>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16" name="Freeform 9"/>
            <p:cNvSpPr/>
            <p:nvPr/>
          </p:nvSpPr>
          <p:spPr bwMode="auto">
            <a:xfrm>
              <a:off x="5748338" y="4794251"/>
              <a:ext cx="4763" cy="4763"/>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0"/>
                    <a:pt x="0" y="2"/>
                    <a:pt x="1" y="2"/>
                  </a:cubicBezTo>
                  <a:cubicBezTo>
                    <a:pt x="2" y="2"/>
                    <a:pt x="2" y="0"/>
                    <a:pt x="1" y="0"/>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17" name="Freeform 10"/>
            <p:cNvSpPr/>
            <p:nvPr/>
          </p:nvSpPr>
          <p:spPr bwMode="auto">
            <a:xfrm>
              <a:off x="6294438" y="4872038"/>
              <a:ext cx="9525" cy="12700"/>
            </a:xfrm>
            <a:custGeom>
              <a:avLst/>
              <a:gdLst>
                <a:gd name="T0" fmla="*/ 2 w 3"/>
                <a:gd name="T1" fmla="*/ 4 h 5"/>
                <a:gd name="T2" fmla="*/ 1 w 3"/>
                <a:gd name="T3" fmla="*/ 2 h 5"/>
                <a:gd name="T4" fmla="*/ 1 w 3"/>
                <a:gd name="T5" fmla="*/ 1 h 5"/>
                <a:gd name="T6" fmla="*/ 1 w 3"/>
                <a:gd name="T7" fmla="*/ 1 h 5"/>
                <a:gd name="T8" fmla="*/ 1 w 3"/>
                <a:gd name="T9" fmla="*/ 0 h 5"/>
                <a:gd name="T10" fmla="*/ 0 w 3"/>
                <a:gd name="T11" fmla="*/ 1 h 5"/>
                <a:gd name="T12" fmla="*/ 1 w 3"/>
                <a:gd name="T13" fmla="*/ 5 h 5"/>
                <a:gd name="T14" fmla="*/ 2 w 3"/>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4"/>
                  </a:moveTo>
                  <a:cubicBezTo>
                    <a:pt x="1" y="3"/>
                    <a:pt x="1" y="3"/>
                    <a:pt x="1" y="2"/>
                  </a:cubicBezTo>
                  <a:cubicBezTo>
                    <a:pt x="1" y="2"/>
                    <a:pt x="1" y="1"/>
                    <a:pt x="1" y="1"/>
                  </a:cubicBezTo>
                  <a:cubicBezTo>
                    <a:pt x="1" y="1"/>
                    <a:pt x="1" y="1"/>
                    <a:pt x="1" y="1"/>
                  </a:cubicBezTo>
                  <a:cubicBezTo>
                    <a:pt x="1" y="1"/>
                    <a:pt x="1" y="0"/>
                    <a:pt x="1" y="0"/>
                  </a:cubicBezTo>
                  <a:cubicBezTo>
                    <a:pt x="1" y="0"/>
                    <a:pt x="0" y="0"/>
                    <a:pt x="0" y="1"/>
                  </a:cubicBezTo>
                  <a:cubicBezTo>
                    <a:pt x="0" y="2"/>
                    <a:pt x="0" y="4"/>
                    <a:pt x="1" y="5"/>
                  </a:cubicBezTo>
                  <a:cubicBezTo>
                    <a:pt x="2" y="5"/>
                    <a:pt x="3" y="4"/>
                    <a:pt x="2" y="4"/>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18" name="Freeform 11"/>
            <p:cNvSpPr/>
            <p:nvPr/>
          </p:nvSpPr>
          <p:spPr bwMode="auto">
            <a:xfrm>
              <a:off x="6303963" y="4872038"/>
              <a:ext cx="4763" cy="11113"/>
            </a:xfrm>
            <a:custGeom>
              <a:avLst/>
              <a:gdLst>
                <a:gd name="T0" fmla="*/ 1 w 2"/>
                <a:gd name="T1" fmla="*/ 3 h 4"/>
                <a:gd name="T2" fmla="*/ 1 w 2"/>
                <a:gd name="T3" fmla="*/ 2 h 4"/>
                <a:gd name="T4" fmla="*/ 1 w 2"/>
                <a:gd name="T5" fmla="*/ 0 h 4"/>
                <a:gd name="T6" fmla="*/ 0 w 2"/>
                <a:gd name="T7" fmla="*/ 0 h 4"/>
                <a:gd name="T8" fmla="*/ 0 w 2"/>
                <a:gd name="T9" fmla="*/ 2 h 4"/>
                <a:gd name="T10" fmla="*/ 1 w 2"/>
                <a:gd name="T11" fmla="*/ 4 h 4"/>
                <a:gd name="T12" fmla="*/ 1 w 2"/>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1" y="3"/>
                  </a:moveTo>
                  <a:cubicBezTo>
                    <a:pt x="1" y="3"/>
                    <a:pt x="1" y="2"/>
                    <a:pt x="1" y="2"/>
                  </a:cubicBezTo>
                  <a:cubicBezTo>
                    <a:pt x="1" y="1"/>
                    <a:pt x="1" y="1"/>
                    <a:pt x="1" y="0"/>
                  </a:cubicBezTo>
                  <a:cubicBezTo>
                    <a:pt x="1" y="0"/>
                    <a:pt x="0" y="0"/>
                    <a:pt x="0" y="0"/>
                  </a:cubicBezTo>
                  <a:cubicBezTo>
                    <a:pt x="0" y="1"/>
                    <a:pt x="0" y="2"/>
                    <a:pt x="0" y="2"/>
                  </a:cubicBezTo>
                  <a:cubicBezTo>
                    <a:pt x="0" y="3"/>
                    <a:pt x="0" y="4"/>
                    <a:pt x="1" y="4"/>
                  </a:cubicBezTo>
                  <a:cubicBezTo>
                    <a:pt x="2" y="4"/>
                    <a:pt x="2" y="3"/>
                    <a:pt x="1" y="3"/>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19" name="Freeform 12"/>
            <p:cNvSpPr/>
            <p:nvPr/>
          </p:nvSpPr>
          <p:spPr bwMode="auto">
            <a:xfrm>
              <a:off x="6308726" y="4868863"/>
              <a:ext cx="11113" cy="14288"/>
            </a:xfrm>
            <a:custGeom>
              <a:avLst/>
              <a:gdLst>
                <a:gd name="T0" fmla="*/ 3 w 4"/>
                <a:gd name="T1" fmla="*/ 4 h 5"/>
                <a:gd name="T2" fmla="*/ 2 w 4"/>
                <a:gd name="T3" fmla="*/ 2 h 5"/>
                <a:gd name="T4" fmla="*/ 2 w 4"/>
                <a:gd name="T5" fmla="*/ 0 h 5"/>
                <a:gd name="T6" fmla="*/ 1 w 4"/>
                <a:gd name="T7" fmla="*/ 0 h 5"/>
                <a:gd name="T8" fmla="*/ 2 w 4"/>
                <a:gd name="T9" fmla="*/ 3 h 5"/>
                <a:gd name="T10" fmla="*/ 3 w 4"/>
                <a:gd name="T11" fmla="*/ 5 h 5"/>
                <a:gd name="T12" fmla="*/ 3 w 4"/>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3" y="4"/>
                  </a:moveTo>
                  <a:cubicBezTo>
                    <a:pt x="3" y="4"/>
                    <a:pt x="3" y="2"/>
                    <a:pt x="2" y="2"/>
                  </a:cubicBezTo>
                  <a:cubicBezTo>
                    <a:pt x="2" y="2"/>
                    <a:pt x="2" y="1"/>
                    <a:pt x="2" y="0"/>
                  </a:cubicBezTo>
                  <a:cubicBezTo>
                    <a:pt x="2" y="0"/>
                    <a:pt x="0" y="0"/>
                    <a:pt x="1" y="0"/>
                  </a:cubicBezTo>
                  <a:cubicBezTo>
                    <a:pt x="1" y="1"/>
                    <a:pt x="1" y="2"/>
                    <a:pt x="2" y="3"/>
                  </a:cubicBezTo>
                  <a:cubicBezTo>
                    <a:pt x="2" y="4"/>
                    <a:pt x="3" y="5"/>
                    <a:pt x="3" y="5"/>
                  </a:cubicBezTo>
                  <a:cubicBezTo>
                    <a:pt x="4" y="5"/>
                    <a:pt x="4" y="3"/>
                    <a:pt x="3" y="4"/>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20" name="Freeform 13"/>
            <p:cNvSpPr/>
            <p:nvPr/>
          </p:nvSpPr>
          <p:spPr bwMode="auto">
            <a:xfrm>
              <a:off x="6319838" y="4860926"/>
              <a:ext cx="14288" cy="22225"/>
            </a:xfrm>
            <a:custGeom>
              <a:avLst/>
              <a:gdLst>
                <a:gd name="T0" fmla="*/ 4 w 5"/>
                <a:gd name="T1" fmla="*/ 6 h 8"/>
                <a:gd name="T2" fmla="*/ 3 w 5"/>
                <a:gd name="T3" fmla="*/ 4 h 8"/>
                <a:gd name="T4" fmla="*/ 1 w 5"/>
                <a:gd name="T5" fmla="*/ 0 h 8"/>
                <a:gd name="T6" fmla="*/ 0 w 5"/>
                <a:gd name="T7" fmla="*/ 1 h 8"/>
                <a:gd name="T8" fmla="*/ 2 w 5"/>
                <a:gd name="T9" fmla="*/ 5 h 8"/>
                <a:gd name="T10" fmla="*/ 3 w 5"/>
                <a:gd name="T11" fmla="*/ 8 h 8"/>
                <a:gd name="T12" fmla="*/ 4 w 5"/>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5" h="8">
                  <a:moveTo>
                    <a:pt x="4" y="6"/>
                  </a:moveTo>
                  <a:cubicBezTo>
                    <a:pt x="3" y="6"/>
                    <a:pt x="3" y="5"/>
                    <a:pt x="3" y="4"/>
                  </a:cubicBezTo>
                  <a:cubicBezTo>
                    <a:pt x="2" y="3"/>
                    <a:pt x="2" y="2"/>
                    <a:pt x="1" y="0"/>
                  </a:cubicBezTo>
                  <a:cubicBezTo>
                    <a:pt x="1" y="0"/>
                    <a:pt x="0" y="0"/>
                    <a:pt x="0" y="1"/>
                  </a:cubicBezTo>
                  <a:cubicBezTo>
                    <a:pt x="1" y="2"/>
                    <a:pt x="1" y="4"/>
                    <a:pt x="2" y="5"/>
                  </a:cubicBezTo>
                  <a:cubicBezTo>
                    <a:pt x="2" y="6"/>
                    <a:pt x="2" y="7"/>
                    <a:pt x="3" y="8"/>
                  </a:cubicBezTo>
                  <a:cubicBezTo>
                    <a:pt x="4" y="8"/>
                    <a:pt x="5" y="7"/>
                    <a:pt x="4" y="6"/>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21" name="Freeform 14"/>
            <p:cNvSpPr/>
            <p:nvPr/>
          </p:nvSpPr>
          <p:spPr bwMode="auto">
            <a:xfrm>
              <a:off x="6330951" y="4857751"/>
              <a:ext cx="14288" cy="25400"/>
            </a:xfrm>
            <a:custGeom>
              <a:avLst/>
              <a:gdLst>
                <a:gd name="T0" fmla="*/ 4 w 5"/>
                <a:gd name="T1" fmla="*/ 8 h 9"/>
                <a:gd name="T2" fmla="*/ 3 w 5"/>
                <a:gd name="T3" fmla="*/ 4 h 9"/>
                <a:gd name="T4" fmla="*/ 2 w 5"/>
                <a:gd name="T5" fmla="*/ 1 h 9"/>
                <a:gd name="T6" fmla="*/ 1 w 5"/>
                <a:gd name="T7" fmla="*/ 1 h 9"/>
                <a:gd name="T8" fmla="*/ 2 w 5"/>
                <a:gd name="T9" fmla="*/ 6 h 9"/>
                <a:gd name="T10" fmla="*/ 5 w 5"/>
                <a:gd name="T11" fmla="*/ 9 h 9"/>
                <a:gd name="T12" fmla="*/ 5 w 5"/>
                <a:gd name="T13" fmla="*/ 9 h 9"/>
                <a:gd name="T14" fmla="*/ 5 w 5"/>
                <a:gd name="T15" fmla="*/ 8 h 9"/>
                <a:gd name="T16" fmla="*/ 4 w 5"/>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9">
                  <a:moveTo>
                    <a:pt x="4" y="8"/>
                  </a:moveTo>
                  <a:cubicBezTo>
                    <a:pt x="4" y="7"/>
                    <a:pt x="3" y="5"/>
                    <a:pt x="3" y="4"/>
                  </a:cubicBezTo>
                  <a:cubicBezTo>
                    <a:pt x="3" y="3"/>
                    <a:pt x="2" y="2"/>
                    <a:pt x="2" y="1"/>
                  </a:cubicBezTo>
                  <a:cubicBezTo>
                    <a:pt x="2" y="0"/>
                    <a:pt x="0" y="0"/>
                    <a:pt x="1" y="1"/>
                  </a:cubicBezTo>
                  <a:cubicBezTo>
                    <a:pt x="1" y="3"/>
                    <a:pt x="2" y="5"/>
                    <a:pt x="2" y="6"/>
                  </a:cubicBezTo>
                  <a:cubicBezTo>
                    <a:pt x="3" y="7"/>
                    <a:pt x="3" y="9"/>
                    <a:pt x="5" y="9"/>
                  </a:cubicBezTo>
                  <a:cubicBezTo>
                    <a:pt x="5" y="9"/>
                    <a:pt x="5" y="9"/>
                    <a:pt x="5" y="9"/>
                  </a:cubicBezTo>
                  <a:cubicBezTo>
                    <a:pt x="5" y="9"/>
                    <a:pt x="5" y="9"/>
                    <a:pt x="5" y="8"/>
                  </a:cubicBezTo>
                  <a:cubicBezTo>
                    <a:pt x="5" y="8"/>
                    <a:pt x="5" y="7"/>
                    <a:pt x="4" y="8"/>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22" name="Freeform 15"/>
            <p:cNvSpPr/>
            <p:nvPr/>
          </p:nvSpPr>
          <p:spPr bwMode="auto">
            <a:xfrm>
              <a:off x="6342063" y="4857751"/>
              <a:ext cx="14288" cy="26988"/>
            </a:xfrm>
            <a:custGeom>
              <a:avLst/>
              <a:gdLst>
                <a:gd name="T0" fmla="*/ 4 w 5"/>
                <a:gd name="T1" fmla="*/ 8 h 10"/>
                <a:gd name="T2" fmla="*/ 4 w 5"/>
                <a:gd name="T3" fmla="*/ 7 h 10"/>
                <a:gd name="T4" fmla="*/ 3 w 5"/>
                <a:gd name="T5" fmla="*/ 3 h 10"/>
                <a:gd name="T6" fmla="*/ 1 w 5"/>
                <a:gd name="T7" fmla="*/ 0 h 10"/>
                <a:gd name="T8" fmla="*/ 1 w 5"/>
                <a:gd name="T9" fmla="*/ 1 h 10"/>
                <a:gd name="T10" fmla="*/ 1 w 5"/>
                <a:gd name="T11" fmla="*/ 2 h 10"/>
                <a:gd name="T12" fmla="*/ 1 w 5"/>
                <a:gd name="T13" fmla="*/ 3 h 10"/>
                <a:gd name="T14" fmla="*/ 2 w 5"/>
                <a:gd name="T15" fmla="*/ 6 h 10"/>
                <a:gd name="T16" fmla="*/ 4 w 5"/>
                <a:gd name="T17" fmla="*/ 10 h 10"/>
                <a:gd name="T18" fmla="*/ 5 w 5"/>
                <a:gd name="T19" fmla="*/ 9 h 10"/>
                <a:gd name="T20" fmla="*/ 5 w 5"/>
                <a:gd name="T21" fmla="*/ 9 h 10"/>
                <a:gd name="T22" fmla="*/ 4 w 5"/>
                <a:gd name="T23"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10">
                  <a:moveTo>
                    <a:pt x="4" y="8"/>
                  </a:moveTo>
                  <a:cubicBezTo>
                    <a:pt x="4" y="8"/>
                    <a:pt x="4" y="7"/>
                    <a:pt x="4" y="7"/>
                  </a:cubicBezTo>
                  <a:cubicBezTo>
                    <a:pt x="3" y="6"/>
                    <a:pt x="3" y="4"/>
                    <a:pt x="3" y="3"/>
                  </a:cubicBezTo>
                  <a:cubicBezTo>
                    <a:pt x="2" y="2"/>
                    <a:pt x="2" y="0"/>
                    <a:pt x="1" y="0"/>
                  </a:cubicBezTo>
                  <a:cubicBezTo>
                    <a:pt x="0" y="0"/>
                    <a:pt x="0" y="1"/>
                    <a:pt x="1" y="1"/>
                  </a:cubicBezTo>
                  <a:cubicBezTo>
                    <a:pt x="0" y="1"/>
                    <a:pt x="1" y="1"/>
                    <a:pt x="1" y="2"/>
                  </a:cubicBezTo>
                  <a:cubicBezTo>
                    <a:pt x="1" y="2"/>
                    <a:pt x="1" y="2"/>
                    <a:pt x="1" y="3"/>
                  </a:cubicBezTo>
                  <a:cubicBezTo>
                    <a:pt x="1" y="4"/>
                    <a:pt x="2" y="5"/>
                    <a:pt x="2" y="6"/>
                  </a:cubicBezTo>
                  <a:cubicBezTo>
                    <a:pt x="2" y="7"/>
                    <a:pt x="3" y="9"/>
                    <a:pt x="4" y="10"/>
                  </a:cubicBezTo>
                  <a:cubicBezTo>
                    <a:pt x="4" y="10"/>
                    <a:pt x="5" y="10"/>
                    <a:pt x="5" y="9"/>
                  </a:cubicBezTo>
                  <a:cubicBezTo>
                    <a:pt x="5" y="9"/>
                    <a:pt x="5" y="9"/>
                    <a:pt x="5" y="9"/>
                  </a:cubicBezTo>
                  <a:cubicBezTo>
                    <a:pt x="5" y="8"/>
                    <a:pt x="4" y="8"/>
                    <a:pt x="4" y="8"/>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23" name="Freeform 16"/>
            <p:cNvSpPr/>
            <p:nvPr/>
          </p:nvSpPr>
          <p:spPr bwMode="auto">
            <a:xfrm>
              <a:off x="6350001" y="4852988"/>
              <a:ext cx="19050" cy="31750"/>
            </a:xfrm>
            <a:custGeom>
              <a:avLst/>
              <a:gdLst>
                <a:gd name="T0" fmla="*/ 6 w 7"/>
                <a:gd name="T1" fmla="*/ 10 h 12"/>
                <a:gd name="T2" fmla="*/ 6 w 7"/>
                <a:gd name="T3" fmla="*/ 10 h 12"/>
                <a:gd name="T4" fmla="*/ 2 w 7"/>
                <a:gd name="T5" fmla="*/ 1 h 12"/>
                <a:gd name="T6" fmla="*/ 1 w 7"/>
                <a:gd name="T7" fmla="*/ 2 h 12"/>
                <a:gd name="T8" fmla="*/ 5 w 7"/>
                <a:gd name="T9" fmla="*/ 11 h 12"/>
                <a:gd name="T10" fmla="*/ 6 w 7"/>
                <a:gd name="T11" fmla="*/ 11 h 12"/>
                <a:gd name="T12" fmla="*/ 6 w 7"/>
                <a:gd name="T13" fmla="*/ 11 h 12"/>
                <a:gd name="T14" fmla="*/ 7 w 7"/>
                <a:gd name="T15" fmla="*/ 11 h 12"/>
                <a:gd name="T16" fmla="*/ 6 w 7"/>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2">
                  <a:moveTo>
                    <a:pt x="6" y="10"/>
                  </a:moveTo>
                  <a:cubicBezTo>
                    <a:pt x="6" y="10"/>
                    <a:pt x="6" y="10"/>
                    <a:pt x="6" y="10"/>
                  </a:cubicBezTo>
                  <a:cubicBezTo>
                    <a:pt x="4" y="7"/>
                    <a:pt x="3" y="4"/>
                    <a:pt x="2" y="1"/>
                  </a:cubicBezTo>
                  <a:cubicBezTo>
                    <a:pt x="1" y="0"/>
                    <a:pt x="0" y="1"/>
                    <a:pt x="1" y="2"/>
                  </a:cubicBezTo>
                  <a:cubicBezTo>
                    <a:pt x="2" y="5"/>
                    <a:pt x="3" y="8"/>
                    <a:pt x="5" y="11"/>
                  </a:cubicBezTo>
                  <a:cubicBezTo>
                    <a:pt x="5" y="12"/>
                    <a:pt x="6" y="12"/>
                    <a:pt x="6" y="11"/>
                  </a:cubicBezTo>
                  <a:cubicBezTo>
                    <a:pt x="6" y="11"/>
                    <a:pt x="6" y="11"/>
                    <a:pt x="6" y="11"/>
                  </a:cubicBezTo>
                  <a:cubicBezTo>
                    <a:pt x="6" y="11"/>
                    <a:pt x="7" y="11"/>
                    <a:pt x="7" y="11"/>
                  </a:cubicBezTo>
                  <a:cubicBezTo>
                    <a:pt x="7" y="10"/>
                    <a:pt x="6" y="10"/>
                    <a:pt x="6" y="10"/>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24" name="Freeform 17"/>
            <p:cNvSpPr/>
            <p:nvPr/>
          </p:nvSpPr>
          <p:spPr bwMode="auto">
            <a:xfrm>
              <a:off x="6361113" y="4849813"/>
              <a:ext cx="17463" cy="33338"/>
            </a:xfrm>
            <a:custGeom>
              <a:avLst/>
              <a:gdLst>
                <a:gd name="T0" fmla="*/ 5 w 6"/>
                <a:gd name="T1" fmla="*/ 11 h 12"/>
                <a:gd name="T2" fmla="*/ 2 w 6"/>
                <a:gd name="T3" fmla="*/ 1 h 12"/>
                <a:gd name="T4" fmla="*/ 0 w 6"/>
                <a:gd name="T5" fmla="*/ 1 h 12"/>
                <a:gd name="T6" fmla="*/ 5 w 6"/>
                <a:gd name="T7" fmla="*/ 12 h 12"/>
                <a:gd name="T8" fmla="*/ 5 w 6"/>
                <a:gd name="T9" fmla="*/ 12 h 12"/>
                <a:gd name="T10" fmla="*/ 6 w 6"/>
                <a:gd name="T11" fmla="*/ 12 h 12"/>
                <a:gd name="T12" fmla="*/ 5 w 6"/>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5" y="11"/>
                  </a:moveTo>
                  <a:cubicBezTo>
                    <a:pt x="4" y="8"/>
                    <a:pt x="3" y="4"/>
                    <a:pt x="2" y="1"/>
                  </a:cubicBezTo>
                  <a:cubicBezTo>
                    <a:pt x="1" y="0"/>
                    <a:pt x="0" y="1"/>
                    <a:pt x="0" y="1"/>
                  </a:cubicBezTo>
                  <a:cubicBezTo>
                    <a:pt x="2" y="5"/>
                    <a:pt x="3" y="9"/>
                    <a:pt x="5" y="12"/>
                  </a:cubicBezTo>
                  <a:cubicBezTo>
                    <a:pt x="5" y="12"/>
                    <a:pt x="5" y="12"/>
                    <a:pt x="5" y="12"/>
                  </a:cubicBezTo>
                  <a:cubicBezTo>
                    <a:pt x="6" y="12"/>
                    <a:pt x="6" y="12"/>
                    <a:pt x="6" y="12"/>
                  </a:cubicBezTo>
                  <a:cubicBezTo>
                    <a:pt x="6" y="11"/>
                    <a:pt x="6" y="11"/>
                    <a:pt x="5" y="11"/>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25" name="Freeform 18"/>
            <p:cNvSpPr/>
            <p:nvPr/>
          </p:nvSpPr>
          <p:spPr bwMode="auto">
            <a:xfrm>
              <a:off x="6369051" y="4846638"/>
              <a:ext cx="20638" cy="38100"/>
            </a:xfrm>
            <a:custGeom>
              <a:avLst/>
              <a:gdLst>
                <a:gd name="T0" fmla="*/ 6 w 7"/>
                <a:gd name="T1" fmla="*/ 10 h 14"/>
                <a:gd name="T2" fmla="*/ 5 w 7"/>
                <a:gd name="T3" fmla="*/ 10 h 14"/>
                <a:gd name="T4" fmla="*/ 4 w 7"/>
                <a:gd name="T5" fmla="*/ 7 h 14"/>
                <a:gd name="T6" fmla="*/ 1 w 7"/>
                <a:gd name="T7" fmla="*/ 1 h 14"/>
                <a:gd name="T8" fmla="*/ 0 w 7"/>
                <a:gd name="T9" fmla="*/ 1 h 14"/>
                <a:gd name="T10" fmla="*/ 3 w 7"/>
                <a:gd name="T11" fmla="*/ 8 h 14"/>
                <a:gd name="T12" fmla="*/ 6 w 7"/>
                <a:gd name="T13" fmla="*/ 13 h 14"/>
                <a:gd name="T14" fmla="*/ 7 w 7"/>
                <a:gd name="T15" fmla="*/ 13 h 14"/>
                <a:gd name="T16" fmla="*/ 6 w 7"/>
                <a:gd name="T17"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4">
                  <a:moveTo>
                    <a:pt x="6" y="10"/>
                  </a:moveTo>
                  <a:cubicBezTo>
                    <a:pt x="6" y="9"/>
                    <a:pt x="5" y="10"/>
                    <a:pt x="5" y="10"/>
                  </a:cubicBezTo>
                  <a:cubicBezTo>
                    <a:pt x="5" y="9"/>
                    <a:pt x="4" y="8"/>
                    <a:pt x="4" y="7"/>
                  </a:cubicBezTo>
                  <a:cubicBezTo>
                    <a:pt x="3" y="5"/>
                    <a:pt x="2" y="3"/>
                    <a:pt x="1" y="1"/>
                  </a:cubicBezTo>
                  <a:cubicBezTo>
                    <a:pt x="1" y="0"/>
                    <a:pt x="0" y="0"/>
                    <a:pt x="0" y="1"/>
                  </a:cubicBezTo>
                  <a:cubicBezTo>
                    <a:pt x="1" y="3"/>
                    <a:pt x="2" y="6"/>
                    <a:pt x="3" y="8"/>
                  </a:cubicBezTo>
                  <a:cubicBezTo>
                    <a:pt x="4" y="10"/>
                    <a:pt x="4" y="12"/>
                    <a:pt x="6" y="13"/>
                  </a:cubicBezTo>
                  <a:cubicBezTo>
                    <a:pt x="6" y="14"/>
                    <a:pt x="7" y="13"/>
                    <a:pt x="7" y="13"/>
                  </a:cubicBezTo>
                  <a:cubicBezTo>
                    <a:pt x="7" y="12"/>
                    <a:pt x="7" y="11"/>
                    <a:pt x="6" y="10"/>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26" name="Freeform 19"/>
            <p:cNvSpPr/>
            <p:nvPr/>
          </p:nvSpPr>
          <p:spPr bwMode="auto">
            <a:xfrm>
              <a:off x="6378576" y="4843463"/>
              <a:ext cx="19050" cy="36513"/>
            </a:xfrm>
            <a:custGeom>
              <a:avLst/>
              <a:gdLst>
                <a:gd name="T0" fmla="*/ 6 w 7"/>
                <a:gd name="T1" fmla="*/ 12 h 13"/>
                <a:gd name="T2" fmla="*/ 5 w 7"/>
                <a:gd name="T3" fmla="*/ 9 h 13"/>
                <a:gd name="T4" fmla="*/ 3 w 7"/>
                <a:gd name="T5" fmla="*/ 4 h 13"/>
                <a:gd name="T6" fmla="*/ 1 w 7"/>
                <a:gd name="T7" fmla="*/ 1 h 13"/>
                <a:gd name="T8" fmla="*/ 1 w 7"/>
                <a:gd name="T9" fmla="*/ 2 h 13"/>
                <a:gd name="T10" fmla="*/ 1 w 7"/>
                <a:gd name="T11" fmla="*/ 3 h 13"/>
                <a:gd name="T12" fmla="*/ 2 w 7"/>
                <a:gd name="T13" fmla="*/ 4 h 13"/>
                <a:gd name="T14" fmla="*/ 3 w 7"/>
                <a:gd name="T15" fmla="*/ 9 h 13"/>
                <a:gd name="T16" fmla="*/ 6 w 7"/>
                <a:gd name="T17" fmla="*/ 13 h 13"/>
                <a:gd name="T18" fmla="*/ 6 w 7"/>
                <a:gd name="T19"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6" y="12"/>
                  </a:moveTo>
                  <a:cubicBezTo>
                    <a:pt x="6" y="12"/>
                    <a:pt x="5" y="9"/>
                    <a:pt x="5" y="9"/>
                  </a:cubicBezTo>
                  <a:cubicBezTo>
                    <a:pt x="4" y="7"/>
                    <a:pt x="4" y="6"/>
                    <a:pt x="3" y="4"/>
                  </a:cubicBezTo>
                  <a:cubicBezTo>
                    <a:pt x="3" y="4"/>
                    <a:pt x="2" y="0"/>
                    <a:pt x="1" y="1"/>
                  </a:cubicBezTo>
                  <a:cubicBezTo>
                    <a:pt x="0" y="1"/>
                    <a:pt x="0" y="2"/>
                    <a:pt x="1" y="2"/>
                  </a:cubicBezTo>
                  <a:cubicBezTo>
                    <a:pt x="1" y="2"/>
                    <a:pt x="1" y="2"/>
                    <a:pt x="1" y="3"/>
                  </a:cubicBezTo>
                  <a:cubicBezTo>
                    <a:pt x="1" y="3"/>
                    <a:pt x="2" y="4"/>
                    <a:pt x="2" y="4"/>
                  </a:cubicBezTo>
                  <a:cubicBezTo>
                    <a:pt x="2" y="6"/>
                    <a:pt x="3" y="7"/>
                    <a:pt x="3" y="9"/>
                  </a:cubicBezTo>
                  <a:cubicBezTo>
                    <a:pt x="4" y="10"/>
                    <a:pt x="5" y="13"/>
                    <a:pt x="6" y="13"/>
                  </a:cubicBezTo>
                  <a:cubicBezTo>
                    <a:pt x="7" y="13"/>
                    <a:pt x="7" y="12"/>
                    <a:pt x="6" y="12"/>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27" name="Freeform 20"/>
            <p:cNvSpPr/>
            <p:nvPr/>
          </p:nvSpPr>
          <p:spPr bwMode="auto">
            <a:xfrm>
              <a:off x="6413501" y="4835526"/>
              <a:ext cx="9525" cy="6350"/>
            </a:xfrm>
            <a:custGeom>
              <a:avLst/>
              <a:gdLst>
                <a:gd name="T0" fmla="*/ 2 w 3"/>
                <a:gd name="T1" fmla="*/ 1 h 2"/>
                <a:gd name="T2" fmla="*/ 2 w 3"/>
                <a:gd name="T3" fmla="*/ 0 h 2"/>
                <a:gd name="T4" fmla="*/ 1 w 3"/>
                <a:gd name="T5" fmla="*/ 1 h 2"/>
                <a:gd name="T6" fmla="*/ 2 w 3"/>
                <a:gd name="T7" fmla="*/ 2 h 2"/>
                <a:gd name="T8" fmla="*/ 2 w 3"/>
                <a:gd name="T9" fmla="*/ 1 h 2"/>
              </a:gdLst>
              <a:ahLst/>
              <a:cxnLst>
                <a:cxn ang="0">
                  <a:pos x="T0" y="T1"/>
                </a:cxn>
                <a:cxn ang="0">
                  <a:pos x="T2" y="T3"/>
                </a:cxn>
                <a:cxn ang="0">
                  <a:pos x="T4" y="T5"/>
                </a:cxn>
                <a:cxn ang="0">
                  <a:pos x="T6" y="T7"/>
                </a:cxn>
                <a:cxn ang="0">
                  <a:pos x="T8" y="T9"/>
                </a:cxn>
              </a:cxnLst>
              <a:rect l="0" t="0" r="r" b="b"/>
              <a:pathLst>
                <a:path w="3" h="2">
                  <a:moveTo>
                    <a:pt x="2" y="1"/>
                  </a:moveTo>
                  <a:cubicBezTo>
                    <a:pt x="2" y="0"/>
                    <a:pt x="2" y="0"/>
                    <a:pt x="2" y="0"/>
                  </a:cubicBezTo>
                  <a:cubicBezTo>
                    <a:pt x="1" y="0"/>
                    <a:pt x="0" y="1"/>
                    <a:pt x="1" y="1"/>
                  </a:cubicBezTo>
                  <a:cubicBezTo>
                    <a:pt x="1" y="1"/>
                    <a:pt x="1" y="2"/>
                    <a:pt x="2" y="2"/>
                  </a:cubicBezTo>
                  <a:cubicBezTo>
                    <a:pt x="2" y="2"/>
                    <a:pt x="3" y="1"/>
                    <a:pt x="2" y="1"/>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28" name="Freeform 21"/>
            <p:cNvSpPr/>
            <p:nvPr/>
          </p:nvSpPr>
          <p:spPr bwMode="auto">
            <a:xfrm>
              <a:off x="6430963" y="482441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29" name="Freeform 22"/>
            <p:cNvSpPr/>
            <p:nvPr/>
          </p:nvSpPr>
          <p:spPr bwMode="auto">
            <a:xfrm>
              <a:off x="6345238" y="4965701"/>
              <a:ext cx="11113" cy="19050"/>
            </a:xfrm>
            <a:custGeom>
              <a:avLst/>
              <a:gdLst>
                <a:gd name="T0" fmla="*/ 3 w 4"/>
                <a:gd name="T1" fmla="*/ 5 h 7"/>
                <a:gd name="T2" fmla="*/ 1 w 4"/>
                <a:gd name="T3" fmla="*/ 1 h 7"/>
                <a:gd name="T4" fmla="*/ 1 w 4"/>
                <a:gd name="T5" fmla="*/ 0 h 7"/>
                <a:gd name="T6" fmla="*/ 1 w 4"/>
                <a:gd name="T7" fmla="*/ 0 h 7"/>
                <a:gd name="T8" fmla="*/ 0 w 4"/>
                <a:gd name="T9" fmla="*/ 1 h 7"/>
                <a:gd name="T10" fmla="*/ 1 w 4"/>
                <a:gd name="T11" fmla="*/ 5 h 7"/>
                <a:gd name="T12" fmla="*/ 4 w 4"/>
                <a:gd name="T13" fmla="*/ 6 h 7"/>
                <a:gd name="T14" fmla="*/ 3 w 4"/>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3" y="5"/>
                  </a:moveTo>
                  <a:cubicBezTo>
                    <a:pt x="2" y="4"/>
                    <a:pt x="1" y="2"/>
                    <a:pt x="1" y="1"/>
                  </a:cubicBezTo>
                  <a:cubicBezTo>
                    <a:pt x="1" y="1"/>
                    <a:pt x="1" y="0"/>
                    <a:pt x="1" y="0"/>
                  </a:cubicBezTo>
                  <a:cubicBezTo>
                    <a:pt x="1" y="0"/>
                    <a:pt x="1" y="0"/>
                    <a:pt x="1" y="0"/>
                  </a:cubicBezTo>
                  <a:cubicBezTo>
                    <a:pt x="0" y="0"/>
                    <a:pt x="0" y="0"/>
                    <a:pt x="0" y="1"/>
                  </a:cubicBezTo>
                  <a:cubicBezTo>
                    <a:pt x="0" y="2"/>
                    <a:pt x="1" y="3"/>
                    <a:pt x="1" y="5"/>
                  </a:cubicBezTo>
                  <a:cubicBezTo>
                    <a:pt x="2" y="5"/>
                    <a:pt x="3" y="7"/>
                    <a:pt x="4" y="6"/>
                  </a:cubicBezTo>
                  <a:cubicBezTo>
                    <a:pt x="4" y="5"/>
                    <a:pt x="3" y="5"/>
                    <a:pt x="3" y="5"/>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30" name="Freeform 23"/>
            <p:cNvSpPr/>
            <p:nvPr/>
          </p:nvSpPr>
          <p:spPr bwMode="auto">
            <a:xfrm>
              <a:off x="6350001" y="4965701"/>
              <a:ext cx="14288" cy="15875"/>
            </a:xfrm>
            <a:custGeom>
              <a:avLst/>
              <a:gdLst>
                <a:gd name="T0" fmla="*/ 4 w 5"/>
                <a:gd name="T1" fmla="*/ 5 h 6"/>
                <a:gd name="T2" fmla="*/ 3 w 5"/>
                <a:gd name="T3" fmla="*/ 3 h 6"/>
                <a:gd name="T4" fmla="*/ 1 w 5"/>
                <a:gd name="T5" fmla="*/ 1 h 6"/>
                <a:gd name="T6" fmla="*/ 0 w 5"/>
                <a:gd name="T7" fmla="*/ 1 h 6"/>
                <a:gd name="T8" fmla="*/ 2 w 5"/>
                <a:gd name="T9" fmla="*/ 4 h 6"/>
                <a:gd name="T10" fmla="*/ 4 w 5"/>
                <a:gd name="T11" fmla="*/ 6 h 6"/>
                <a:gd name="T12" fmla="*/ 4 w 5"/>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4" y="5"/>
                  </a:moveTo>
                  <a:cubicBezTo>
                    <a:pt x="4" y="4"/>
                    <a:pt x="3" y="3"/>
                    <a:pt x="3" y="3"/>
                  </a:cubicBezTo>
                  <a:cubicBezTo>
                    <a:pt x="2" y="2"/>
                    <a:pt x="2" y="1"/>
                    <a:pt x="1" y="1"/>
                  </a:cubicBezTo>
                  <a:cubicBezTo>
                    <a:pt x="1" y="0"/>
                    <a:pt x="0" y="1"/>
                    <a:pt x="0" y="1"/>
                  </a:cubicBezTo>
                  <a:cubicBezTo>
                    <a:pt x="1" y="2"/>
                    <a:pt x="2" y="3"/>
                    <a:pt x="2" y="4"/>
                  </a:cubicBezTo>
                  <a:cubicBezTo>
                    <a:pt x="2" y="5"/>
                    <a:pt x="3" y="5"/>
                    <a:pt x="4" y="6"/>
                  </a:cubicBezTo>
                  <a:cubicBezTo>
                    <a:pt x="4" y="6"/>
                    <a:pt x="5" y="5"/>
                    <a:pt x="4" y="5"/>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31" name="Freeform 24"/>
            <p:cNvSpPr/>
            <p:nvPr/>
          </p:nvSpPr>
          <p:spPr bwMode="auto">
            <a:xfrm>
              <a:off x="6357938" y="4962526"/>
              <a:ext cx="14288" cy="19050"/>
            </a:xfrm>
            <a:custGeom>
              <a:avLst/>
              <a:gdLst>
                <a:gd name="T0" fmla="*/ 4 w 5"/>
                <a:gd name="T1" fmla="*/ 5 h 7"/>
                <a:gd name="T2" fmla="*/ 1 w 5"/>
                <a:gd name="T3" fmla="*/ 0 h 7"/>
                <a:gd name="T4" fmla="*/ 0 w 5"/>
                <a:gd name="T5" fmla="*/ 1 h 7"/>
                <a:gd name="T6" fmla="*/ 3 w 5"/>
                <a:gd name="T7" fmla="*/ 6 h 7"/>
                <a:gd name="T8" fmla="*/ 4 w 5"/>
                <a:gd name="T9" fmla="*/ 5 h 7"/>
              </a:gdLst>
              <a:ahLst/>
              <a:cxnLst>
                <a:cxn ang="0">
                  <a:pos x="T0" y="T1"/>
                </a:cxn>
                <a:cxn ang="0">
                  <a:pos x="T2" y="T3"/>
                </a:cxn>
                <a:cxn ang="0">
                  <a:pos x="T4" y="T5"/>
                </a:cxn>
                <a:cxn ang="0">
                  <a:pos x="T6" y="T7"/>
                </a:cxn>
                <a:cxn ang="0">
                  <a:pos x="T8" y="T9"/>
                </a:cxn>
              </a:cxnLst>
              <a:rect l="0" t="0" r="r" b="b"/>
              <a:pathLst>
                <a:path w="5" h="7">
                  <a:moveTo>
                    <a:pt x="4" y="5"/>
                  </a:moveTo>
                  <a:cubicBezTo>
                    <a:pt x="2" y="4"/>
                    <a:pt x="2" y="2"/>
                    <a:pt x="1" y="0"/>
                  </a:cubicBezTo>
                  <a:cubicBezTo>
                    <a:pt x="0" y="0"/>
                    <a:pt x="0" y="1"/>
                    <a:pt x="0" y="1"/>
                  </a:cubicBezTo>
                  <a:cubicBezTo>
                    <a:pt x="1" y="3"/>
                    <a:pt x="1" y="5"/>
                    <a:pt x="3" y="6"/>
                  </a:cubicBezTo>
                  <a:cubicBezTo>
                    <a:pt x="4" y="7"/>
                    <a:pt x="5" y="5"/>
                    <a:pt x="4" y="5"/>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32" name="Freeform 25"/>
            <p:cNvSpPr/>
            <p:nvPr/>
          </p:nvSpPr>
          <p:spPr bwMode="auto">
            <a:xfrm>
              <a:off x="6367463" y="4959351"/>
              <a:ext cx="19050" cy="22225"/>
            </a:xfrm>
            <a:custGeom>
              <a:avLst/>
              <a:gdLst>
                <a:gd name="T0" fmla="*/ 5 w 7"/>
                <a:gd name="T1" fmla="*/ 6 h 8"/>
                <a:gd name="T2" fmla="*/ 3 w 7"/>
                <a:gd name="T3" fmla="*/ 4 h 8"/>
                <a:gd name="T4" fmla="*/ 1 w 7"/>
                <a:gd name="T5" fmla="*/ 0 h 8"/>
                <a:gd name="T6" fmla="*/ 0 w 7"/>
                <a:gd name="T7" fmla="*/ 1 h 8"/>
                <a:gd name="T8" fmla="*/ 5 w 7"/>
                <a:gd name="T9" fmla="*/ 8 h 8"/>
                <a:gd name="T10" fmla="*/ 6 w 7"/>
                <a:gd name="T11" fmla="*/ 8 h 8"/>
                <a:gd name="T12" fmla="*/ 6 w 7"/>
                <a:gd name="T13" fmla="*/ 7 h 8"/>
                <a:gd name="T14" fmla="*/ 5 w 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8">
                  <a:moveTo>
                    <a:pt x="5" y="6"/>
                  </a:moveTo>
                  <a:cubicBezTo>
                    <a:pt x="4" y="6"/>
                    <a:pt x="4" y="5"/>
                    <a:pt x="3" y="4"/>
                  </a:cubicBezTo>
                  <a:cubicBezTo>
                    <a:pt x="3" y="3"/>
                    <a:pt x="2" y="1"/>
                    <a:pt x="1" y="0"/>
                  </a:cubicBezTo>
                  <a:cubicBezTo>
                    <a:pt x="1" y="0"/>
                    <a:pt x="0" y="1"/>
                    <a:pt x="0" y="1"/>
                  </a:cubicBezTo>
                  <a:cubicBezTo>
                    <a:pt x="2" y="3"/>
                    <a:pt x="3" y="7"/>
                    <a:pt x="5" y="8"/>
                  </a:cubicBezTo>
                  <a:cubicBezTo>
                    <a:pt x="6" y="8"/>
                    <a:pt x="6" y="8"/>
                    <a:pt x="6" y="8"/>
                  </a:cubicBezTo>
                  <a:cubicBezTo>
                    <a:pt x="6" y="8"/>
                    <a:pt x="6" y="7"/>
                    <a:pt x="6" y="7"/>
                  </a:cubicBezTo>
                  <a:cubicBezTo>
                    <a:pt x="7" y="7"/>
                    <a:pt x="6" y="6"/>
                    <a:pt x="5" y="6"/>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33" name="Freeform 26"/>
            <p:cNvSpPr/>
            <p:nvPr/>
          </p:nvSpPr>
          <p:spPr bwMode="auto">
            <a:xfrm>
              <a:off x="6378576" y="4954588"/>
              <a:ext cx="15875" cy="26988"/>
            </a:xfrm>
            <a:custGeom>
              <a:avLst/>
              <a:gdLst>
                <a:gd name="T0" fmla="*/ 6 w 6"/>
                <a:gd name="T1" fmla="*/ 8 h 10"/>
                <a:gd name="T2" fmla="*/ 4 w 6"/>
                <a:gd name="T3" fmla="*/ 5 h 10"/>
                <a:gd name="T4" fmla="*/ 2 w 6"/>
                <a:gd name="T5" fmla="*/ 1 h 10"/>
                <a:gd name="T6" fmla="*/ 1 w 6"/>
                <a:gd name="T7" fmla="*/ 2 h 10"/>
                <a:gd name="T8" fmla="*/ 3 w 6"/>
                <a:gd name="T9" fmla="*/ 7 h 10"/>
                <a:gd name="T10" fmla="*/ 6 w 6"/>
                <a:gd name="T11" fmla="*/ 9 h 10"/>
                <a:gd name="T12" fmla="*/ 6 w 6"/>
                <a:gd name="T13" fmla="*/ 9 h 10"/>
                <a:gd name="T14" fmla="*/ 6 w 6"/>
                <a:gd name="T15" fmla="*/ 9 h 10"/>
                <a:gd name="T16" fmla="*/ 6 w 6"/>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0">
                  <a:moveTo>
                    <a:pt x="6" y="8"/>
                  </a:moveTo>
                  <a:cubicBezTo>
                    <a:pt x="5" y="7"/>
                    <a:pt x="4" y="6"/>
                    <a:pt x="4" y="5"/>
                  </a:cubicBezTo>
                  <a:cubicBezTo>
                    <a:pt x="3" y="4"/>
                    <a:pt x="3" y="3"/>
                    <a:pt x="2" y="1"/>
                  </a:cubicBezTo>
                  <a:cubicBezTo>
                    <a:pt x="1" y="0"/>
                    <a:pt x="0" y="1"/>
                    <a:pt x="1" y="2"/>
                  </a:cubicBezTo>
                  <a:cubicBezTo>
                    <a:pt x="2" y="3"/>
                    <a:pt x="2" y="5"/>
                    <a:pt x="3" y="7"/>
                  </a:cubicBezTo>
                  <a:cubicBezTo>
                    <a:pt x="4" y="8"/>
                    <a:pt x="4" y="9"/>
                    <a:pt x="6" y="9"/>
                  </a:cubicBezTo>
                  <a:cubicBezTo>
                    <a:pt x="6" y="10"/>
                    <a:pt x="6" y="9"/>
                    <a:pt x="6" y="9"/>
                  </a:cubicBezTo>
                  <a:cubicBezTo>
                    <a:pt x="6" y="9"/>
                    <a:pt x="6" y="9"/>
                    <a:pt x="6" y="9"/>
                  </a:cubicBezTo>
                  <a:cubicBezTo>
                    <a:pt x="6" y="8"/>
                    <a:pt x="6" y="8"/>
                    <a:pt x="6" y="8"/>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34" name="Freeform 27"/>
            <p:cNvSpPr/>
            <p:nvPr/>
          </p:nvSpPr>
          <p:spPr bwMode="auto">
            <a:xfrm>
              <a:off x="6389688" y="4954588"/>
              <a:ext cx="15875" cy="22225"/>
            </a:xfrm>
            <a:custGeom>
              <a:avLst/>
              <a:gdLst>
                <a:gd name="T0" fmla="*/ 5 w 6"/>
                <a:gd name="T1" fmla="*/ 6 h 8"/>
                <a:gd name="T2" fmla="*/ 2 w 6"/>
                <a:gd name="T3" fmla="*/ 1 h 8"/>
                <a:gd name="T4" fmla="*/ 1 w 6"/>
                <a:gd name="T5" fmla="*/ 2 h 8"/>
                <a:gd name="T6" fmla="*/ 4 w 6"/>
                <a:gd name="T7" fmla="*/ 8 h 8"/>
                <a:gd name="T8" fmla="*/ 5 w 6"/>
                <a:gd name="T9" fmla="*/ 8 h 8"/>
                <a:gd name="T10" fmla="*/ 6 w 6"/>
                <a:gd name="T11" fmla="*/ 7 h 8"/>
                <a:gd name="T12" fmla="*/ 5 w 6"/>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5" y="6"/>
                  </a:moveTo>
                  <a:cubicBezTo>
                    <a:pt x="3" y="5"/>
                    <a:pt x="3" y="3"/>
                    <a:pt x="2" y="1"/>
                  </a:cubicBezTo>
                  <a:cubicBezTo>
                    <a:pt x="1" y="0"/>
                    <a:pt x="0" y="1"/>
                    <a:pt x="1" y="2"/>
                  </a:cubicBezTo>
                  <a:cubicBezTo>
                    <a:pt x="2" y="4"/>
                    <a:pt x="2" y="6"/>
                    <a:pt x="4" y="8"/>
                  </a:cubicBezTo>
                  <a:cubicBezTo>
                    <a:pt x="5" y="8"/>
                    <a:pt x="5" y="8"/>
                    <a:pt x="5" y="8"/>
                  </a:cubicBezTo>
                  <a:cubicBezTo>
                    <a:pt x="5" y="7"/>
                    <a:pt x="5" y="7"/>
                    <a:pt x="6" y="7"/>
                  </a:cubicBezTo>
                  <a:cubicBezTo>
                    <a:pt x="6" y="6"/>
                    <a:pt x="5" y="6"/>
                    <a:pt x="5" y="6"/>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35" name="Freeform 28"/>
            <p:cNvSpPr/>
            <p:nvPr/>
          </p:nvSpPr>
          <p:spPr bwMode="auto">
            <a:xfrm>
              <a:off x="6337301" y="5092701"/>
              <a:ext cx="12700" cy="14288"/>
            </a:xfrm>
            <a:custGeom>
              <a:avLst/>
              <a:gdLst>
                <a:gd name="T0" fmla="*/ 4 w 5"/>
                <a:gd name="T1" fmla="*/ 4 h 5"/>
                <a:gd name="T2" fmla="*/ 3 w 5"/>
                <a:gd name="T3" fmla="*/ 3 h 5"/>
                <a:gd name="T4" fmla="*/ 2 w 5"/>
                <a:gd name="T5" fmla="*/ 1 h 5"/>
                <a:gd name="T6" fmla="*/ 1 w 5"/>
                <a:gd name="T7" fmla="*/ 2 h 5"/>
                <a:gd name="T8" fmla="*/ 2 w 5"/>
                <a:gd name="T9" fmla="*/ 4 h 5"/>
                <a:gd name="T10" fmla="*/ 4 w 5"/>
                <a:gd name="T11" fmla="*/ 5 h 5"/>
                <a:gd name="T12" fmla="*/ 4 w 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4" y="4"/>
                  </a:moveTo>
                  <a:cubicBezTo>
                    <a:pt x="4" y="4"/>
                    <a:pt x="3" y="3"/>
                    <a:pt x="3" y="3"/>
                  </a:cubicBezTo>
                  <a:cubicBezTo>
                    <a:pt x="2" y="2"/>
                    <a:pt x="2" y="1"/>
                    <a:pt x="2" y="1"/>
                  </a:cubicBezTo>
                  <a:cubicBezTo>
                    <a:pt x="1" y="0"/>
                    <a:pt x="0" y="1"/>
                    <a:pt x="1" y="2"/>
                  </a:cubicBezTo>
                  <a:cubicBezTo>
                    <a:pt x="1" y="2"/>
                    <a:pt x="2" y="3"/>
                    <a:pt x="2" y="4"/>
                  </a:cubicBezTo>
                  <a:cubicBezTo>
                    <a:pt x="2" y="4"/>
                    <a:pt x="3" y="5"/>
                    <a:pt x="4" y="5"/>
                  </a:cubicBezTo>
                  <a:cubicBezTo>
                    <a:pt x="4" y="5"/>
                    <a:pt x="5" y="4"/>
                    <a:pt x="4" y="4"/>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36" name="Freeform 29"/>
            <p:cNvSpPr/>
            <p:nvPr/>
          </p:nvSpPr>
          <p:spPr bwMode="auto">
            <a:xfrm>
              <a:off x="6345238" y="5086351"/>
              <a:ext cx="12700" cy="17463"/>
            </a:xfrm>
            <a:custGeom>
              <a:avLst/>
              <a:gdLst>
                <a:gd name="T0" fmla="*/ 4 w 5"/>
                <a:gd name="T1" fmla="*/ 4 h 6"/>
                <a:gd name="T2" fmla="*/ 2 w 5"/>
                <a:gd name="T3" fmla="*/ 1 h 6"/>
                <a:gd name="T4" fmla="*/ 1 w 5"/>
                <a:gd name="T5" fmla="*/ 2 h 6"/>
                <a:gd name="T6" fmla="*/ 3 w 5"/>
                <a:gd name="T7" fmla="*/ 5 h 6"/>
                <a:gd name="T8" fmla="*/ 4 w 5"/>
                <a:gd name="T9" fmla="*/ 4 h 6"/>
              </a:gdLst>
              <a:ahLst/>
              <a:cxnLst>
                <a:cxn ang="0">
                  <a:pos x="T0" y="T1"/>
                </a:cxn>
                <a:cxn ang="0">
                  <a:pos x="T2" y="T3"/>
                </a:cxn>
                <a:cxn ang="0">
                  <a:pos x="T4" y="T5"/>
                </a:cxn>
                <a:cxn ang="0">
                  <a:pos x="T6" y="T7"/>
                </a:cxn>
                <a:cxn ang="0">
                  <a:pos x="T8" y="T9"/>
                </a:cxn>
              </a:cxnLst>
              <a:rect l="0" t="0" r="r" b="b"/>
              <a:pathLst>
                <a:path w="5" h="6">
                  <a:moveTo>
                    <a:pt x="4" y="4"/>
                  </a:moveTo>
                  <a:cubicBezTo>
                    <a:pt x="3" y="3"/>
                    <a:pt x="3" y="2"/>
                    <a:pt x="2" y="1"/>
                  </a:cubicBezTo>
                  <a:cubicBezTo>
                    <a:pt x="1" y="0"/>
                    <a:pt x="0" y="1"/>
                    <a:pt x="1" y="2"/>
                  </a:cubicBezTo>
                  <a:cubicBezTo>
                    <a:pt x="2" y="3"/>
                    <a:pt x="2" y="4"/>
                    <a:pt x="3" y="5"/>
                  </a:cubicBezTo>
                  <a:cubicBezTo>
                    <a:pt x="4" y="6"/>
                    <a:pt x="5" y="5"/>
                    <a:pt x="4" y="4"/>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37" name="Freeform 30"/>
            <p:cNvSpPr/>
            <p:nvPr/>
          </p:nvSpPr>
          <p:spPr bwMode="auto">
            <a:xfrm>
              <a:off x="6353176" y="5081588"/>
              <a:ext cx="7938" cy="14288"/>
            </a:xfrm>
            <a:custGeom>
              <a:avLst/>
              <a:gdLst>
                <a:gd name="T0" fmla="*/ 3 w 3"/>
                <a:gd name="T1" fmla="*/ 3 h 5"/>
                <a:gd name="T2" fmla="*/ 1 w 3"/>
                <a:gd name="T3" fmla="*/ 1 h 5"/>
                <a:gd name="T4" fmla="*/ 0 w 3"/>
                <a:gd name="T5" fmla="*/ 2 h 5"/>
                <a:gd name="T6" fmla="*/ 2 w 3"/>
                <a:gd name="T7" fmla="*/ 4 h 5"/>
                <a:gd name="T8" fmla="*/ 3 w 3"/>
                <a:gd name="T9" fmla="*/ 3 h 5"/>
              </a:gdLst>
              <a:ahLst/>
              <a:cxnLst>
                <a:cxn ang="0">
                  <a:pos x="T0" y="T1"/>
                </a:cxn>
                <a:cxn ang="0">
                  <a:pos x="T2" y="T3"/>
                </a:cxn>
                <a:cxn ang="0">
                  <a:pos x="T4" y="T5"/>
                </a:cxn>
                <a:cxn ang="0">
                  <a:pos x="T6" y="T7"/>
                </a:cxn>
                <a:cxn ang="0">
                  <a:pos x="T8" y="T9"/>
                </a:cxn>
              </a:cxnLst>
              <a:rect l="0" t="0" r="r" b="b"/>
              <a:pathLst>
                <a:path w="3" h="5">
                  <a:moveTo>
                    <a:pt x="3" y="3"/>
                  </a:moveTo>
                  <a:cubicBezTo>
                    <a:pt x="2" y="3"/>
                    <a:pt x="2" y="2"/>
                    <a:pt x="1" y="1"/>
                  </a:cubicBezTo>
                  <a:cubicBezTo>
                    <a:pt x="1" y="0"/>
                    <a:pt x="0" y="1"/>
                    <a:pt x="0" y="2"/>
                  </a:cubicBezTo>
                  <a:cubicBezTo>
                    <a:pt x="1" y="3"/>
                    <a:pt x="1" y="4"/>
                    <a:pt x="2" y="4"/>
                  </a:cubicBezTo>
                  <a:cubicBezTo>
                    <a:pt x="3" y="5"/>
                    <a:pt x="3" y="3"/>
                    <a:pt x="3" y="3"/>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38" name="Freeform 31"/>
            <p:cNvSpPr/>
            <p:nvPr/>
          </p:nvSpPr>
          <p:spPr bwMode="auto">
            <a:xfrm>
              <a:off x="6357938" y="5075238"/>
              <a:ext cx="14288" cy="20638"/>
            </a:xfrm>
            <a:custGeom>
              <a:avLst/>
              <a:gdLst>
                <a:gd name="T0" fmla="*/ 5 w 5"/>
                <a:gd name="T1" fmla="*/ 5 h 7"/>
                <a:gd name="T2" fmla="*/ 2 w 5"/>
                <a:gd name="T3" fmla="*/ 1 h 7"/>
                <a:gd name="T4" fmla="*/ 1 w 5"/>
                <a:gd name="T5" fmla="*/ 1 h 7"/>
                <a:gd name="T6" fmla="*/ 4 w 5"/>
                <a:gd name="T7" fmla="*/ 6 h 7"/>
                <a:gd name="T8" fmla="*/ 5 w 5"/>
                <a:gd name="T9" fmla="*/ 5 h 7"/>
              </a:gdLst>
              <a:ahLst/>
              <a:cxnLst>
                <a:cxn ang="0">
                  <a:pos x="T0" y="T1"/>
                </a:cxn>
                <a:cxn ang="0">
                  <a:pos x="T2" y="T3"/>
                </a:cxn>
                <a:cxn ang="0">
                  <a:pos x="T4" y="T5"/>
                </a:cxn>
                <a:cxn ang="0">
                  <a:pos x="T6" y="T7"/>
                </a:cxn>
                <a:cxn ang="0">
                  <a:pos x="T8" y="T9"/>
                </a:cxn>
              </a:cxnLst>
              <a:rect l="0" t="0" r="r" b="b"/>
              <a:pathLst>
                <a:path w="5" h="7">
                  <a:moveTo>
                    <a:pt x="5" y="5"/>
                  </a:moveTo>
                  <a:cubicBezTo>
                    <a:pt x="3" y="4"/>
                    <a:pt x="3" y="2"/>
                    <a:pt x="2" y="1"/>
                  </a:cubicBezTo>
                  <a:cubicBezTo>
                    <a:pt x="1" y="0"/>
                    <a:pt x="0" y="1"/>
                    <a:pt x="1" y="1"/>
                  </a:cubicBezTo>
                  <a:cubicBezTo>
                    <a:pt x="2" y="3"/>
                    <a:pt x="2" y="5"/>
                    <a:pt x="4" y="6"/>
                  </a:cubicBezTo>
                  <a:cubicBezTo>
                    <a:pt x="4" y="7"/>
                    <a:pt x="5" y="6"/>
                    <a:pt x="5" y="5"/>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39" name="Freeform 32"/>
            <p:cNvSpPr/>
            <p:nvPr/>
          </p:nvSpPr>
          <p:spPr bwMode="auto">
            <a:xfrm>
              <a:off x="6369051" y="5073651"/>
              <a:ext cx="11113" cy="12700"/>
            </a:xfrm>
            <a:custGeom>
              <a:avLst/>
              <a:gdLst>
                <a:gd name="T0" fmla="*/ 3 w 4"/>
                <a:gd name="T1" fmla="*/ 4 h 5"/>
                <a:gd name="T2" fmla="*/ 2 w 4"/>
                <a:gd name="T3" fmla="*/ 1 h 5"/>
                <a:gd name="T4" fmla="*/ 1 w 4"/>
                <a:gd name="T5" fmla="*/ 1 h 5"/>
                <a:gd name="T6" fmla="*/ 3 w 4"/>
                <a:gd name="T7" fmla="*/ 5 h 5"/>
                <a:gd name="T8" fmla="*/ 4 w 4"/>
                <a:gd name="T9" fmla="*/ 4 h 5"/>
                <a:gd name="T10" fmla="*/ 4 w 4"/>
                <a:gd name="T11" fmla="*/ 4 h 5"/>
                <a:gd name="T12" fmla="*/ 3 w 4"/>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3" y="4"/>
                  </a:moveTo>
                  <a:cubicBezTo>
                    <a:pt x="2" y="3"/>
                    <a:pt x="2" y="2"/>
                    <a:pt x="2" y="1"/>
                  </a:cubicBezTo>
                  <a:cubicBezTo>
                    <a:pt x="1" y="0"/>
                    <a:pt x="0" y="1"/>
                    <a:pt x="1" y="1"/>
                  </a:cubicBezTo>
                  <a:cubicBezTo>
                    <a:pt x="1" y="3"/>
                    <a:pt x="2" y="4"/>
                    <a:pt x="3" y="5"/>
                  </a:cubicBezTo>
                  <a:cubicBezTo>
                    <a:pt x="3" y="5"/>
                    <a:pt x="4" y="5"/>
                    <a:pt x="4" y="4"/>
                  </a:cubicBezTo>
                  <a:cubicBezTo>
                    <a:pt x="4" y="4"/>
                    <a:pt x="4" y="4"/>
                    <a:pt x="4" y="4"/>
                  </a:cubicBezTo>
                  <a:cubicBezTo>
                    <a:pt x="4" y="4"/>
                    <a:pt x="4" y="3"/>
                    <a:pt x="3" y="4"/>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40" name="Freeform 33"/>
            <p:cNvSpPr/>
            <p:nvPr/>
          </p:nvSpPr>
          <p:spPr bwMode="auto">
            <a:xfrm>
              <a:off x="6375401" y="5067301"/>
              <a:ext cx="19050" cy="22225"/>
            </a:xfrm>
            <a:custGeom>
              <a:avLst/>
              <a:gdLst>
                <a:gd name="T0" fmla="*/ 6 w 7"/>
                <a:gd name="T1" fmla="*/ 6 h 8"/>
                <a:gd name="T2" fmla="*/ 1 w 7"/>
                <a:gd name="T3" fmla="*/ 1 h 8"/>
                <a:gd name="T4" fmla="*/ 0 w 7"/>
                <a:gd name="T5" fmla="*/ 1 h 8"/>
                <a:gd name="T6" fmla="*/ 6 w 7"/>
                <a:gd name="T7" fmla="*/ 8 h 8"/>
                <a:gd name="T8" fmla="*/ 6 w 7"/>
                <a:gd name="T9" fmla="*/ 6 h 8"/>
              </a:gdLst>
              <a:ahLst/>
              <a:cxnLst>
                <a:cxn ang="0">
                  <a:pos x="T0" y="T1"/>
                </a:cxn>
                <a:cxn ang="0">
                  <a:pos x="T2" y="T3"/>
                </a:cxn>
                <a:cxn ang="0">
                  <a:pos x="T4" y="T5"/>
                </a:cxn>
                <a:cxn ang="0">
                  <a:pos x="T6" y="T7"/>
                </a:cxn>
                <a:cxn ang="0">
                  <a:pos x="T8" y="T9"/>
                </a:cxn>
              </a:cxnLst>
              <a:rect l="0" t="0" r="r" b="b"/>
              <a:pathLst>
                <a:path w="7" h="8">
                  <a:moveTo>
                    <a:pt x="6" y="6"/>
                  </a:moveTo>
                  <a:cubicBezTo>
                    <a:pt x="4" y="5"/>
                    <a:pt x="3" y="3"/>
                    <a:pt x="1" y="1"/>
                  </a:cubicBezTo>
                  <a:cubicBezTo>
                    <a:pt x="1" y="0"/>
                    <a:pt x="0" y="0"/>
                    <a:pt x="0" y="1"/>
                  </a:cubicBezTo>
                  <a:cubicBezTo>
                    <a:pt x="2" y="3"/>
                    <a:pt x="3" y="6"/>
                    <a:pt x="6" y="8"/>
                  </a:cubicBezTo>
                  <a:cubicBezTo>
                    <a:pt x="7" y="8"/>
                    <a:pt x="7" y="7"/>
                    <a:pt x="6" y="6"/>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41" name="Freeform 34"/>
            <p:cNvSpPr/>
            <p:nvPr/>
          </p:nvSpPr>
          <p:spPr bwMode="auto">
            <a:xfrm>
              <a:off x="6380163" y="5065713"/>
              <a:ext cx="22225" cy="20638"/>
            </a:xfrm>
            <a:custGeom>
              <a:avLst/>
              <a:gdLst>
                <a:gd name="T0" fmla="*/ 8 w 8"/>
                <a:gd name="T1" fmla="*/ 6 h 8"/>
                <a:gd name="T2" fmla="*/ 5 w 8"/>
                <a:gd name="T3" fmla="*/ 4 h 8"/>
                <a:gd name="T4" fmla="*/ 2 w 8"/>
                <a:gd name="T5" fmla="*/ 0 h 8"/>
                <a:gd name="T6" fmla="*/ 1 w 8"/>
                <a:gd name="T7" fmla="*/ 1 h 8"/>
                <a:gd name="T8" fmla="*/ 5 w 8"/>
                <a:gd name="T9" fmla="*/ 5 h 8"/>
                <a:gd name="T10" fmla="*/ 7 w 8"/>
                <a:gd name="T11" fmla="*/ 8 h 8"/>
                <a:gd name="T12" fmla="*/ 8 w 8"/>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8" y="6"/>
                  </a:moveTo>
                  <a:cubicBezTo>
                    <a:pt x="7" y="6"/>
                    <a:pt x="6" y="4"/>
                    <a:pt x="5" y="4"/>
                  </a:cubicBezTo>
                  <a:cubicBezTo>
                    <a:pt x="5" y="2"/>
                    <a:pt x="3" y="1"/>
                    <a:pt x="2" y="0"/>
                  </a:cubicBezTo>
                  <a:cubicBezTo>
                    <a:pt x="1" y="0"/>
                    <a:pt x="0" y="1"/>
                    <a:pt x="1" y="1"/>
                  </a:cubicBezTo>
                  <a:cubicBezTo>
                    <a:pt x="3" y="2"/>
                    <a:pt x="4" y="3"/>
                    <a:pt x="5" y="5"/>
                  </a:cubicBezTo>
                  <a:cubicBezTo>
                    <a:pt x="5" y="6"/>
                    <a:pt x="6" y="7"/>
                    <a:pt x="7" y="8"/>
                  </a:cubicBezTo>
                  <a:cubicBezTo>
                    <a:pt x="8" y="8"/>
                    <a:pt x="8" y="7"/>
                    <a:pt x="8" y="6"/>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42" name="Freeform 35"/>
            <p:cNvSpPr/>
            <p:nvPr/>
          </p:nvSpPr>
          <p:spPr bwMode="auto">
            <a:xfrm>
              <a:off x="6326188" y="5213351"/>
              <a:ext cx="7938" cy="11113"/>
            </a:xfrm>
            <a:custGeom>
              <a:avLst/>
              <a:gdLst>
                <a:gd name="T0" fmla="*/ 2 w 3"/>
                <a:gd name="T1" fmla="*/ 3 h 4"/>
                <a:gd name="T2" fmla="*/ 1 w 3"/>
                <a:gd name="T3" fmla="*/ 1 h 4"/>
                <a:gd name="T4" fmla="*/ 0 w 3"/>
                <a:gd name="T5" fmla="*/ 2 h 4"/>
                <a:gd name="T6" fmla="*/ 1 w 3"/>
                <a:gd name="T7" fmla="*/ 4 h 4"/>
                <a:gd name="T8" fmla="*/ 2 w 3"/>
                <a:gd name="T9" fmla="*/ 3 h 4"/>
              </a:gdLst>
              <a:ahLst/>
              <a:cxnLst>
                <a:cxn ang="0">
                  <a:pos x="T0" y="T1"/>
                </a:cxn>
                <a:cxn ang="0">
                  <a:pos x="T2" y="T3"/>
                </a:cxn>
                <a:cxn ang="0">
                  <a:pos x="T4" y="T5"/>
                </a:cxn>
                <a:cxn ang="0">
                  <a:pos x="T6" y="T7"/>
                </a:cxn>
                <a:cxn ang="0">
                  <a:pos x="T8" y="T9"/>
                </a:cxn>
              </a:cxnLst>
              <a:rect l="0" t="0" r="r" b="b"/>
              <a:pathLst>
                <a:path w="3" h="4">
                  <a:moveTo>
                    <a:pt x="2" y="3"/>
                  </a:moveTo>
                  <a:cubicBezTo>
                    <a:pt x="2" y="2"/>
                    <a:pt x="2" y="2"/>
                    <a:pt x="1" y="1"/>
                  </a:cubicBezTo>
                  <a:cubicBezTo>
                    <a:pt x="1" y="0"/>
                    <a:pt x="0" y="1"/>
                    <a:pt x="0" y="2"/>
                  </a:cubicBezTo>
                  <a:cubicBezTo>
                    <a:pt x="1" y="2"/>
                    <a:pt x="1" y="3"/>
                    <a:pt x="1" y="4"/>
                  </a:cubicBezTo>
                  <a:cubicBezTo>
                    <a:pt x="2" y="4"/>
                    <a:pt x="3" y="4"/>
                    <a:pt x="2" y="3"/>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43" name="Freeform 36"/>
            <p:cNvSpPr/>
            <p:nvPr/>
          </p:nvSpPr>
          <p:spPr bwMode="auto">
            <a:xfrm>
              <a:off x="6337301" y="5213351"/>
              <a:ext cx="7938" cy="9525"/>
            </a:xfrm>
            <a:custGeom>
              <a:avLst/>
              <a:gdLst>
                <a:gd name="T0" fmla="*/ 2 w 3"/>
                <a:gd name="T1" fmla="*/ 1 h 3"/>
                <a:gd name="T2" fmla="*/ 2 w 3"/>
                <a:gd name="T3" fmla="*/ 0 h 3"/>
                <a:gd name="T4" fmla="*/ 1 w 3"/>
                <a:gd name="T5" fmla="*/ 1 h 3"/>
                <a:gd name="T6" fmla="*/ 2 w 3"/>
                <a:gd name="T7" fmla="*/ 3 h 3"/>
                <a:gd name="T8" fmla="*/ 3 w 3"/>
                <a:gd name="T9" fmla="*/ 3 h 3"/>
                <a:gd name="T10" fmla="*/ 3 w 3"/>
                <a:gd name="T11" fmla="*/ 2 h 3"/>
                <a:gd name="T12" fmla="*/ 2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2" y="1"/>
                  </a:moveTo>
                  <a:cubicBezTo>
                    <a:pt x="2" y="1"/>
                    <a:pt x="2" y="1"/>
                    <a:pt x="2" y="0"/>
                  </a:cubicBezTo>
                  <a:cubicBezTo>
                    <a:pt x="1" y="0"/>
                    <a:pt x="0" y="1"/>
                    <a:pt x="1" y="1"/>
                  </a:cubicBezTo>
                  <a:cubicBezTo>
                    <a:pt x="1" y="1"/>
                    <a:pt x="1" y="2"/>
                    <a:pt x="2" y="3"/>
                  </a:cubicBezTo>
                  <a:cubicBezTo>
                    <a:pt x="2" y="3"/>
                    <a:pt x="3" y="3"/>
                    <a:pt x="3" y="3"/>
                  </a:cubicBezTo>
                  <a:cubicBezTo>
                    <a:pt x="3" y="2"/>
                    <a:pt x="3" y="2"/>
                    <a:pt x="3" y="2"/>
                  </a:cubicBezTo>
                  <a:cubicBezTo>
                    <a:pt x="3" y="2"/>
                    <a:pt x="3" y="1"/>
                    <a:pt x="2" y="1"/>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44" name="Freeform 37"/>
            <p:cNvSpPr/>
            <p:nvPr/>
          </p:nvSpPr>
          <p:spPr bwMode="auto">
            <a:xfrm>
              <a:off x="6342063" y="5205413"/>
              <a:ext cx="11113" cy="17463"/>
            </a:xfrm>
            <a:custGeom>
              <a:avLst/>
              <a:gdLst>
                <a:gd name="T0" fmla="*/ 4 w 4"/>
                <a:gd name="T1" fmla="*/ 5 h 6"/>
                <a:gd name="T2" fmla="*/ 4 w 4"/>
                <a:gd name="T3" fmla="*/ 5 h 6"/>
                <a:gd name="T4" fmla="*/ 4 w 4"/>
                <a:gd name="T5" fmla="*/ 4 h 6"/>
                <a:gd name="T6" fmla="*/ 2 w 4"/>
                <a:gd name="T7" fmla="*/ 1 h 6"/>
                <a:gd name="T8" fmla="*/ 0 w 4"/>
                <a:gd name="T9" fmla="*/ 2 h 6"/>
                <a:gd name="T10" fmla="*/ 3 w 4"/>
                <a:gd name="T11" fmla="*/ 6 h 6"/>
                <a:gd name="T12" fmla="*/ 4 w 4"/>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4" y="5"/>
                  </a:moveTo>
                  <a:cubicBezTo>
                    <a:pt x="4" y="5"/>
                    <a:pt x="4" y="5"/>
                    <a:pt x="4" y="5"/>
                  </a:cubicBezTo>
                  <a:cubicBezTo>
                    <a:pt x="4" y="4"/>
                    <a:pt x="4" y="4"/>
                    <a:pt x="4" y="4"/>
                  </a:cubicBezTo>
                  <a:cubicBezTo>
                    <a:pt x="3" y="3"/>
                    <a:pt x="2" y="2"/>
                    <a:pt x="2" y="1"/>
                  </a:cubicBezTo>
                  <a:cubicBezTo>
                    <a:pt x="1" y="0"/>
                    <a:pt x="0" y="1"/>
                    <a:pt x="0" y="2"/>
                  </a:cubicBezTo>
                  <a:cubicBezTo>
                    <a:pt x="1" y="3"/>
                    <a:pt x="2" y="5"/>
                    <a:pt x="3" y="6"/>
                  </a:cubicBezTo>
                  <a:cubicBezTo>
                    <a:pt x="4" y="6"/>
                    <a:pt x="4" y="5"/>
                    <a:pt x="4" y="5"/>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45" name="Freeform 38"/>
            <p:cNvSpPr/>
            <p:nvPr/>
          </p:nvSpPr>
          <p:spPr bwMode="auto">
            <a:xfrm>
              <a:off x="6350001" y="5203826"/>
              <a:ext cx="11113" cy="15875"/>
            </a:xfrm>
            <a:custGeom>
              <a:avLst/>
              <a:gdLst>
                <a:gd name="T0" fmla="*/ 4 w 4"/>
                <a:gd name="T1" fmla="*/ 5 h 6"/>
                <a:gd name="T2" fmla="*/ 3 w 4"/>
                <a:gd name="T3" fmla="*/ 5 h 6"/>
                <a:gd name="T4" fmla="*/ 1 w 4"/>
                <a:gd name="T5" fmla="*/ 0 h 6"/>
                <a:gd name="T6" fmla="*/ 0 w 4"/>
                <a:gd name="T7" fmla="*/ 1 h 6"/>
                <a:gd name="T8" fmla="*/ 3 w 4"/>
                <a:gd name="T9" fmla="*/ 6 h 6"/>
                <a:gd name="T10" fmla="*/ 4 w 4"/>
                <a:gd name="T11" fmla="*/ 5 h 6"/>
              </a:gdLst>
              <a:ahLst/>
              <a:cxnLst>
                <a:cxn ang="0">
                  <a:pos x="T0" y="T1"/>
                </a:cxn>
                <a:cxn ang="0">
                  <a:pos x="T2" y="T3"/>
                </a:cxn>
                <a:cxn ang="0">
                  <a:pos x="T4" y="T5"/>
                </a:cxn>
                <a:cxn ang="0">
                  <a:pos x="T6" y="T7"/>
                </a:cxn>
                <a:cxn ang="0">
                  <a:pos x="T8" y="T9"/>
                </a:cxn>
                <a:cxn ang="0">
                  <a:pos x="T10" y="T11"/>
                </a:cxn>
              </a:cxnLst>
              <a:rect l="0" t="0" r="r" b="b"/>
              <a:pathLst>
                <a:path w="4" h="6">
                  <a:moveTo>
                    <a:pt x="4" y="5"/>
                  </a:moveTo>
                  <a:cubicBezTo>
                    <a:pt x="4" y="5"/>
                    <a:pt x="3" y="4"/>
                    <a:pt x="3" y="5"/>
                  </a:cubicBezTo>
                  <a:cubicBezTo>
                    <a:pt x="2" y="4"/>
                    <a:pt x="1" y="2"/>
                    <a:pt x="1" y="0"/>
                  </a:cubicBezTo>
                  <a:cubicBezTo>
                    <a:pt x="1" y="0"/>
                    <a:pt x="0" y="0"/>
                    <a:pt x="0" y="1"/>
                  </a:cubicBezTo>
                  <a:cubicBezTo>
                    <a:pt x="1" y="3"/>
                    <a:pt x="1" y="5"/>
                    <a:pt x="3" y="6"/>
                  </a:cubicBezTo>
                  <a:cubicBezTo>
                    <a:pt x="3" y="6"/>
                    <a:pt x="4" y="6"/>
                    <a:pt x="4" y="5"/>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46" name="Freeform 39"/>
            <p:cNvSpPr/>
            <p:nvPr/>
          </p:nvSpPr>
          <p:spPr bwMode="auto">
            <a:xfrm>
              <a:off x="6356351" y="5197476"/>
              <a:ext cx="15875" cy="25400"/>
            </a:xfrm>
            <a:custGeom>
              <a:avLst/>
              <a:gdLst>
                <a:gd name="T0" fmla="*/ 6 w 6"/>
                <a:gd name="T1" fmla="*/ 7 h 9"/>
                <a:gd name="T2" fmla="*/ 5 w 6"/>
                <a:gd name="T3" fmla="*/ 7 h 9"/>
                <a:gd name="T4" fmla="*/ 5 w 6"/>
                <a:gd name="T5" fmla="*/ 7 h 9"/>
                <a:gd name="T6" fmla="*/ 3 w 6"/>
                <a:gd name="T7" fmla="*/ 4 h 9"/>
                <a:gd name="T8" fmla="*/ 1 w 6"/>
                <a:gd name="T9" fmla="*/ 1 h 9"/>
                <a:gd name="T10" fmla="*/ 0 w 6"/>
                <a:gd name="T11" fmla="*/ 1 h 9"/>
                <a:gd name="T12" fmla="*/ 2 w 6"/>
                <a:gd name="T13" fmla="*/ 6 h 9"/>
                <a:gd name="T14" fmla="*/ 5 w 6"/>
                <a:gd name="T15" fmla="*/ 8 h 9"/>
                <a:gd name="T16" fmla="*/ 6 w 6"/>
                <a:gd name="T17" fmla="*/ 8 h 9"/>
                <a:gd name="T18" fmla="*/ 6 w 6"/>
                <a:gd name="T19"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9">
                  <a:moveTo>
                    <a:pt x="6" y="7"/>
                  </a:moveTo>
                  <a:cubicBezTo>
                    <a:pt x="6" y="6"/>
                    <a:pt x="5" y="6"/>
                    <a:pt x="5" y="7"/>
                  </a:cubicBezTo>
                  <a:cubicBezTo>
                    <a:pt x="5" y="7"/>
                    <a:pt x="5" y="7"/>
                    <a:pt x="5" y="7"/>
                  </a:cubicBezTo>
                  <a:cubicBezTo>
                    <a:pt x="4" y="6"/>
                    <a:pt x="3" y="5"/>
                    <a:pt x="3" y="4"/>
                  </a:cubicBezTo>
                  <a:cubicBezTo>
                    <a:pt x="3" y="3"/>
                    <a:pt x="2" y="2"/>
                    <a:pt x="1" y="1"/>
                  </a:cubicBezTo>
                  <a:cubicBezTo>
                    <a:pt x="1" y="0"/>
                    <a:pt x="0" y="1"/>
                    <a:pt x="0" y="1"/>
                  </a:cubicBezTo>
                  <a:cubicBezTo>
                    <a:pt x="1" y="3"/>
                    <a:pt x="2" y="4"/>
                    <a:pt x="2" y="6"/>
                  </a:cubicBezTo>
                  <a:cubicBezTo>
                    <a:pt x="3" y="7"/>
                    <a:pt x="4" y="9"/>
                    <a:pt x="5" y="8"/>
                  </a:cubicBezTo>
                  <a:cubicBezTo>
                    <a:pt x="6" y="8"/>
                    <a:pt x="6" y="8"/>
                    <a:pt x="6" y="8"/>
                  </a:cubicBezTo>
                  <a:cubicBezTo>
                    <a:pt x="6" y="8"/>
                    <a:pt x="6" y="7"/>
                    <a:pt x="6" y="7"/>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47" name="Freeform 40"/>
            <p:cNvSpPr/>
            <p:nvPr/>
          </p:nvSpPr>
          <p:spPr bwMode="auto">
            <a:xfrm>
              <a:off x="6364288" y="5200651"/>
              <a:ext cx="14288" cy="19050"/>
            </a:xfrm>
            <a:custGeom>
              <a:avLst/>
              <a:gdLst>
                <a:gd name="T0" fmla="*/ 5 w 5"/>
                <a:gd name="T1" fmla="*/ 6 h 7"/>
                <a:gd name="T2" fmla="*/ 2 w 5"/>
                <a:gd name="T3" fmla="*/ 1 h 7"/>
                <a:gd name="T4" fmla="*/ 1 w 5"/>
                <a:gd name="T5" fmla="*/ 2 h 7"/>
                <a:gd name="T6" fmla="*/ 4 w 5"/>
                <a:gd name="T7" fmla="*/ 6 h 7"/>
                <a:gd name="T8" fmla="*/ 5 w 5"/>
                <a:gd name="T9" fmla="*/ 6 h 7"/>
              </a:gdLst>
              <a:ahLst/>
              <a:cxnLst>
                <a:cxn ang="0">
                  <a:pos x="T0" y="T1"/>
                </a:cxn>
                <a:cxn ang="0">
                  <a:pos x="T2" y="T3"/>
                </a:cxn>
                <a:cxn ang="0">
                  <a:pos x="T4" y="T5"/>
                </a:cxn>
                <a:cxn ang="0">
                  <a:pos x="T6" y="T7"/>
                </a:cxn>
                <a:cxn ang="0">
                  <a:pos x="T8" y="T9"/>
                </a:cxn>
              </a:cxnLst>
              <a:rect l="0" t="0" r="r" b="b"/>
              <a:pathLst>
                <a:path w="5" h="7">
                  <a:moveTo>
                    <a:pt x="5" y="6"/>
                  </a:moveTo>
                  <a:cubicBezTo>
                    <a:pt x="4" y="4"/>
                    <a:pt x="3" y="2"/>
                    <a:pt x="2" y="1"/>
                  </a:cubicBezTo>
                  <a:cubicBezTo>
                    <a:pt x="1" y="0"/>
                    <a:pt x="0" y="1"/>
                    <a:pt x="1" y="2"/>
                  </a:cubicBezTo>
                  <a:cubicBezTo>
                    <a:pt x="2" y="3"/>
                    <a:pt x="3" y="5"/>
                    <a:pt x="4" y="6"/>
                  </a:cubicBezTo>
                  <a:cubicBezTo>
                    <a:pt x="4" y="7"/>
                    <a:pt x="5" y="7"/>
                    <a:pt x="5" y="6"/>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48" name="Freeform 41"/>
            <p:cNvSpPr/>
            <p:nvPr/>
          </p:nvSpPr>
          <p:spPr bwMode="auto">
            <a:xfrm>
              <a:off x="5700713" y="5321301"/>
              <a:ext cx="3175" cy="22225"/>
            </a:xfrm>
            <a:custGeom>
              <a:avLst/>
              <a:gdLst>
                <a:gd name="T0" fmla="*/ 0 w 1"/>
                <a:gd name="T1" fmla="*/ 1 h 8"/>
                <a:gd name="T2" fmla="*/ 0 w 1"/>
                <a:gd name="T3" fmla="*/ 7 h 8"/>
                <a:gd name="T4" fmla="*/ 1 w 1"/>
                <a:gd name="T5" fmla="*/ 7 h 8"/>
                <a:gd name="T6" fmla="*/ 1 w 1"/>
                <a:gd name="T7" fmla="*/ 1 h 8"/>
                <a:gd name="T8" fmla="*/ 0 w 1"/>
                <a:gd name="T9" fmla="*/ 1 h 8"/>
              </a:gdLst>
              <a:ahLst/>
              <a:cxnLst>
                <a:cxn ang="0">
                  <a:pos x="T0" y="T1"/>
                </a:cxn>
                <a:cxn ang="0">
                  <a:pos x="T2" y="T3"/>
                </a:cxn>
                <a:cxn ang="0">
                  <a:pos x="T4" y="T5"/>
                </a:cxn>
                <a:cxn ang="0">
                  <a:pos x="T6" y="T7"/>
                </a:cxn>
                <a:cxn ang="0">
                  <a:pos x="T8" y="T9"/>
                </a:cxn>
              </a:cxnLst>
              <a:rect l="0" t="0" r="r" b="b"/>
              <a:pathLst>
                <a:path w="1" h="8">
                  <a:moveTo>
                    <a:pt x="0" y="1"/>
                  </a:moveTo>
                  <a:cubicBezTo>
                    <a:pt x="0" y="7"/>
                    <a:pt x="0" y="7"/>
                    <a:pt x="0" y="7"/>
                  </a:cubicBezTo>
                  <a:cubicBezTo>
                    <a:pt x="0" y="8"/>
                    <a:pt x="1" y="8"/>
                    <a:pt x="1" y="7"/>
                  </a:cubicBezTo>
                  <a:cubicBezTo>
                    <a:pt x="1" y="1"/>
                    <a:pt x="1" y="1"/>
                    <a:pt x="1" y="1"/>
                  </a:cubicBezTo>
                  <a:cubicBezTo>
                    <a:pt x="1" y="0"/>
                    <a:pt x="0" y="0"/>
                    <a:pt x="0" y="1"/>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49" name="Freeform 42"/>
            <p:cNvSpPr/>
            <p:nvPr/>
          </p:nvSpPr>
          <p:spPr bwMode="auto">
            <a:xfrm>
              <a:off x="5715001" y="5321301"/>
              <a:ext cx="7938" cy="28575"/>
            </a:xfrm>
            <a:custGeom>
              <a:avLst/>
              <a:gdLst>
                <a:gd name="T0" fmla="*/ 3 w 3"/>
                <a:gd name="T1" fmla="*/ 9 h 10"/>
                <a:gd name="T2" fmla="*/ 1 w 3"/>
                <a:gd name="T3" fmla="*/ 1 h 10"/>
                <a:gd name="T4" fmla="*/ 0 w 3"/>
                <a:gd name="T5" fmla="*/ 1 h 10"/>
                <a:gd name="T6" fmla="*/ 2 w 3"/>
                <a:gd name="T7" fmla="*/ 10 h 10"/>
                <a:gd name="T8" fmla="*/ 3 w 3"/>
                <a:gd name="T9" fmla="*/ 9 h 10"/>
              </a:gdLst>
              <a:ahLst/>
              <a:cxnLst>
                <a:cxn ang="0">
                  <a:pos x="T0" y="T1"/>
                </a:cxn>
                <a:cxn ang="0">
                  <a:pos x="T2" y="T3"/>
                </a:cxn>
                <a:cxn ang="0">
                  <a:pos x="T4" y="T5"/>
                </a:cxn>
                <a:cxn ang="0">
                  <a:pos x="T6" y="T7"/>
                </a:cxn>
                <a:cxn ang="0">
                  <a:pos x="T8" y="T9"/>
                </a:cxn>
              </a:cxnLst>
              <a:rect l="0" t="0" r="r" b="b"/>
              <a:pathLst>
                <a:path w="3" h="10">
                  <a:moveTo>
                    <a:pt x="3" y="9"/>
                  </a:moveTo>
                  <a:cubicBezTo>
                    <a:pt x="1" y="7"/>
                    <a:pt x="2" y="3"/>
                    <a:pt x="1" y="1"/>
                  </a:cubicBezTo>
                  <a:cubicBezTo>
                    <a:pt x="1" y="0"/>
                    <a:pt x="0" y="0"/>
                    <a:pt x="0" y="1"/>
                  </a:cubicBezTo>
                  <a:cubicBezTo>
                    <a:pt x="0" y="4"/>
                    <a:pt x="0" y="7"/>
                    <a:pt x="2" y="10"/>
                  </a:cubicBezTo>
                  <a:cubicBezTo>
                    <a:pt x="2" y="10"/>
                    <a:pt x="3" y="10"/>
                    <a:pt x="3" y="9"/>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50" name="Freeform 43"/>
            <p:cNvSpPr/>
            <p:nvPr/>
          </p:nvSpPr>
          <p:spPr bwMode="auto">
            <a:xfrm>
              <a:off x="5730876" y="5321301"/>
              <a:ext cx="14288" cy="44450"/>
            </a:xfrm>
            <a:custGeom>
              <a:avLst/>
              <a:gdLst>
                <a:gd name="T0" fmla="*/ 3 w 5"/>
                <a:gd name="T1" fmla="*/ 14 h 16"/>
                <a:gd name="T2" fmla="*/ 2 w 5"/>
                <a:gd name="T3" fmla="*/ 7 h 16"/>
                <a:gd name="T4" fmla="*/ 2 w 5"/>
                <a:gd name="T5" fmla="*/ 1 h 16"/>
                <a:gd name="T6" fmla="*/ 1 w 5"/>
                <a:gd name="T7" fmla="*/ 0 h 16"/>
                <a:gd name="T8" fmla="*/ 1 w 5"/>
                <a:gd name="T9" fmla="*/ 11 h 16"/>
                <a:gd name="T10" fmla="*/ 4 w 5"/>
                <a:gd name="T11" fmla="*/ 15 h 16"/>
                <a:gd name="T12" fmla="*/ 3 w 5"/>
                <a:gd name="T13" fmla="*/ 14 h 16"/>
              </a:gdLst>
              <a:ahLst/>
              <a:cxnLst>
                <a:cxn ang="0">
                  <a:pos x="T0" y="T1"/>
                </a:cxn>
                <a:cxn ang="0">
                  <a:pos x="T2" y="T3"/>
                </a:cxn>
                <a:cxn ang="0">
                  <a:pos x="T4" y="T5"/>
                </a:cxn>
                <a:cxn ang="0">
                  <a:pos x="T6" y="T7"/>
                </a:cxn>
                <a:cxn ang="0">
                  <a:pos x="T8" y="T9"/>
                </a:cxn>
                <a:cxn ang="0">
                  <a:pos x="T10" y="T11"/>
                </a:cxn>
                <a:cxn ang="0">
                  <a:pos x="T12" y="T13"/>
                </a:cxn>
              </a:cxnLst>
              <a:rect l="0" t="0" r="r" b="b"/>
              <a:pathLst>
                <a:path w="5" h="16">
                  <a:moveTo>
                    <a:pt x="3" y="14"/>
                  </a:moveTo>
                  <a:cubicBezTo>
                    <a:pt x="3" y="14"/>
                    <a:pt x="2" y="7"/>
                    <a:pt x="2" y="7"/>
                  </a:cubicBezTo>
                  <a:cubicBezTo>
                    <a:pt x="1" y="5"/>
                    <a:pt x="1" y="3"/>
                    <a:pt x="2" y="1"/>
                  </a:cubicBezTo>
                  <a:cubicBezTo>
                    <a:pt x="2" y="0"/>
                    <a:pt x="1" y="0"/>
                    <a:pt x="1" y="0"/>
                  </a:cubicBezTo>
                  <a:cubicBezTo>
                    <a:pt x="0" y="4"/>
                    <a:pt x="0" y="7"/>
                    <a:pt x="1" y="11"/>
                  </a:cubicBezTo>
                  <a:cubicBezTo>
                    <a:pt x="1" y="12"/>
                    <a:pt x="2" y="16"/>
                    <a:pt x="4" y="15"/>
                  </a:cubicBezTo>
                  <a:cubicBezTo>
                    <a:pt x="5" y="14"/>
                    <a:pt x="4" y="13"/>
                    <a:pt x="3" y="14"/>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51" name="Freeform 44"/>
            <p:cNvSpPr/>
            <p:nvPr/>
          </p:nvSpPr>
          <p:spPr bwMode="auto">
            <a:xfrm>
              <a:off x="5748338" y="5327651"/>
              <a:ext cx="12700" cy="41275"/>
            </a:xfrm>
            <a:custGeom>
              <a:avLst/>
              <a:gdLst>
                <a:gd name="T0" fmla="*/ 4 w 5"/>
                <a:gd name="T1" fmla="*/ 13 h 15"/>
                <a:gd name="T2" fmla="*/ 2 w 5"/>
                <a:gd name="T3" fmla="*/ 1 h 15"/>
                <a:gd name="T4" fmla="*/ 1 w 5"/>
                <a:gd name="T5" fmla="*/ 1 h 15"/>
                <a:gd name="T6" fmla="*/ 3 w 5"/>
                <a:gd name="T7" fmla="*/ 15 h 15"/>
                <a:gd name="T8" fmla="*/ 5 w 5"/>
                <a:gd name="T9" fmla="*/ 15 h 15"/>
                <a:gd name="T10" fmla="*/ 5 w 5"/>
                <a:gd name="T11" fmla="*/ 14 h 15"/>
                <a:gd name="T12" fmla="*/ 4 w 5"/>
                <a:gd name="T13" fmla="*/ 13 h 15"/>
              </a:gdLst>
              <a:ahLst/>
              <a:cxnLst>
                <a:cxn ang="0">
                  <a:pos x="T0" y="T1"/>
                </a:cxn>
                <a:cxn ang="0">
                  <a:pos x="T2" y="T3"/>
                </a:cxn>
                <a:cxn ang="0">
                  <a:pos x="T4" y="T5"/>
                </a:cxn>
                <a:cxn ang="0">
                  <a:pos x="T6" y="T7"/>
                </a:cxn>
                <a:cxn ang="0">
                  <a:pos x="T8" y="T9"/>
                </a:cxn>
                <a:cxn ang="0">
                  <a:pos x="T10" y="T11"/>
                </a:cxn>
                <a:cxn ang="0">
                  <a:pos x="T12" y="T13"/>
                </a:cxn>
              </a:cxnLst>
              <a:rect l="0" t="0" r="r" b="b"/>
              <a:pathLst>
                <a:path w="5" h="15">
                  <a:moveTo>
                    <a:pt x="4" y="13"/>
                  </a:moveTo>
                  <a:cubicBezTo>
                    <a:pt x="2" y="9"/>
                    <a:pt x="3" y="5"/>
                    <a:pt x="2" y="1"/>
                  </a:cubicBezTo>
                  <a:cubicBezTo>
                    <a:pt x="1" y="0"/>
                    <a:pt x="0" y="0"/>
                    <a:pt x="1" y="1"/>
                  </a:cubicBezTo>
                  <a:cubicBezTo>
                    <a:pt x="2" y="6"/>
                    <a:pt x="1" y="11"/>
                    <a:pt x="3" y="15"/>
                  </a:cubicBezTo>
                  <a:cubicBezTo>
                    <a:pt x="4" y="15"/>
                    <a:pt x="4" y="15"/>
                    <a:pt x="5" y="15"/>
                  </a:cubicBezTo>
                  <a:cubicBezTo>
                    <a:pt x="5" y="14"/>
                    <a:pt x="5" y="14"/>
                    <a:pt x="5" y="14"/>
                  </a:cubicBezTo>
                  <a:cubicBezTo>
                    <a:pt x="5" y="13"/>
                    <a:pt x="4" y="13"/>
                    <a:pt x="4" y="13"/>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52" name="Freeform 45"/>
            <p:cNvSpPr/>
            <p:nvPr/>
          </p:nvSpPr>
          <p:spPr bwMode="auto">
            <a:xfrm>
              <a:off x="5768976" y="5335588"/>
              <a:ext cx="11113" cy="52388"/>
            </a:xfrm>
            <a:custGeom>
              <a:avLst/>
              <a:gdLst>
                <a:gd name="T0" fmla="*/ 3 w 4"/>
                <a:gd name="T1" fmla="*/ 16 h 19"/>
                <a:gd name="T2" fmla="*/ 2 w 4"/>
                <a:gd name="T3" fmla="*/ 17 h 19"/>
                <a:gd name="T4" fmla="*/ 2 w 4"/>
                <a:gd name="T5" fmla="*/ 10 h 19"/>
                <a:gd name="T6" fmla="*/ 1 w 4"/>
                <a:gd name="T7" fmla="*/ 1 h 19"/>
                <a:gd name="T8" fmla="*/ 0 w 4"/>
                <a:gd name="T9" fmla="*/ 1 h 19"/>
                <a:gd name="T10" fmla="*/ 0 w 4"/>
                <a:gd name="T11" fmla="*/ 11 h 19"/>
                <a:gd name="T12" fmla="*/ 1 w 4"/>
                <a:gd name="T13" fmla="*/ 19 h 19"/>
                <a:gd name="T14" fmla="*/ 2 w 4"/>
                <a:gd name="T15" fmla="*/ 19 h 19"/>
                <a:gd name="T16" fmla="*/ 4 w 4"/>
                <a:gd name="T17" fmla="*/ 17 h 19"/>
                <a:gd name="T18" fmla="*/ 3 w 4"/>
                <a:gd name="T19"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9">
                  <a:moveTo>
                    <a:pt x="3" y="16"/>
                  </a:moveTo>
                  <a:cubicBezTo>
                    <a:pt x="2" y="16"/>
                    <a:pt x="2" y="17"/>
                    <a:pt x="2" y="17"/>
                  </a:cubicBezTo>
                  <a:cubicBezTo>
                    <a:pt x="1" y="15"/>
                    <a:pt x="2" y="12"/>
                    <a:pt x="2" y="10"/>
                  </a:cubicBezTo>
                  <a:cubicBezTo>
                    <a:pt x="2" y="7"/>
                    <a:pt x="1" y="4"/>
                    <a:pt x="1" y="1"/>
                  </a:cubicBezTo>
                  <a:cubicBezTo>
                    <a:pt x="1" y="0"/>
                    <a:pt x="0" y="0"/>
                    <a:pt x="0" y="1"/>
                  </a:cubicBezTo>
                  <a:cubicBezTo>
                    <a:pt x="0" y="5"/>
                    <a:pt x="1" y="8"/>
                    <a:pt x="0" y="11"/>
                  </a:cubicBezTo>
                  <a:cubicBezTo>
                    <a:pt x="0" y="14"/>
                    <a:pt x="0" y="16"/>
                    <a:pt x="1" y="19"/>
                  </a:cubicBezTo>
                  <a:cubicBezTo>
                    <a:pt x="2" y="19"/>
                    <a:pt x="2" y="19"/>
                    <a:pt x="2" y="19"/>
                  </a:cubicBezTo>
                  <a:cubicBezTo>
                    <a:pt x="3" y="18"/>
                    <a:pt x="3" y="18"/>
                    <a:pt x="4" y="17"/>
                  </a:cubicBezTo>
                  <a:cubicBezTo>
                    <a:pt x="4" y="16"/>
                    <a:pt x="3" y="15"/>
                    <a:pt x="3" y="16"/>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53" name="Freeform 46"/>
            <p:cNvSpPr/>
            <p:nvPr/>
          </p:nvSpPr>
          <p:spPr bwMode="auto">
            <a:xfrm>
              <a:off x="5786438" y="5341938"/>
              <a:ext cx="14288" cy="49213"/>
            </a:xfrm>
            <a:custGeom>
              <a:avLst/>
              <a:gdLst>
                <a:gd name="T0" fmla="*/ 3 w 5"/>
                <a:gd name="T1" fmla="*/ 14 h 18"/>
                <a:gd name="T2" fmla="*/ 2 w 5"/>
                <a:gd name="T3" fmla="*/ 12 h 18"/>
                <a:gd name="T4" fmla="*/ 2 w 5"/>
                <a:gd name="T5" fmla="*/ 8 h 18"/>
                <a:gd name="T6" fmla="*/ 1 w 5"/>
                <a:gd name="T7" fmla="*/ 1 h 18"/>
                <a:gd name="T8" fmla="*/ 0 w 5"/>
                <a:gd name="T9" fmla="*/ 1 h 18"/>
                <a:gd name="T10" fmla="*/ 1 w 5"/>
                <a:gd name="T11" fmla="*/ 13 h 18"/>
                <a:gd name="T12" fmla="*/ 4 w 5"/>
                <a:gd name="T13" fmla="*/ 15 h 18"/>
                <a:gd name="T14" fmla="*/ 3 w 5"/>
                <a:gd name="T15" fmla="*/ 14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8">
                  <a:moveTo>
                    <a:pt x="3" y="14"/>
                  </a:moveTo>
                  <a:cubicBezTo>
                    <a:pt x="3" y="14"/>
                    <a:pt x="2" y="12"/>
                    <a:pt x="2" y="12"/>
                  </a:cubicBezTo>
                  <a:cubicBezTo>
                    <a:pt x="2" y="10"/>
                    <a:pt x="2" y="9"/>
                    <a:pt x="2" y="8"/>
                  </a:cubicBezTo>
                  <a:cubicBezTo>
                    <a:pt x="1" y="5"/>
                    <a:pt x="1" y="3"/>
                    <a:pt x="1" y="1"/>
                  </a:cubicBezTo>
                  <a:cubicBezTo>
                    <a:pt x="1" y="0"/>
                    <a:pt x="0" y="0"/>
                    <a:pt x="0" y="1"/>
                  </a:cubicBezTo>
                  <a:cubicBezTo>
                    <a:pt x="0" y="5"/>
                    <a:pt x="0" y="9"/>
                    <a:pt x="1" y="13"/>
                  </a:cubicBezTo>
                  <a:cubicBezTo>
                    <a:pt x="1" y="14"/>
                    <a:pt x="3" y="18"/>
                    <a:pt x="4" y="15"/>
                  </a:cubicBezTo>
                  <a:cubicBezTo>
                    <a:pt x="5" y="14"/>
                    <a:pt x="4" y="14"/>
                    <a:pt x="3" y="14"/>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54" name="Freeform 47"/>
            <p:cNvSpPr/>
            <p:nvPr/>
          </p:nvSpPr>
          <p:spPr bwMode="auto">
            <a:xfrm>
              <a:off x="5802313" y="5335588"/>
              <a:ext cx="17463" cy="55563"/>
            </a:xfrm>
            <a:custGeom>
              <a:avLst/>
              <a:gdLst>
                <a:gd name="T0" fmla="*/ 5 w 6"/>
                <a:gd name="T1" fmla="*/ 17 h 20"/>
                <a:gd name="T2" fmla="*/ 2 w 6"/>
                <a:gd name="T3" fmla="*/ 0 h 20"/>
                <a:gd name="T4" fmla="*/ 0 w 6"/>
                <a:gd name="T5" fmla="*/ 0 h 20"/>
                <a:gd name="T6" fmla="*/ 4 w 6"/>
                <a:gd name="T7" fmla="*/ 19 h 20"/>
                <a:gd name="T8" fmla="*/ 5 w 6"/>
                <a:gd name="T9" fmla="*/ 19 h 20"/>
                <a:gd name="T10" fmla="*/ 6 w 6"/>
                <a:gd name="T11" fmla="*/ 18 h 20"/>
                <a:gd name="T12" fmla="*/ 5 w 6"/>
                <a:gd name="T13" fmla="*/ 17 h 20"/>
              </a:gdLst>
              <a:ahLst/>
              <a:cxnLst>
                <a:cxn ang="0">
                  <a:pos x="T0" y="T1"/>
                </a:cxn>
                <a:cxn ang="0">
                  <a:pos x="T2" y="T3"/>
                </a:cxn>
                <a:cxn ang="0">
                  <a:pos x="T4" y="T5"/>
                </a:cxn>
                <a:cxn ang="0">
                  <a:pos x="T6" y="T7"/>
                </a:cxn>
                <a:cxn ang="0">
                  <a:pos x="T8" y="T9"/>
                </a:cxn>
                <a:cxn ang="0">
                  <a:pos x="T10" y="T11"/>
                </a:cxn>
                <a:cxn ang="0">
                  <a:pos x="T12" y="T13"/>
                </a:cxn>
              </a:cxnLst>
              <a:rect l="0" t="0" r="r" b="b"/>
              <a:pathLst>
                <a:path w="6" h="20">
                  <a:moveTo>
                    <a:pt x="5" y="17"/>
                  </a:moveTo>
                  <a:cubicBezTo>
                    <a:pt x="3" y="12"/>
                    <a:pt x="2" y="6"/>
                    <a:pt x="2" y="0"/>
                  </a:cubicBezTo>
                  <a:cubicBezTo>
                    <a:pt x="2" y="0"/>
                    <a:pt x="0" y="0"/>
                    <a:pt x="0" y="0"/>
                  </a:cubicBezTo>
                  <a:cubicBezTo>
                    <a:pt x="0" y="7"/>
                    <a:pt x="2" y="13"/>
                    <a:pt x="4" y="19"/>
                  </a:cubicBezTo>
                  <a:cubicBezTo>
                    <a:pt x="4" y="20"/>
                    <a:pt x="5" y="20"/>
                    <a:pt x="5" y="19"/>
                  </a:cubicBezTo>
                  <a:cubicBezTo>
                    <a:pt x="5" y="19"/>
                    <a:pt x="5" y="19"/>
                    <a:pt x="6" y="18"/>
                  </a:cubicBezTo>
                  <a:cubicBezTo>
                    <a:pt x="6" y="17"/>
                    <a:pt x="5" y="17"/>
                    <a:pt x="5" y="17"/>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55" name="Freeform 48"/>
            <p:cNvSpPr/>
            <p:nvPr/>
          </p:nvSpPr>
          <p:spPr bwMode="auto">
            <a:xfrm>
              <a:off x="5819776" y="5341938"/>
              <a:ext cx="15875" cy="57150"/>
            </a:xfrm>
            <a:custGeom>
              <a:avLst/>
              <a:gdLst>
                <a:gd name="T0" fmla="*/ 5 w 6"/>
                <a:gd name="T1" fmla="*/ 19 h 21"/>
                <a:gd name="T2" fmla="*/ 2 w 6"/>
                <a:gd name="T3" fmla="*/ 1 h 21"/>
                <a:gd name="T4" fmla="*/ 1 w 6"/>
                <a:gd name="T5" fmla="*/ 1 h 21"/>
                <a:gd name="T6" fmla="*/ 4 w 6"/>
                <a:gd name="T7" fmla="*/ 20 h 21"/>
                <a:gd name="T8" fmla="*/ 5 w 6"/>
                <a:gd name="T9" fmla="*/ 20 h 21"/>
                <a:gd name="T10" fmla="*/ 6 w 6"/>
                <a:gd name="T11" fmla="*/ 19 h 21"/>
                <a:gd name="T12" fmla="*/ 5 w 6"/>
                <a:gd name="T13" fmla="*/ 19 h 21"/>
              </a:gdLst>
              <a:ahLst/>
              <a:cxnLst>
                <a:cxn ang="0">
                  <a:pos x="T0" y="T1"/>
                </a:cxn>
                <a:cxn ang="0">
                  <a:pos x="T2" y="T3"/>
                </a:cxn>
                <a:cxn ang="0">
                  <a:pos x="T4" y="T5"/>
                </a:cxn>
                <a:cxn ang="0">
                  <a:pos x="T6" y="T7"/>
                </a:cxn>
                <a:cxn ang="0">
                  <a:pos x="T8" y="T9"/>
                </a:cxn>
                <a:cxn ang="0">
                  <a:pos x="T10" y="T11"/>
                </a:cxn>
                <a:cxn ang="0">
                  <a:pos x="T12" y="T13"/>
                </a:cxn>
              </a:cxnLst>
              <a:rect l="0" t="0" r="r" b="b"/>
              <a:pathLst>
                <a:path w="6" h="21">
                  <a:moveTo>
                    <a:pt x="5" y="19"/>
                  </a:moveTo>
                  <a:cubicBezTo>
                    <a:pt x="2" y="13"/>
                    <a:pt x="2" y="7"/>
                    <a:pt x="2" y="1"/>
                  </a:cubicBezTo>
                  <a:cubicBezTo>
                    <a:pt x="2" y="0"/>
                    <a:pt x="1" y="0"/>
                    <a:pt x="1" y="1"/>
                  </a:cubicBezTo>
                  <a:cubicBezTo>
                    <a:pt x="0" y="7"/>
                    <a:pt x="1" y="15"/>
                    <a:pt x="4" y="20"/>
                  </a:cubicBezTo>
                  <a:cubicBezTo>
                    <a:pt x="4" y="21"/>
                    <a:pt x="5" y="21"/>
                    <a:pt x="5" y="20"/>
                  </a:cubicBezTo>
                  <a:cubicBezTo>
                    <a:pt x="6" y="20"/>
                    <a:pt x="6" y="20"/>
                    <a:pt x="6" y="19"/>
                  </a:cubicBezTo>
                  <a:cubicBezTo>
                    <a:pt x="6" y="19"/>
                    <a:pt x="5" y="18"/>
                    <a:pt x="5" y="19"/>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56" name="Freeform 49"/>
            <p:cNvSpPr/>
            <p:nvPr/>
          </p:nvSpPr>
          <p:spPr bwMode="auto">
            <a:xfrm>
              <a:off x="5835651" y="5346701"/>
              <a:ext cx="19050" cy="49213"/>
            </a:xfrm>
            <a:custGeom>
              <a:avLst/>
              <a:gdLst>
                <a:gd name="T0" fmla="*/ 7 w 7"/>
                <a:gd name="T1" fmla="*/ 17 h 18"/>
                <a:gd name="T2" fmla="*/ 1 w 7"/>
                <a:gd name="T3" fmla="*/ 1 h 18"/>
                <a:gd name="T4" fmla="*/ 0 w 7"/>
                <a:gd name="T5" fmla="*/ 1 h 18"/>
                <a:gd name="T6" fmla="*/ 6 w 7"/>
                <a:gd name="T7" fmla="*/ 17 h 18"/>
                <a:gd name="T8" fmla="*/ 7 w 7"/>
                <a:gd name="T9" fmla="*/ 17 h 18"/>
              </a:gdLst>
              <a:ahLst/>
              <a:cxnLst>
                <a:cxn ang="0">
                  <a:pos x="T0" y="T1"/>
                </a:cxn>
                <a:cxn ang="0">
                  <a:pos x="T2" y="T3"/>
                </a:cxn>
                <a:cxn ang="0">
                  <a:pos x="T4" y="T5"/>
                </a:cxn>
                <a:cxn ang="0">
                  <a:pos x="T6" y="T7"/>
                </a:cxn>
                <a:cxn ang="0">
                  <a:pos x="T8" y="T9"/>
                </a:cxn>
              </a:cxnLst>
              <a:rect l="0" t="0" r="r" b="b"/>
              <a:pathLst>
                <a:path w="7" h="18">
                  <a:moveTo>
                    <a:pt x="7" y="17"/>
                  </a:moveTo>
                  <a:cubicBezTo>
                    <a:pt x="4" y="12"/>
                    <a:pt x="3" y="6"/>
                    <a:pt x="1" y="1"/>
                  </a:cubicBezTo>
                  <a:cubicBezTo>
                    <a:pt x="1" y="0"/>
                    <a:pt x="0" y="0"/>
                    <a:pt x="0" y="1"/>
                  </a:cubicBezTo>
                  <a:cubicBezTo>
                    <a:pt x="2" y="7"/>
                    <a:pt x="3" y="12"/>
                    <a:pt x="6" y="17"/>
                  </a:cubicBezTo>
                  <a:cubicBezTo>
                    <a:pt x="6" y="18"/>
                    <a:pt x="7" y="17"/>
                    <a:pt x="7" y="17"/>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57" name="Freeform 50"/>
            <p:cNvSpPr/>
            <p:nvPr/>
          </p:nvSpPr>
          <p:spPr bwMode="auto">
            <a:xfrm>
              <a:off x="5864226" y="5346701"/>
              <a:ext cx="12700" cy="69850"/>
            </a:xfrm>
            <a:custGeom>
              <a:avLst/>
              <a:gdLst>
                <a:gd name="T0" fmla="*/ 4 w 5"/>
                <a:gd name="T1" fmla="*/ 23 h 25"/>
                <a:gd name="T2" fmla="*/ 2 w 5"/>
                <a:gd name="T3" fmla="*/ 13 h 25"/>
                <a:gd name="T4" fmla="*/ 2 w 5"/>
                <a:gd name="T5" fmla="*/ 1 h 25"/>
                <a:gd name="T6" fmla="*/ 0 w 5"/>
                <a:gd name="T7" fmla="*/ 1 h 25"/>
                <a:gd name="T8" fmla="*/ 1 w 5"/>
                <a:gd name="T9" fmla="*/ 15 h 25"/>
                <a:gd name="T10" fmla="*/ 3 w 5"/>
                <a:gd name="T11" fmla="*/ 25 h 25"/>
                <a:gd name="T12" fmla="*/ 4 w 5"/>
                <a:gd name="T13" fmla="*/ 25 h 25"/>
                <a:gd name="T14" fmla="*/ 5 w 5"/>
                <a:gd name="T15" fmla="*/ 24 h 25"/>
                <a:gd name="T16" fmla="*/ 4 w 5"/>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25">
                  <a:moveTo>
                    <a:pt x="4" y="23"/>
                  </a:moveTo>
                  <a:cubicBezTo>
                    <a:pt x="2" y="21"/>
                    <a:pt x="2" y="16"/>
                    <a:pt x="2" y="13"/>
                  </a:cubicBezTo>
                  <a:cubicBezTo>
                    <a:pt x="2" y="9"/>
                    <a:pt x="2" y="5"/>
                    <a:pt x="2" y="1"/>
                  </a:cubicBezTo>
                  <a:cubicBezTo>
                    <a:pt x="1" y="0"/>
                    <a:pt x="0" y="0"/>
                    <a:pt x="0" y="1"/>
                  </a:cubicBezTo>
                  <a:cubicBezTo>
                    <a:pt x="1" y="5"/>
                    <a:pt x="0" y="10"/>
                    <a:pt x="1" y="15"/>
                  </a:cubicBezTo>
                  <a:cubicBezTo>
                    <a:pt x="1" y="18"/>
                    <a:pt x="1" y="22"/>
                    <a:pt x="3" y="25"/>
                  </a:cubicBezTo>
                  <a:cubicBezTo>
                    <a:pt x="4" y="25"/>
                    <a:pt x="4" y="25"/>
                    <a:pt x="4" y="25"/>
                  </a:cubicBezTo>
                  <a:cubicBezTo>
                    <a:pt x="4" y="24"/>
                    <a:pt x="5" y="24"/>
                    <a:pt x="5" y="24"/>
                  </a:cubicBezTo>
                  <a:cubicBezTo>
                    <a:pt x="5" y="23"/>
                    <a:pt x="4" y="23"/>
                    <a:pt x="4" y="23"/>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58" name="Freeform 51"/>
            <p:cNvSpPr/>
            <p:nvPr/>
          </p:nvSpPr>
          <p:spPr bwMode="auto">
            <a:xfrm>
              <a:off x="5883276" y="5368926"/>
              <a:ext cx="11113" cy="41275"/>
            </a:xfrm>
            <a:custGeom>
              <a:avLst/>
              <a:gdLst>
                <a:gd name="T0" fmla="*/ 3 w 4"/>
                <a:gd name="T1" fmla="*/ 14 h 15"/>
                <a:gd name="T2" fmla="*/ 1 w 4"/>
                <a:gd name="T3" fmla="*/ 1 h 15"/>
                <a:gd name="T4" fmla="*/ 0 w 4"/>
                <a:gd name="T5" fmla="*/ 1 h 15"/>
                <a:gd name="T6" fmla="*/ 2 w 4"/>
                <a:gd name="T7" fmla="*/ 14 h 15"/>
                <a:gd name="T8" fmla="*/ 3 w 4"/>
                <a:gd name="T9" fmla="*/ 14 h 15"/>
              </a:gdLst>
              <a:ahLst/>
              <a:cxnLst>
                <a:cxn ang="0">
                  <a:pos x="T0" y="T1"/>
                </a:cxn>
                <a:cxn ang="0">
                  <a:pos x="T2" y="T3"/>
                </a:cxn>
                <a:cxn ang="0">
                  <a:pos x="T4" y="T5"/>
                </a:cxn>
                <a:cxn ang="0">
                  <a:pos x="T6" y="T7"/>
                </a:cxn>
                <a:cxn ang="0">
                  <a:pos x="T8" y="T9"/>
                </a:cxn>
              </a:cxnLst>
              <a:rect l="0" t="0" r="r" b="b"/>
              <a:pathLst>
                <a:path w="4" h="15">
                  <a:moveTo>
                    <a:pt x="3" y="14"/>
                  </a:moveTo>
                  <a:cubicBezTo>
                    <a:pt x="1" y="10"/>
                    <a:pt x="1" y="5"/>
                    <a:pt x="1" y="1"/>
                  </a:cubicBezTo>
                  <a:cubicBezTo>
                    <a:pt x="1" y="0"/>
                    <a:pt x="0" y="0"/>
                    <a:pt x="0" y="1"/>
                  </a:cubicBezTo>
                  <a:cubicBezTo>
                    <a:pt x="0" y="5"/>
                    <a:pt x="0" y="10"/>
                    <a:pt x="2" y="14"/>
                  </a:cubicBezTo>
                  <a:cubicBezTo>
                    <a:pt x="3" y="15"/>
                    <a:pt x="4" y="15"/>
                    <a:pt x="3" y="14"/>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59" name="Freeform 52"/>
            <p:cNvSpPr/>
            <p:nvPr/>
          </p:nvSpPr>
          <p:spPr bwMode="auto">
            <a:xfrm>
              <a:off x="5897563" y="5368926"/>
              <a:ext cx="15875" cy="41275"/>
            </a:xfrm>
            <a:custGeom>
              <a:avLst/>
              <a:gdLst>
                <a:gd name="T0" fmla="*/ 4 w 6"/>
                <a:gd name="T1" fmla="*/ 14 h 15"/>
                <a:gd name="T2" fmla="*/ 4 w 6"/>
                <a:gd name="T3" fmla="*/ 11 h 15"/>
                <a:gd name="T4" fmla="*/ 3 w 6"/>
                <a:gd name="T5" fmla="*/ 6 h 15"/>
                <a:gd name="T6" fmla="*/ 1 w 6"/>
                <a:gd name="T7" fmla="*/ 0 h 15"/>
                <a:gd name="T8" fmla="*/ 0 w 6"/>
                <a:gd name="T9" fmla="*/ 1 h 15"/>
                <a:gd name="T10" fmla="*/ 4 w 6"/>
                <a:gd name="T11" fmla="*/ 15 h 15"/>
                <a:gd name="T12" fmla="*/ 4 w 6"/>
                <a:gd name="T13" fmla="*/ 15 h 15"/>
                <a:gd name="T14" fmla="*/ 6 w 6"/>
                <a:gd name="T15" fmla="*/ 14 h 15"/>
                <a:gd name="T16" fmla="*/ 4 w 6"/>
                <a:gd name="T1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5">
                  <a:moveTo>
                    <a:pt x="4" y="14"/>
                  </a:moveTo>
                  <a:cubicBezTo>
                    <a:pt x="4" y="14"/>
                    <a:pt x="4" y="11"/>
                    <a:pt x="4" y="11"/>
                  </a:cubicBezTo>
                  <a:cubicBezTo>
                    <a:pt x="3" y="9"/>
                    <a:pt x="3" y="8"/>
                    <a:pt x="3" y="6"/>
                  </a:cubicBezTo>
                  <a:cubicBezTo>
                    <a:pt x="3" y="4"/>
                    <a:pt x="3" y="2"/>
                    <a:pt x="1" y="0"/>
                  </a:cubicBezTo>
                  <a:cubicBezTo>
                    <a:pt x="1" y="0"/>
                    <a:pt x="0" y="0"/>
                    <a:pt x="0" y="1"/>
                  </a:cubicBezTo>
                  <a:cubicBezTo>
                    <a:pt x="3" y="5"/>
                    <a:pt x="1" y="11"/>
                    <a:pt x="4" y="15"/>
                  </a:cubicBezTo>
                  <a:cubicBezTo>
                    <a:pt x="4" y="15"/>
                    <a:pt x="4" y="15"/>
                    <a:pt x="4" y="15"/>
                  </a:cubicBezTo>
                  <a:cubicBezTo>
                    <a:pt x="5" y="15"/>
                    <a:pt x="5" y="15"/>
                    <a:pt x="6" y="14"/>
                  </a:cubicBezTo>
                  <a:cubicBezTo>
                    <a:pt x="6" y="14"/>
                    <a:pt x="5" y="13"/>
                    <a:pt x="4" y="14"/>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60" name="Freeform 53"/>
            <p:cNvSpPr/>
            <p:nvPr/>
          </p:nvSpPr>
          <p:spPr bwMode="auto">
            <a:xfrm>
              <a:off x="5924551" y="5365751"/>
              <a:ext cx="7938" cy="47625"/>
            </a:xfrm>
            <a:custGeom>
              <a:avLst/>
              <a:gdLst>
                <a:gd name="T0" fmla="*/ 1 w 3"/>
                <a:gd name="T1" fmla="*/ 1 h 17"/>
                <a:gd name="T2" fmla="*/ 0 w 3"/>
                <a:gd name="T3" fmla="*/ 1 h 17"/>
                <a:gd name="T4" fmla="*/ 2 w 3"/>
                <a:gd name="T5" fmla="*/ 16 h 17"/>
                <a:gd name="T6" fmla="*/ 3 w 3"/>
                <a:gd name="T7" fmla="*/ 16 h 17"/>
                <a:gd name="T8" fmla="*/ 1 w 3"/>
                <a:gd name="T9" fmla="*/ 1 h 17"/>
              </a:gdLst>
              <a:ahLst/>
              <a:cxnLst>
                <a:cxn ang="0">
                  <a:pos x="T0" y="T1"/>
                </a:cxn>
                <a:cxn ang="0">
                  <a:pos x="T2" y="T3"/>
                </a:cxn>
                <a:cxn ang="0">
                  <a:pos x="T4" y="T5"/>
                </a:cxn>
                <a:cxn ang="0">
                  <a:pos x="T6" y="T7"/>
                </a:cxn>
                <a:cxn ang="0">
                  <a:pos x="T8" y="T9"/>
                </a:cxn>
              </a:cxnLst>
              <a:rect l="0" t="0" r="r" b="b"/>
              <a:pathLst>
                <a:path w="3" h="17">
                  <a:moveTo>
                    <a:pt x="1" y="1"/>
                  </a:moveTo>
                  <a:cubicBezTo>
                    <a:pt x="1" y="0"/>
                    <a:pt x="0" y="0"/>
                    <a:pt x="0" y="1"/>
                  </a:cubicBezTo>
                  <a:cubicBezTo>
                    <a:pt x="0" y="6"/>
                    <a:pt x="1" y="11"/>
                    <a:pt x="2" y="16"/>
                  </a:cubicBezTo>
                  <a:cubicBezTo>
                    <a:pt x="2" y="17"/>
                    <a:pt x="3" y="17"/>
                    <a:pt x="3" y="16"/>
                  </a:cubicBezTo>
                  <a:cubicBezTo>
                    <a:pt x="2" y="11"/>
                    <a:pt x="1" y="6"/>
                    <a:pt x="1" y="1"/>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61" name="Freeform 54"/>
            <p:cNvSpPr/>
            <p:nvPr/>
          </p:nvSpPr>
          <p:spPr bwMode="auto">
            <a:xfrm>
              <a:off x="5938838" y="5368926"/>
              <a:ext cx="12700" cy="41275"/>
            </a:xfrm>
            <a:custGeom>
              <a:avLst/>
              <a:gdLst>
                <a:gd name="T0" fmla="*/ 4 w 5"/>
                <a:gd name="T1" fmla="*/ 13 h 15"/>
                <a:gd name="T2" fmla="*/ 2 w 5"/>
                <a:gd name="T3" fmla="*/ 1 h 15"/>
                <a:gd name="T4" fmla="*/ 0 w 5"/>
                <a:gd name="T5" fmla="*/ 2 h 15"/>
                <a:gd name="T6" fmla="*/ 3 w 5"/>
                <a:gd name="T7" fmla="*/ 14 h 15"/>
                <a:gd name="T8" fmla="*/ 4 w 5"/>
                <a:gd name="T9" fmla="*/ 13 h 15"/>
              </a:gdLst>
              <a:ahLst/>
              <a:cxnLst>
                <a:cxn ang="0">
                  <a:pos x="T0" y="T1"/>
                </a:cxn>
                <a:cxn ang="0">
                  <a:pos x="T2" y="T3"/>
                </a:cxn>
                <a:cxn ang="0">
                  <a:pos x="T4" y="T5"/>
                </a:cxn>
                <a:cxn ang="0">
                  <a:pos x="T6" y="T7"/>
                </a:cxn>
                <a:cxn ang="0">
                  <a:pos x="T8" y="T9"/>
                </a:cxn>
              </a:cxnLst>
              <a:rect l="0" t="0" r="r" b="b"/>
              <a:pathLst>
                <a:path w="5" h="15">
                  <a:moveTo>
                    <a:pt x="4" y="13"/>
                  </a:moveTo>
                  <a:cubicBezTo>
                    <a:pt x="3" y="9"/>
                    <a:pt x="3" y="5"/>
                    <a:pt x="2" y="1"/>
                  </a:cubicBezTo>
                  <a:cubicBezTo>
                    <a:pt x="1" y="0"/>
                    <a:pt x="0" y="1"/>
                    <a:pt x="0" y="2"/>
                  </a:cubicBezTo>
                  <a:cubicBezTo>
                    <a:pt x="2" y="5"/>
                    <a:pt x="2" y="10"/>
                    <a:pt x="3" y="14"/>
                  </a:cubicBezTo>
                  <a:cubicBezTo>
                    <a:pt x="4" y="15"/>
                    <a:pt x="5" y="14"/>
                    <a:pt x="4" y="13"/>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62" name="Freeform 55"/>
            <p:cNvSpPr/>
            <p:nvPr/>
          </p:nvSpPr>
          <p:spPr bwMode="auto">
            <a:xfrm>
              <a:off x="5962651" y="5372101"/>
              <a:ext cx="14288" cy="41275"/>
            </a:xfrm>
            <a:custGeom>
              <a:avLst/>
              <a:gdLst>
                <a:gd name="T0" fmla="*/ 2 w 5"/>
                <a:gd name="T1" fmla="*/ 0 h 15"/>
                <a:gd name="T2" fmla="*/ 1 w 5"/>
                <a:gd name="T3" fmla="*/ 1 h 15"/>
                <a:gd name="T4" fmla="*/ 3 w 5"/>
                <a:gd name="T5" fmla="*/ 14 h 15"/>
                <a:gd name="T6" fmla="*/ 5 w 5"/>
                <a:gd name="T7" fmla="*/ 14 h 15"/>
                <a:gd name="T8" fmla="*/ 2 w 5"/>
                <a:gd name="T9" fmla="*/ 0 h 15"/>
              </a:gdLst>
              <a:ahLst/>
              <a:cxnLst>
                <a:cxn ang="0">
                  <a:pos x="T0" y="T1"/>
                </a:cxn>
                <a:cxn ang="0">
                  <a:pos x="T2" y="T3"/>
                </a:cxn>
                <a:cxn ang="0">
                  <a:pos x="T4" y="T5"/>
                </a:cxn>
                <a:cxn ang="0">
                  <a:pos x="T6" y="T7"/>
                </a:cxn>
                <a:cxn ang="0">
                  <a:pos x="T8" y="T9"/>
                </a:cxn>
              </a:cxnLst>
              <a:rect l="0" t="0" r="r" b="b"/>
              <a:pathLst>
                <a:path w="5" h="15">
                  <a:moveTo>
                    <a:pt x="2" y="0"/>
                  </a:moveTo>
                  <a:cubicBezTo>
                    <a:pt x="2" y="0"/>
                    <a:pt x="0" y="0"/>
                    <a:pt x="1" y="1"/>
                  </a:cubicBezTo>
                  <a:cubicBezTo>
                    <a:pt x="1" y="5"/>
                    <a:pt x="3" y="9"/>
                    <a:pt x="3" y="14"/>
                  </a:cubicBezTo>
                  <a:cubicBezTo>
                    <a:pt x="3" y="15"/>
                    <a:pt x="5" y="15"/>
                    <a:pt x="5" y="14"/>
                  </a:cubicBezTo>
                  <a:cubicBezTo>
                    <a:pt x="4" y="9"/>
                    <a:pt x="3" y="5"/>
                    <a:pt x="2" y="0"/>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63" name="Freeform 56"/>
            <p:cNvSpPr/>
            <p:nvPr/>
          </p:nvSpPr>
          <p:spPr bwMode="auto">
            <a:xfrm>
              <a:off x="6938963" y="2932113"/>
              <a:ext cx="133350" cy="425450"/>
            </a:xfrm>
            <a:custGeom>
              <a:avLst/>
              <a:gdLst>
                <a:gd name="T0" fmla="*/ 46 w 48"/>
                <a:gd name="T1" fmla="*/ 91 h 154"/>
                <a:gd name="T2" fmla="*/ 41 w 48"/>
                <a:gd name="T3" fmla="*/ 102 h 154"/>
                <a:gd name="T4" fmla="*/ 32 w 48"/>
                <a:gd name="T5" fmla="*/ 116 h 154"/>
                <a:gd name="T6" fmla="*/ 31 w 48"/>
                <a:gd name="T7" fmla="*/ 117 h 154"/>
                <a:gd name="T8" fmla="*/ 26 w 48"/>
                <a:gd name="T9" fmla="*/ 95 h 154"/>
                <a:gd name="T10" fmla="*/ 19 w 48"/>
                <a:gd name="T11" fmla="*/ 73 h 154"/>
                <a:gd name="T12" fmla="*/ 19 w 48"/>
                <a:gd name="T13" fmla="*/ 73 h 154"/>
                <a:gd name="T14" fmla="*/ 26 w 48"/>
                <a:gd name="T15" fmla="*/ 51 h 154"/>
                <a:gd name="T16" fmla="*/ 31 w 48"/>
                <a:gd name="T17" fmla="*/ 26 h 154"/>
                <a:gd name="T18" fmla="*/ 37 w 48"/>
                <a:gd name="T19" fmla="*/ 1 h 154"/>
                <a:gd name="T20" fmla="*/ 35 w 48"/>
                <a:gd name="T21" fmla="*/ 1 h 154"/>
                <a:gd name="T22" fmla="*/ 30 w 48"/>
                <a:gd name="T23" fmla="*/ 26 h 154"/>
                <a:gd name="T24" fmla="*/ 24 w 48"/>
                <a:gd name="T25" fmla="*/ 50 h 154"/>
                <a:gd name="T26" fmla="*/ 18 w 48"/>
                <a:gd name="T27" fmla="*/ 71 h 154"/>
                <a:gd name="T28" fmla="*/ 17 w 48"/>
                <a:gd name="T29" fmla="*/ 69 h 154"/>
                <a:gd name="T30" fmla="*/ 10 w 48"/>
                <a:gd name="T31" fmla="*/ 56 h 154"/>
                <a:gd name="T32" fmla="*/ 5 w 48"/>
                <a:gd name="T33" fmla="*/ 48 h 154"/>
                <a:gd name="T34" fmla="*/ 2 w 48"/>
                <a:gd name="T35" fmla="*/ 39 h 154"/>
                <a:gd name="T36" fmla="*/ 0 w 48"/>
                <a:gd name="T37" fmla="*/ 39 h 154"/>
                <a:gd name="T38" fmla="*/ 6 w 48"/>
                <a:gd name="T39" fmla="*/ 51 h 154"/>
                <a:gd name="T40" fmla="*/ 14 w 48"/>
                <a:gd name="T41" fmla="*/ 64 h 154"/>
                <a:gd name="T42" fmla="*/ 18 w 48"/>
                <a:gd name="T43" fmla="*/ 73 h 154"/>
                <a:gd name="T44" fmla="*/ 17 w 48"/>
                <a:gd name="T45" fmla="*/ 74 h 154"/>
                <a:gd name="T46" fmla="*/ 11 w 48"/>
                <a:gd name="T47" fmla="*/ 83 h 154"/>
                <a:gd name="T48" fmla="*/ 6 w 48"/>
                <a:gd name="T49" fmla="*/ 90 h 154"/>
                <a:gd name="T50" fmla="*/ 7 w 48"/>
                <a:gd name="T51" fmla="*/ 91 h 154"/>
                <a:gd name="T52" fmla="*/ 7 w 48"/>
                <a:gd name="T53" fmla="*/ 91 h 154"/>
                <a:gd name="T54" fmla="*/ 8 w 48"/>
                <a:gd name="T55" fmla="*/ 91 h 154"/>
                <a:gd name="T56" fmla="*/ 8 w 48"/>
                <a:gd name="T57" fmla="*/ 91 h 154"/>
                <a:gd name="T58" fmla="*/ 8 w 48"/>
                <a:gd name="T59" fmla="*/ 90 h 154"/>
                <a:gd name="T60" fmla="*/ 13 w 48"/>
                <a:gd name="T61" fmla="*/ 83 h 154"/>
                <a:gd name="T62" fmla="*/ 18 w 48"/>
                <a:gd name="T63" fmla="*/ 74 h 154"/>
                <a:gd name="T64" fmla="*/ 24 w 48"/>
                <a:gd name="T65" fmla="*/ 92 h 154"/>
                <a:gd name="T66" fmla="*/ 30 w 48"/>
                <a:gd name="T67" fmla="*/ 118 h 154"/>
                <a:gd name="T68" fmla="*/ 21 w 48"/>
                <a:gd name="T69" fmla="*/ 131 h 154"/>
                <a:gd name="T70" fmla="*/ 11 w 48"/>
                <a:gd name="T71" fmla="*/ 142 h 154"/>
                <a:gd name="T72" fmla="*/ 12 w 48"/>
                <a:gd name="T73" fmla="*/ 142 h 154"/>
                <a:gd name="T74" fmla="*/ 22 w 48"/>
                <a:gd name="T75" fmla="*/ 131 h 154"/>
                <a:gd name="T76" fmla="*/ 30 w 48"/>
                <a:gd name="T77" fmla="*/ 120 h 154"/>
                <a:gd name="T78" fmla="*/ 32 w 48"/>
                <a:gd name="T79" fmla="*/ 151 h 154"/>
                <a:gd name="T80" fmla="*/ 32 w 48"/>
                <a:gd name="T81" fmla="*/ 151 h 154"/>
                <a:gd name="T82" fmla="*/ 32 w 48"/>
                <a:gd name="T83" fmla="*/ 153 h 154"/>
                <a:gd name="T84" fmla="*/ 32 w 48"/>
                <a:gd name="T85" fmla="*/ 153 h 154"/>
                <a:gd name="T86" fmla="*/ 33 w 48"/>
                <a:gd name="T87" fmla="*/ 153 h 154"/>
                <a:gd name="T88" fmla="*/ 33 w 48"/>
                <a:gd name="T89" fmla="*/ 152 h 154"/>
                <a:gd name="T90" fmla="*/ 31 w 48"/>
                <a:gd name="T91" fmla="*/ 119 h 154"/>
                <a:gd name="T92" fmla="*/ 31 w 48"/>
                <a:gd name="T93" fmla="*/ 118 h 154"/>
                <a:gd name="T94" fmla="*/ 40 w 48"/>
                <a:gd name="T95" fmla="*/ 105 h 154"/>
                <a:gd name="T96" fmla="*/ 43 w 48"/>
                <a:gd name="T97" fmla="*/ 99 h 154"/>
                <a:gd name="T98" fmla="*/ 47 w 48"/>
                <a:gd name="T99" fmla="*/ 91 h 154"/>
                <a:gd name="T100" fmla="*/ 46 w 48"/>
                <a:gd name="T101" fmla="*/ 9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 h="154">
                  <a:moveTo>
                    <a:pt x="46" y="91"/>
                  </a:moveTo>
                  <a:cubicBezTo>
                    <a:pt x="44" y="93"/>
                    <a:pt x="42" y="99"/>
                    <a:pt x="41" y="102"/>
                  </a:cubicBezTo>
                  <a:cubicBezTo>
                    <a:pt x="38" y="107"/>
                    <a:pt x="35" y="111"/>
                    <a:pt x="32" y="116"/>
                  </a:cubicBezTo>
                  <a:cubicBezTo>
                    <a:pt x="31" y="116"/>
                    <a:pt x="31" y="117"/>
                    <a:pt x="31" y="117"/>
                  </a:cubicBezTo>
                  <a:cubicBezTo>
                    <a:pt x="30" y="109"/>
                    <a:pt x="28" y="102"/>
                    <a:pt x="26" y="95"/>
                  </a:cubicBezTo>
                  <a:cubicBezTo>
                    <a:pt x="24" y="87"/>
                    <a:pt x="22" y="80"/>
                    <a:pt x="19" y="73"/>
                  </a:cubicBezTo>
                  <a:cubicBezTo>
                    <a:pt x="19" y="73"/>
                    <a:pt x="19" y="73"/>
                    <a:pt x="19" y="73"/>
                  </a:cubicBezTo>
                  <a:cubicBezTo>
                    <a:pt x="23" y="66"/>
                    <a:pt x="24" y="58"/>
                    <a:pt x="26" y="51"/>
                  </a:cubicBezTo>
                  <a:cubicBezTo>
                    <a:pt x="27" y="42"/>
                    <a:pt x="29" y="34"/>
                    <a:pt x="31" y="26"/>
                  </a:cubicBezTo>
                  <a:cubicBezTo>
                    <a:pt x="33" y="18"/>
                    <a:pt x="35" y="9"/>
                    <a:pt x="37" y="1"/>
                  </a:cubicBezTo>
                  <a:cubicBezTo>
                    <a:pt x="37" y="0"/>
                    <a:pt x="36" y="0"/>
                    <a:pt x="35" y="1"/>
                  </a:cubicBezTo>
                  <a:cubicBezTo>
                    <a:pt x="33" y="9"/>
                    <a:pt x="32" y="17"/>
                    <a:pt x="30" y="26"/>
                  </a:cubicBezTo>
                  <a:cubicBezTo>
                    <a:pt x="28" y="34"/>
                    <a:pt x="26" y="42"/>
                    <a:pt x="24" y="50"/>
                  </a:cubicBezTo>
                  <a:cubicBezTo>
                    <a:pt x="23" y="57"/>
                    <a:pt x="21" y="65"/>
                    <a:pt x="18" y="71"/>
                  </a:cubicBezTo>
                  <a:cubicBezTo>
                    <a:pt x="18" y="70"/>
                    <a:pt x="18" y="69"/>
                    <a:pt x="17" y="69"/>
                  </a:cubicBezTo>
                  <a:cubicBezTo>
                    <a:pt x="15" y="64"/>
                    <a:pt x="13" y="60"/>
                    <a:pt x="10" y="56"/>
                  </a:cubicBezTo>
                  <a:cubicBezTo>
                    <a:pt x="8" y="53"/>
                    <a:pt x="7" y="51"/>
                    <a:pt x="5" y="48"/>
                  </a:cubicBezTo>
                  <a:cubicBezTo>
                    <a:pt x="4" y="45"/>
                    <a:pt x="2" y="43"/>
                    <a:pt x="2" y="39"/>
                  </a:cubicBezTo>
                  <a:cubicBezTo>
                    <a:pt x="2" y="38"/>
                    <a:pt x="0" y="38"/>
                    <a:pt x="0" y="39"/>
                  </a:cubicBezTo>
                  <a:cubicBezTo>
                    <a:pt x="0" y="44"/>
                    <a:pt x="3" y="47"/>
                    <a:pt x="6" y="51"/>
                  </a:cubicBezTo>
                  <a:cubicBezTo>
                    <a:pt x="8" y="55"/>
                    <a:pt x="11" y="60"/>
                    <a:pt x="14" y="64"/>
                  </a:cubicBezTo>
                  <a:cubicBezTo>
                    <a:pt x="15" y="67"/>
                    <a:pt x="16" y="70"/>
                    <a:pt x="18" y="73"/>
                  </a:cubicBezTo>
                  <a:cubicBezTo>
                    <a:pt x="17" y="73"/>
                    <a:pt x="17" y="73"/>
                    <a:pt x="17" y="74"/>
                  </a:cubicBezTo>
                  <a:cubicBezTo>
                    <a:pt x="15" y="77"/>
                    <a:pt x="13" y="80"/>
                    <a:pt x="11" y="83"/>
                  </a:cubicBezTo>
                  <a:cubicBezTo>
                    <a:pt x="9" y="85"/>
                    <a:pt x="7" y="87"/>
                    <a:pt x="6" y="90"/>
                  </a:cubicBezTo>
                  <a:cubicBezTo>
                    <a:pt x="6" y="91"/>
                    <a:pt x="6" y="91"/>
                    <a:pt x="7" y="91"/>
                  </a:cubicBezTo>
                  <a:cubicBezTo>
                    <a:pt x="7" y="91"/>
                    <a:pt x="7" y="91"/>
                    <a:pt x="7" y="91"/>
                  </a:cubicBezTo>
                  <a:cubicBezTo>
                    <a:pt x="7" y="92"/>
                    <a:pt x="8" y="91"/>
                    <a:pt x="8" y="91"/>
                  </a:cubicBezTo>
                  <a:cubicBezTo>
                    <a:pt x="8" y="91"/>
                    <a:pt x="8" y="91"/>
                    <a:pt x="8" y="91"/>
                  </a:cubicBezTo>
                  <a:cubicBezTo>
                    <a:pt x="8" y="90"/>
                    <a:pt x="8" y="90"/>
                    <a:pt x="8" y="90"/>
                  </a:cubicBezTo>
                  <a:cubicBezTo>
                    <a:pt x="9" y="88"/>
                    <a:pt x="12" y="84"/>
                    <a:pt x="13" y="83"/>
                  </a:cubicBezTo>
                  <a:cubicBezTo>
                    <a:pt x="15" y="80"/>
                    <a:pt x="17" y="77"/>
                    <a:pt x="18" y="74"/>
                  </a:cubicBezTo>
                  <a:cubicBezTo>
                    <a:pt x="21" y="80"/>
                    <a:pt x="22" y="86"/>
                    <a:pt x="24" y="92"/>
                  </a:cubicBezTo>
                  <a:cubicBezTo>
                    <a:pt x="26" y="100"/>
                    <a:pt x="28" y="109"/>
                    <a:pt x="30" y="118"/>
                  </a:cubicBezTo>
                  <a:cubicBezTo>
                    <a:pt x="27" y="122"/>
                    <a:pt x="24" y="127"/>
                    <a:pt x="21" y="131"/>
                  </a:cubicBezTo>
                  <a:cubicBezTo>
                    <a:pt x="17" y="134"/>
                    <a:pt x="13" y="138"/>
                    <a:pt x="11" y="142"/>
                  </a:cubicBezTo>
                  <a:cubicBezTo>
                    <a:pt x="10" y="143"/>
                    <a:pt x="12" y="143"/>
                    <a:pt x="12" y="142"/>
                  </a:cubicBezTo>
                  <a:cubicBezTo>
                    <a:pt x="15" y="138"/>
                    <a:pt x="19" y="135"/>
                    <a:pt x="22" y="131"/>
                  </a:cubicBezTo>
                  <a:cubicBezTo>
                    <a:pt x="25" y="128"/>
                    <a:pt x="28" y="124"/>
                    <a:pt x="30" y="120"/>
                  </a:cubicBezTo>
                  <a:cubicBezTo>
                    <a:pt x="32" y="130"/>
                    <a:pt x="33" y="141"/>
                    <a:pt x="32" y="151"/>
                  </a:cubicBezTo>
                  <a:cubicBezTo>
                    <a:pt x="32" y="151"/>
                    <a:pt x="32" y="151"/>
                    <a:pt x="32" y="151"/>
                  </a:cubicBezTo>
                  <a:cubicBezTo>
                    <a:pt x="32" y="152"/>
                    <a:pt x="32" y="152"/>
                    <a:pt x="32" y="153"/>
                  </a:cubicBezTo>
                  <a:cubicBezTo>
                    <a:pt x="32" y="153"/>
                    <a:pt x="32" y="153"/>
                    <a:pt x="32" y="153"/>
                  </a:cubicBezTo>
                  <a:cubicBezTo>
                    <a:pt x="32" y="154"/>
                    <a:pt x="33" y="154"/>
                    <a:pt x="33" y="153"/>
                  </a:cubicBezTo>
                  <a:cubicBezTo>
                    <a:pt x="33" y="152"/>
                    <a:pt x="33" y="152"/>
                    <a:pt x="33" y="152"/>
                  </a:cubicBezTo>
                  <a:cubicBezTo>
                    <a:pt x="34" y="141"/>
                    <a:pt x="33" y="129"/>
                    <a:pt x="31" y="119"/>
                  </a:cubicBezTo>
                  <a:cubicBezTo>
                    <a:pt x="31" y="118"/>
                    <a:pt x="31" y="118"/>
                    <a:pt x="31" y="118"/>
                  </a:cubicBezTo>
                  <a:cubicBezTo>
                    <a:pt x="34" y="114"/>
                    <a:pt x="38" y="110"/>
                    <a:pt x="40" y="105"/>
                  </a:cubicBezTo>
                  <a:cubicBezTo>
                    <a:pt x="42" y="103"/>
                    <a:pt x="43" y="101"/>
                    <a:pt x="43" y="99"/>
                  </a:cubicBezTo>
                  <a:cubicBezTo>
                    <a:pt x="44" y="97"/>
                    <a:pt x="45" y="93"/>
                    <a:pt x="47" y="91"/>
                  </a:cubicBezTo>
                  <a:cubicBezTo>
                    <a:pt x="48" y="91"/>
                    <a:pt x="47" y="90"/>
                    <a:pt x="46" y="91"/>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64" name="Freeform 57"/>
            <p:cNvSpPr/>
            <p:nvPr/>
          </p:nvSpPr>
          <p:spPr bwMode="auto">
            <a:xfrm>
              <a:off x="6937376" y="3341688"/>
              <a:ext cx="138113" cy="231775"/>
            </a:xfrm>
            <a:custGeom>
              <a:avLst/>
              <a:gdLst>
                <a:gd name="T0" fmla="*/ 49 w 50"/>
                <a:gd name="T1" fmla="*/ 8 h 84"/>
                <a:gd name="T2" fmla="*/ 49 w 50"/>
                <a:gd name="T3" fmla="*/ 8 h 84"/>
                <a:gd name="T4" fmla="*/ 48 w 50"/>
                <a:gd name="T5" fmla="*/ 8 h 84"/>
                <a:gd name="T6" fmla="*/ 48 w 50"/>
                <a:gd name="T7" fmla="*/ 9 h 84"/>
                <a:gd name="T8" fmla="*/ 36 w 50"/>
                <a:gd name="T9" fmla="*/ 17 h 84"/>
                <a:gd name="T10" fmla="*/ 24 w 50"/>
                <a:gd name="T11" fmla="*/ 29 h 84"/>
                <a:gd name="T12" fmla="*/ 19 w 50"/>
                <a:gd name="T13" fmla="*/ 33 h 84"/>
                <a:gd name="T14" fmla="*/ 18 w 50"/>
                <a:gd name="T15" fmla="*/ 20 h 84"/>
                <a:gd name="T16" fmla="*/ 16 w 50"/>
                <a:gd name="T17" fmla="*/ 11 h 84"/>
                <a:gd name="T18" fmla="*/ 14 w 50"/>
                <a:gd name="T19" fmla="*/ 1 h 84"/>
                <a:gd name="T20" fmla="*/ 13 w 50"/>
                <a:gd name="T21" fmla="*/ 1 h 84"/>
                <a:gd name="T22" fmla="*/ 16 w 50"/>
                <a:gd name="T23" fmla="*/ 17 h 84"/>
                <a:gd name="T24" fmla="*/ 18 w 50"/>
                <a:gd name="T25" fmla="*/ 34 h 84"/>
                <a:gd name="T26" fmla="*/ 11 w 50"/>
                <a:gd name="T27" fmla="*/ 40 h 84"/>
                <a:gd name="T28" fmla="*/ 0 w 50"/>
                <a:gd name="T29" fmla="*/ 47 h 84"/>
                <a:gd name="T30" fmla="*/ 1 w 50"/>
                <a:gd name="T31" fmla="*/ 48 h 84"/>
                <a:gd name="T32" fmla="*/ 1 w 50"/>
                <a:gd name="T33" fmla="*/ 48 h 84"/>
                <a:gd name="T34" fmla="*/ 2 w 50"/>
                <a:gd name="T35" fmla="*/ 47 h 84"/>
                <a:gd name="T36" fmla="*/ 11 w 50"/>
                <a:gd name="T37" fmla="*/ 42 h 84"/>
                <a:gd name="T38" fmla="*/ 18 w 50"/>
                <a:gd name="T39" fmla="*/ 36 h 84"/>
                <a:gd name="T40" fmla="*/ 19 w 50"/>
                <a:gd name="T41" fmla="*/ 39 h 84"/>
                <a:gd name="T42" fmla="*/ 20 w 50"/>
                <a:gd name="T43" fmla="*/ 80 h 84"/>
                <a:gd name="T44" fmla="*/ 19 w 50"/>
                <a:gd name="T45" fmla="*/ 81 h 84"/>
                <a:gd name="T46" fmla="*/ 20 w 50"/>
                <a:gd name="T47" fmla="*/ 83 h 84"/>
                <a:gd name="T48" fmla="*/ 22 w 50"/>
                <a:gd name="T49" fmla="*/ 83 h 84"/>
                <a:gd name="T50" fmla="*/ 20 w 50"/>
                <a:gd name="T51" fmla="*/ 40 h 84"/>
                <a:gd name="T52" fmla="*/ 20 w 50"/>
                <a:gd name="T53" fmla="*/ 35 h 84"/>
                <a:gd name="T54" fmla="*/ 23 w 50"/>
                <a:gd name="T55" fmla="*/ 32 h 84"/>
                <a:gd name="T56" fmla="*/ 34 w 50"/>
                <a:gd name="T57" fmla="*/ 20 h 84"/>
                <a:gd name="T58" fmla="*/ 49 w 50"/>
                <a:gd name="T59" fmla="*/ 9 h 84"/>
                <a:gd name="T60" fmla="*/ 49 w 50"/>
                <a:gd name="T61" fmla="*/ 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 h="84">
                  <a:moveTo>
                    <a:pt x="49" y="8"/>
                  </a:moveTo>
                  <a:cubicBezTo>
                    <a:pt x="49" y="8"/>
                    <a:pt x="49" y="8"/>
                    <a:pt x="49" y="8"/>
                  </a:cubicBezTo>
                  <a:cubicBezTo>
                    <a:pt x="48" y="8"/>
                    <a:pt x="48" y="8"/>
                    <a:pt x="48" y="8"/>
                  </a:cubicBezTo>
                  <a:cubicBezTo>
                    <a:pt x="48" y="9"/>
                    <a:pt x="48" y="9"/>
                    <a:pt x="48" y="9"/>
                  </a:cubicBezTo>
                  <a:cubicBezTo>
                    <a:pt x="44" y="12"/>
                    <a:pt x="40" y="14"/>
                    <a:pt x="36" y="17"/>
                  </a:cubicBezTo>
                  <a:cubicBezTo>
                    <a:pt x="31" y="21"/>
                    <a:pt x="28" y="25"/>
                    <a:pt x="24" y="29"/>
                  </a:cubicBezTo>
                  <a:cubicBezTo>
                    <a:pt x="22" y="31"/>
                    <a:pt x="21" y="32"/>
                    <a:pt x="19" y="33"/>
                  </a:cubicBezTo>
                  <a:cubicBezTo>
                    <a:pt x="19" y="29"/>
                    <a:pt x="19" y="25"/>
                    <a:pt x="18" y="20"/>
                  </a:cubicBezTo>
                  <a:cubicBezTo>
                    <a:pt x="18" y="17"/>
                    <a:pt x="17" y="14"/>
                    <a:pt x="16" y="11"/>
                  </a:cubicBezTo>
                  <a:cubicBezTo>
                    <a:pt x="15" y="7"/>
                    <a:pt x="14" y="4"/>
                    <a:pt x="14" y="1"/>
                  </a:cubicBezTo>
                  <a:cubicBezTo>
                    <a:pt x="14" y="0"/>
                    <a:pt x="13" y="0"/>
                    <a:pt x="13" y="1"/>
                  </a:cubicBezTo>
                  <a:cubicBezTo>
                    <a:pt x="13" y="7"/>
                    <a:pt x="15" y="12"/>
                    <a:pt x="16" y="17"/>
                  </a:cubicBezTo>
                  <a:cubicBezTo>
                    <a:pt x="17" y="23"/>
                    <a:pt x="18" y="29"/>
                    <a:pt x="18" y="34"/>
                  </a:cubicBezTo>
                  <a:cubicBezTo>
                    <a:pt x="16" y="36"/>
                    <a:pt x="14" y="38"/>
                    <a:pt x="11" y="40"/>
                  </a:cubicBezTo>
                  <a:cubicBezTo>
                    <a:pt x="8" y="42"/>
                    <a:pt x="4" y="44"/>
                    <a:pt x="0" y="47"/>
                  </a:cubicBezTo>
                  <a:cubicBezTo>
                    <a:pt x="0" y="47"/>
                    <a:pt x="0" y="48"/>
                    <a:pt x="1" y="48"/>
                  </a:cubicBezTo>
                  <a:cubicBezTo>
                    <a:pt x="1" y="48"/>
                    <a:pt x="1" y="48"/>
                    <a:pt x="1" y="48"/>
                  </a:cubicBezTo>
                  <a:cubicBezTo>
                    <a:pt x="2" y="47"/>
                    <a:pt x="2" y="47"/>
                    <a:pt x="2" y="47"/>
                  </a:cubicBezTo>
                  <a:cubicBezTo>
                    <a:pt x="5" y="45"/>
                    <a:pt x="8" y="44"/>
                    <a:pt x="11" y="42"/>
                  </a:cubicBezTo>
                  <a:cubicBezTo>
                    <a:pt x="14" y="40"/>
                    <a:pt x="16" y="38"/>
                    <a:pt x="18" y="36"/>
                  </a:cubicBezTo>
                  <a:cubicBezTo>
                    <a:pt x="18" y="37"/>
                    <a:pt x="19" y="38"/>
                    <a:pt x="19" y="39"/>
                  </a:cubicBezTo>
                  <a:cubicBezTo>
                    <a:pt x="20" y="52"/>
                    <a:pt x="19" y="66"/>
                    <a:pt x="20" y="80"/>
                  </a:cubicBezTo>
                  <a:cubicBezTo>
                    <a:pt x="20" y="80"/>
                    <a:pt x="19" y="80"/>
                    <a:pt x="19" y="81"/>
                  </a:cubicBezTo>
                  <a:cubicBezTo>
                    <a:pt x="20" y="82"/>
                    <a:pt x="20" y="82"/>
                    <a:pt x="20" y="83"/>
                  </a:cubicBezTo>
                  <a:cubicBezTo>
                    <a:pt x="21" y="84"/>
                    <a:pt x="22" y="83"/>
                    <a:pt x="22" y="83"/>
                  </a:cubicBezTo>
                  <a:cubicBezTo>
                    <a:pt x="21" y="69"/>
                    <a:pt x="21" y="54"/>
                    <a:pt x="20" y="40"/>
                  </a:cubicBezTo>
                  <a:cubicBezTo>
                    <a:pt x="20" y="38"/>
                    <a:pt x="20" y="37"/>
                    <a:pt x="20" y="35"/>
                  </a:cubicBezTo>
                  <a:cubicBezTo>
                    <a:pt x="21" y="34"/>
                    <a:pt x="22" y="33"/>
                    <a:pt x="23" y="32"/>
                  </a:cubicBezTo>
                  <a:cubicBezTo>
                    <a:pt x="27" y="28"/>
                    <a:pt x="30" y="24"/>
                    <a:pt x="34" y="20"/>
                  </a:cubicBezTo>
                  <a:cubicBezTo>
                    <a:pt x="39" y="16"/>
                    <a:pt x="44" y="13"/>
                    <a:pt x="49" y="9"/>
                  </a:cubicBezTo>
                  <a:cubicBezTo>
                    <a:pt x="50" y="9"/>
                    <a:pt x="50" y="8"/>
                    <a:pt x="49" y="8"/>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65" name="Freeform 58"/>
            <p:cNvSpPr/>
            <p:nvPr/>
          </p:nvSpPr>
          <p:spPr bwMode="auto">
            <a:xfrm>
              <a:off x="6797676" y="3689351"/>
              <a:ext cx="125413" cy="206375"/>
            </a:xfrm>
            <a:custGeom>
              <a:avLst/>
              <a:gdLst>
                <a:gd name="T0" fmla="*/ 44 w 45"/>
                <a:gd name="T1" fmla="*/ 18 h 75"/>
                <a:gd name="T2" fmla="*/ 25 w 45"/>
                <a:gd name="T3" fmla="*/ 30 h 75"/>
                <a:gd name="T4" fmla="*/ 12 w 45"/>
                <a:gd name="T5" fmla="*/ 36 h 75"/>
                <a:gd name="T6" fmla="*/ 14 w 45"/>
                <a:gd name="T7" fmla="*/ 19 h 75"/>
                <a:gd name="T8" fmla="*/ 16 w 45"/>
                <a:gd name="T9" fmla="*/ 10 h 75"/>
                <a:gd name="T10" fmla="*/ 18 w 45"/>
                <a:gd name="T11" fmla="*/ 1 h 75"/>
                <a:gd name="T12" fmla="*/ 17 w 45"/>
                <a:gd name="T13" fmla="*/ 0 h 75"/>
                <a:gd name="T14" fmla="*/ 15 w 45"/>
                <a:gd name="T15" fmla="*/ 10 h 75"/>
                <a:gd name="T16" fmla="*/ 11 w 45"/>
                <a:gd name="T17" fmla="*/ 32 h 75"/>
                <a:gd name="T18" fmla="*/ 11 w 45"/>
                <a:gd name="T19" fmla="*/ 36 h 75"/>
                <a:gd name="T20" fmla="*/ 3 w 45"/>
                <a:gd name="T21" fmla="*/ 38 h 75"/>
                <a:gd name="T22" fmla="*/ 4 w 45"/>
                <a:gd name="T23" fmla="*/ 39 h 75"/>
                <a:gd name="T24" fmla="*/ 10 w 45"/>
                <a:gd name="T25" fmla="*/ 37 h 75"/>
                <a:gd name="T26" fmla="*/ 7 w 45"/>
                <a:gd name="T27" fmla="*/ 54 h 75"/>
                <a:gd name="T28" fmla="*/ 5 w 45"/>
                <a:gd name="T29" fmla="*/ 63 h 75"/>
                <a:gd name="T30" fmla="*/ 4 w 45"/>
                <a:gd name="T31" fmla="*/ 67 h 75"/>
                <a:gd name="T32" fmla="*/ 1 w 45"/>
                <a:gd name="T33" fmla="*/ 71 h 75"/>
                <a:gd name="T34" fmla="*/ 0 w 45"/>
                <a:gd name="T35" fmla="*/ 71 h 75"/>
                <a:gd name="T36" fmla="*/ 6 w 45"/>
                <a:gd name="T37" fmla="*/ 64 h 75"/>
                <a:gd name="T38" fmla="*/ 10 w 45"/>
                <a:gd name="T39" fmla="*/ 45 h 75"/>
                <a:gd name="T40" fmla="*/ 12 w 45"/>
                <a:gd name="T41" fmla="*/ 37 h 75"/>
                <a:gd name="T42" fmla="*/ 24 w 45"/>
                <a:gd name="T43" fmla="*/ 32 h 75"/>
                <a:gd name="T44" fmla="*/ 44 w 45"/>
                <a:gd name="T45" fmla="*/ 19 h 75"/>
                <a:gd name="T46" fmla="*/ 44 w 45"/>
                <a:gd name="T47" fmla="*/ 1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75">
                  <a:moveTo>
                    <a:pt x="44" y="18"/>
                  </a:moveTo>
                  <a:cubicBezTo>
                    <a:pt x="37" y="21"/>
                    <a:pt x="32" y="26"/>
                    <a:pt x="25" y="30"/>
                  </a:cubicBezTo>
                  <a:cubicBezTo>
                    <a:pt x="21" y="32"/>
                    <a:pt x="17" y="34"/>
                    <a:pt x="12" y="36"/>
                  </a:cubicBezTo>
                  <a:cubicBezTo>
                    <a:pt x="13" y="30"/>
                    <a:pt x="13" y="25"/>
                    <a:pt x="14" y="19"/>
                  </a:cubicBezTo>
                  <a:cubicBezTo>
                    <a:pt x="15" y="16"/>
                    <a:pt x="15" y="13"/>
                    <a:pt x="16" y="10"/>
                  </a:cubicBezTo>
                  <a:cubicBezTo>
                    <a:pt x="16" y="8"/>
                    <a:pt x="16" y="3"/>
                    <a:pt x="18" y="1"/>
                  </a:cubicBezTo>
                  <a:cubicBezTo>
                    <a:pt x="19" y="1"/>
                    <a:pt x="18" y="0"/>
                    <a:pt x="17" y="0"/>
                  </a:cubicBezTo>
                  <a:cubicBezTo>
                    <a:pt x="15" y="2"/>
                    <a:pt x="15" y="7"/>
                    <a:pt x="15" y="10"/>
                  </a:cubicBezTo>
                  <a:cubicBezTo>
                    <a:pt x="14" y="17"/>
                    <a:pt x="12" y="25"/>
                    <a:pt x="11" y="32"/>
                  </a:cubicBezTo>
                  <a:cubicBezTo>
                    <a:pt x="11" y="33"/>
                    <a:pt x="11" y="35"/>
                    <a:pt x="11" y="36"/>
                  </a:cubicBezTo>
                  <a:cubicBezTo>
                    <a:pt x="8" y="37"/>
                    <a:pt x="6" y="37"/>
                    <a:pt x="3" y="38"/>
                  </a:cubicBezTo>
                  <a:cubicBezTo>
                    <a:pt x="3" y="38"/>
                    <a:pt x="3" y="39"/>
                    <a:pt x="4" y="39"/>
                  </a:cubicBezTo>
                  <a:cubicBezTo>
                    <a:pt x="6" y="39"/>
                    <a:pt x="8" y="38"/>
                    <a:pt x="10" y="37"/>
                  </a:cubicBezTo>
                  <a:cubicBezTo>
                    <a:pt x="9" y="43"/>
                    <a:pt x="8" y="49"/>
                    <a:pt x="7" y="54"/>
                  </a:cubicBezTo>
                  <a:cubicBezTo>
                    <a:pt x="6" y="57"/>
                    <a:pt x="6" y="60"/>
                    <a:pt x="5" y="63"/>
                  </a:cubicBezTo>
                  <a:cubicBezTo>
                    <a:pt x="5" y="64"/>
                    <a:pt x="4" y="66"/>
                    <a:pt x="4" y="67"/>
                  </a:cubicBezTo>
                  <a:cubicBezTo>
                    <a:pt x="3" y="67"/>
                    <a:pt x="1" y="71"/>
                    <a:pt x="1" y="71"/>
                  </a:cubicBezTo>
                  <a:cubicBezTo>
                    <a:pt x="1" y="70"/>
                    <a:pt x="0" y="71"/>
                    <a:pt x="0" y="71"/>
                  </a:cubicBezTo>
                  <a:cubicBezTo>
                    <a:pt x="2" y="75"/>
                    <a:pt x="5" y="66"/>
                    <a:pt x="6" y="64"/>
                  </a:cubicBezTo>
                  <a:cubicBezTo>
                    <a:pt x="8" y="58"/>
                    <a:pt x="9" y="52"/>
                    <a:pt x="10" y="45"/>
                  </a:cubicBezTo>
                  <a:cubicBezTo>
                    <a:pt x="11" y="43"/>
                    <a:pt x="11" y="40"/>
                    <a:pt x="12" y="37"/>
                  </a:cubicBezTo>
                  <a:cubicBezTo>
                    <a:pt x="16" y="36"/>
                    <a:pt x="20" y="34"/>
                    <a:pt x="24" y="32"/>
                  </a:cubicBezTo>
                  <a:cubicBezTo>
                    <a:pt x="31" y="28"/>
                    <a:pt x="37" y="23"/>
                    <a:pt x="44" y="19"/>
                  </a:cubicBezTo>
                  <a:cubicBezTo>
                    <a:pt x="45" y="18"/>
                    <a:pt x="44" y="17"/>
                    <a:pt x="44" y="18"/>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66" name="Freeform 59"/>
            <p:cNvSpPr/>
            <p:nvPr/>
          </p:nvSpPr>
          <p:spPr bwMode="auto">
            <a:xfrm>
              <a:off x="6732588" y="3898901"/>
              <a:ext cx="23813" cy="104775"/>
            </a:xfrm>
            <a:custGeom>
              <a:avLst/>
              <a:gdLst>
                <a:gd name="T0" fmla="*/ 7 w 9"/>
                <a:gd name="T1" fmla="*/ 1 h 38"/>
                <a:gd name="T2" fmla="*/ 1 w 9"/>
                <a:gd name="T3" fmla="*/ 37 h 38"/>
                <a:gd name="T4" fmla="*/ 2 w 9"/>
                <a:gd name="T5" fmla="*/ 38 h 38"/>
                <a:gd name="T6" fmla="*/ 9 w 9"/>
                <a:gd name="T7" fmla="*/ 1 h 38"/>
                <a:gd name="T8" fmla="*/ 7 w 9"/>
                <a:gd name="T9" fmla="*/ 1 h 38"/>
              </a:gdLst>
              <a:ahLst/>
              <a:cxnLst>
                <a:cxn ang="0">
                  <a:pos x="T0" y="T1"/>
                </a:cxn>
                <a:cxn ang="0">
                  <a:pos x="T2" y="T3"/>
                </a:cxn>
                <a:cxn ang="0">
                  <a:pos x="T4" y="T5"/>
                </a:cxn>
                <a:cxn ang="0">
                  <a:pos x="T6" y="T7"/>
                </a:cxn>
                <a:cxn ang="0">
                  <a:pos x="T8" y="T9"/>
                </a:cxn>
              </a:cxnLst>
              <a:rect l="0" t="0" r="r" b="b"/>
              <a:pathLst>
                <a:path w="9" h="38">
                  <a:moveTo>
                    <a:pt x="7" y="1"/>
                  </a:moveTo>
                  <a:cubicBezTo>
                    <a:pt x="7" y="13"/>
                    <a:pt x="5" y="26"/>
                    <a:pt x="1" y="37"/>
                  </a:cubicBezTo>
                  <a:cubicBezTo>
                    <a:pt x="0" y="38"/>
                    <a:pt x="2" y="38"/>
                    <a:pt x="2" y="38"/>
                  </a:cubicBezTo>
                  <a:cubicBezTo>
                    <a:pt x="6" y="26"/>
                    <a:pt x="9" y="13"/>
                    <a:pt x="9" y="1"/>
                  </a:cubicBezTo>
                  <a:cubicBezTo>
                    <a:pt x="9" y="0"/>
                    <a:pt x="7" y="0"/>
                    <a:pt x="7" y="1"/>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67" name="Freeform 60"/>
            <p:cNvSpPr/>
            <p:nvPr/>
          </p:nvSpPr>
          <p:spPr bwMode="auto">
            <a:xfrm>
              <a:off x="6580188" y="4092576"/>
              <a:ext cx="96838" cy="52388"/>
            </a:xfrm>
            <a:custGeom>
              <a:avLst/>
              <a:gdLst>
                <a:gd name="T0" fmla="*/ 33 w 35"/>
                <a:gd name="T1" fmla="*/ 1 h 19"/>
                <a:gd name="T2" fmla="*/ 20 w 35"/>
                <a:gd name="T3" fmla="*/ 12 h 19"/>
                <a:gd name="T4" fmla="*/ 2 w 35"/>
                <a:gd name="T5" fmla="*/ 14 h 19"/>
                <a:gd name="T6" fmla="*/ 1 w 35"/>
                <a:gd name="T7" fmla="*/ 15 h 19"/>
                <a:gd name="T8" fmla="*/ 17 w 35"/>
                <a:gd name="T9" fmla="*/ 15 h 19"/>
                <a:gd name="T10" fmla="*/ 34 w 35"/>
                <a:gd name="T11" fmla="*/ 2 h 19"/>
                <a:gd name="T12" fmla="*/ 33 w 35"/>
                <a:gd name="T13" fmla="*/ 1 h 19"/>
              </a:gdLst>
              <a:ahLst/>
              <a:cxnLst>
                <a:cxn ang="0">
                  <a:pos x="T0" y="T1"/>
                </a:cxn>
                <a:cxn ang="0">
                  <a:pos x="T2" y="T3"/>
                </a:cxn>
                <a:cxn ang="0">
                  <a:pos x="T4" y="T5"/>
                </a:cxn>
                <a:cxn ang="0">
                  <a:pos x="T6" y="T7"/>
                </a:cxn>
                <a:cxn ang="0">
                  <a:pos x="T8" y="T9"/>
                </a:cxn>
                <a:cxn ang="0">
                  <a:pos x="T10" y="T11"/>
                </a:cxn>
                <a:cxn ang="0">
                  <a:pos x="T12" y="T13"/>
                </a:cxn>
              </a:cxnLst>
              <a:rect l="0" t="0" r="r" b="b"/>
              <a:pathLst>
                <a:path w="35" h="19">
                  <a:moveTo>
                    <a:pt x="33" y="1"/>
                  </a:moveTo>
                  <a:cubicBezTo>
                    <a:pt x="30" y="5"/>
                    <a:pt x="25" y="9"/>
                    <a:pt x="20" y="12"/>
                  </a:cubicBezTo>
                  <a:cubicBezTo>
                    <a:pt x="15" y="15"/>
                    <a:pt x="7" y="18"/>
                    <a:pt x="2" y="14"/>
                  </a:cubicBezTo>
                  <a:cubicBezTo>
                    <a:pt x="1" y="14"/>
                    <a:pt x="0" y="15"/>
                    <a:pt x="1" y="15"/>
                  </a:cubicBezTo>
                  <a:cubicBezTo>
                    <a:pt x="6" y="19"/>
                    <a:pt x="12" y="17"/>
                    <a:pt x="17" y="15"/>
                  </a:cubicBezTo>
                  <a:cubicBezTo>
                    <a:pt x="23" y="12"/>
                    <a:pt x="30" y="7"/>
                    <a:pt x="34" y="2"/>
                  </a:cubicBezTo>
                  <a:cubicBezTo>
                    <a:pt x="35" y="1"/>
                    <a:pt x="34" y="0"/>
                    <a:pt x="33" y="1"/>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68" name="Freeform 61"/>
            <p:cNvSpPr/>
            <p:nvPr/>
          </p:nvSpPr>
          <p:spPr bwMode="auto">
            <a:xfrm>
              <a:off x="6561138" y="4256088"/>
              <a:ext cx="65088" cy="71438"/>
            </a:xfrm>
            <a:custGeom>
              <a:avLst/>
              <a:gdLst>
                <a:gd name="T0" fmla="*/ 23 w 24"/>
                <a:gd name="T1" fmla="*/ 2 h 26"/>
                <a:gd name="T2" fmla="*/ 22 w 24"/>
                <a:gd name="T3" fmla="*/ 0 h 26"/>
                <a:gd name="T4" fmla="*/ 21 w 24"/>
                <a:gd name="T5" fmla="*/ 2 h 26"/>
                <a:gd name="T6" fmla="*/ 2 w 24"/>
                <a:gd name="T7" fmla="*/ 23 h 26"/>
                <a:gd name="T8" fmla="*/ 1 w 24"/>
                <a:gd name="T9" fmla="*/ 23 h 26"/>
                <a:gd name="T10" fmla="*/ 0 w 24"/>
                <a:gd name="T11" fmla="*/ 25 h 26"/>
                <a:gd name="T12" fmla="*/ 1 w 24"/>
                <a:gd name="T13" fmla="*/ 26 h 26"/>
                <a:gd name="T14" fmla="*/ 23 w 24"/>
                <a:gd name="T15" fmla="*/ 3 h 26"/>
                <a:gd name="T16" fmla="*/ 23 w 24"/>
                <a:gd name="T17"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6">
                  <a:moveTo>
                    <a:pt x="23" y="2"/>
                  </a:moveTo>
                  <a:cubicBezTo>
                    <a:pt x="23" y="1"/>
                    <a:pt x="23" y="1"/>
                    <a:pt x="22" y="0"/>
                  </a:cubicBezTo>
                  <a:cubicBezTo>
                    <a:pt x="21" y="0"/>
                    <a:pt x="21" y="1"/>
                    <a:pt x="21" y="2"/>
                  </a:cubicBezTo>
                  <a:cubicBezTo>
                    <a:pt x="24" y="4"/>
                    <a:pt x="8" y="18"/>
                    <a:pt x="2" y="23"/>
                  </a:cubicBezTo>
                  <a:cubicBezTo>
                    <a:pt x="2" y="23"/>
                    <a:pt x="1" y="23"/>
                    <a:pt x="1" y="23"/>
                  </a:cubicBezTo>
                  <a:cubicBezTo>
                    <a:pt x="0" y="24"/>
                    <a:pt x="0" y="24"/>
                    <a:pt x="0" y="25"/>
                  </a:cubicBezTo>
                  <a:cubicBezTo>
                    <a:pt x="0" y="26"/>
                    <a:pt x="0" y="26"/>
                    <a:pt x="1" y="26"/>
                  </a:cubicBezTo>
                  <a:cubicBezTo>
                    <a:pt x="10" y="20"/>
                    <a:pt x="18" y="12"/>
                    <a:pt x="23" y="3"/>
                  </a:cubicBezTo>
                  <a:cubicBezTo>
                    <a:pt x="24" y="2"/>
                    <a:pt x="24" y="2"/>
                    <a:pt x="23" y="2"/>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69" name="Freeform 62"/>
            <p:cNvSpPr/>
            <p:nvPr/>
          </p:nvSpPr>
          <p:spPr bwMode="auto">
            <a:xfrm>
              <a:off x="6057901" y="3465513"/>
              <a:ext cx="82550" cy="15875"/>
            </a:xfrm>
            <a:custGeom>
              <a:avLst/>
              <a:gdLst>
                <a:gd name="T0" fmla="*/ 28 w 30"/>
                <a:gd name="T1" fmla="*/ 1 h 6"/>
                <a:gd name="T2" fmla="*/ 16 w 30"/>
                <a:gd name="T3" fmla="*/ 2 h 6"/>
                <a:gd name="T4" fmla="*/ 4 w 30"/>
                <a:gd name="T5" fmla="*/ 1 h 6"/>
                <a:gd name="T6" fmla="*/ 2 w 30"/>
                <a:gd name="T7" fmla="*/ 1 h 6"/>
                <a:gd name="T8" fmla="*/ 29 w 30"/>
                <a:gd name="T9" fmla="*/ 2 h 6"/>
                <a:gd name="T10" fmla="*/ 28 w 30"/>
                <a:gd name="T11" fmla="*/ 1 h 6"/>
              </a:gdLst>
              <a:ahLst/>
              <a:cxnLst>
                <a:cxn ang="0">
                  <a:pos x="T0" y="T1"/>
                </a:cxn>
                <a:cxn ang="0">
                  <a:pos x="T2" y="T3"/>
                </a:cxn>
                <a:cxn ang="0">
                  <a:pos x="T4" y="T5"/>
                </a:cxn>
                <a:cxn ang="0">
                  <a:pos x="T6" y="T7"/>
                </a:cxn>
                <a:cxn ang="0">
                  <a:pos x="T8" y="T9"/>
                </a:cxn>
                <a:cxn ang="0">
                  <a:pos x="T10" y="T11"/>
                </a:cxn>
              </a:cxnLst>
              <a:rect l="0" t="0" r="r" b="b"/>
              <a:pathLst>
                <a:path w="30" h="6">
                  <a:moveTo>
                    <a:pt x="28" y="1"/>
                  </a:moveTo>
                  <a:cubicBezTo>
                    <a:pt x="24" y="2"/>
                    <a:pt x="20" y="2"/>
                    <a:pt x="16" y="2"/>
                  </a:cubicBezTo>
                  <a:cubicBezTo>
                    <a:pt x="15" y="3"/>
                    <a:pt x="3" y="3"/>
                    <a:pt x="4" y="1"/>
                  </a:cubicBezTo>
                  <a:cubicBezTo>
                    <a:pt x="4" y="0"/>
                    <a:pt x="3" y="0"/>
                    <a:pt x="2" y="1"/>
                  </a:cubicBezTo>
                  <a:cubicBezTo>
                    <a:pt x="0" y="6"/>
                    <a:pt x="26" y="3"/>
                    <a:pt x="29" y="2"/>
                  </a:cubicBezTo>
                  <a:cubicBezTo>
                    <a:pt x="30" y="2"/>
                    <a:pt x="29" y="1"/>
                    <a:pt x="28" y="1"/>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70" name="Freeform 63"/>
            <p:cNvSpPr/>
            <p:nvPr/>
          </p:nvSpPr>
          <p:spPr bwMode="auto">
            <a:xfrm>
              <a:off x="6054726" y="3503613"/>
              <a:ext cx="96838" cy="28575"/>
            </a:xfrm>
            <a:custGeom>
              <a:avLst/>
              <a:gdLst>
                <a:gd name="T0" fmla="*/ 31 w 35"/>
                <a:gd name="T1" fmla="*/ 0 h 10"/>
                <a:gd name="T2" fmla="*/ 30 w 35"/>
                <a:gd name="T3" fmla="*/ 1 h 10"/>
                <a:gd name="T4" fmla="*/ 17 w 35"/>
                <a:gd name="T5" fmla="*/ 4 h 10"/>
                <a:gd name="T6" fmla="*/ 1 w 35"/>
                <a:gd name="T7" fmla="*/ 1 h 10"/>
                <a:gd name="T8" fmla="*/ 0 w 35"/>
                <a:gd name="T9" fmla="*/ 2 h 10"/>
                <a:gd name="T10" fmla="*/ 0 w 35"/>
                <a:gd name="T11" fmla="*/ 2 h 10"/>
                <a:gd name="T12" fmla="*/ 0 w 35"/>
                <a:gd name="T13" fmla="*/ 3 h 10"/>
                <a:gd name="T14" fmla="*/ 2 w 35"/>
                <a:gd name="T15" fmla="*/ 3 h 10"/>
                <a:gd name="T16" fmla="*/ 2 w 35"/>
                <a:gd name="T17" fmla="*/ 2 h 10"/>
                <a:gd name="T18" fmla="*/ 31 w 35"/>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10">
                  <a:moveTo>
                    <a:pt x="31" y="0"/>
                  </a:moveTo>
                  <a:cubicBezTo>
                    <a:pt x="31" y="0"/>
                    <a:pt x="30" y="0"/>
                    <a:pt x="30" y="1"/>
                  </a:cubicBezTo>
                  <a:cubicBezTo>
                    <a:pt x="32" y="6"/>
                    <a:pt x="20" y="4"/>
                    <a:pt x="17" y="4"/>
                  </a:cubicBezTo>
                  <a:cubicBezTo>
                    <a:pt x="12" y="3"/>
                    <a:pt x="6" y="2"/>
                    <a:pt x="1" y="1"/>
                  </a:cubicBezTo>
                  <a:cubicBezTo>
                    <a:pt x="1" y="1"/>
                    <a:pt x="0" y="1"/>
                    <a:pt x="0" y="2"/>
                  </a:cubicBezTo>
                  <a:cubicBezTo>
                    <a:pt x="0" y="2"/>
                    <a:pt x="0" y="2"/>
                    <a:pt x="0" y="2"/>
                  </a:cubicBezTo>
                  <a:cubicBezTo>
                    <a:pt x="0" y="3"/>
                    <a:pt x="0" y="3"/>
                    <a:pt x="0" y="3"/>
                  </a:cubicBezTo>
                  <a:cubicBezTo>
                    <a:pt x="0" y="3"/>
                    <a:pt x="2" y="3"/>
                    <a:pt x="2" y="3"/>
                  </a:cubicBezTo>
                  <a:cubicBezTo>
                    <a:pt x="2" y="2"/>
                    <a:pt x="2" y="2"/>
                    <a:pt x="2" y="2"/>
                  </a:cubicBezTo>
                  <a:cubicBezTo>
                    <a:pt x="8" y="4"/>
                    <a:pt x="35" y="10"/>
                    <a:pt x="31" y="0"/>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71" name="Freeform 64"/>
            <p:cNvSpPr/>
            <p:nvPr/>
          </p:nvSpPr>
          <p:spPr bwMode="auto">
            <a:xfrm>
              <a:off x="6062663" y="3819526"/>
              <a:ext cx="7938" cy="4763"/>
            </a:xfrm>
            <a:custGeom>
              <a:avLst/>
              <a:gdLst>
                <a:gd name="T0" fmla="*/ 2 w 3"/>
                <a:gd name="T1" fmla="*/ 0 h 2"/>
                <a:gd name="T2" fmla="*/ 1 w 3"/>
                <a:gd name="T3" fmla="*/ 1 h 2"/>
                <a:gd name="T4" fmla="*/ 1 w 3"/>
                <a:gd name="T5" fmla="*/ 2 h 2"/>
                <a:gd name="T6" fmla="*/ 2 w 3"/>
                <a:gd name="T7" fmla="*/ 1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cubicBezTo>
                    <a:pt x="1" y="0"/>
                    <a:pt x="1" y="0"/>
                    <a:pt x="1" y="1"/>
                  </a:cubicBezTo>
                  <a:cubicBezTo>
                    <a:pt x="0" y="1"/>
                    <a:pt x="1" y="2"/>
                    <a:pt x="1" y="2"/>
                  </a:cubicBezTo>
                  <a:cubicBezTo>
                    <a:pt x="2" y="1"/>
                    <a:pt x="2" y="1"/>
                    <a:pt x="2" y="1"/>
                  </a:cubicBezTo>
                  <a:cubicBezTo>
                    <a:pt x="3" y="1"/>
                    <a:pt x="2" y="0"/>
                    <a:pt x="2" y="0"/>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72" name="Freeform 65"/>
            <p:cNvSpPr/>
            <p:nvPr/>
          </p:nvSpPr>
          <p:spPr bwMode="auto">
            <a:xfrm>
              <a:off x="5705476" y="5208588"/>
              <a:ext cx="6350" cy="25400"/>
            </a:xfrm>
            <a:custGeom>
              <a:avLst/>
              <a:gdLst>
                <a:gd name="T0" fmla="*/ 2 w 2"/>
                <a:gd name="T1" fmla="*/ 0 h 9"/>
                <a:gd name="T2" fmla="*/ 2 w 2"/>
                <a:gd name="T3" fmla="*/ 0 h 9"/>
                <a:gd name="T4" fmla="*/ 1 w 2"/>
                <a:gd name="T5" fmla="*/ 0 h 9"/>
                <a:gd name="T6" fmla="*/ 1 w 2"/>
                <a:gd name="T7" fmla="*/ 0 h 9"/>
                <a:gd name="T8" fmla="*/ 0 w 2"/>
                <a:gd name="T9" fmla="*/ 7 h 9"/>
                <a:gd name="T10" fmla="*/ 1 w 2"/>
                <a:gd name="T11" fmla="*/ 8 h 9"/>
                <a:gd name="T12" fmla="*/ 2 w 2"/>
                <a:gd name="T13" fmla="*/ 0 h 9"/>
                <a:gd name="T14" fmla="*/ 2 w 2"/>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9">
                  <a:moveTo>
                    <a:pt x="2" y="0"/>
                  </a:moveTo>
                  <a:cubicBezTo>
                    <a:pt x="2" y="0"/>
                    <a:pt x="2" y="0"/>
                    <a:pt x="2" y="0"/>
                  </a:cubicBezTo>
                  <a:cubicBezTo>
                    <a:pt x="1" y="0"/>
                    <a:pt x="1" y="0"/>
                    <a:pt x="1" y="0"/>
                  </a:cubicBezTo>
                  <a:cubicBezTo>
                    <a:pt x="1" y="0"/>
                    <a:pt x="1" y="0"/>
                    <a:pt x="1" y="0"/>
                  </a:cubicBezTo>
                  <a:cubicBezTo>
                    <a:pt x="1" y="3"/>
                    <a:pt x="1" y="5"/>
                    <a:pt x="0" y="7"/>
                  </a:cubicBezTo>
                  <a:cubicBezTo>
                    <a:pt x="0" y="8"/>
                    <a:pt x="1" y="9"/>
                    <a:pt x="1" y="8"/>
                  </a:cubicBezTo>
                  <a:cubicBezTo>
                    <a:pt x="2" y="5"/>
                    <a:pt x="2" y="3"/>
                    <a:pt x="2" y="0"/>
                  </a:cubicBezTo>
                  <a:cubicBezTo>
                    <a:pt x="2" y="0"/>
                    <a:pt x="2" y="0"/>
                    <a:pt x="2" y="0"/>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73" name="Freeform 66"/>
            <p:cNvSpPr/>
            <p:nvPr/>
          </p:nvSpPr>
          <p:spPr bwMode="auto">
            <a:xfrm>
              <a:off x="6013451" y="5021263"/>
              <a:ext cx="12700" cy="15875"/>
            </a:xfrm>
            <a:custGeom>
              <a:avLst/>
              <a:gdLst>
                <a:gd name="T0" fmla="*/ 3 w 5"/>
                <a:gd name="T1" fmla="*/ 3 h 6"/>
                <a:gd name="T2" fmla="*/ 2 w 5"/>
                <a:gd name="T3" fmla="*/ 3 h 6"/>
                <a:gd name="T4" fmla="*/ 1 w 5"/>
                <a:gd name="T5" fmla="*/ 1 h 6"/>
                <a:gd name="T6" fmla="*/ 0 w 5"/>
                <a:gd name="T7" fmla="*/ 2 h 6"/>
                <a:gd name="T8" fmla="*/ 4 w 5"/>
                <a:gd name="T9" fmla="*/ 4 h 6"/>
                <a:gd name="T10" fmla="*/ 3 w 5"/>
                <a:gd name="T11" fmla="*/ 3 h 6"/>
              </a:gdLst>
              <a:ahLst/>
              <a:cxnLst>
                <a:cxn ang="0">
                  <a:pos x="T0" y="T1"/>
                </a:cxn>
                <a:cxn ang="0">
                  <a:pos x="T2" y="T3"/>
                </a:cxn>
                <a:cxn ang="0">
                  <a:pos x="T4" y="T5"/>
                </a:cxn>
                <a:cxn ang="0">
                  <a:pos x="T6" y="T7"/>
                </a:cxn>
                <a:cxn ang="0">
                  <a:pos x="T8" y="T9"/>
                </a:cxn>
                <a:cxn ang="0">
                  <a:pos x="T10" y="T11"/>
                </a:cxn>
              </a:cxnLst>
              <a:rect l="0" t="0" r="r" b="b"/>
              <a:pathLst>
                <a:path w="5" h="6">
                  <a:moveTo>
                    <a:pt x="3" y="3"/>
                  </a:moveTo>
                  <a:cubicBezTo>
                    <a:pt x="3" y="4"/>
                    <a:pt x="3" y="4"/>
                    <a:pt x="2" y="3"/>
                  </a:cubicBezTo>
                  <a:cubicBezTo>
                    <a:pt x="2" y="3"/>
                    <a:pt x="2" y="2"/>
                    <a:pt x="1" y="1"/>
                  </a:cubicBezTo>
                  <a:cubicBezTo>
                    <a:pt x="1" y="0"/>
                    <a:pt x="0" y="1"/>
                    <a:pt x="0" y="2"/>
                  </a:cubicBezTo>
                  <a:cubicBezTo>
                    <a:pt x="1" y="3"/>
                    <a:pt x="2" y="6"/>
                    <a:pt x="4" y="4"/>
                  </a:cubicBezTo>
                  <a:cubicBezTo>
                    <a:pt x="5" y="4"/>
                    <a:pt x="4" y="3"/>
                    <a:pt x="3" y="3"/>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74" name="Freeform 67"/>
            <p:cNvSpPr/>
            <p:nvPr/>
          </p:nvSpPr>
          <p:spPr bwMode="auto">
            <a:xfrm>
              <a:off x="4619626" y="3517901"/>
              <a:ext cx="142875" cy="96838"/>
            </a:xfrm>
            <a:custGeom>
              <a:avLst/>
              <a:gdLst>
                <a:gd name="T0" fmla="*/ 44 w 52"/>
                <a:gd name="T1" fmla="*/ 4 h 35"/>
                <a:gd name="T2" fmla="*/ 4 w 52"/>
                <a:gd name="T3" fmla="*/ 26 h 35"/>
                <a:gd name="T4" fmla="*/ 6 w 52"/>
                <a:gd name="T5" fmla="*/ 34 h 35"/>
                <a:gd name="T6" fmla="*/ 49 w 52"/>
                <a:gd name="T7" fmla="*/ 9 h 35"/>
                <a:gd name="T8" fmla="*/ 44 w 52"/>
                <a:gd name="T9" fmla="*/ 4 h 35"/>
              </a:gdLst>
              <a:ahLst/>
              <a:cxnLst>
                <a:cxn ang="0">
                  <a:pos x="T0" y="T1"/>
                </a:cxn>
                <a:cxn ang="0">
                  <a:pos x="T2" y="T3"/>
                </a:cxn>
                <a:cxn ang="0">
                  <a:pos x="T4" y="T5"/>
                </a:cxn>
                <a:cxn ang="0">
                  <a:pos x="T6" y="T7"/>
                </a:cxn>
                <a:cxn ang="0">
                  <a:pos x="T8" y="T9"/>
                </a:cxn>
              </a:cxnLst>
              <a:rect l="0" t="0" r="r" b="b"/>
              <a:pathLst>
                <a:path w="52" h="35">
                  <a:moveTo>
                    <a:pt x="44" y="4"/>
                  </a:moveTo>
                  <a:cubicBezTo>
                    <a:pt x="34" y="15"/>
                    <a:pt x="19" y="23"/>
                    <a:pt x="4" y="26"/>
                  </a:cubicBezTo>
                  <a:cubicBezTo>
                    <a:pt x="0" y="27"/>
                    <a:pt x="2" y="35"/>
                    <a:pt x="6" y="34"/>
                  </a:cubicBezTo>
                  <a:cubicBezTo>
                    <a:pt x="22" y="30"/>
                    <a:pt x="39" y="21"/>
                    <a:pt x="49" y="9"/>
                  </a:cubicBezTo>
                  <a:cubicBezTo>
                    <a:pt x="52" y="5"/>
                    <a:pt x="47" y="0"/>
                    <a:pt x="44" y="4"/>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75" name="Freeform 68"/>
            <p:cNvSpPr/>
            <p:nvPr/>
          </p:nvSpPr>
          <p:spPr bwMode="auto">
            <a:xfrm>
              <a:off x="4624388" y="2857501"/>
              <a:ext cx="141288" cy="55563"/>
            </a:xfrm>
            <a:custGeom>
              <a:avLst/>
              <a:gdLst>
                <a:gd name="T0" fmla="*/ 42 w 51"/>
                <a:gd name="T1" fmla="*/ 5 h 20"/>
                <a:gd name="T2" fmla="*/ 22 w 51"/>
                <a:gd name="T3" fmla="*/ 3 h 20"/>
                <a:gd name="T4" fmla="*/ 4 w 51"/>
                <a:gd name="T5" fmla="*/ 2 h 20"/>
                <a:gd name="T6" fmla="*/ 6 w 51"/>
                <a:gd name="T7" fmla="*/ 9 h 20"/>
                <a:gd name="T8" fmla="*/ 47 w 51"/>
                <a:gd name="T9" fmla="*/ 10 h 20"/>
                <a:gd name="T10" fmla="*/ 42 w 51"/>
                <a:gd name="T11" fmla="*/ 5 h 20"/>
              </a:gdLst>
              <a:ahLst/>
              <a:cxnLst>
                <a:cxn ang="0">
                  <a:pos x="T0" y="T1"/>
                </a:cxn>
                <a:cxn ang="0">
                  <a:pos x="T2" y="T3"/>
                </a:cxn>
                <a:cxn ang="0">
                  <a:pos x="T4" y="T5"/>
                </a:cxn>
                <a:cxn ang="0">
                  <a:pos x="T6" y="T7"/>
                </a:cxn>
                <a:cxn ang="0">
                  <a:pos x="T8" y="T9"/>
                </a:cxn>
                <a:cxn ang="0">
                  <a:pos x="T10" y="T11"/>
                </a:cxn>
              </a:cxnLst>
              <a:rect l="0" t="0" r="r" b="b"/>
              <a:pathLst>
                <a:path w="51" h="20">
                  <a:moveTo>
                    <a:pt x="42" y="5"/>
                  </a:moveTo>
                  <a:cubicBezTo>
                    <a:pt x="38" y="8"/>
                    <a:pt x="26" y="4"/>
                    <a:pt x="22" y="3"/>
                  </a:cubicBezTo>
                  <a:cubicBezTo>
                    <a:pt x="17" y="2"/>
                    <a:pt x="10" y="0"/>
                    <a:pt x="4" y="2"/>
                  </a:cubicBezTo>
                  <a:cubicBezTo>
                    <a:pt x="0" y="3"/>
                    <a:pt x="2" y="11"/>
                    <a:pt x="6" y="9"/>
                  </a:cubicBezTo>
                  <a:cubicBezTo>
                    <a:pt x="19" y="5"/>
                    <a:pt x="35" y="20"/>
                    <a:pt x="47" y="10"/>
                  </a:cubicBezTo>
                  <a:cubicBezTo>
                    <a:pt x="51" y="7"/>
                    <a:pt x="45" y="2"/>
                    <a:pt x="42" y="5"/>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76" name="Freeform 69"/>
            <p:cNvSpPr/>
            <p:nvPr/>
          </p:nvSpPr>
          <p:spPr bwMode="auto">
            <a:xfrm>
              <a:off x="4826001" y="2393951"/>
              <a:ext cx="161925" cy="115888"/>
            </a:xfrm>
            <a:custGeom>
              <a:avLst/>
              <a:gdLst>
                <a:gd name="T0" fmla="*/ 53 w 58"/>
                <a:gd name="T1" fmla="*/ 34 h 42"/>
                <a:gd name="T2" fmla="*/ 32 w 58"/>
                <a:gd name="T3" fmla="*/ 20 h 42"/>
                <a:gd name="T4" fmla="*/ 8 w 58"/>
                <a:gd name="T5" fmla="*/ 2 h 42"/>
                <a:gd name="T6" fmla="*/ 4 w 58"/>
                <a:gd name="T7" fmla="*/ 8 h 42"/>
                <a:gd name="T8" fmla="*/ 30 w 58"/>
                <a:gd name="T9" fmla="*/ 28 h 42"/>
                <a:gd name="T10" fmla="*/ 53 w 58"/>
                <a:gd name="T11" fmla="*/ 41 h 42"/>
                <a:gd name="T12" fmla="*/ 53 w 58"/>
                <a:gd name="T13" fmla="*/ 34 h 42"/>
              </a:gdLst>
              <a:ahLst/>
              <a:cxnLst>
                <a:cxn ang="0">
                  <a:pos x="T0" y="T1"/>
                </a:cxn>
                <a:cxn ang="0">
                  <a:pos x="T2" y="T3"/>
                </a:cxn>
                <a:cxn ang="0">
                  <a:pos x="T4" y="T5"/>
                </a:cxn>
                <a:cxn ang="0">
                  <a:pos x="T6" y="T7"/>
                </a:cxn>
                <a:cxn ang="0">
                  <a:pos x="T8" y="T9"/>
                </a:cxn>
                <a:cxn ang="0">
                  <a:pos x="T10" y="T11"/>
                </a:cxn>
                <a:cxn ang="0">
                  <a:pos x="T12" y="T13"/>
                </a:cxn>
              </a:cxnLst>
              <a:rect l="0" t="0" r="r" b="b"/>
              <a:pathLst>
                <a:path w="58" h="42">
                  <a:moveTo>
                    <a:pt x="53" y="34"/>
                  </a:moveTo>
                  <a:cubicBezTo>
                    <a:pt x="46" y="34"/>
                    <a:pt x="37" y="24"/>
                    <a:pt x="32" y="20"/>
                  </a:cubicBezTo>
                  <a:cubicBezTo>
                    <a:pt x="24" y="14"/>
                    <a:pt x="17" y="6"/>
                    <a:pt x="8" y="2"/>
                  </a:cubicBezTo>
                  <a:cubicBezTo>
                    <a:pt x="3" y="0"/>
                    <a:pt x="0" y="6"/>
                    <a:pt x="4" y="8"/>
                  </a:cubicBezTo>
                  <a:cubicBezTo>
                    <a:pt x="14" y="13"/>
                    <a:pt x="22" y="21"/>
                    <a:pt x="30" y="28"/>
                  </a:cubicBezTo>
                  <a:cubicBezTo>
                    <a:pt x="36" y="34"/>
                    <a:pt x="45" y="42"/>
                    <a:pt x="53" y="41"/>
                  </a:cubicBezTo>
                  <a:cubicBezTo>
                    <a:pt x="58" y="41"/>
                    <a:pt x="58" y="34"/>
                    <a:pt x="53" y="34"/>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77" name="Freeform 70"/>
            <p:cNvSpPr/>
            <p:nvPr/>
          </p:nvSpPr>
          <p:spPr bwMode="auto">
            <a:xfrm>
              <a:off x="5119688" y="2051051"/>
              <a:ext cx="122238" cy="223838"/>
            </a:xfrm>
            <a:custGeom>
              <a:avLst/>
              <a:gdLst>
                <a:gd name="T0" fmla="*/ 41 w 44"/>
                <a:gd name="T1" fmla="*/ 73 h 81"/>
                <a:gd name="T2" fmla="*/ 9 w 44"/>
                <a:gd name="T3" fmla="*/ 4 h 81"/>
                <a:gd name="T4" fmla="*/ 2 w 44"/>
                <a:gd name="T5" fmla="*/ 8 h 81"/>
                <a:gd name="T6" fmla="*/ 35 w 44"/>
                <a:gd name="T7" fmla="*/ 77 h 81"/>
                <a:gd name="T8" fmla="*/ 41 w 44"/>
                <a:gd name="T9" fmla="*/ 73 h 81"/>
              </a:gdLst>
              <a:ahLst/>
              <a:cxnLst>
                <a:cxn ang="0">
                  <a:pos x="T0" y="T1"/>
                </a:cxn>
                <a:cxn ang="0">
                  <a:pos x="T2" y="T3"/>
                </a:cxn>
                <a:cxn ang="0">
                  <a:pos x="T4" y="T5"/>
                </a:cxn>
                <a:cxn ang="0">
                  <a:pos x="T6" y="T7"/>
                </a:cxn>
                <a:cxn ang="0">
                  <a:pos x="T8" y="T9"/>
                </a:cxn>
              </a:cxnLst>
              <a:rect l="0" t="0" r="r" b="b"/>
              <a:pathLst>
                <a:path w="44" h="81">
                  <a:moveTo>
                    <a:pt x="41" y="73"/>
                  </a:moveTo>
                  <a:cubicBezTo>
                    <a:pt x="27" y="52"/>
                    <a:pt x="19" y="28"/>
                    <a:pt x="9" y="4"/>
                  </a:cubicBezTo>
                  <a:cubicBezTo>
                    <a:pt x="7" y="0"/>
                    <a:pt x="0" y="4"/>
                    <a:pt x="2" y="8"/>
                  </a:cubicBezTo>
                  <a:cubicBezTo>
                    <a:pt x="12" y="31"/>
                    <a:pt x="20" y="56"/>
                    <a:pt x="35" y="77"/>
                  </a:cubicBezTo>
                  <a:cubicBezTo>
                    <a:pt x="37" y="81"/>
                    <a:pt x="44" y="77"/>
                    <a:pt x="41" y="73"/>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78" name="Freeform 71"/>
            <p:cNvSpPr/>
            <p:nvPr/>
          </p:nvSpPr>
          <p:spPr bwMode="auto">
            <a:xfrm>
              <a:off x="5476876" y="1766888"/>
              <a:ext cx="90488" cy="146050"/>
            </a:xfrm>
            <a:custGeom>
              <a:avLst/>
              <a:gdLst>
                <a:gd name="T0" fmla="*/ 30 w 33"/>
                <a:gd name="T1" fmla="*/ 44 h 53"/>
                <a:gd name="T2" fmla="*/ 21 w 33"/>
                <a:gd name="T3" fmla="*/ 20 h 53"/>
                <a:gd name="T4" fmla="*/ 8 w 33"/>
                <a:gd name="T5" fmla="*/ 2 h 53"/>
                <a:gd name="T6" fmla="*/ 4 w 33"/>
                <a:gd name="T7" fmla="*/ 9 h 53"/>
                <a:gd name="T8" fmla="*/ 25 w 33"/>
                <a:gd name="T9" fmla="*/ 49 h 53"/>
                <a:gd name="T10" fmla="*/ 30 w 33"/>
                <a:gd name="T11" fmla="*/ 44 h 53"/>
              </a:gdLst>
              <a:ahLst/>
              <a:cxnLst>
                <a:cxn ang="0">
                  <a:pos x="T0" y="T1"/>
                </a:cxn>
                <a:cxn ang="0">
                  <a:pos x="T2" y="T3"/>
                </a:cxn>
                <a:cxn ang="0">
                  <a:pos x="T4" y="T5"/>
                </a:cxn>
                <a:cxn ang="0">
                  <a:pos x="T6" y="T7"/>
                </a:cxn>
                <a:cxn ang="0">
                  <a:pos x="T8" y="T9"/>
                </a:cxn>
                <a:cxn ang="0">
                  <a:pos x="T10" y="T11"/>
                </a:cxn>
              </a:cxnLst>
              <a:rect l="0" t="0" r="r" b="b"/>
              <a:pathLst>
                <a:path w="33" h="53">
                  <a:moveTo>
                    <a:pt x="30" y="44"/>
                  </a:moveTo>
                  <a:cubicBezTo>
                    <a:pt x="25" y="37"/>
                    <a:pt x="24" y="28"/>
                    <a:pt x="21" y="20"/>
                  </a:cubicBezTo>
                  <a:cubicBezTo>
                    <a:pt x="19" y="13"/>
                    <a:pt x="15" y="7"/>
                    <a:pt x="8" y="2"/>
                  </a:cubicBezTo>
                  <a:cubicBezTo>
                    <a:pt x="4" y="0"/>
                    <a:pt x="0" y="6"/>
                    <a:pt x="4" y="9"/>
                  </a:cubicBezTo>
                  <a:cubicBezTo>
                    <a:pt x="17" y="17"/>
                    <a:pt x="16" y="37"/>
                    <a:pt x="25" y="49"/>
                  </a:cubicBezTo>
                  <a:cubicBezTo>
                    <a:pt x="28" y="53"/>
                    <a:pt x="33" y="48"/>
                    <a:pt x="30" y="44"/>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79" name="Freeform 72"/>
            <p:cNvSpPr/>
            <p:nvPr/>
          </p:nvSpPr>
          <p:spPr bwMode="auto">
            <a:xfrm>
              <a:off x="6186488" y="1692276"/>
              <a:ext cx="39688" cy="173038"/>
            </a:xfrm>
            <a:custGeom>
              <a:avLst/>
              <a:gdLst>
                <a:gd name="T0" fmla="*/ 11 w 14"/>
                <a:gd name="T1" fmla="*/ 9 h 63"/>
                <a:gd name="T2" fmla="*/ 6 w 14"/>
                <a:gd name="T3" fmla="*/ 4 h 63"/>
                <a:gd name="T4" fmla="*/ 1 w 14"/>
                <a:gd name="T5" fmla="*/ 28 h 63"/>
                <a:gd name="T6" fmla="*/ 2 w 14"/>
                <a:gd name="T7" fmla="*/ 58 h 63"/>
                <a:gd name="T8" fmla="*/ 10 w 14"/>
                <a:gd name="T9" fmla="*/ 58 h 63"/>
                <a:gd name="T10" fmla="*/ 9 w 14"/>
                <a:gd name="T11" fmla="*/ 33 h 63"/>
                <a:gd name="T12" fmla="*/ 9 w 14"/>
                <a:gd name="T13" fmla="*/ 19 h 63"/>
                <a:gd name="T14" fmla="*/ 11 w 14"/>
                <a:gd name="T15" fmla="*/ 9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63">
                  <a:moveTo>
                    <a:pt x="11" y="9"/>
                  </a:moveTo>
                  <a:cubicBezTo>
                    <a:pt x="14" y="6"/>
                    <a:pt x="9" y="0"/>
                    <a:pt x="6" y="4"/>
                  </a:cubicBezTo>
                  <a:cubicBezTo>
                    <a:pt x="0" y="10"/>
                    <a:pt x="1" y="21"/>
                    <a:pt x="1" y="28"/>
                  </a:cubicBezTo>
                  <a:cubicBezTo>
                    <a:pt x="1" y="38"/>
                    <a:pt x="2" y="48"/>
                    <a:pt x="2" y="58"/>
                  </a:cubicBezTo>
                  <a:cubicBezTo>
                    <a:pt x="2" y="63"/>
                    <a:pt x="10" y="63"/>
                    <a:pt x="10" y="58"/>
                  </a:cubicBezTo>
                  <a:cubicBezTo>
                    <a:pt x="10" y="50"/>
                    <a:pt x="9" y="41"/>
                    <a:pt x="9" y="33"/>
                  </a:cubicBezTo>
                  <a:cubicBezTo>
                    <a:pt x="9" y="28"/>
                    <a:pt x="9" y="23"/>
                    <a:pt x="9" y="19"/>
                  </a:cubicBezTo>
                  <a:cubicBezTo>
                    <a:pt x="9" y="16"/>
                    <a:pt x="9" y="11"/>
                    <a:pt x="11" y="9"/>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80" name="Freeform 73"/>
            <p:cNvSpPr/>
            <p:nvPr/>
          </p:nvSpPr>
          <p:spPr bwMode="auto">
            <a:xfrm>
              <a:off x="6613526" y="1938338"/>
              <a:ext cx="149225" cy="138113"/>
            </a:xfrm>
            <a:custGeom>
              <a:avLst/>
              <a:gdLst>
                <a:gd name="T0" fmla="*/ 47 w 54"/>
                <a:gd name="T1" fmla="*/ 3 h 50"/>
                <a:gd name="T2" fmla="*/ 4 w 54"/>
                <a:gd name="T3" fmla="*/ 41 h 50"/>
                <a:gd name="T4" fmla="*/ 6 w 54"/>
                <a:gd name="T5" fmla="*/ 49 h 50"/>
                <a:gd name="T6" fmla="*/ 50 w 54"/>
                <a:gd name="T7" fmla="*/ 9 h 50"/>
                <a:gd name="T8" fmla="*/ 47 w 54"/>
                <a:gd name="T9" fmla="*/ 3 h 50"/>
              </a:gdLst>
              <a:ahLst/>
              <a:cxnLst>
                <a:cxn ang="0">
                  <a:pos x="T0" y="T1"/>
                </a:cxn>
                <a:cxn ang="0">
                  <a:pos x="T2" y="T3"/>
                </a:cxn>
                <a:cxn ang="0">
                  <a:pos x="T4" y="T5"/>
                </a:cxn>
                <a:cxn ang="0">
                  <a:pos x="T6" y="T7"/>
                </a:cxn>
                <a:cxn ang="0">
                  <a:pos x="T8" y="T9"/>
                </a:cxn>
              </a:cxnLst>
              <a:rect l="0" t="0" r="r" b="b"/>
              <a:pathLst>
                <a:path w="54" h="50">
                  <a:moveTo>
                    <a:pt x="47" y="3"/>
                  </a:moveTo>
                  <a:cubicBezTo>
                    <a:pt x="31" y="14"/>
                    <a:pt x="23" y="36"/>
                    <a:pt x="4" y="41"/>
                  </a:cubicBezTo>
                  <a:cubicBezTo>
                    <a:pt x="0" y="43"/>
                    <a:pt x="2" y="50"/>
                    <a:pt x="6" y="49"/>
                  </a:cubicBezTo>
                  <a:cubicBezTo>
                    <a:pt x="27" y="43"/>
                    <a:pt x="34" y="21"/>
                    <a:pt x="50" y="9"/>
                  </a:cubicBezTo>
                  <a:cubicBezTo>
                    <a:pt x="54" y="7"/>
                    <a:pt x="51" y="0"/>
                    <a:pt x="47" y="3"/>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81" name="Freeform 74"/>
            <p:cNvSpPr/>
            <p:nvPr/>
          </p:nvSpPr>
          <p:spPr bwMode="auto">
            <a:xfrm>
              <a:off x="6916738" y="2278063"/>
              <a:ext cx="158750" cy="85725"/>
            </a:xfrm>
            <a:custGeom>
              <a:avLst/>
              <a:gdLst>
                <a:gd name="T0" fmla="*/ 50 w 57"/>
                <a:gd name="T1" fmla="*/ 0 h 31"/>
                <a:gd name="T2" fmla="*/ 4 w 57"/>
                <a:gd name="T3" fmla="*/ 22 h 31"/>
                <a:gd name="T4" fmla="*/ 6 w 57"/>
                <a:gd name="T5" fmla="*/ 29 h 31"/>
                <a:gd name="T6" fmla="*/ 52 w 57"/>
                <a:gd name="T7" fmla="*/ 8 h 31"/>
                <a:gd name="T8" fmla="*/ 50 w 57"/>
                <a:gd name="T9" fmla="*/ 0 h 31"/>
              </a:gdLst>
              <a:ahLst/>
              <a:cxnLst>
                <a:cxn ang="0">
                  <a:pos x="T0" y="T1"/>
                </a:cxn>
                <a:cxn ang="0">
                  <a:pos x="T2" y="T3"/>
                </a:cxn>
                <a:cxn ang="0">
                  <a:pos x="T4" y="T5"/>
                </a:cxn>
                <a:cxn ang="0">
                  <a:pos x="T6" y="T7"/>
                </a:cxn>
                <a:cxn ang="0">
                  <a:pos x="T8" y="T9"/>
                </a:cxn>
              </a:cxnLst>
              <a:rect l="0" t="0" r="r" b="b"/>
              <a:pathLst>
                <a:path w="57" h="31">
                  <a:moveTo>
                    <a:pt x="50" y="0"/>
                  </a:moveTo>
                  <a:cubicBezTo>
                    <a:pt x="33" y="3"/>
                    <a:pt x="21" y="16"/>
                    <a:pt x="4" y="22"/>
                  </a:cubicBezTo>
                  <a:cubicBezTo>
                    <a:pt x="0" y="24"/>
                    <a:pt x="2" y="31"/>
                    <a:pt x="6" y="29"/>
                  </a:cubicBezTo>
                  <a:cubicBezTo>
                    <a:pt x="22" y="24"/>
                    <a:pt x="35" y="10"/>
                    <a:pt x="52" y="8"/>
                  </a:cubicBezTo>
                  <a:cubicBezTo>
                    <a:pt x="57" y="7"/>
                    <a:pt x="55" y="0"/>
                    <a:pt x="50" y="0"/>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82" name="Freeform 75"/>
            <p:cNvSpPr/>
            <p:nvPr/>
          </p:nvSpPr>
          <p:spPr bwMode="auto">
            <a:xfrm>
              <a:off x="7162801" y="2589213"/>
              <a:ext cx="200025" cy="77788"/>
            </a:xfrm>
            <a:custGeom>
              <a:avLst/>
              <a:gdLst>
                <a:gd name="T0" fmla="*/ 64 w 72"/>
                <a:gd name="T1" fmla="*/ 2 h 28"/>
                <a:gd name="T2" fmla="*/ 4 w 72"/>
                <a:gd name="T3" fmla="*/ 19 h 28"/>
                <a:gd name="T4" fmla="*/ 6 w 72"/>
                <a:gd name="T5" fmla="*/ 26 h 28"/>
                <a:gd name="T6" fmla="*/ 67 w 72"/>
                <a:gd name="T7" fmla="*/ 9 h 28"/>
                <a:gd name="T8" fmla="*/ 64 w 72"/>
                <a:gd name="T9" fmla="*/ 2 h 28"/>
              </a:gdLst>
              <a:ahLst/>
              <a:cxnLst>
                <a:cxn ang="0">
                  <a:pos x="T0" y="T1"/>
                </a:cxn>
                <a:cxn ang="0">
                  <a:pos x="T2" y="T3"/>
                </a:cxn>
                <a:cxn ang="0">
                  <a:pos x="T4" y="T5"/>
                </a:cxn>
                <a:cxn ang="0">
                  <a:pos x="T6" y="T7"/>
                </a:cxn>
                <a:cxn ang="0">
                  <a:pos x="T8" y="T9"/>
                </a:cxn>
              </a:cxnLst>
              <a:rect l="0" t="0" r="r" b="b"/>
              <a:pathLst>
                <a:path w="72" h="28">
                  <a:moveTo>
                    <a:pt x="64" y="2"/>
                  </a:moveTo>
                  <a:cubicBezTo>
                    <a:pt x="45" y="11"/>
                    <a:pt x="23" y="12"/>
                    <a:pt x="4" y="19"/>
                  </a:cubicBezTo>
                  <a:cubicBezTo>
                    <a:pt x="0" y="21"/>
                    <a:pt x="1" y="28"/>
                    <a:pt x="6" y="26"/>
                  </a:cubicBezTo>
                  <a:cubicBezTo>
                    <a:pt x="26" y="19"/>
                    <a:pt x="48" y="17"/>
                    <a:pt x="67" y="9"/>
                  </a:cubicBezTo>
                  <a:cubicBezTo>
                    <a:pt x="72" y="7"/>
                    <a:pt x="68" y="0"/>
                    <a:pt x="64" y="2"/>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83" name="Freeform 76"/>
            <p:cNvSpPr/>
            <p:nvPr/>
          </p:nvSpPr>
          <p:spPr bwMode="auto">
            <a:xfrm>
              <a:off x="7232651" y="3073401"/>
              <a:ext cx="230188" cy="88900"/>
            </a:xfrm>
            <a:custGeom>
              <a:avLst/>
              <a:gdLst>
                <a:gd name="T0" fmla="*/ 75 w 83"/>
                <a:gd name="T1" fmla="*/ 2 h 32"/>
                <a:gd name="T2" fmla="*/ 4 w 83"/>
                <a:gd name="T3" fmla="*/ 24 h 32"/>
                <a:gd name="T4" fmla="*/ 8 w 83"/>
                <a:gd name="T5" fmla="*/ 30 h 32"/>
                <a:gd name="T6" fmla="*/ 79 w 83"/>
                <a:gd name="T7" fmla="*/ 9 h 32"/>
                <a:gd name="T8" fmla="*/ 75 w 83"/>
                <a:gd name="T9" fmla="*/ 2 h 32"/>
              </a:gdLst>
              <a:ahLst/>
              <a:cxnLst>
                <a:cxn ang="0">
                  <a:pos x="T0" y="T1"/>
                </a:cxn>
                <a:cxn ang="0">
                  <a:pos x="T2" y="T3"/>
                </a:cxn>
                <a:cxn ang="0">
                  <a:pos x="T4" y="T5"/>
                </a:cxn>
                <a:cxn ang="0">
                  <a:pos x="T6" y="T7"/>
                </a:cxn>
                <a:cxn ang="0">
                  <a:pos x="T8" y="T9"/>
                </a:cxn>
              </a:cxnLst>
              <a:rect l="0" t="0" r="r" b="b"/>
              <a:pathLst>
                <a:path w="83" h="32">
                  <a:moveTo>
                    <a:pt x="75" y="2"/>
                  </a:moveTo>
                  <a:cubicBezTo>
                    <a:pt x="53" y="13"/>
                    <a:pt x="26" y="12"/>
                    <a:pt x="4" y="24"/>
                  </a:cubicBezTo>
                  <a:cubicBezTo>
                    <a:pt x="0" y="26"/>
                    <a:pt x="3" y="32"/>
                    <a:pt x="8" y="30"/>
                  </a:cubicBezTo>
                  <a:cubicBezTo>
                    <a:pt x="30" y="19"/>
                    <a:pt x="56" y="19"/>
                    <a:pt x="79" y="9"/>
                  </a:cubicBezTo>
                  <a:cubicBezTo>
                    <a:pt x="83" y="7"/>
                    <a:pt x="80" y="0"/>
                    <a:pt x="75" y="2"/>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84" name="Freeform 77"/>
            <p:cNvSpPr/>
            <p:nvPr/>
          </p:nvSpPr>
          <p:spPr bwMode="auto">
            <a:xfrm>
              <a:off x="7243763" y="3573463"/>
              <a:ext cx="323850" cy="66675"/>
            </a:xfrm>
            <a:custGeom>
              <a:avLst/>
              <a:gdLst>
                <a:gd name="T0" fmla="*/ 111 w 117"/>
                <a:gd name="T1" fmla="*/ 2 h 24"/>
                <a:gd name="T2" fmla="*/ 61 w 117"/>
                <a:gd name="T3" fmla="*/ 13 h 24"/>
                <a:gd name="T4" fmla="*/ 7 w 117"/>
                <a:gd name="T5" fmla="*/ 13 h 24"/>
                <a:gd name="T6" fmla="*/ 5 w 117"/>
                <a:gd name="T7" fmla="*/ 20 h 24"/>
                <a:gd name="T8" fmla="*/ 59 w 117"/>
                <a:gd name="T9" fmla="*/ 21 h 24"/>
                <a:gd name="T10" fmla="*/ 113 w 117"/>
                <a:gd name="T11" fmla="*/ 9 h 24"/>
                <a:gd name="T12" fmla="*/ 111 w 117"/>
                <a:gd name="T13" fmla="*/ 2 h 24"/>
              </a:gdLst>
              <a:ahLst/>
              <a:cxnLst>
                <a:cxn ang="0">
                  <a:pos x="T0" y="T1"/>
                </a:cxn>
                <a:cxn ang="0">
                  <a:pos x="T2" y="T3"/>
                </a:cxn>
                <a:cxn ang="0">
                  <a:pos x="T4" y="T5"/>
                </a:cxn>
                <a:cxn ang="0">
                  <a:pos x="T6" y="T7"/>
                </a:cxn>
                <a:cxn ang="0">
                  <a:pos x="T8" y="T9"/>
                </a:cxn>
                <a:cxn ang="0">
                  <a:pos x="T10" y="T11"/>
                </a:cxn>
                <a:cxn ang="0">
                  <a:pos x="T12" y="T13"/>
                </a:cxn>
              </a:cxnLst>
              <a:rect l="0" t="0" r="r" b="b"/>
              <a:pathLst>
                <a:path w="117" h="24">
                  <a:moveTo>
                    <a:pt x="111" y="2"/>
                  </a:moveTo>
                  <a:cubicBezTo>
                    <a:pt x="95" y="8"/>
                    <a:pt x="78" y="11"/>
                    <a:pt x="61" y="13"/>
                  </a:cubicBezTo>
                  <a:cubicBezTo>
                    <a:pt x="43" y="15"/>
                    <a:pt x="25" y="17"/>
                    <a:pt x="7" y="13"/>
                  </a:cubicBezTo>
                  <a:cubicBezTo>
                    <a:pt x="2" y="12"/>
                    <a:pt x="0" y="19"/>
                    <a:pt x="5" y="20"/>
                  </a:cubicBezTo>
                  <a:cubicBezTo>
                    <a:pt x="23" y="24"/>
                    <a:pt x="41" y="23"/>
                    <a:pt x="59" y="21"/>
                  </a:cubicBezTo>
                  <a:cubicBezTo>
                    <a:pt x="77" y="19"/>
                    <a:pt x="96" y="16"/>
                    <a:pt x="113" y="9"/>
                  </a:cubicBezTo>
                  <a:cubicBezTo>
                    <a:pt x="117" y="8"/>
                    <a:pt x="116" y="0"/>
                    <a:pt x="111" y="2"/>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grpSp>
      <p:cxnSp>
        <p:nvCxnSpPr>
          <p:cNvPr id="85" name="肘形连接符 84"/>
          <p:cNvCxnSpPr>
            <a:stCxn id="15" idx="10"/>
          </p:cNvCxnSpPr>
          <p:nvPr/>
        </p:nvCxnSpPr>
        <p:spPr>
          <a:xfrm flipV="1">
            <a:off x="1819776" y="5274572"/>
            <a:ext cx="9310187" cy="895977"/>
          </a:xfrm>
          <a:prstGeom prst="bentConnector3">
            <a:avLst>
              <a:gd name="adj1" fmla="val 50000"/>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88" name="组合 87"/>
          <p:cNvGrpSpPr/>
          <p:nvPr/>
        </p:nvGrpSpPr>
        <p:grpSpPr>
          <a:xfrm>
            <a:off x="4267200" y="5899163"/>
            <a:ext cx="558800" cy="558800"/>
            <a:chOff x="6720" y="8705"/>
            <a:chExt cx="880" cy="880"/>
          </a:xfrm>
        </p:grpSpPr>
        <p:sp>
          <p:nvSpPr>
            <p:cNvPr id="89" name="椭圆 88"/>
            <p:cNvSpPr/>
            <p:nvPr/>
          </p:nvSpPr>
          <p:spPr>
            <a:xfrm>
              <a:off x="6720" y="8705"/>
              <a:ext cx="880" cy="88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grpSp>
          <p:nvGrpSpPr>
            <p:cNvPr id="90" name="Group 12"/>
            <p:cNvGrpSpPr>
              <a:grpSpLocks noChangeAspect="1"/>
            </p:cNvGrpSpPr>
            <p:nvPr/>
          </p:nvGrpSpPr>
          <p:grpSpPr bwMode="auto">
            <a:xfrm>
              <a:off x="6884" y="8902"/>
              <a:ext cx="551" cy="485"/>
              <a:chOff x="3551" y="1900"/>
              <a:chExt cx="583" cy="513"/>
            </a:xfrm>
            <a:solidFill>
              <a:schemeClr val="bg1"/>
            </a:solidFill>
          </p:grpSpPr>
          <p:sp>
            <p:nvSpPr>
              <p:cNvPr id="91" name="Freeform 13"/>
              <p:cNvSpPr>
                <a:spLocks noEditPoints="1"/>
              </p:cNvSpPr>
              <p:nvPr/>
            </p:nvSpPr>
            <p:spPr bwMode="auto">
              <a:xfrm>
                <a:off x="3551" y="1900"/>
                <a:ext cx="583" cy="513"/>
              </a:xfrm>
              <a:custGeom>
                <a:avLst/>
                <a:gdLst>
                  <a:gd name="T0" fmla="*/ 28 w 244"/>
                  <a:gd name="T1" fmla="*/ 107 h 214"/>
                  <a:gd name="T2" fmla="*/ 38 w 244"/>
                  <a:gd name="T3" fmla="*/ 99 h 214"/>
                  <a:gd name="T4" fmla="*/ 38 w 244"/>
                  <a:gd name="T5" fmla="*/ 198 h 214"/>
                  <a:gd name="T6" fmla="*/ 54 w 244"/>
                  <a:gd name="T7" fmla="*/ 214 h 214"/>
                  <a:gd name="T8" fmla="*/ 190 w 244"/>
                  <a:gd name="T9" fmla="*/ 214 h 214"/>
                  <a:gd name="T10" fmla="*/ 206 w 244"/>
                  <a:gd name="T11" fmla="*/ 198 h 214"/>
                  <a:gd name="T12" fmla="*/ 206 w 244"/>
                  <a:gd name="T13" fmla="*/ 98 h 214"/>
                  <a:gd name="T14" fmla="*/ 217 w 244"/>
                  <a:gd name="T15" fmla="*/ 107 h 214"/>
                  <a:gd name="T16" fmla="*/ 226 w 244"/>
                  <a:gd name="T17" fmla="*/ 110 h 214"/>
                  <a:gd name="T18" fmla="*/ 239 w 244"/>
                  <a:gd name="T19" fmla="*/ 103 h 214"/>
                  <a:gd name="T20" fmla="*/ 236 w 244"/>
                  <a:gd name="T21" fmla="*/ 81 h 214"/>
                  <a:gd name="T22" fmla="*/ 131 w 244"/>
                  <a:gd name="T23" fmla="*/ 4 h 214"/>
                  <a:gd name="T24" fmla="*/ 112 w 244"/>
                  <a:gd name="T25" fmla="*/ 4 h 214"/>
                  <a:gd name="T26" fmla="*/ 9 w 244"/>
                  <a:gd name="T27" fmla="*/ 81 h 214"/>
                  <a:gd name="T28" fmla="*/ 5 w 244"/>
                  <a:gd name="T29" fmla="*/ 103 h 214"/>
                  <a:gd name="T30" fmla="*/ 28 w 244"/>
                  <a:gd name="T31" fmla="*/ 107 h 214"/>
                  <a:gd name="T32" fmla="*/ 122 w 244"/>
                  <a:gd name="T33" fmla="*/ 37 h 214"/>
                  <a:gd name="T34" fmla="*/ 174 w 244"/>
                  <a:gd name="T35" fmla="*/ 75 h 214"/>
                  <a:gd name="T36" fmla="*/ 174 w 244"/>
                  <a:gd name="T37" fmla="*/ 78 h 214"/>
                  <a:gd name="T38" fmla="*/ 174 w 244"/>
                  <a:gd name="T39" fmla="*/ 182 h 214"/>
                  <a:gd name="T40" fmla="*/ 70 w 244"/>
                  <a:gd name="T41" fmla="*/ 182 h 214"/>
                  <a:gd name="T42" fmla="*/ 70 w 244"/>
                  <a:gd name="T43" fmla="*/ 78 h 214"/>
                  <a:gd name="T44" fmla="*/ 69 w 244"/>
                  <a:gd name="T45" fmla="*/ 76 h 214"/>
                  <a:gd name="T46" fmla="*/ 122 w 244"/>
                  <a:gd name="T47" fmla="*/ 3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4" h="214">
                    <a:moveTo>
                      <a:pt x="28" y="107"/>
                    </a:moveTo>
                    <a:cubicBezTo>
                      <a:pt x="38" y="99"/>
                      <a:pt x="38" y="99"/>
                      <a:pt x="38" y="99"/>
                    </a:cubicBezTo>
                    <a:cubicBezTo>
                      <a:pt x="38" y="198"/>
                      <a:pt x="38" y="198"/>
                      <a:pt x="38" y="198"/>
                    </a:cubicBezTo>
                    <a:cubicBezTo>
                      <a:pt x="38" y="207"/>
                      <a:pt x="45" y="214"/>
                      <a:pt x="54" y="214"/>
                    </a:cubicBezTo>
                    <a:cubicBezTo>
                      <a:pt x="190" y="214"/>
                      <a:pt x="190" y="214"/>
                      <a:pt x="190" y="214"/>
                    </a:cubicBezTo>
                    <a:cubicBezTo>
                      <a:pt x="199" y="214"/>
                      <a:pt x="206" y="207"/>
                      <a:pt x="206" y="198"/>
                    </a:cubicBezTo>
                    <a:cubicBezTo>
                      <a:pt x="206" y="98"/>
                      <a:pt x="206" y="98"/>
                      <a:pt x="206" y="98"/>
                    </a:cubicBezTo>
                    <a:cubicBezTo>
                      <a:pt x="217" y="107"/>
                      <a:pt x="217" y="107"/>
                      <a:pt x="217" y="107"/>
                    </a:cubicBezTo>
                    <a:cubicBezTo>
                      <a:pt x="220" y="109"/>
                      <a:pt x="223" y="110"/>
                      <a:pt x="226" y="110"/>
                    </a:cubicBezTo>
                    <a:cubicBezTo>
                      <a:pt x="231" y="110"/>
                      <a:pt x="236" y="108"/>
                      <a:pt x="239" y="103"/>
                    </a:cubicBezTo>
                    <a:cubicBezTo>
                      <a:pt x="244" y="96"/>
                      <a:pt x="243" y="86"/>
                      <a:pt x="236" y="81"/>
                    </a:cubicBezTo>
                    <a:cubicBezTo>
                      <a:pt x="131" y="4"/>
                      <a:pt x="131" y="4"/>
                      <a:pt x="131" y="4"/>
                    </a:cubicBezTo>
                    <a:cubicBezTo>
                      <a:pt x="125" y="0"/>
                      <a:pt x="118" y="0"/>
                      <a:pt x="112" y="4"/>
                    </a:cubicBezTo>
                    <a:cubicBezTo>
                      <a:pt x="9" y="81"/>
                      <a:pt x="9" y="81"/>
                      <a:pt x="9" y="81"/>
                    </a:cubicBezTo>
                    <a:cubicBezTo>
                      <a:pt x="2" y="86"/>
                      <a:pt x="0" y="96"/>
                      <a:pt x="5" y="103"/>
                    </a:cubicBezTo>
                    <a:cubicBezTo>
                      <a:pt x="11" y="110"/>
                      <a:pt x="21" y="112"/>
                      <a:pt x="28" y="107"/>
                    </a:cubicBezTo>
                    <a:close/>
                    <a:moveTo>
                      <a:pt x="122" y="37"/>
                    </a:moveTo>
                    <a:cubicBezTo>
                      <a:pt x="174" y="75"/>
                      <a:pt x="174" y="75"/>
                      <a:pt x="174" y="75"/>
                    </a:cubicBezTo>
                    <a:cubicBezTo>
                      <a:pt x="174" y="76"/>
                      <a:pt x="174" y="77"/>
                      <a:pt x="174" y="78"/>
                    </a:cubicBezTo>
                    <a:cubicBezTo>
                      <a:pt x="174" y="182"/>
                      <a:pt x="174" y="182"/>
                      <a:pt x="174" y="182"/>
                    </a:cubicBezTo>
                    <a:cubicBezTo>
                      <a:pt x="70" y="182"/>
                      <a:pt x="70" y="182"/>
                      <a:pt x="70" y="182"/>
                    </a:cubicBezTo>
                    <a:cubicBezTo>
                      <a:pt x="70" y="78"/>
                      <a:pt x="70" y="78"/>
                      <a:pt x="70" y="78"/>
                    </a:cubicBezTo>
                    <a:cubicBezTo>
                      <a:pt x="70" y="77"/>
                      <a:pt x="70" y="76"/>
                      <a:pt x="69" y="76"/>
                    </a:cubicBezTo>
                    <a:lnTo>
                      <a:pt x="122"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92" name="Freeform 14"/>
              <p:cNvSpPr>
                <a:spLocks noEditPoints="1"/>
              </p:cNvSpPr>
              <p:nvPr/>
            </p:nvSpPr>
            <p:spPr bwMode="auto">
              <a:xfrm>
                <a:off x="3773" y="2054"/>
                <a:ext cx="141" cy="253"/>
              </a:xfrm>
              <a:custGeom>
                <a:avLst/>
                <a:gdLst>
                  <a:gd name="T0" fmla="*/ 22 w 59"/>
                  <a:gd name="T1" fmla="*/ 80 h 106"/>
                  <a:gd name="T2" fmla="*/ 18 w 59"/>
                  <a:gd name="T3" fmla="*/ 77 h 106"/>
                  <a:gd name="T4" fmla="*/ 17 w 59"/>
                  <a:gd name="T5" fmla="*/ 72 h 106"/>
                  <a:gd name="T6" fmla="*/ 8 w 59"/>
                  <a:gd name="T7" fmla="*/ 67 h 106"/>
                  <a:gd name="T8" fmla="*/ 1 w 59"/>
                  <a:gd name="T9" fmla="*/ 77 h 106"/>
                  <a:gd name="T10" fmla="*/ 10 w 59"/>
                  <a:gd name="T11" fmla="*/ 90 h 106"/>
                  <a:gd name="T12" fmla="*/ 18 w 59"/>
                  <a:gd name="T13" fmla="*/ 93 h 106"/>
                  <a:gd name="T14" fmla="*/ 27 w 59"/>
                  <a:gd name="T15" fmla="*/ 100 h 106"/>
                  <a:gd name="T16" fmla="*/ 30 w 59"/>
                  <a:gd name="T17" fmla="*/ 106 h 106"/>
                  <a:gd name="T18" fmla="*/ 33 w 59"/>
                  <a:gd name="T19" fmla="*/ 100 h 106"/>
                  <a:gd name="T20" fmla="*/ 41 w 59"/>
                  <a:gd name="T21" fmla="*/ 93 h 106"/>
                  <a:gd name="T22" fmla="*/ 48 w 59"/>
                  <a:gd name="T23" fmla="*/ 90 h 106"/>
                  <a:gd name="T24" fmla="*/ 59 w 59"/>
                  <a:gd name="T25" fmla="*/ 68 h 106"/>
                  <a:gd name="T26" fmla="*/ 51 w 59"/>
                  <a:gd name="T27" fmla="*/ 51 h 106"/>
                  <a:gd name="T28" fmla="*/ 42 w 59"/>
                  <a:gd name="T29" fmla="*/ 46 h 106"/>
                  <a:gd name="T30" fmla="*/ 33 w 59"/>
                  <a:gd name="T31" fmla="*/ 33 h 106"/>
                  <a:gd name="T32" fmla="*/ 33 w 59"/>
                  <a:gd name="T33" fmla="*/ 30 h 106"/>
                  <a:gd name="T34" fmla="*/ 37 w 59"/>
                  <a:gd name="T35" fmla="*/ 22 h 106"/>
                  <a:gd name="T36" fmla="*/ 41 w 59"/>
                  <a:gd name="T37" fmla="*/ 25 h 106"/>
                  <a:gd name="T38" fmla="*/ 42 w 59"/>
                  <a:gd name="T39" fmla="*/ 29 h 106"/>
                  <a:gd name="T40" fmla="*/ 50 w 59"/>
                  <a:gd name="T41" fmla="*/ 32 h 106"/>
                  <a:gd name="T42" fmla="*/ 56 w 59"/>
                  <a:gd name="T43" fmla="*/ 23 h 106"/>
                  <a:gd name="T44" fmla="*/ 48 w 59"/>
                  <a:gd name="T45" fmla="*/ 12 h 106"/>
                  <a:gd name="T46" fmla="*/ 40 w 59"/>
                  <a:gd name="T47" fmla="*/ 9 h 106"/>
                  <a:gd name="T48" fmla="*/ 33 w 59"/>
                  <a:gd name="T49" fmla="*/ 4 h 106"/>
                  <a:gd name="T50" fmla="*/ 30 w 59"/>
                  <a:gd name="T51" fmla="*/ 0 h 106"/>
                  <a:gd name="T52" fmla="*/ 27 w 59"/>
                  <a:gd name="T53" fmla="*/ 4 h 106"/>
                  <a:gd name="T54" fmla="*/ 22 w 59"/>
                  <a:gd name="T55" fmla="*/ 8 h 106"/>
                  <a:gd name="T56" fmla="*/ 18 w 59"/>
                  <a:gd name="T57" fmla="*/ 9 h 106"/>
                  <a:gd name="T58" fmla="*/ 9 w 59"/>
                  <a:gd name="T59" fmla="*/ 15 h 106"/>
                  <a:gd name="T60" fmla="*/ 4 w 59"/>
                  <a:gd name="T61" fmla="*/ 22 h 106"/>
                  <a:gd name="T62" fmla="*/ 2 w 59"/>
                  <a:gd name="T63" fmla="*/ 32 h 106"/>
                  <a:gd name="T64" fmla="*/ 3 w 59"/>
                  <a:gd name="T65" fmla="*/ 40 h 106"/>
                  <a:gd name="T66" fmla="*/ 14 w 59"/>
                  <a:gd name="T67" fmla="*/ 52 h 106"/>
                  <a:gd name="T68" fmla="*/ 22 w 59"/>
                  <a:gd name="T69" fmla="*/ 55 h 106"/>
                  <a:gd name="T70" fmla="*/ 25 w 59"/>
                  <a:gd name="T71" fmla="*/ 56 h 106"/>
                  <a:gd name="T72" fmla="*/ 27 w 59"/>
                  <a:gd name="T73" fmla="*/ 67 h 106"/>
                  <a:gd name="T74" fmla="*/ 27 w 59"/>
                  <a:gd name="T75" fmla="*/ 72 h 106"/>
                  <a:gd name="T76" fmla="*/ 22 w 59"/>
                  <a:gd name="T77" fmla="*/ 80 h 106"/>
                  <a:gd name="T78" fmla="*/ 33 w 59"/>
                  <a:gd name="T79" fmla="*/ 69 h 106"/>
                  <a:gd name="T80" fmla="*/ 36 w 59"/>
                  <a:gd name="T81" fmla="*/ 60 h 106"/>
                  <a:gd name="T82" fmla="*/ 40 w 59"/>
                  <a:gd name="T83" fmla="*/ 62 h 106"/>
                  <a:gd name="T84" fmla="*/ 43 w 59"/>
                  <a:gd name="T85" fmla="*/ 70 h 106"/>
                  <a:gd name="T86" fmla="*/ 39 w 59"/>
                  <a:gd name="T87" fmla="*/ 79 h 106"/>
                  <a:gd name="T88" fmla="*/ 36 w 59"/>
                  <a:gd name="T89" fmla="*/ 81 h 106"/>
                  <a:gd name="T90" fmla="*/ 33 w 59"/>
                  <a:gd name="T91" fmla="*/ 72 h 106"/>
                  <a:gd name="T92" fmla="*/ 33 w 59"/>
                  <a:gd name="T93" fmla="*/ 69 h 106"/>
                  <a:gd name="T94" fmla="*/ 24 w 59"/>
                  <a:gd name="T95" fmla="*/ 40 h 106"/>
                  <a:gd name="T96" fmla="*/ 21 w 59"/>
                  <a:gd name="T97" fmla="*/ 38 h 106"/>
                  <a:gd name="T98" fmla="*/ 17 w 59"/>
                  <a:gd name="T99" fmla="*/ 30 h 106"/>
                  <a:gd name="T100" fmla="*/ 20 w 59"/>
                  <a:gd name="T101" fmla="*/ 23 h 106"/>
                  <a:gd name="T102" fmla="*/ 23 w 59"/>
                  <a:gd name="T103" fmla="*/ 21 h 106"/>
                  <a:gd name="T104" fmla="*/ 27 w 59"/>
                  <a:gd name="T105" fmla="*/ 30 h 106"/>
                  <a:gd name="T106" fmla="*/ 27 w 59"/>
                  <a:gd name="T107" fmla="*/ 31 h 106"/>
                  <a:gd name="T108" fmla="*/ 24 w 59"/>
                  <a:gd name="T109"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9" h="106">
                    <a:moveTo>
                      <a:pt x="22" y="80"/>
                    </a:moveTo>
                    <a:cubicBezTo>
                      <a:pt x="20" y="79"/>
                      <a:pt x="19" y="78"/>
                      <a:pt x="18" y="77"/>
                    </a:cubicBezTo>
                    <a:cubicBezTo>
                      <a:pt x="18" y="76"/>
                      <a:pt x="17" y="74"/>
                      <a:pt x="17" y="72"/>
                    </a:cubicBezTo>
                    <a:cubicBezTo>
                      <a:pt x="16" y="69"/>
                      <a:pt x="12" y="67"/>
                      <a:pt x="8" y="67"/>
                    </a:cubicBezTo>
                    <a:cubicBezTo>
                      <a:pt x="4" y="67"/>
                      <a:pt x="0" y="71"/>
                      <a:pt x="1" y="77"/>
                    </a:cubicBezTo>
                    <a:cubicBezTo>
                      <a:pt x="3" y="82"/>
                      <a:pt x="5" y="87"/>
                      <a:pt x="10" y="90"/>
                    </a:cubicBezTo>
                    <a:cubicBezTo>
                      <a:pt x="12" y="91"/>
                      <a:pt x="15" y="92"/>
                      <a:pt x="18" y="93"/>
                    </a:cubicBezTo>
                    <a:cubicBezTo>
                      <a:pt x="23" y="94"/>
                      <a:pt x="27" y="97"/>
                      <a:pt x="27" y="100"/>
                    </a:cubicBezTo>
                    <a:cubicBezTo>
                      <a:pt x="27" y="104"/>
                      <a:pt x="28" y="106"/>
                      <a:pt x="30" y="106"/>
                    </a:cubicBezTo>
                    <a:cubicBezTo>
                      <a:pt x="31" y="106"/>
                      <a:pt x="33" y="104"/>
                      <a:pt x="33" y="100"/>
                    </a:cubicBezTo>
                    <a:cubicBezTo>
                      <a:pt x="33" y="97"/>
                      <a:pt x="36" y="94"/>
                      <a:pt x="41" y="93"/>
                    </a:cubicBezTo>
                    <a:cubicBezTo>
                      <a:pt x="44" y="92"/>
                      <a:pt x="46" y="91"/>
                      <a:pt x="48" y="90"/>
                    </a:cubicBezTo>
                    <a:cubicBezTo>
                      <a:pt x="56" y="85"/>
                      <a:pt x="59" y="78"/>
                      <a:pt x="59" y="68"/>
                    </a:cubicBezTo>
                    <a:cubicBezTo>
                      <a:pt x="59" y="61"/>
                      <a:pt x="57" y="55"/>
                      <a:pt x="51" y="51"/>
                    </a:cubicBezTo>
                    <a:cubicBezTo>
                      <a:pt x="49" y="50"/>
                      <a:pt x="46" y="48"/>
                      <a:pt x="42" y="46"/>
                    </a:cubicBezTo>
                    <a:cubicBezTo>
                      <a:pt x="37" y="44"/>
                      <a:pt x="33" y="38"/>
                      <a:pt x="33" y="33"/>
                    </a:cubicBezTo>
                    <a:cubicBezTo>
                      <a:pt x="33" y="30"/>
                      <a:pt x="33" y="30"/>
                      <a:pt x="33" y="30"/>
                    </a:cubicBezTo>
                    <a:cubicBezTo>
                      <a:pt x="33" y="25"/>
                      <a:pt x="35" y="20"/>
                      <a:pt x="37" y="22"/>
                    </a:cubicBezTo>
                    <a:cubicBezTo>
                      <a:pt x="39" y="22"/>
                      <a:pt x="40" y="23"/>
                      <a:pt x="41" y="25"/>
                    </a:cubicBezTo>
                    <a:cubicBezTo>
                      <a:pt x="41" y="26"/>
                      <a:pt x="42" y="27"/>
                      <a:pt x="42" y="29"/>
                    </a:cubicBezTo>
                    <a:cubicBezTo>
                      <a:pt x="42" y="31"/>
                      <a:pt x="46" y="32"/>
                      <a:pt x="50" y="32"/>
                    </a:cubicBezTo>
                    <a:cubicBezTo>
                      <a:pt x="54" y="32"/>
                      <a:pt x="58" y="28"/>
                      <a:pt x="56" y="23"/>
                    </a:cubicBezTo>
                    <a:cubicBezTo>
                      <a:pt x="54" y="18"/>
                      <a:pt x="52" y="15"/>
                      <a:pt x="48" y="12"/>
                    </a:cubicBezTo>
                    <a:cubicBezTo>
                      <a:pt x="46" y="11"/>
                      <a:pt x="43" y="10"/>
                      <a:pt x="40" y="9"/>
                    </a:cubicBezTo>
                    <a:cubicBezTo>
                      <a:pt x="36" y="8"/>
                      <a:pt x="33" y="6"/>
                      <a:pt x="33" y="4"/>
                    </a:cubicBezTo>
                    <a:cubicBezTo>
                      <a:pt x="33" y="1"/>
                      <a:pt x="31" y="0"/>
                      <a:pt x="30" y="0"/>
                    </a:cubicBezTo>
                    <a:cubicBezTo>
                      <a:pt x="28" y="0"/>
                      <a:pt x="27" y="1"/>
                      <a:pt x="27" y="4"/>
                    </a:cubicBezTo>
                    <a:cubicBezTo>
                      <a:pt x="27" y="6"/>
                      <a:pt x="25" y="8"/>
                      <a:pt x="22" y="8"/>
                    </a:cubicBezTo>
                    <a:cubicBezTo>
                      <a:pt x="21" y="8"/>
                      <a:pt x="19" y="8"/>
                      <a:pt x="18" y="9"/>
                    </a:cubicBezTo>
                    <a:cubicBezTo>
                      <a:pt x="15" y="10"/>
                      <a:pt x="12" y="12"/>
                      <a:pt x="9" y="15"/>
                    </a:cubicBezTo>
                    <a:cubicBezTo>
                      <a:pt x="7" y="17"/>
                      <a:pt x="5" y="19"/>
                      <a:pt x="4" y="22"/>
                    </a:cubicBezTo>
                    <a:cubicBezTo>
                      <a:pt x="3" y="25"/>
                      <a:pt x="2" y="29"/>
                      <a:pt x="2" y="32"/>
                    </a:cubicBezTo>
                    <a:cubicBezTo>
                      <a:pt x="2" y="35"/>
                      <a:pt x="2" y="37"/>
                      <a:pt x="3" y="40"/>
                    </a:cubicBezTo>
                    <a:cubicBezTo>
                      <a:pt x="4" y="44"/>
                      <a:pt x="9" y="50"/>
                      <a:pt x="14" y="52"/>
                    </a:cubicBezTo>
                    <a:cubicBezTo>
                      <a:pt x="16" y="53"/>
                      <a:pt x="19" y="54"/>
                      <a:pt x="22" y="55"/>
                    </a:cubicBezTo>
                    <a:cubicBezTo>
                      <a:pt x="25" y="56"/>
                      <a:pt x="25" y="56"/>
                      <a:pt x="25" y="56"/>
                    </a:cubicBezTo>
                    <a:cubicBezTo>
                      <a:pt x="26" y="56"/>
                      <a:pt x="27" y="61"/>
                      <a:pt x="27" y="67"/>
                    </a:cubicBezTo>
                    <a:cubicBezTo>
                      <a:pt x="27" y="72"/>
                      <a:pt x="27" y="72"/>
                      <a:pt x="27" y="72"/>
                    </a:cubicBezTo>
                    <a:cubicBezTo>
                      <a:pt x="27" y="77"/>
                      <a:pt x="25" y="81"/>
                      <a:pt x="22" y="80"/>
                    </a:cubicBezTo>
                    <a:close/>
                    <a:moveTo>
                      <a:pt x="33" y="69"/>
                    </a:moveTo>
                    <a:cubicBezTo>
                      <a:pt x="33" y="63"/>
                      <a:pt x="34" y="59"/>
                      <a:pt x="36" y="60"/>
                    </a:cubicBezTo>
                    <a:cubicBezTo>
                      <a:pt x="38" y="61"/>
                      <a:pt x="39" y="62"/>
                      <a:pt x="40" y="62"/>
                    </a:cubicBezTo>
                    <a:cubicBezTo>
                      <a:pt x="42" y="64"/>
                      <a:pt x="43" y="67"/>
                      <a:pt x="43" y="70"/>
                    </a:cubicBezTo>
                    <a:cubicBezTo>
                      <a:pt x="43" y="75"/>
                      <a:pt x="42" y="78"/>
                      <a:pt x="39" y="79"/>
                    </a:cubicBezTo>
                    <a:cubicBezTo>
                      <a:pt x="39" y="80"/>
                      <a:pt x="37" y="80"/>
                      <a:pt x="36" y="81"/>
                    </a:cubicBezTo>
                    <a:cubicBezTo>
                      <a:pt x="34" y="81"/>
                      <a:pt x="33" y="77"/>
                      <a:pt x="33" y="72"/>
                    </a:cubicBezTo>
                    <a:cubicBezTo>
                      <a:pt x="33" y="69"/>
                      <a:pt x="33" y="69"/>
                      <a:pt x="33" y="69"/>
                    </a:cubicBezTo>
                    <a:close/>
                    <a:moveTo>
                      <a:pt x="24" y="40"/>
                    </a:moveTo>
                    <a:cubicBezTo>
                      <a:pt x="23" y="39"/>
                      <a:pt x="22" y="39"/>
                      <a:pt x="21" y="38"/>
                    </a:cubicBezTo>
                    <a:cubicBezTo>
                      <a:pt x="18" y="36"/>
                      <a:pt x="17" y="34"/>
                      <a:pt x="17" y="30"/>
                    </a:cubicBezTo>
                    <a:cubicBezTo>
                      <a:pt x="17" y="27"/>
                      <a:pt x="18" y="25"/>
                      <a:pt x="20" y="23"/>
                    </a:cubicBezTo>
                    <a:cubicBezTo>
                      <a:pt x="20" y="22"/>
                      <a:pt x="22" y="22"/>
                      <a:pt x="23" y="21"/>
                    </a:cubicBezTo>
                    <a:cubicBezTo>
                      <a:pt x="25" y="20"/>
                      <a:pt x="27" y="25"/>
                      <a:pt x="27" y="30"/>
                    </a:cubicBezTo>
                    <a:cubicBezTo>
                      <a:pt x="27" y="31"/>
                      <a:pt x="27" y="31"/>
                      <a:pt x="27" y="31"/>
                    </a:cubicBezTo>
                    <a:cubicBezTo>
                      <a:pt x="27" y="36"/>
                      <a:pt x="26" y="41"/>
                      <a:pt x="24"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grpSp>
      </p:grpSp>
      <p:grpSp>
        <p:nvGrpSpPr>
          <p:cNvPr id="93" name="组合 92"/>
          <p:cNvGrpSpPr/>
          <p:nvPr/>
        </p:nvGrpSpPr>
        <p:grpSpPr>
          <a:xfrm>
            <a:off x="8651624" y="4945327"/>
            <a:ext cx="558800" cy="558800"/>
            <a:chOff x="13530" y="6618"/>
            <a:chExt cx="880" cy="880"/>
          </a:xfrm>
        </p:grpSpPr>
        <p:sp>
          <p:nvSpPr>
            <p:cNvPr id="94" name="椭圆 93"/>
            <p:cNvSpPr/>
            <p:nvPr/>
          </p:nvSpPr>
          <p:spPr>
            <a:xfrm>
              <a:off x="13530" y="6618"/>
              <a:ext cx="880" cy="88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grpSp>
          <p:nvGrpSpPr>
            <p:cNvPr id="95" name="Group 25"/>
            <p:cNvGrpSpPr>
              <a:grpSpLocks noChangeAspect="1"/>
            </p:cNvGrpSpPr>
            <p:nvPr/>
          </p:nvGrpSpPr>
          <p:grpSpPr bwMode="auto">
            <a:xfrm>
              <a:off x="13722" y="6785"/>
              <a:ext cx="495" cy="544"/>
              <a:chOff x="5449" y="693"/>
              <a:chExt cx="551" cy="605"/>
            </a:xfrm>
            <a:solidFill>
              <a:schemeClr val="bg1"/>
            </a:solidFill>
          </p:grpSpPr>
          <p:sp>
            <p:nvSpPr>
              <p:cNvPr id="96" name="Freeform 26"/>
              <p:cNvSpPr/>
              <p:nvPr/>
            </p:nvSpPr>
            <p:spPr bwMode="auto">
              <a:xfrm>
                <a:off x="5555" y="1002"/>
                <a:ext cx="125" cy="136"/>
              </a:xfrm>
              <a:custGeom>
                <a:avLst/>
                <a:gdLst>
                  <a:gd name="T0" fmla="*/ 89 w 102"/>
                  <a:gd name="T1" fmla="*/ 2 h 111"/>
                  <a:gd name="T2" fmla="*/ 14 w 102"/>
                  <a:gd name="T3" fmla="*/ 22 h 111"/>
                  <a:gd name="T4" fmla="*/ 1 w 102"/>
                  <a:gd name="T5" fmla="*/ 41 h 111"/>
                  <a:gd name="T6" fmla="*/ 0 w 102"/>
                  <a:gd name="T7" fmla="*/ 56 h 111"/>
                  <a:gd name="T8" fmla="*/ 1 w 102"/>
                  <a:gd name="T9" fmla="*/ 71 h 111"/>
                  <a:gd name="T10" fmla="*/ 14 w 102"/>
                  <a:gd name="T11" fmla="*/ 90 h 111"/>
                  <a:gd name="T12" fmla="*/ 89 w 102"/>
                  <a:gd name="T13" fmla="*/ 110 h 111"/>
                  <a:gd name="T14" fmla="*/ 101 w 102"/>
                  <a:gd name="T15" fmla="*/ 99 h 111"/>
                  <a:gd name="T16" fmla="*/ 100 w 102"/>
                  <a:gd name="T17" fmla="*/ 56 h 111"/>
                  <a:gd name="T18" fmla="*/ 101 w 102"/>
                  <a:gd name="T19" fmla="*/ 13 h 111"/>
                  <a:gd name="T20" fmla="*/ 89 w 102"/>
                  <a:gd name="T21"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11">
                    <a:moveTo>
                      <a:pt x="89" y="2"/>
                    </a:moveTo>
                    <a:cubicBezTo>
                      <a:pt x="59" y="7"/>
                      <a:pt x="33" y="14"/>
                      <a:pt x="14" y="22"/>
                    </a:cubicBezTo>
                    <a:cubicBezTo>
                      <a:pt x="7" y="25"/>
                      <a:pt x="1" y="34"/>
                      <a:pt x="1" y="41"/>
                    </a:cubicBezTo>
                    <a:cubicBezTo>
                      <a:pt x="0" y="46"/>
                      <a:pt x="0" y="51"/>
                      <a:pt x="0" y="56"/>
                    </a:cubicBezTo>
                    <a:cubicBezTo>
                      <a:pt x="0" y="61"/>
                      <a:pt x="0" y="66"/>
                      <a:pt x="1" y="71"/>
                    </a:cubicBezTo>
                    <a:cubicBezTo>
                      <a:pt x="1" y="78"/>
                      <a:pt x="7" y="87"/>
                      <a:pt x="14" y="90"/>
                    </a:cubicBezTo>
                    <a:cubicBezTo>
                      <a:pt x="33" y="98"/>
                      <a:pt x="59" y="105"/>
                      <a:pt x="89" y="110"/>
                    </a:cubicBezTo>
                    <a:cubicBezTo>
                      <a:pt x="97" y="111"/>
                      <a:pt x="102" y="106"/>
                      <a:pt x="101" y="99"/>
                    </a:cubicBezTo>
                    <a:cubicBezTo>
                      <a:pt x="100" y="85"/>
                      <a:pt x="100" y="70"/>
                      <a:pt x="100" y="56"/>
                    </a:cubicBezTo>
                    <a:cubicBezTo>
                      <a:pt x="100" y="42"/>
                      <a:pt x="100" y="27"/>
                      <a:pt x="101" y="13"/>
                    </a:cubicBezTo>
                    <a:cubicBezTo>
                      <a:pt x="102" y="6"/>
                      <a:pt x="97" y="0"/>
                      <a:pt x="8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97" name="Freeform 27"/>
              <p:cNvSpPr/>
              <p:nvPr/>
            </p:nvSpPr>
            <p:spPr bwMode="auto">
              <a:xfrm>
                <a:off x="5568" y="1138"/>
                <a:ext cx="142" cy="143"/>
              </a:xfrm>
              <a:custGeom>
                <a:avLst/>
                <a:gdLst>
                  <a:gd name="T0" fmla="*/ 106 w 116"/>
                  <a:gd name="T1" fmla="*/ 114 h 117"/>
                  <a:gd name="T2" fmla="*/ 114 w 116"/>
                  <a:gd name="T3" fmla="*/ 106 h 117"/>
                  <a:gd name="T4" fmla="*/ 97 w 116"/>
                  <a:gd name="T5" fmla="*/ 35 h 117"/>
                  <a:gd name="T6" fmla="*/ 81 w 116"/>
                  <a:gd name="T7" fmla="*/ 20 h 117"/>
                  <a:gd name="T8" fmla="*/ 10 w 116"/>
                  <a:gd name="T9" fmla="*/ 3 h 117"/>
                  <a:gd name="T10" fmla="*/ 2 w 116"/>
                  <a:gd name="T11" fmla="*/ 11 h 117"/>
                  <a:gd name="T12" fmla="*/ 106 w 116"/>
                  <a:gd name="T13" fmla="*/ 114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06" y="114"/>
                    </a:moveTo>
                    <a:cubicBezTo>
                      <a:pt x="113" y="117"/>
                      <a:pt x="116" y="113"/>
                      <a:pt x="114" y="106"/>
                    </a:cubicBezTo>
                    <a:cubicBezTo>
                      <a:pt x="106" y="85"/>
                      <a:pt x="100" y="61"/>
                      <a:pt x="97" y="35"/>
                    </a:cubicBezTo>
                    <a:cubicBezTo>
                      <a:pt x="95" y="28"/>
                      <a:pt x="89" y="21"/>
                      <a:pt x="81" y="20"/>
                    </a:cubicBezTo>
                    <a:cubicBezTo>
                      <a:pt x="55" y="16"/>
                      <a:pt x="31" y="10"/>
                      <a:pt x="10" y="3"/>
                    </a:cubicBezTo>
                    <a:cubicBezTo>
                      <a:pt x="3" y="0"/>
                      <a:pt x="0" y="4"/>
                      <a:pt x="2" y="11"/>
                    </a:cubicBezTo>
                    <a:cubicBezTo>
                      <a:pt x="21" y="58"/>
                      <a:pt x="58" y="96"/>
                      <a:pt x="106"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98" name="Freeform 28"/>
              <p:cNvSpPr/>
              <p:nvPr/>
            </p:nvSpPr>
            <p:spPr bwMode="auto">
              <a:xfrm>
                <a:off x="5710" y="847"/>
                <a:ext cx="135" cy="125"/>
              </a:xfrm>
              <a:custGeom>
                <a:avLst/>
                <a:gdLst>
                  <a:gd name="T0" fmla="*/ 22 w 111"/>
                  <a:gd name="T1" fmla="*/ 15 h 102"/>
                  <a:gd name="T2" fmla="*/ 1 w 111"/>
                  <a:gd name="T3" fmla="*/ 90 h 102"/>
                  <a:gd name="T4" fmla="*/ 12 w 111"/>
                  <a:gd name="T5" fmla="*/ 102 h 102"/>
                  <a:gd name="T6" fmla="*/ 55 w 111"/>
                  <a:gd name="T7" fmla="*/ 100 h 102"/>
                  <a:gd name="T8" fmla="*/ 98 w 111"/>
                  <a:gd name="T9" fmla="*/ 102 h 102"/>
                  <a:gd name="T10" fmla="*/ 110 w 111"/>
                  <a:gd name="T11" fmla="*/ 90 h 102"/>
                  <a:gd name="T12" fmla="*/ 89 w 111"/>
                  <a:gd name="T13" fmla="*/ 15 h 102"/>
                  <a:gd name="T14" fmla="*/ 70 w 111"/>
                  <a:gd name="T15" fmla="*/ 1 h 102"/>
                  <a:gd name="T16" fmla="*/ 55 w 111"/>
                  <a:gd name="T17" fmla="*/ 0 h 102"/>
                  <a:gd name="T18" fmla="*/ 41 w 111"/>
                  <a:gd name="T19" fmla="*/ 1 h 102"/>
                  <a:gd name="T20" fmla="*/ 22 w 111"/>
                  <a:gd name="T21"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02">
                    <a:moveTo>
                      <a:pt x="22" y="15"/>
                    </a:moveTo>
                    <a:cubicBezTo>
                      <a:pt x="13" y="34"/>
                      <a:pt x="6" y="59"/>
                      <a:pt x="1" y="90"/>
                    </a:cubicBezTo>
                    <a:cubicBezTo>
                      <a:pt x="0" y="97"/>
                      <a:pt x="5" y="102"/>
                      <a:pt x="12" y="102"/>
                    </a:cubicBezTo>
                    <a:cubicBezTo>
                      <a:pt x="27" y="101"/>
                      <a:pt x="41" y="100"/>
                      <a:pt x="55" y="100"/>
                    </a:cubicBezTo>
                    <a:cubicBezTo>
                      <a:pt x="70" y="100"/>
                      <a:pt x="84" y="101"/>
                      <a:pt x="98" y="102"/>
                    </a:cubicBezTo>
                    <a:cubicBezTo>
                      <a:pt x="106" y="102"/>
                      <a:pt x="111" y="97"/>
                      <a:pt x="110" y="90"/>
                    </a:cubicBezTo>
                    <a:cubicBezTo>
                      <a:pt x="105" y="59"/>
                      <a:pt x="98" y="34"/>
                      <a:pt x="89" y="15"/>
                    </a:cubicBezTo>
                    <a:cubicBezTo>
                      <a:pt x="86" y="8"/>
                      <a:pt x="78" y="2"/>
                      <a:pt x="70" y="1"/>
                    </a:cubicBezTo>
                    <a:cubicBezTo>
                      <a:pt x="65" y="1"/>
                      <a:pt x="60" y="0"/>
                      <a:pt x="55" y="0"/>
                    </a:cubicBezTo>
                    <a:cubicBezTo>
                      <a:pt x="51" y="0"/>
                      <a:pt x="46" y="1"/>
                      <a:pt x="41" y="1"/>
                    </a:cubicBezTo>
                    <a:cubicBezTo>
                      <a:pt x="33" y="2"/>
                      <a:pt x="25" y="8"/>
                      <a:pt x="2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99" name="Freeform 29"/>
              <p:cNvSpPr/>
              <p:nvPr/>
            </p:nvSpPr>
            <p:spPr bwMode="auto">
              <a:xfrm>
                <a:off x="5568" y="860"/>
                <a:ext cx="142" cy="143"/>
              </a:xfrm>
              <a:custGeom>
                <a:avLst/>
                <a:gdLst>
                  <a:gd name="T0" fmla="*/ 106 w 116"/>
                  <a:gd name="T1" fmla="*/ 3 h 117"/>
                  <a:gd name="T2" fmla="*/ 2 w 116"/>
                  <a:gd name="T3" fmla="*/ 106 h 117"/>
                  <a:gd name="T4" fmla="*/ 10 w 116"/>
                  <a:gd name="T5" fmla="*/ 114 h 117"/>
                  <a:gd name="T6" fmla="*/ 81 w 116"/>
                  <a:gd name="T7" fmla="*/ 97 h 117"/>
                  <a:gd name="T8" fmla="*/ 97 w 116"/>
                  <a:gd name="T9" fmla="*/ 82 h 117"/>
                  <a:gd name="T10" fmla="*/ 114 w 116"/>
                  <a:gd name="T11" fmla="*/ 11 h 117"/>
                  <a:gd name="T12" fmla="*/ 106 w 116"/>
                  <a:gd name="T13" fmla="*/ 3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06" y="3"/>
                    </a:moveTo>
                    <a:cubicBezTo>
                      <a:pt x="58" y="21"/>
                      <a:pt x="21" y="59"/>
                      <a:pt x="2" y="106"/>
                    </a:cubicBezTo>
                    <a:cubicBezTo>
                      <a:pt x="0" y="113"/>
                      <a:pt x="3" y="117"/>
                      <a:pt x="10" y="114"/>
                    </a:cubicBezTo>
                    <a:cubicBezTo>
                      <a:pt x="31" y="107"/>
                      <a:pt x="55" y="101"/>
                      <a:pt x="81" y="97"/>
                    </a:cubicBezTo>
                    <a:cubicBezTo>
                      <a:pt x="89" y="96"/>
                      <a:pt x="95" y="89"/>
                      <a:pt x="97" y="82"/>
                    </a:cubicBezTo>
                    <a:cubicBezTo>
                      <a:pt x="100" y="56"/>
                      <a:pt x="106" y="31"/>
                      <a:pt x="114" y="11"/>
                    </a:cubicBezTo>
                    <a:cubicBezTo>
                      <a:pt x="116" y="4"/>
                      <a:pt x="113" y="0"/>
                      <a:pt x="10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100" name="Freeform 30"/>
              <p:cNvSpPr/>
              <p:nvPr/>
            </p:nvSpPr>
            <p:spPr bwMode="auto">
              <a:xfrm>
                <a:off x="5845" y="860"/>
                <a:ext cx="143" cy="143"/>
              </a:xfrm>
              <a:custGeom>
                <a:avLst/>
                <a:gdLst>
                  <a:gd name="T0" fmla="*/ 19 w 116"/>
                  <a:gd name="T1" fmla="*/ 82 h 117"/>
                  <a:gd name="T2" fmla="*/ 34 w 116"/>
                  <a:gd name="T3" fmla="*/ 97 h 117"/>
                  <a:gd name="T4" fmla="*/ 106 w 116"/>
                  <a:gd name="T5" fmla="*/ 114 h 117"/>
                  <a:gd name="T6" fmla="*/ 114 w 116"/>
                  <a:gd name="T7" fmla="*/ 106 h 117"/>
                  <a:gd name="T8" fmla="*/ 10 w 116"/>
                  <a:gd name="T9" fmla="*/ 3 h 117"/>
                  <a:gd name="T10" fmla="*/ 2 w 116"/>
                  <a:gd name="T11" fmla="*/ 11 h 117"/>
                  <a:gd name="T12" fmla="*/ 19 w 116"/>
                  <a:gd name="T13" fmla="*/ 82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9" y="82"/>
                    </a:moveTo>
                    <a:cubicBezTo>
                      <a:pt x="21" y="89"/>
                      <a:pt x="27" y="96"/>
                      <a:pt x="34" y="97"/>
                    </a:cubicBezTo>
                    <a:cubicBezTo>
                      <a:pt x="61" y="101"/>
                      <a:pt x="85" y="107"/>
                      <a:pt x="106" y="114"/>
                    </a:cubicBezTo>
                    <a:cubicBezTo>
                      <a:pt x="113" y="117"/>
                      <a:pt x="116" y="113"/>
                      <a:pt x="114" y="106"/>
                    </a:cubicBezTo>
                    <a:cubicBezTo>
                      <a:pt x="95" y="59"/>
                      <a:pt x="58" y="21"/>
                      <a:pt x="10" y="3"/>
                    </a:cubicBezTo>
                    <a:cubicBezTo>
                      <a:pt x="3" y="0"/>
                      <a:pt x="0" y="4"/>
                      <a:pt x="2" y="11"/>
                    </a:cubicBezTo>
                    <a:cubicBezTo>
                      <a:pt x="10" y="31"/>
                      <a:pt x="15" y="56"/>
                      <a:pt x="19"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101" name="Freeform 31"/>
              <p:cNvSpPr/>
              <p:nvPr/>
            </p:nvSpPr>
            <p:spPr bwMode="auto">
              <a:xfrm>
                <a:off x="5875" y="1002"/>
                <a:ext cx="125" cy="136"/>
              </a:xfrm>
              <a:custGeom>
                <a:avLst/>
                <a:gdLst>
                  <a:gd name="T0" fmla="*/ 101 w 102"/>
                  <a:gd name="T1" fmla="*/ 41 h 111"/>
                  <a:gd name="T2" fmla="*/ 88 w 102"/>
                  <a:gd name="T3" fmla="*/ 22 h 111"/>
                  <a:gd name="T4" fmla="*/ 13 w 102"/>
                  <a:gd name="T5" fmla="*/ 2 h 111"/>
                  <a:gd name="T6" fmla="*/ 1 w 102"/>
                  <a:gd name="T7" fmla="*/ 13 h 111"/>
                  <a:gd name="T8" fmla="*/ 2 w 102"/>
                  <a:gd name="T9" fmla="*/ 56 h 111"/>
                  <a:gd name="T10" fmla="*/ 1 w 102"/>
                  <a:gd name="T11" fmla="*/ 99 h 111"/>
                  <a:gd name="T12" fmla="*/ 13 w 102"/>
                  <a:gd name="T13" fmla="*/ 110 h 111"/>
                  <a:gd name="T14" fmla="*/ 88 w 102"/>
                  <a:gd name="T15" fmla="*/ 90 h 111"/>
                  <a:gd name="T16" fmla="*/ 101 w 102"/>
                  <a:gd name="T17" fmla="*/ 71 h 111"/>
                  <a:gd name="T18" fmla="*/ 102 w 102"/>
                  <a:gd name="T19" fmla="*/ 56 h 111"/>
                  <a:gd name="T20" fmla="*/ 101 w 102"/>
                  <a:gd name="T21" fmla="*/ 4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11">
                    <a:moveTo>
                      <a:pt x="101" y="41"/>
                    </a:moveTo>
                    <a:cubicBezTo>
                      <a:pt x="101" y="34"/>
                      <a:pt x="95" y="25"/>
                      <a:pt x="88" y="22"/>
                    </a:cubicBezTo>
                    <a:cubicBezTo>
                      <a:pt x="69" y="14"/>
                      <a:pt x="43" y="7"/>
                      <a:pt x="13" y="2"/>
                    </a:cubicBezTo>
                    <a:cubicBezTo>
                      <a:pt x="5" y="0"/>
                      <a:pt x="0" y="6"/>
                      <a:pt x="1" y="13"/>
                    </a:cubicBezTo>
                    <a:cubicBezTo>
                      <a:pt x="1" y="27"/>
                      <a:pt x="2" y="42"/>
                      <a:pt x="2" y="56"/>
                    </a:cubicBezTo>
                    <a:cubicBezTo>
                      <a:pt x="2" y="70"/>
                      <a:pt x="1" y="85"/>
                      <a:pt x="1" y="99"/>
                    </a:cubicBezTo>
                    <a:cubicBezTo>
                      <a:pt x="0" y="106"/>
                      <a:pt x="5" y="111"/>
                      <a:pt x="13" y="110"/>
                    </a:cubicBezTo>
                    <a:cubicBezTo>
                      <a:pt x="43" y="105"/>
                      <a:pt x="69" y="98"/>
                      <a:pt x="88" y="90"/>
                    </a:cubicBezTo>
                    <a:cubicBezTo>
                      <a:pt x="95" y="87"/>
                      <a:pt x="101" y="78"/>
                      <a:pt x="101" y="71"/>
                    </a:cubicBezTo>
                    <a:cubicBezTo>
                      <a:pt x="102" y="66"/>
                      <a:pt x="102" y="61"/>
                      <a:pt x="102" y="56"/>
                    </a:cubicBezTo>
                    <a:cubicBezTo>
                      <a:pt x="102" y="51"/>
                      <a:pt x="102" y="46"/>
                      <a:pt x="101"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102" name="Freeform 32"/>
              <p:cNvSpPr/>
              <p:nvPr/>
            </p:nvSpPr>
            <p:spPr bwMode="auto">
              <a:xfrm>
                <a:off x="5702" y="994"/>
                <a:ext cx="151" cy="151"/>
              </a:xfrm>
              <a:custGeom>
                <a:avLst/>
                <a:gdLst>
                  <a:gd name="T0" fmla="*/ 123 w 123"/>
                  <a:gd name="T1" fmla="*/ 62 h 123"/>
                  <a:gd name="T2" fmla="*/ 121 w 123"/>
                  <a:gd name="T3" fmla="*/ 17 h 123"/>
                  <a:gd name="T4" fmla="*/ 107 w 123"/>
                  <a:gd name="T5" fmla="*/ 2 h 123"/>
                  <a:gd name="T6" fmla="*/ 61 w 123"/>
                  <a:gd name="T7" fmla="*/ 0 h 123"/>
                  <a:gd name="T8" fmla="*/ 16 w 123"/>
                  <a:gd name="T9" fmla="*/ 2 h 123"/>
                  <a:gd name="T10" fmla="*/ 2 w 123"/>
                  <a:gd name="T11" fmla="*/ 17 h 123"/>
                  <a:gd name="T12" fmla="*/ 0 w 123"/>
                  <a:gd name="T13" fmla="*/ 62 h 123"/>
                  <a:gd name="T14" fmla="*/ 2 w 123"/>
                  <a:gd name="T15" fmla="*/ 107 h 123"/>
                  <a:gd name="T16" fmla="*/ 16 w 123"/>
                  <a:gd name="T17" fmla="*/ 122 h 123"/>
                  <a:gd name="T18" fmla="*/ 61 w 123"/>
                  <a:gd name="T19" fmla="*/ 123 h 123"/>
                  <a:gd name="T20" fmla="*/ 107 w 123"/>
                  <a:gd name="T21" fmla="*/ 122 h 123"/>
                  <a:gd name="T22" fmla="*/ 121 w 123"/>
                  <a:gd name="T23" fmla="*/ 107 h 123"/>
                  <a:gd name="T24" fmla="*/ 123 w 123"/>
                  <a:gd name="T25"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123">
                    <a:moveTo>
                      <a:pt x="123" y="62"/>
                    </a:moveTo>
                    <a:cubicBezTo>
                      <a:pt x="123" y="46"/>
                      <a:pt x="122" y="31"/>
                      <a:pt x="121" y="17"/>
                    </a:cubicBezTo>
                    <a:cubicBezTo>
                      <a:pt x="121" y="9"/>
                      <a:pt x="114" y="3"/>
                      <a:pt x="107" y="2"/>
                    </a:cubicBezTo>
                    <a:cubicBezTo>
                      <a:pt x="92" y="1"/>
                      <a:pt x="77" y="0"/>
                      <a:pt x="61" y="0"/>
                    </a:cubicBezTo>
                    <a:cubicBezTo>
                      <a:pt x="46" y="0"/>
                      <a:pt x="31" y="1"/>
                      <a:pt x="16" y="2"/>
                    </a:cubicBezTo>
                    <a:cubicBezTo>
                      <a:pt x="9" y="3"/>
                      <a:pt x="2" y="9"/>
                      <a:pt x="2" y="17"/>
                    </a:cubicBezTo>
                    <a:cubicBezTo>
                      <a:pt x="1" y="31"/>
                      <a:pt x="0" y="46"/>
                      <a:pt x="0" y="62"/>
                    </a:cubicBezTo>
                    <a:cubicBezTo>
                      <a:pt x="0" y="78"/>
                      <a:pt x="1" y="93"/>
                      <a:pt x="2" y="107"/>
                    </a:cubicBezTo>
                    <a:cubicBezTo>
                      <a:pt x="2" y="115"/>
                      <a:pt x="9" y="121"/>
                      <a:pt x="16" y="122"/>
                    </a:cubicBezTo>
                    <a:cubicBezTo>
                      <a:pt x="31" y="123"/>
                      <a:pt x="46" y="123"/>
                      <a:pt x="61" y="123"/>
                    </a:cubicBezTo>
                    <a:cubicBezTo>
                      <a:pt x="77" y="123"/>
                      <a:pt x="92" y="123"/>
                      <a:pt x="107" y="122"/>
                    </a:cubicBezTo>
                    <a:cubicBezTo>
                      <a:pt x="114" y="121"/>
                      <a:pt x="121" y="115"/>
                      <a:pt x="121" y="107"/>
                    </a:cubicBezTo>
                    <a:cubicBezTo>
                      <a:pt x="122" y="93"/>
                      <a:pt x="123" y="78"/>
                      <a:pt x="123"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103" name="Freeform 33"/>
              <p:cNvSpPr/>
              <p:nvPr/>
            </p:nvSpPr>
            <p:spPr bwMode="auto">
              <a:xfrm>
                <a:off x="5845" y="1138"/>
                <a:ext cx="143" cy="143"/>
              </a:xfrm>
              <a:custGeom>
                <a:avLst/>
                <a:gdLst>
                  <a:gd name="T0" fmla="*/ 106 w 116"/>
                  <a:gd name="T1" fmla="*/ 3 h 117"/>
                  <a:gd name="T2" fmla="*/ 34 w 116"/>
                  <a:gd name="T3" fmla="*/ 20 h 117"/>
                  <a:gd name="T4" fmla="*/ 19 w 116"/>
                  <a:gd name="T5" fmla="*/ 35 h 117"/>
                  <a:gd name="T6" fmla="*/ 2 w 116"/>
                  <a:gd name="T7" fmla="*/ 106 h 117"/>
                  <a:gd name="T8" fmla="*/ 10 w 116"/>
                  <a:gd name="T9" fmla="*/ 114 h 117"/>
                  <a:gd name="T10" fmla="*/ 114 w 116"/>
                  <a:gd name="T11" fmla="*/ 11 h 117"/>
                  <a:gd name="T12" fmla="*/ 106 w 116"/>
                  <a:gd name="T13" fmla="*/ 3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06" y="3"/>
                    </a:moveTo>
                    <a:cubicBezTo>
                      <a:pt x="85" y="10"/>
                      <a:pt x="61" y="16"/>
                      <a:pt x="34" y="20"/>
                    </a:cubicBezTo>
                    <a:cubicBezTo>
                      <a:pt x="27" y="21"/>
                      <a:pt x="21" y="28"/>
                      <a:pt x="19" y="35"/>
                    </a:cubicBezTo>
                    <a:cubicBezTo>
                      <a:pt x="15" y="61"/>
                      <a:pt x="10" y="85"/>
                      <a:pt x="2" y="106"/>
                    </a:cubicBezTo>
                    <a:cubicBezTo>
                      <a:pt x="0" y="113"/>
                      <a:pt x="3" y="117"/>
                      <a:pt x="10" y="114"/>
                    </a:cubicBezTo>
                    <a:cubicBezTo>
                      <a:pt x="58" y="96"/>
                      <a:pt x="95" y="58"/>
                      <a:pt x="114" y="11"/>
                    </a:cubicBezTo>
                    <a:cubicBezTo>
                      <a:pt x="116" y="4"/>
                      <a:pt x="113" y="0"/>
                      <a:pt x="10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104" name="Freeform 34"/>
              <p:cNvSpPr/>
              <p:nvPr/>
            </p:nvSpPr>
            <p:spPr bwMode="auto">
              <a:xfrm>
                <a:off x="5710" y="1167"/>
                <a:ext cx="135" cy="125"/>
              </a:xfrm>
              <a:custGeom>
                <a:avLst/>
                <a:gdLst>
                  <a:gd name="T0" fmla="*/ 98 w 111"/>
                  <a:gd name="T1" fmla="*/ 1 h 102"/>
                  <a:gd name="T2" fmla="*/ 55 w 111"/>
                  <a:gd name="T3" fmla="*/ 2 h 102"/>
                  <a:gd name="T4" fmla="*/ 12 w 111"/>
                  <a:gd name="T5" fmla="*/ 1 h 102"/>
                  <a:gd name="T6" fmla="*/ 1 w 111"/>
                  <a:gd name="T7" fmla="*/ 13 h 102"/>
                  <a:gd name="T8" fmla="*/ 22 w 111"/>
                  <a:gd name="T9" fmla="*/ 88 h 102"/>
                  <a:gd name="T10" fmla="*/ 41 w 111"/>
                  <a:gd name="T11" fmla="*/ 102 h 102"/>
                  <a:gd name="T12" fmla="*/ 55 w 111"/>
                  <a:gd name="T13" fmla="*/ 102 h 102"/>
                  <a:gd name="T14" fmla="*/ 70 w 111"/>
                  <a:gd name="T15" fmla="*/ 102 h 102"/>
                  <a:gd name="T16" fmla="*/ 89 w 111"/>
                  <a:gd name="T17" fmla="*/ 88 h 102"/>
                  <a:gd name="T18" fmla="*/ 110 w 111"/>
                  <a:gd name="T19" fmla="*/ 13 h 102"/>
                  <a:gd name="T20" fmla="*/ 98 w 111"/>
                  <a:gd name="T21" fmla="*/ 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02">
                    <a:moveTo>
                      <a:pt x="98" y="1"/>
                    </a:moveTo>
                    <a:cubicBezTo>
                      <a:pt x="84" y="2"/>
                      <a:pt x="70" y="2"/>
                      <a:pt x="55" y="2"/>
                    </a:cubicBezTo>
                    <a:cubicBezTo>
                      <a:pt x="41" y="2"/>
                      <a:pt x="27" y="2"/>
                      <a:pt x="12" y="1"/>
                    </a:cubicBezTo>
                    <a:cubicBezTo>
                      <a:pt x="5" y="0"/>
                      <a:pt x="0" y="6"/>
                      <a:pt x="1" y="13"/>
                    </a:cubicBezTo>
                    <a:cubicBezTo>
                      <a:pt x="6" y="43"/>
                      <a:pt x="13" y="69"/>
                      <a:pt x="22" y="88"/>
                    </a:cubicBezTo>
                    <a:cubicBezTo>
                      <a:pt x="25" y="95"/>
                      <a:pt x="33" y="101"/>
                      <a:pt x="41" y="102"/>
                    </a:cubicBezTo>
                    <a:cubicBezTo>
                      <a:pt x="46" y="102"/>
                      <a:pt x="51" y="102"/>
                      <a:pt x="55" y="102"/>
                    </a:cubicBezTo>
                    <a:cubicBezTo>
                      <a:pt x="60" y="102"/>
                      <a:pt x="65" y="102"/>
                      <a:pt x="70" y="102"/>
                    </a:cubicBezTo>
                    <a:cubicBezTo>
                      <a:pt x="78" y="101"/>
                      <a:pt x="86" y="95"/>
                      <a:pt x="89" y="88"/>
                    </a:cubicBezTo>
                    <a:cubicBezTo>
                      <a:pt x="98" y="69"/>
                      <a:pt x="105" y="43"/>
                      <a:pt x="110" y="13"/>
                    </a:cubicBezTo>
                    <a:cubicBezTo>
                      <a:pt x="111" y="6"/>
                      <a:pt x="106" y="0"/>
                      <a:pt x="9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105" name="Freeform 35"/>
              <p:cNvSpPr/>
              <p:nvPr/>
            </p:nvSpPr>
            <p:spPr bwMode="auto">
              <a:xfrm>
                <a:off x="5592" y="693"/>
                <a:ext cx="185" cy="160"/>
              </a:xfrm>
              <a:custGeom>
                <a:avLst/>
                <a:gdLst>
                  <a:gd name="T0" fmla="*/ 12 w 151"/>
                  <a:gd name="T1" fmla="*/ 89 h 131"/>
                  <a:gd name="T2" fmla="*/ 15 w 151"/>
                  <a:gd name="T3" fmla="*/ 89 h 131"/>
                  <a:gd name="T4" fmla="*/ 12 w 151"/>
                  <a:gd name="T5" fmla="*/ 93 h 131"/>
                  <a:gd name="T6" fmla="*/ 9 w 151"/>
                  <a:gd name="T7" fmla="*/ 102 h 131"/>
                  <a:gd name="T8" fmla="*/ 9 w 151"/>
                  <a:gd name="T9" fmla="*/ 102 h 131"/>
                  <a:gd name="T10" fmla="*/ 19 w 151"/>
                  <a:gd name="T11" fmla="*/ 103 h 131"/>
                  <a:gd name="T12" fmla="*/ 23 w 151"/>
                  <a:gd name="T13" fmla="*/ 103 h 131"/>
                  <a:gd name="T14" fmla="*/ 22 w 151"/>
                  <a:gd name="T15" fmla="*/ 106 h 131"/>
                  <a:gd name="T16" fmla="*/ 26 w 151"/>
                  <a:gd name="T17" fmla="*/ 119 h 131"/>
                  <a:gd name="T18" fmla="*/ 27 w 151"/>
                  <a:gd name="T19" fmla="*/ 120 h 131"/>
                  <a:gd name="T20" fmla="*/ 37 w 151"/>
                  <a:gd name="T21" fmla="*/ 111 h 131"/>
                  <a:gd name="T22" fmla="*/ 38 w 151"/>
                  <a:gd name="T23" fmla="*/ 99 h 131"/>
                  <a:gd name="T24" fmla="*/ 38 w 151"/>
                  <a:gd name="T25" fmla="*/ 97 h 131"/>
                  <a:gd name="T26" fmla="*/ 41 w 151"/>
                  <a:gd name="T27" fmla="*/ 95 h 131"/>
                  <a:gd name="T28" fmla="*/ 79 w 151"/>
                  <a:gd name="T29" fmla="*/ 72 h 131"/>
                  <a:gd name="T30" fmla="*/ 98 w 151"/>
                  <a:gd name="T31" fmla="*/ 129 h 131"/>
                  <a:gd name="T32" fmla="*/ 102 w 151"/>
                  <a:gd name="T33" fmla="*/ 130 h 131"/>
                  <a:gd name="T34" fmla="*/ 112 w 151"/>
                  <a:gd name="T35" fmla="*/ 121 h 131"/>
                  <a:gd name="T36" fmla="*/ 114 w 151"/>
                  <a:gd name="T37" fmla="*/ 116 h 131"/>
                  <a:gd name="T38" fmla="*/ 103 w 151"/>
                  <a:gd name="T39" fmla="*/ 56 h 131"/>
                  <a:gd name="T40" fmla="*/ 139 w 151"/>
                  <a:gd name="T41" fmla="*/ 31 h 131"/>
                  <a:gd name="T42" fmla="*/ 151 w 151"/>
                  <a:gd name="T43" fmla="*/ 15 h 131"/>
                  <a:gd name="T44" fmla="*/ 150 w 151"/>
                  <a:gd name="T45" fmla="*/ 10 h 131"/>
                  <a:gd name="T46" fmla="*/ 150 w 151"/>
                  <a:gd name="T47" fmla="*/ 10 h 131"/>
                  <a:gd name="T48" fmla="*/ 146 w 151"/>
                  <a:gd name="T49" fmla="*/ 7 h 131"/>
                  <a:gd name="T50" fmla="*/ 127 w 151"/>
                  <a:gd name="T51" fmla="*/ 11 h 131"/>
                  <a:gd name="T52" fmla="*/ 89 w 151"/>
                  <a:gd name="T53" fmla="*/ 34 h 131"/>
                  <a:gd name="T54" fmla="*/ 38 w 151"/>
                  <a:gd name="T55" fmla="*/ 1 h 131"/>
                  <a:gd name="T56" fmla="*/ 33 w 151"/>
                  <a:gd name="T57" fmla="*/ 1 h 131"/>
                  <a:gd name="T58" fmla="*/ 20 w 151"/>
                  <a:gd name="T59" fmla="*/ 7 h 131"/>
                  <a:gd name="T60" fmla="*/ 20 w 151"/>
                  <a:gd name="T61" fmla="*/ 10 h 131"/>
                  <a:gd name="T62" fmla="*/ 65 w 151"/>
                  <a:gd name="T63" fmla="*/ 51 h 131"/>
                  <a:gd name="T64" fmla="*/ 28 w 151"/>
                  <a:gd name="T65" fmla="*/ 76 h 131"/>
                  <a:gd name="T66" fmla="*/ 26 w 151"/>
                  <a:gd name="T67" fmla="*/ 78 h 131"/>
                  <a:gd name="T68" fmla="*/ 24 w 151"/>
                  <a:gd name="T69" fmla="*/ 77 h 131"/>
                  <a:gd name="T70" fmla="*/ 13 w 151"/>
                  <a:gd name="T71" fmla="*/ 74 h 131"/>
                  <a:gd name="T72" fmla="*/ 0 w 151"/>
                  <a:gd name="T73" fmla="*/ 80 h 131"/>
                  <a:gd name="T74" fmla="*/ 1 w 151"/>
                  <a:gd name="T75" fmla="*/ 80 h 131"/>
                  <a:gd name="T76" fmla="*/ 12 w 151"/>
                  <a:gd name="T77" fmla="*/ 8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1" h="131">
                    <a:moveTo>
                      <a:pt x="12" y="89"/>
                    </a:moveTo>
                    <a:cubicBezTo>
                      <a:pt x="13" y="90"/>
                      <a:pt x="14" y="90"/>
                      <a:pt x="15" y="89"/>
                    </a:cubicBezTo>
                    <a:cubicBezTo>
                      <a:pt x="14" y="90"/>
                      <a:pt x="14" y="91"/>
                      <a:pt x="12" y="93"/>
                    </a:cubicBezTo>
                    <a:cubicBezTo>
                      <a:pt x="12" y="93"/>
                      <a:pt x="8" y="100"/>
                      <a:pt x="9" y="102"/>
                    </a:cubicBezTo>
                    <a:cubicBezTo>
                      <a:pt x="9" y="102"/>
                      <a:pt x="9" y="102"/>
                      <a:pt x="9" y="102"/>
                    </a:cubicBezTo>
                    <a:cubicBezTo>
                      <a:pt x="11" y="105"/>
                      <a:pt x="19" y="103"/>
                      <a:pt x="19" y="103"/>
                    </a:cubicBezTo>
                    <a:cubicBezTo>
                      <a:pt x="21" y="103"/>
                      <a:pt x="23" y="103"/>
                      <a:pt x="23" y="103"/>
                    </a:cubicBezTo>
                    <a:cubicBezTo>
                      <a:pt x="23" y="103"/>
                      <a:pt x="22" y="104"/>
                      <a:pt x="22" y="106"/>
                    </a:cubicBezTo>
                    <a:cubicBezTo>
                      <a:pt x="26" y="119"/>
                      <a:pt x="26" y="119"/>
                      <a:pt x="26" y="119"/>
                    </a:cubicBezTo>
                    <a:cubicBezTo>
                      <a:pt x="26" y="119"/>
                      <a:pt x="27" y="120"/>
                      <a:pt x="27" y="120"/>
                    </a:cubicBezTo>
                    <a:cubicBezTo>
                      <a:pt x="37" y="111"/>
                      <a:pt x="37" y="111"/>
                      <a:pt x="37" y="111"/>
                    </a:cubicBezTo>
                    <a:cubicBezTo>
                      <a:pt x="38" y="99"/>
                      <a:pt x="38" y="99"/>
                      <a:pt x="38" y="99"/>
                    </a:cubicBezTo>
                    <a:cubicBezTo>
                      <a:pt x="38" y="98"/>
                      <a:pt x="38" y="97"/>
                      <a:pt x="38" y="97"/>
                    </a:cubicBezTo>
                    <a:cubicBezTo>
                      <a:pt x="38" y="97"/>
                      <a:pt x="41" y="96"/>
                      <a:pt x="41" y="95"/>
                    </a:cubicBezTo>
                    <a:cubicBezTo>
                      <a:pt x="79" y="72"/>
                      <a:pt x="79" y="72"/>
                      <a:pt x="79" y="72"/>
                    </a:cubicBezTo>
                    <a:cubicBezTo>
                      <a:pt x="98" y="129"/>
                      <a:pt x="98" y="129"/>
                      <a:pt x="98" y="129"/>
                    </a:cubicBezTo>
                    <a:cubicBezTo>
                      <a:pt x="99" y="131"/>
                      <a:pt x="100" y="131"/>
                      <a:pt x="102" y="130"/>
                    </a:cubicBezTo>
                    <a:cubicBezTo>
                      <a:pt x="112" y="121"/>
                      <a:pt x="112" y="121"/>
                      <a:pt x="112" y="121"/>
                    </a:cubicBezTo>
                    <a:cubicBezTo>
                      <a:pt x="113" y="120"/>
                      <a:pt x="114" y="118"/>
                      <a:pt x="114" y="116"/>
                    </a:cubicBezTo>
                    <a:cubicBezTo>
                      <a:pt x="103" y="56"/>
                      <a:pt x="103" y="56"/>
                      <a:pt x="103" y="56"/>
                    </a:cubicBezTo>
                    <a:cubicBezTo>
                      <a:pt x="139" y="31"/>
                      <a:pt x="139" y="31"/>
                      <a:pt x="139" y="31"/>
                    </a:cubicBezTo>
                    <a:cubicBezTo>
                      <a:pt x="146" y="26"/>
                      <a:pt x="151" y="19"/>
                      <a:pt x="151" y="15"/>
                    </a:cubicBezTo>
                    <a:cubicBezTo>
                      <a:pt x="151" y="13"/>
                      <a:pt x="151" y="11"/>
                      <a:pt x="150" y="10"/>
                    </a:cubicBezTo>
                    <a:cubicBezTo>
                      <a:pt x="150" y="10"/>
                      <a:pt x="150" y="10"/>
                      <a:pt x="150" y="10"/>
                    </a:cubicBezTo>
                    <a:cubicBezTo>
                      <a:pt x="149" y="9"/>
                      <a:pt x="147" y="7"/>
                      <a:pt x="146" y="7"/>
                    </a:cubicBezTo>
                    <a:cubicBezTo>
                      <a:pt x="142" y="5"/>
                      <a:pt x="134" y="7"/>
                      <a:pt x="127" y="11"/>
                    </a:cubicBezTo>
                    <a:cubicBezTo>
                      <a:pt x="89" y="34"/>
                      <a:pt x="89" y="34"/>
                      <a:pt x="89" y="34"/>
                    </a:cubicBezTo>
                    <a:cubicBezTo>
                      <a:pt x="38" y="1"/>
                      <a:pt x="38" y="1"/>
                      <a:pt x="38" y="1"/>
                    </a:cubicBezTo>
                    <a:cubicBezTo>
                      <a:pt x="36" y="0"/>
                      <a:pt x="34" y="0"/>
                      <a:pt x="33" y="1"/>
                    </a:cubicBezTo>
                    <a:cubicBezTo>
                      <a:pt x="20" y="7"/>
                      <a:pt x="20" y="7"/>
                      <a:pt x="20" y="7"/>
                    </a:cubicBezTo>
                    <a:cubicBezTo>
                      <a:pt x="19" y="7"/>
                      <a:pt x="19" y="9"/>
                      <a:pt x="20" y="10"/>
                    </a:cubicBezTo>
                    <a:cubicBezTo>
                      <a:pt x="65" y="51"/>
                      <a:pt x="65" y="51"/>
                      <a:pt x="65" y="51"/>
                    </a:cubicBezTo>
                    <a:cubicBezTo>
                      <a:pt x="28" y="76"/>
                      <a:pt x="28" y="76"/>
                      <a:pt x="28" y="76"/>
                    </a:cubicBezTo>
                    <a:cubicBezTo>
                      <a:pt x="28" y="76"/>
                      <a:pt x="26" y="78"/>
                      <a:pt x="26" y="78"/>
                    </a:cubicBezTo>
                    <a:cubicBezTo>
                      <a:pt x="26" y="78"/>
                      <a:pt x="25" y="78"/>
                      <a:pt x="24" y="77"/>
                    </a:cubicBezTo>
                    <a:cubicBezTo>
                      <a:pt x="13" y="74"/>
                      <a:pt x="13" y="74"/>
                      <a:pt x="13" y="74"/>
                    </a:cubicBezTo>
                    <a:cubicBezTo>
                      <a:pt x="0" y="80"/>
                      <a:pt x="0" y="80"/>
                      <a:pt x="0" y="80"/>
                    </a:cubicBezTo>
                    <a:cubicBezTo>
                      <a:pt x="0" y="80"/>
                      <a:pt x="1" y="80"/>
                      <a:pt x="1" y="80"/>
                    </a:cubicBezTo>
                    <a:lnTo>
                      <a:pt x="12"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106" name="Freeform 36"/>
              <p:cNvSpPr/>
              <p:nvPr/>
            </p:nvSpPr>
            <p:spPr bwMode="auto">
              <a:xfrm>
                <a:off x="5461" y="825"/>
                <a:ext cx="132" cy="206"/>
              </a:xfrm>
              <a:custGeom>
                <a:avLst/>
                <a:gdLst>
                  <a:gd name="T0" fmla="*/ 0 w 108"/>
                  <a:gd name="T1" fmla="*/ 168 h 168"/>
                  <a:gd name="T2" fmla="*/ 3 w 108"/>
                  <a:gd name="T3" fmla="*/ 151 h 168"/>
                  <a:gd name="T4" fmla="*/ 4 w 108"/>
                  <a:gd name="T5" fmla="*/ 145 h 168"/>
                  <a:gd name="T6" fmla="*/ 6 w 108"/>
                  <a:gd name="T7" fmla="*/ 137 h 168"/>
                  <a:gd name="T8" fmla="*/ 8 w 108"/>
                  <a:gd name="T9" fmla="*/ 133 h 168"/>
                  <a:gd name="T10" fmla="*/ 11 w 108"/>
                  <a:gd name="T11" fmla="*/ 121 h 168"/>
                  <a:gd name="T12" fmla="*/ 15 w 108"/>
                  <a:gd name="T13" fmla="*/ 113 h 168"/>
                  <a:gd name="T14" fmla="*/ 21 w 108"/>
                  <a:gd name="T15" fmla="*/ 98 h 168"/>
                  <a:gd name="T16" fmla="*/ 26 w 108"/>
                  <a:gd name="T17" fmla="*/ 88 h 168"/>
                  <a:gd name="T18" fmla="*/ 28 w 108"/>
                  <a:gd name="T19" fmla="*/ 85 h 168"/>
                  <a:gd name="T20" fmla="*/ 32 w 108"/>
                  <a:gd name="T21" fmla="*/ 79 h 168"/>
                  <a:gd name="T22" fmla="*/ 36 w 108"/>
                  <a:gd name="T23" fmla="*/ 72 h 168"/>
                  <a:gd name="T24" fmla="*/ 44 w 108"/>
                  <a:gd name="T25" fmla="*/ 60 h 168"/>
                  <a:gd name="T26" fmla="*/ 56 w 108"/>
                  <a:gd name="T27" fmla="*/ 44 h 168"/>
                  <a:gd name="T28" fmla="*/ 64 w 108"/>
                  <a:gd name="T29" fmla="*/ 35 h 168"/>
                  <a:gd name="T30" fmla="*/ 68 w 108"/>
                  <a:gd name="T31" fmla="*/ 31 h 168"/>
                  <a:gd name="T32" fmla="*/ 78 w 108"/>
                  <a:gd name="T33" fmla="*/ 21 h 168"/>
                  <a:gd name="T34" fmla="*/ 90 w 108"/>
                  <a:gd name="T35" fmla="*/ 11 h 168"/>
                  <a:gd name="T36" fmla="*/ 101 w 108"/>
                  <a:gd name="T37" fmla="*/ 2 h 168"/>
                  <a:gd name="T38" fmla="*/ 103 w 108"/>
                  <a:gd name="T39" fmla="*/ 0 h 168"/>
                  <a:gd name="T40" fmla="*/ 108 w 108"/>
                  <a:gd name="T41" fmla="*/ 7 h 168"/>
                  <a:gd name="T42" fmla="*/ 105 w 108"/>
                  <a:gd name="T43" fmla="*/ 9 h 168"/>
                  <a:gd name="T44" fmla="*/ 94 w 108"/>
                  <a:gd name="T45" fmla="*/ 17 h 168"/>
                  <a:gd name="T46" fmla="*/ 94 w 108"/>
                  <a:gd name="T47" fmla="*/ 17 h 168"/>
                  <a:gd name="T48" fmla="*/ 83 w 108"/>
                  <a:gd name="T49" fmla="*/ 27 h 168"/>
                  <a:gd name="T50" fmla="*/ 73 w 108"/>
                  <a:gd name="T51" fmla="*/ 36 h 168"/>
                  <a:gd name="T52" fmla="*/ 61 w 108"/>
                  <a:gd name="T53" fmla="*/ 48 h 168"/>
                  <a:gd name="T54" fmla="*/ 60 w 108"/>
                  <a:gd name="T55" fmla="*/ 48 h 168"/>
                  <a:gd name="T56" fmla="*/ 48 w 108"/>
                  <a:gd name="T57" fmla="*/ 63 h 168"/>
                  <a:gd name="T58" fmla="*/ 40 w 108"/>
                  <a:gd name="T59" fmla="*/ 74 h 168"/>
                  <a:gd name="T60" fmla="*/ 36 w 108"/>
                  <a:gd name="T61" fmla="*/ 80 h 168"/>
                  <a:gd name="T62" fmla="*/ 31 w 108"/>
                  <a:gd name="T63" fmla="*/ 87 h 168"/>
                  <a:gd name="T64" fmla="*/ 29 w 108"/>
                  <a:gd name="T65" fmla="*/ 90 h 168"/>
                  <a:gd name="T66" fmla="*/ 24 w 108"/>
                  <a:gd name="T67" fmla="*/ 100 h 168"/>
                  <a:gd name="T68" fmla="*/ 17 w 108"/>
                  <a:gd name="T69" fmla="*/ 113 h 168"/>
                  <a:gd name="T70" fmla="*/ 13 w 108"/>
                  <a:gd name="T71" fmla="*/ 121 h 168"/>
                  <a:gd name="T72" fmla="*/ 13 w 108"/>
                  <a:gd name="T73" fmla="*/ 122 h 168"/>
                  <a:gd name="T74" fmla="*/ 9 w 108"/>
                  <a:gd name="T75" fmla="*/ 133 h 168"/>
                  <a:gd name="T76" fmla="*/ 8 w 108"/>
                  <a:gd name="T77" fmla="*/ 137 h 168"/>
                  <a:gd name="T78" fmla="*/ 5 w 108"/>
                  <a:gd name="T79" fmla="*/ 146 h 168"/>
                  <a:gd name="T80" fmla="*/ 3 w 108"/>
                  <a:gd name="T81" fmla="*/ 152 h 168"/>
                  <a:gd name="T82" fmla="*/ 0 w 108"/>
                  <a:gd name="T8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168">
                    <a:moveTo>
                      <a:pt x="0" y="168"/>
                    </a:moveTo>
                    <a:cubicBezTo>
                      <a:pt x="0" y="162"/>
                      <a:pt x="2" y="157"/>
                      <a:pt x="3" y="151"/>
                    </a:cubicBezTo>
                    <a:cubicBezTo>
                      <a:pt x="3" y="149"/>
                      <a:pt x="4" y="147"/>
                      <a:pt x="4" y="145"/>
                    </a:cubicBezTo>
                    <a:cubicBezTo>
                      <a:pt x="5" y="142"/>
                      <a:pt x="5" y="140"/>
                      <a:pt x="6" y="137"/>
                    </a:cubicBezTo>
                    <a:cubicBezTo>
                      <a:pt x="7" y="136"/>
                      <a:pt x="7" y="134"/>
                      <a:pt x="8" y="133"/>
                    </a:cubicBezTo>
                    <a:cubicBezTo>
                      <a:pt x="11" y="121"/>
                      <a:pt x="11" y="121"/>
                      <a:pt x="11" y="121"/>
                    </a:cubicBezTo>
                    <a:cubicBezTo>
                      <a:pt x="12" y="118"/>
                      <a:pt x="14" y="116"/>
                      <a:pt x="15" y="113"/>
                    </a:cubicBezTo>
                    <a:cubicBezTo>
                      <a:pt x="17" y="108"/>
                      <a:pt x="19" y="103"/>
                      <a:pt x="21" y="98"/>
                    </a:cubicBezTo>
                    <a:cubicBezTo>
                      <a:pt x="26" y="88"/>
                      <a:pt x="26" y="88"/>
                      <a:pt x="26" y="88"/>
                    </a:cubicBezTo>
                    <a:cubicBezTo>
                      <a:pt x="27" y="87"/>
                      <a:pt x="27" y="86"/>
                      <a:pt x="28" y="85"/>
                    </a:cubicBezTo>
                    <a:cubicBezTo>
                      <a:pt x="29" y="83"/>
                      <a:pt x="30" y="80"/>
                      <a:pt x="32" y="79"/>
                    </a:cubicBezTo>
                    <a:cubicBezTo>
                      <a:pt x="33" y="76"/>
                      <a:pt x="35" y="74"/>
                      <a:pt x="36" y="72"/>
                    </a:cubicBezTo>
                    <a:cubicBezTo>
                      <a:pt x="39" y="68"/>
                      <a:pt x="41" y="64"/>
                      <a:pt x="44" y="60"/>
                    </a:cubicBezTo>
                    <a:cubicBezTo>
                      <a:pt x="56" y="44"/>
                      <a:pt x="56" y="44"/>
                      <a:pt x="56" y="44"/>
                    </a:cubicBezTo>
                    <a:cubicBezTo>
                      <a:pt x="59" y="41"/>
                      <a:pt x="62" y="38"/>
                      <a:pt x="64" y="35"/>
                    </a:cubicBezTo>
                    <a:cubicBezTo>
                      <a:pt x="68" y="31"/>
                      <a:pt x="68" y="31"/>
                      <a:pt x="68" y="31"/>
                    </a:cubicBezTo>
                    <a:cubicBezTo>
                      <a:pt x="72" y="27"/>
                      <a:pt x="75" y="24"/>
                      <a:pt x="78" y="21"/>
                    </a:cubicBezTo>
                    <a:cubicBezTo>
                      <a:pt x="90" y="11"/>
                      <a:pt x="90" y="11"/>
                      <a:pt x="90" y="11"/>
                    </a:cubicBezTo>
                    <a:cubicBezTo>
                      <a:pt x="94" y="7"/>
                      <a:pt x="98" y="5"/>
                      <a:pt x="101" y="2"/>
                    </a:cubicBezTo>
                    <a:cubicBezTo>
                      <a:pt x="102" y="2"/>
                      <a:pt x="103" y="1"/>
                      <a:pt x="103" y="0"/>
                    </a:cubicBezTo>
                    <a:cubicBezTo>
                      <a:pt x="108" y="7"/>
                      <a:pt x="108" y="7"/>
                      <a:pt x="108" y="7"/>
                    </a:cubicBezTo>
                    <a:cubicBezTo>
                      <a:pt x="107" y="8"/>
                      <a:pt x="106" y="9"/>
                      <a:pt x="105" y="9"/>
                    </a:cubicBezTo>
                    <a:cubicBezTo>
                      <a:pt x="102" y="11"/>
                      <a:pt x="99" y="14"/>
                      <a:pt x="94" y="17"/>
                    </a:cubicBezTo>
                    <a:cubicBezTo>
                      <a:pt x="94" y="17"/>
                      <a:pt x="94" y="17"/>
                      <a:pt x="94" y="17"/>
                    </a:cubicBezTo>
                    <a:cubicBezTo>
                      <a:pt x="83" y="27"/>
                      <a:pt x="83" y="27"/>
                      <a:pt x="83" y="27"/>
                    </a:cubicBezTo>
                    <a:cubicBezTo>
                      <a:pt x="80" y="29"/>
                      <a:pt x="76" y="32"/>
                      <a:pt x="73" y="36"/>
                    </a:cubicBezTo>
                    <a:cubicBezTo>
                      <a:pt x="61" y="48"/>
                      <a:pt x="61" y="48"/>
                      <a:pt x="61" y="48"/>
                    </a:cubicBezTo>
                    <a:cubicBezTo>
                      <a:pt x="60" y="48"/>
                      <a:pt x="60" y="48"/>
                      <a:pt x="60" y="48"/>
                    </a:cubicBezTo>
                    <a:cubicBezTo>
                      <a:pt x="48" y="63"/>
                      <a:pt x="48" y="63"/>
                      <a:pt x="48" y="63"/>
                    </a:cubicBezTo>
                    <a:cubicBezTo>
                      <a:pt x="45" y="66"/>
                      <a:pt x="42" y="70"/>
                      <a:pt x="40" y="74"/>
                    </a:cubicBezTo>
                    <a:cubicBezTo>
                      <a:pt x="39" y="76"/>
                      <a:pt x="37" y="78"/>
                      <a:pt x="36" y="80"/>
                    </a:cubicBezTo>
                    <a:cubicBezTo>
                      <a:pt x="34" y="82"/>
                      <a:pt x="32" y="85"/>
                      <a:pt x="31" y="87"/>
                    </a:cubicBezTo>
                    <a:cubicBezTo>
                      <a:pt x="30" y="88"/>
                      <a:pt x="30" y="89"/>
                      <a:pt x="29" y="90"/>
                    </a:cubicBezTo>
                    <a:cubicBezTo>
                      <a:pt x="24" y="100"/>
                      <a:pt x="24" y="100"/>
                      <a:pt x="24" y="100"/>
                    </a:cubicBezTo>
                    <a:cubicBezTo>
                      <a:pt x="21" y="104"/>
                      <a:pt x="19" y="109"/>
                      <a:pt x="17" y="113"/>
                    </a:cubicBezTo>
                    <a:cubicBezTo>
                      <a:pt x="16" y="116"/>
                      <a:pt x="15" y="119"/>
                      <a:pt x="13" y="121"/>
                    </a:cubicBezTo>
                    <a:cubicBezTo>
                      <a:pt x="13" y="122"/>
                      <a:pt x="13" y="122"/>
                      <a:pt x="13" y="122"/>
                    </a:cubicBezTo>
                    <a:cubicBezTo>
                      <a:pt x="9" y="133"/>
                      <a:pt x="9" y="133"/>
                      <a:pt x="9" y="133"/>
                    </a:cubicBezTo>
                    <a:cubicBezTo>
                      <a:pt x="9" y="135"/>
                      <a:pt x="8" y="136"/>
                      <a:pt x="8" y="137"/>
                    </a:cubicBezTo>
                    <a:cubicBezTo>
                      <a:pt x="7" y="140"/>
                      <a:pt x="6" y="143"/>
                      <a:pt x="5" y="146"/>
                    </a:cubicBezTo>
                    <a:cubicBezTo>
                      <a:pt x="4" y="148"/>
                      <a:pt x="4" y="150"/>
                      <a:pt x="3" y="152"/>
                    </a:cubicBezTo>
                    <a:cubicBezTo>
                      <a:pt x="2" y="157"/>
                      <a:pt x="1" y="162"/>
                      <a:pt x="0"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107" name="Freeform 37"/>
              <p:cNvSpPr>
                <a:spLocks noEditPoints="1"/>
              </p:cNvSpPr>
              <p:nvPr/>
            </p:nvSpPr>
            <p:spPr bwMode="auto">
              <a:xfrm>
                <a:off x="5449" y="812"/>
                <a:ext cx="305" cy="486"/>
              </a:xfrm>
              <a:custGeom>
                <a:avLst/>
                <a:gdLst>
                  <a:gd name="T0" fmla="*/ 110 w 249"/>
                  <a:gd name="T1" fmla="*/ 4 h 397"/>
                  <a:gd name="T2" fmla="*/ 84 w 249"/>
                  <a:gd name="T3" fmla="*/ 25 h 397"/>
                  <a:gd name="T4" fmla="*/ 60 w 249"/>
                  <a:gd name="T5" fmla="*/ 50 h 397"/>
                  <a:gd name="T6" fmla="*/ 35 w 249"/>
                  <a:gd name="T7" fmla="*/ 85 h 397"/>
                  <a:gd name="T8" fmla="*/ 24 w 249"/>
                  <a:gd name="T9" fmla="*/ 106 h 397"/>
                  <a:gd name="T10" fmla="*/ 10 w 249"/>
                  <a:gd name="T11" fmla="*/ 142 h 397"/>
                  <a:gd name="T12" fmla="*/ 2 w 249"/>
                  <a:gd name="T13" fmla="*/ 181 h 397"/>
                  <a:gd name="T14" fmla="*/ 0 w 249"/>
                  <a:gd name="T15" fmla="*/ 209 h 397"/>
                  <a:gd name="T16" fmla="*/ 1 w 249"/>
                  <a:gd name="T17" fmla="*/ 223 h 397"/>
                  <a:gd name="T18" fmla="*/ 5 w 249"/>
                  <a:gd name="T19" fmla="*/ 251 h 397"/>
                  <a:gd name="T20" fmla="*/ 9 w 249"/>
                  <a:gd name="T21" fmla="*/ 265 h 397"/>
                  <a:gd name="T22" fmla="*/ 19 w 249"/>
                  <a:gd name="T23" fmla="*/ 291 h 397"/>
                  <a:gd name="T24" fmla="*/ 34 w 249"/>
                  <a:gd name="T25" fmla="*/ 316 h 397"/>
                  <a:gd name="T26" fmla="*/ 51 w 249"/>
                  <a:gd name="T27" fmla="*/ 337 h 397"/>
                  <a:gd name="T28" fmla="*/ 114 w 249"/>
                  <a:gd name="T29" fmla="*/ 380 h 397"/>
                  <a:gd name="T30" fmla="*/ 177 w 249"/>
                  <a:gd name="T31" fmla="*/ 396 h 397"/>
                  <a:gd name="T32" fmla="*/ 195 w 249"/>
                  <a:gd name="T33" fmla="*/ 397 h 397"/>
                  <a:gd name="T34" fmla="*/ 203 w 249"/>
                  <a:gd name="T35" fmla="*/ 397 h 397"/>
                  <a:gd name="T36" fmla="*/ 218 w 249"/>
                  <a:gd name="T37" fmla="*/ 396 h 397"/>
                  <a:gd name="T38" fmla="*/ 235 w 249"/>
                  <a:gd name="T39" fmla="*/ 394 h 397"/>
                  <a:gd name="T40" fmla="*/ 249 w 249"/>
                  <a:gd name="T41" fmla="*/ 391 h 397"/>
                  <a:gd name="T42" fmla="*/ 235 w 249"/>
                  <a:gd name="T43" fmla="*/ 393 h 397"/>
                  <a:gd name="T44" fmla="*/ 218 w 249"/>
                  <a:gd name="T45" fmla="*/ 395 h 397"/>
                  <a:gd name="T46" fmla="*/ 203 w 249"/>
                  <a:gd name="T47" fmla="*/ 395 h 397"/>
                  <a:gd name="T48" fmla="*/ 187 w 249"/>
                  <a:gd name="T49" fmla="*/ 394 h 397"/>
                  <a:gd name="T50" fmla="*/ 158 w 249"/>
                  <a:gd name="T51" fmla="*/ 389 h 397"/>
                  <a:gd name="T52" fmla="*/ 76 w 249"/>
                  <a:gd name="T53" fmla="*/ 349 h 397"/>
                  <a:gd name="T54" fmla="*/ 50 w 249"/>
                  <a:gd name="T55" fmla="*/ 321 h 397"/>
                  <a:gd name="T56" fmla="*/ 21 w 249"/>
                  <a:gd name="T57" fmla="*/ 261 h 397"/>
                  <a:gd name="T58" fmla="*/ 18 w 249"/>
                  <a:gd name="T59" fmla="*/ 248 h 397"/>
                  <a:gd name="T60" fmla="*/ 15 w 249"/>
                  <a:gd name="T61" fmla="*/ 222 h 397"/>
                  <a:gd name="T62" fmla="*/ 15 w 249"/>
                  <a:gd name="T63" fmla="*/ 209 h 397"/>
                  <a:gd name="T64" fmla="*/ 17 w 249"/>
                  <a:gd name="T65" fmla="*/ 183 h 397"/>
                  <a:gd name="T66" fmla="*/ 27 w 249"/>
                  <a:gd name="T67" fmla="*/ 147 h 397"/>
                  <a:gd name="T68" fmla="*/ 41 w 249"/>
                  <a:gd name="T69" fmla="*/ 115 h 397"/>
                  <a:gd name="T70" fmla="*/ 52 w 249"/>
                  <a:gd name="T71" fmla="*/ 96 h 397"/>
                  <a:gd name="T72" fmla="*/ 76 w 249"/>
                  <a:gd name="T73" fmla="*/ 64 h 397"/>
                  <a:gd name="T74" fmla="*/ 99 w 249"/>
                  <a:gd name="T75" fmla="*/ 43 h 397"/>
                  <a:gd name="T76" fmla="*/ 124 w 249"/>
                  <a:gd name="T77" fmla="*/ 24 h 397"/>
                  <a:gd name="T78" fmla="*/ 115 w 249"/>
                  <a:gd name="T79" fmla="*/ 0 h 397"/>
                  <a:gd name="T80" fmla="*/ 249 w 249"/>
                  <a:gd name="T81" fmla="*/ 39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9" h="397">
                    <a:moveTo>
                      <a:pt x="115" y="0"/>
                    </a:moveTo>
                    <a:cubicBezTo>
                      <a:pt x="115" y="0"/>
                      <a:pt x="113" y="1"/>
                      <a:pt x="110" y="4"/>
                    </a:cubicBezTo>
                    <a:cubicBezTo>
                      <a:pt x="106" y="7"/>
                      <a:pt x="101" y="10"/>
                      <a:pt x="95" y="15"/>
                    </a:cubicBezTo>
                    <a:cubicBezTo>
                      <a:pt x="92" y="18"/>
                      <a:pt x="88" y="22"/>
                      <a:pt x="84" y="25"/>
                    </a:cubicBezTo>
                    <a:cubicBezTo>
                      <a:pt x="81" y="28"/>
                      <a:pt x="76" y="32"/>
                      <a:pt x="73" y="36"/>
                    </a:cubicBezTo>
                    <a:cubicBezTo>
                      <a:pt x="69" y="41"/>
                      <a:pt x="64" y="45"/>
                      <a:pt x="60" y="50"/>
                    </a:cubicBezTo>
                    <a:cubicBezTo>
                      <a:pt x="56" y="55"/>
                      <a:pt x="52" y="61"/>
                      <a:pt x="47" y="66"/>
                    </a:cubicBezTo>
                    <a:cubicBezTo>
                      <a:pt x="43" y="72"/>
                      <a:pt x="39" y="79"/>
                      <a:pt x="35" y="85"/>
                    </a:cubicBezTo>
                    <a:cubicBezTo>
                      <a:pt x="33" y="88"/>
                      <a:pt x="31" y="92"/>
                      <a:pt x="29" y="95"/>
                    </a:cubicBezTo>
                    <a:cubicBezTo>
                      <a:pt x="27" y="99"/>
                      <a:pt x="26" y="102"/>
                      <a:pt x="24" y="106"/>
                    </a:cubicBezTo>
                    <a:cubicBezTo>
                      <a:pt x="20" y="113"/>
                      <a:pt x="17" y="121"/>
                      <a:pt x="14" y="129"/>
                    </a:cubicBezTo>
                    <a:cubicBezTo>
                      <a:pt x="13" y="133"/>
                      <a:pt x="11" y="137"/>
                      <a:pt x="10" y="142"/>
                    </a:cubicBezTo>
                    <a:cubicBezTo>
                      <a:pt x="9" y="146"/>
                      <a:pt x="7" y="150"/>
                      <a:pt x="6" y="154"/>
                    </a:cubicBezTo>
                    <a:cubicBezTo>
                      <a:pt x="5" y="163"/>
                      <a:pt x="2" y="172"/>
                      <a:pt x="2" y="181"/>
                    </a:cubicBezTo>
                    <a:cubicBezTo>
                      <a:pt x="1" y="186"/>
                      <a:pt x="0" y="190"/>
                      <a:pt x="0" y="195"/>
                    </a:cubicBezTo>
                    <a:cubicBezTo>
                      <a:pt x="0" y="200"/>
                      <a:pt x="0" y="204"/>
                      <a:pt x="0" y="209"/>
                    </a:cubicBezTo>
                    <a:cubicBezTo>
                      <a:pt x="0" y="211"/>
                      <a:pt x="0" y="214"/>
                      <a:pt x="0" y="216"/>
                    </a:cubicBezTo>
                    <a:cubicBezTo>
                      <a:pt x="1" y="223"/>
                      <a:pt x="1" y="223"/>
                      <a:pt x="1" y="223"/>
                    </a:cubicBezTo>
                    <a:cubicBezTo>
                      <a:pt x="1" y="228"/>
                      <a:pt x="2" y="232"/>
                      <a:pt x="2" y="237"/>
                    </a:cubicBezTo>
                    <a:cubicBezTo>
                      <a:pt x="5" y="251"/>
                      <a:pt x="5" y="251"/>
                      <a:pt x="5" y="251"/>
                    </a:cubicBezTo>
                    <a:cubicBezTo>
                      <a:pt x="6" y="253"/>
                      <a:pt x="6" y="256"/>
                      <a:pt x="7" y="258"/>
                    </a:cubicBezTo>
                    <a:cubicBezTo>
                      <a:pt x="9" y="265"/>
                      <a:pt x="9" y="265"/>
                      <a:pt x="9" y="265"/>
                    </a:cubicBezTo>
                    <a:cubicBezTo>
                      <a:pt x="11" y="269"/>
                      <a:pt x="12" y="274"/>
                      <a:pt x="14" y="278"/>
                    </a:cubicBezTo>
                    <a:cubicBezTo>
                      <a:pt x="19" y="291"/>
                      <a:pt x="19" y="291"/>
                      <a:pt x="19" y="291"/>
                    </a:cubicBezTo>
                    <a:cubicBezTo>
                      <a:pt x="21" y="296"/>
                      <a:pt x="24" y="299"/>
                      <a:pt x="26" y="303"/>
                    </a:cubicBezTo>
                    <a:cubicBezTo>
                      <a:pt x="29" y="308"/>
                      <a:pt x="31" y="311"/>
                      <a:pt x="34" y="316"/>
                    </a:cubicBezTo>
                    <a:cubicBezTo>
                      <a:pt x="36" y="319"/>
                      <a:pt x="39" y="323"/>
                      <a:pt x="42" y="326"/>
                    </a:cubicBezTo>
                    <a:cubicBezTo>
                      <a:pt x="45" y="330"/>
                      <a:pt x="48" y="333"/>
                      <a:pt x="51" y="337"/>
                    </a:cubicBezTo>
                    <a:cubicBezTo>
                      <a:pt x="57" y="343"/>
                      <a:pt x="64" y="349"/>
                      <a:pt x="71" y="355"/>
                    </a:cubicBezTo>
                    <a:cubicBezTo>
                      <a:pt x="85" y="365"/>
                      <a:pt x="100" y="374"/>
                      <a:pt x="114" y="380"/>
                    </a:cubicBezTo>
                    <a:cubicBezTo>
                      <a:pt x="129" y="386"/>
                      <a:pt x="144" y="390"/>
                      <a:pt x="157" y="393"/>
                    </a:cubicBezTo>
                    <a:cubicBezTo>
                      <a:pt x="164" y="394"/>
                      <a:pt x="171" y="395"/>
                      <a:pt x="177" y="396"/>
                    </a:cubicBezTo>
                    <a:cubicBezTo>
                      <a:pt x="180" y="396"/>
                      <a:pt x="183" y="396"/>
                      <a:pt x="186" y="396"/>
                    </a:cubicBezTo>
                    <a:cubicBezTo>
                      <a:pt x="189" y="396"/>
                      <a:pt x="192" y="396"/>
                      <a:pt x="195" y="397"/>
                    </a:cubicBezTo>
                    <a:cubicBezTo>
                      <a:pt x="197" y="397"/>
                      <a:pt x="199" y="397"/>
                      <a:pt x="202" y="397"/>
                    </a:cubicBezTo>
                    <a:cubicBezTo>
                      <a:pt x="202" y="397"/>
                      <a:pt x="203" y="397"/>
                      <a:pt x="203" y="397"/>
                    </a:cubicBezTo>
                    <a:cubicBezTo>
                      <a:pt x="206" y="397"/>
                      <a:pt x="208" y="396"/>
                      <a:pt x="211" y="396"/>
                    </a:cubicBezTo>
                    <a:cubicBezTo>
                      <a:pt x="213" y="396"/>
                      <a:pt x="216" y="396"/>
                      <a:pt x="218" y="396"/>
                    </a:cubicBezTo>
                    <a:cubicBezTo>
                      <a:pt x="220" y="396"/>
                      <a:pt x="222" y="395"/>
                      <a:pt x="224" y="395"/>
                    </a:cubicBezTo>
                    <a:cubicBezTo>
                      <a:pt x="228" y="395"/>
                      <a:pt x="232" y="395"/>
                      <a:pt x="235" y="394"/>
                    </a:cubicBezTo>
                    <a:cubicBezTo>
                      <a:pt x="238" y="393"/>
                      <a:pt x="240" y="393"/>
                      <a:pt x="243" y="393"/>
                    </a:cubicBezTo>
                    <a:cubicBezTo>
                      <a:pt x="247" y="392"/>
                      <a:pt x="249" y="391"/>
                      <a:pt x="249" y="391"/>
                    </a:cubicBezTo>
                    <a:cubicBezTo>
                      <a:pt x="249" y="391"/>
                      <a:pt x="247" y="392"/>
                      <a:pt x="243" y="392"/>
                    </a:cubicBezTo>
                    <a:cubicBezTo>
                      <a:pt x="240" y="393"/>
                      <a:pt x="238" y="393"/>
                      <a:pt x="235" y="393"/>
                    </a:cubicBezTo>
                    <a:cubicBezTo>
                      <a:pt x="232" y="394"/>
                      <a:pt x="228" y="394"/>
                      <a:pt x="224" y="394"/>
                    </a:cubicBezTo>
                    <a:cubicBezTo>
                      <a:pt x="222" y="394"/>
                      <a:pt x="220" y="394"/>
                      <a:pt x="218" y="395"/>
                    </a:cubicBezTo>
                    <a:cubicBezTo>
                      <a:pt x="216" y="395"/>
                      <a:pt x="213" y="395"/>
                      <a:pt x="211" y="395"/>
                    </a:cubicBezTo>
                    <a:cubicBezTo>
                      <a:pt x="208" y="395"/>
                      <a:pt x="206" y="395"/>
                      <a:pt x="203" y="395"/>
                    </a:cubicBezTo>
                    <a:cubicBezTo>
                      <a:pt x="201" y="395"/>
                      <a:pt x="198" y="394"/>
                      <a:pt x="195" y="394"/>
                    </a:cubicBezTo>
                    <a:cubicBezTo>
                      <a:pt x="192" y="394"/>
                      <a:pt x="190" y="394"/>
                      <a:pt x="187" y="394"/>
                    </a:cubicBezTo>
                    <a:cubicBezTo>
                      <a:pt x="184" y="393"/>
                      <a:pt x="181" y="393"/>
                      <a:pt x="178" y="393"/>
                    </a:cubicBezTo>
                    <a:cubicBezTo>
                      <a:pt x="171" y="392"/>
                      <a:pt x="165" y="390"/>
                      <a:pt x="158" y="389"/>
                    </a:cubicBezTo>
                    <a:cubicBezTo>
                      <a:pt x="145" y="386"/>
                      <a:pt x="131" y="381"/>
                      <a:pt x="117" y="375"/>
                    </a:cubicBezTo>
                    <a:cubicBezTo>
                      <a:pt x="103" y="368"/>
                      <a:pt x="89" y="359"/>
                      <a:pt x="76" y="349"/>
                    </a:cubicBezTo>
                    <a:cubicBezTo>
                      <a:pt x="69" y="343"/>
                      <a:pt x="63" y="337"/>
                      <a:pt x="58" y="331"/>
                    </a:cubicBezTo>
                    <a:cubicBezTo>
                      <a:pt x="55" y="327"/>
                      <a:pt x="52" y="324"/>
                      <a:pt x="50" y="321"/>
                    </a:cubicBezTo>
                    <a:cubicBezTo>
                      <a:pt x="47" y="317"/>
                      <a:pt x="44" y="313"/>
                      <a:pt x="42" y="310"/>
                    </a:cubicBezTo>
                    <a:cubicBezTo>
                      <a:pt x="33" y="295"/>
                      <a:pt x="25" y="279"/>
                      <a:pt x="21" y="261"/>
                    </a:cubicBezTo>
                    <a:cubicBezTo>
                      <a:pt x="19" y="255"/>
                      <a:pt x="19" y="255"/>
                      <a:pt x="19" y="255"/>
                    </a:cubicBezTo>
                    <a:cubicBezTo>
                      <a:pt x="18" y="253"/>
                      <a:pt x="18" y="251"/>
                      <a:pt x="18" y="248"/>
                    </a:cubicBezTo>
                    <a:cubicBezTo>
                      <a:pt x="16" y="235"/>
                      <a:pt x="16" y="235"/>
                      <a:pt x="16" y="235"/>
                    </a:cubicBezTo>
                    <a:cubicBezTo>
                      <a:pt x="15" y="231"/>
                      <a:pt x="15" y="226"/>
                      <a:pt x="15" y="222"/>
                    </a:cubicBezTo>
                    <a:cubicBezTo>
                      <a:pt x="15" y="216"/>
                      <a:pt x="15" y="216"/>
                      <a:pt x="15" y="216"/>
                    </a:cubicBezTo>
                    <a:cubicBezTo>
                      <a:pt x="15" y="213"/>
                      <a:pt x="15" y="211"/>
                      <a:pt x="15" y="209"/>
                    </a:cubicBezTo>
                    <a:cubicBezTo>
                      <a:pt x="15" y="205"/>
                      <a:pt x="15" y="200"/>
                      <a:pt x="16" y="196"/>
                    </a:cubicBezTo>
                    <a:cubicBezTo>
                      <a:pt x="16" y="192"/>
                      <a:pt x="17" y="188"/>
                      <a:pt x="17" y="183"/>
                    </a:cubicBezTo>
                    <a:cubicBezTo>
                      <a:pt x="18" y="175"/>
                      <a:pt x="21" y="167"/>
                      <a:pt x="23" y="159"/>
                    </a:cubicBezTo>
                    <a:cubicBezTo>
                      <a:pt x="24" y="155"/>
                      <a:pt x="25" y="151"/>
                      <a:pt x="27" y="147"/>
                    </a:cubicBezTo>
                    <a:cubicBezTo>
                      <a:pt x="28" y="143"/>
                      <a:pt x="29" y="139"/>
                      <a:pt x="31" y="136"/>
                    </a:cubicBezTo>
                    <a:cubicBezTo>
                      <a:pt x="34" y="128"/>
                      <a:pt x="37" y="121"/>
                      <a:pt x="41" y="115"/>
                    </a:cubicBezTo>
                    <a:cubicBezTo>
                      <a:pt x="43" y="111"/>
                      <a:pt x="44" y="108"/>
                      <a:pt x="46" y="105"/>
                    </a:cubicBezTo>
                    <a:cubicBezTo>
                      <a:pt x="48" y="102"/>
                      <a:pt x="50" y="99"/>
                      <a:pt x="52" y="96"/>
                    </a:cubicBezTo>
                    <a:cubicBezTo>
                      <a:pt x="56" y="90"/>
                      <a:pt x="60" y="84"/>
                      <a:pt x="64" y="79"/>
                    </a:cubicBezTo>
                    <a:cubicBezTo>
                      <a:pt x="68" y="74"/>
                      <a:pt x="72" y="69"/>
                      <a:pt x="76" y="64"/>
                    </a:cubicBezTo>
                    <a:cubicBezTo>
                      <a:pt x="81" y="60"/>
                      <a:pt x="85" y="56"/>
                      <a:pt x="88" y="52"/>
                    </a:cubicBezTo>
                    <a:cubicBezTo>
                      <a:pt x="92" y="48"/>
                      <a:pt x="96" y="45"/>
                      <a:pt x="99" y="43"/>
                    </a:cubicBezTo>
                    <a:cubicBezTo>
                      <a:pt x="103" y="40"/>
                      <a:pt x="106" y="37"/>
                      <a:pt x="109" y="35"/>
                    </a:cubicBezTo>
                    <a:cubicBezTo>
                      <a:pt x="115" y="30"/>
                      <a:pt x="121" y="26"/>
                      <a:pt x="124" y="24"/>
                    </a:cubicBezTo>
                    <a:cubicBezTo>
                      <a:pt x="128" y="21"/>
                      <a:pt x="130" y="20"/>
                      <a:pt x="130" y="20"/>
                    </a:cubicBezTo>
                    <a:cubicBezTo>
                      <a:pt x="115" y="0"/>
                      <a:pt x="115" y="0"/>
                      <a:pt x="115" y="0"/>
                    </a:cubicBezTo>
                    <a:close/>
                    <a:moveTo>
                      <a:pt x="249" y="391"/>
                    </a:moveTo>
                    <a:cubicBezTo>
                      <a:pt x="249" y="391"/>
                      <a:pt x="249" y="391"/>
                      <a:pt x="249" y="3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grpSp>
      </p:grpSp>
      <p:sp>
        <p:nvSpPr>
          <p:cNvPr id="108" name="矩形 98"/>
          <p:cNvSpPr/>
          <p:nvPr/>
        </p:nvSpPr>
        <p:spPr>
          <a:xfrm>
            <a:off x="7260590" y="1523365"/>
            <a:ext cx="3586480" cy="1721690"/>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fontAlgn="auto">
              <a:lnSpc>
                <a:spcPct val="150000"/>
              </a:lnSpc>
              <a:buNone/>
            </a:pPr>
            <a:r>
              <a:rPr lang="en-US" altLang="zh-CN" sz="1200" dirty="0">
                <a:solidFill>
                  <a:schemeClr val="tx1">
                    <a:lumMod val="65000"/>
                    <a:lumOff val="35000"/>
                  </a:schemeClr>
                </a:solidFill>
                <a:latin typeface="微软雅黑" panose="020B0503020204020204" charset="-122"/>
                <a:ea typeface="微软雅黑" panose="020B0503020204020204" charset="-122"/>
                <a:cs typeface="+mn-ea"/>
                <a:sym typeface="+mn-lt"/>
              </a:rPr>
              <a:t>《</a:t>
            </a:r>
            <a:r>
              <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rPr>
              <a:t>中华人民共和国招标投标法</a:t>
            </a:r>
            <a:r>
              <a:rPr lang="en-US" altLang="zh-CN" sz="1200" dirty="0">
                <a:solidFill>
                  <a:schemeClr val="tx1">
                    <a:lumMod val="65000"/>
                    <a:lumOff val="35000"/>
                  </a:schemeClr>
                </a:solidFill>
                <a:latin typeface="微软雅黑" panose="020B0503020204020204" charset="-122"/>
                <a:ea typeface="微软雅黑" panose="020B0503020204020204" charset="-122"/>
                <a:cs typeface="+mn-ea"/>
                <a:sym typeface="+mn-lt"/>
              </a:rPr>
              <a:t>》</a:t>
            </a:r>
            <a:r>
              <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rPr>
              <a:t>第四十六条规定“招标人和中标人应当自中标通知书发出之日起三十日内，按照招标文件和中标人的投标文件订立书面合同。招标人和中标人不得再行订立背离合同实质性内容的其他协议。招标文件要求中标人提交履约保证金的，中标人应当提交。”</a:t>
            </a:r>
            <a:endParaRPr lang="zh-CN" altLang="en-US" sz="1200" dirty="0">
              <a:solidFill>
                <a:schemeClr val="tx1">
                  <a:lumMod val="65000"/>
                  <a:lumOff val="35000"/>
                </a:schemeClr>
              </a:solidFill>
              <a:latin typeface="微软雅黑" panose="020B0503020204020204" charset="-122"/>
              <a:ea typeface="微软雅黑" panose="020B0503020204020204" charset="-122"/>
              <a:cs typeface="+mn-ea"/>
            </a:endParaRPr>
          </a:p>
        </p:txBody>
      </p:sp>
      <p:sp>
        <p:nvSpPr>
          <p:cNvPr id="110" name="矩形 100"/>
          <p:cNvSpPr/>
          <p:nvPr/>
        </p:nvSpPr>
        <p:spPr>
          <a:xfrm>
            <a:off x="3203575" y="2745105"/>
            <a:ext cx="3351530" cy="2660408"/>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50000"/>
              </a:lnSpc>
              <a:buNone/>
            </a:pPr>
            <a:r>
              <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rPr>
              <a:t> 存在部分合同在</a:t>
            </a:r>
            <a:r>
              <a:rPr lang="en-US" altLang="zh-CN" sz="1200" dirty="0">
                <a:solidFill>
                  <a:schemeClr val="tx1">
                    <a:lumMod val="65000"/>
                    <a:lumOff val="35000"/>
                  </a:schemeClr>
                </a:solidFill>
                <a:latin typeface="微软雅黑" panose="020B0503020204020204" charset="-122"/>
                <a:ea typeface="微软雅黑" panose="020B0503020204020204" charset="-122"/>
                <a:cs typeface="+mn-ea"/>
                <a:sym typeface="+mn-lt"/>
              </a:rPr>
              <a:t>4</a:t>
            </a:r>
            <a:r>
              <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rPr>
              <a:t>、</a:t>
            </a:r>
            <a:r>
              <a:rPr lang="en-US" altLang="zh-CN" sz="1200" dirty="0">
                <a:solidFill>
                  <a:schemeClr val="tx1">
                    <a:lumMod val="65000"/>
                    <a:lumOff val="35000"/>
                  </a:schemeClr>
                </a:solidFill>
                <a:latin typeface="微软雅黑" panose="020B0503020204020204" charset="-122"/>
                <a:ea typeface="微软雅黑" panose="020B0503020204020204" charset="-122"/>
                <a:cs typeface="+mn-ea"/>
                <a:sym typeface="+mn-lt"/>
              </a:rPr>
              <a:t>5</a:t>
            </a:r>
            <a:r>
              <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rPr>
              <a:t>月份已经完成招标，但合同在</a:t>
            </a:r>
            <a:r>
              <a:rPr lang="en-US" altLang="zh-CN" sz="1200" dirty="0">
                <a:solidFill>
                  <a:schemeClr val="tx1">
                    <a:lumMod val="65000"/>
                    <a:lumOff val="35000"/>
                  </a:schemeClr>
                </a:solidFill>
                <a:latin typeface="微软雅黑" panose="020B0503020204020204" charset="-122"/>
                <a:ea typeface="微软雅黑" panose="020B0503020204020204" charset="-122"/>
                <a:cs typeface="+mn-ea"/>
                <a:sym typeface="+mn-lt"/>
              </a:rPr>
              <a:t>9</a:t>
            </a:r>
            <a:r>
              <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rPr>
              <a:t>、</a:t>
            </a:r>
            <a:r>
              <a:rPr lang="en-US" altLang="zh-CN" sz="1200" dirty="0">
                <a:solidFill>
                  <a:schemeClr val="tx1">
                    <a:lumMod val="65000"/>
                    <a:lumOff val="35000"/>
                  </a:schemeClr>
                </a:solidFill>
                <a:latin typeface="微软雅黑" panose="020B0503020204020204" charset="-122"/>
                <a:ea typeface="微软雅黑" panose="020B0503020204020204" charset="-122"/>
                <a:cs typeface="+mn-ea"/>
                <a:sym typeface="+mn-lt"/>
              </a:rPr>
              <a:t>10</a:t>
            </a:r>
            <a:r>
              <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rPr>
              <a:t>月份才签署。</a:t>
            </a:r>
            <a:endParaRPr lang="en-US" altLang="zh-CN" sz="1200" dirty="0">
              <a:solidFill>
                <a:schemeClr val="tx1">
                  <a:lumMod val="65000"/>
                  <a:lumOff val="35000"/>
                </a:schemeClr>
              </a:solidFill>
              <a:latin typeface="微软雅黑" panose="020B0503020204020204" charset="-122"/>
              <a:ea typeface="微软雅黑" panose="020B0503020204020204" charset="-122"/>
              <a:cs typeface="+mn-ea"/>
              <a:sym typeface="+mn-lt"/>
            </a:endParaRPr>
          </a:p>
          <a:p>
            <a:pPr marL="0" lvl="0" indent="0">
              <a:lnSpc>
                <a:spcPct val="150000"/>
              </a:lnSpc>
              <a:buNone/>
            </a:pPr>
            <a:endParaRPr lang="en-US" altLang="zh-CN" sz="1200" dirty="0">
              <a:solidFill>
                <a:schemeClr val="tx1">
                  <a:lumMod val="65000"/>
                  <a:lumOff val="35000"/>
                </a:schemeClr>
              </a:solidFill>
              <a:latin typeface="微软雅黑" panose="020B0503020204020204" charset="-122"/>
              <a:ea typeface="微软雅黑" panose="020B0503020204020204" charset="-122"/>
              <a:cs typeface="+mn-ea"/>
              <a:sym typeface="+mn-lt"/>
            </a:endParaRPr>
          </a:p>
          <a:p>
            <a:pPr marL="0" indent="0">
              <a:lnSpc>
                <a:spcPct val="150000"/>
              </a:lnSpc>
              <a:buNone/>
            </a:pPr>
            <a:r>
              <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rPr>
              <a:t>倒签合同，我们一般不会修改合同中标明的日期，但会在批注意见中提示风险，要求确认约定条款与实际履行一致，以避免纠纷风险。如果委托人未能就此予以确认，则易出现风险。</a:t>
            </a:r>
            <a:endParaRPr lang="en-US" altLang="zh-CN" sz="1200" dirty="0">
              <a:solidFill>
                <a:schemeClr val="tx1">
                  <a:lumMod val="65000"/>
                  <a:lumOff val="35000"/>
                </a:schemeClr>
              </a:solidFill>
              <a:latin typeface="微软雅黑" panose="020B0503020204020204" charset="-122"/>
              <a:ea typeface="微软雅黑" panose="020B0503020204020204" charset="-122"/>
              <a:cs typeface="+mn-ea"/>
              <a:sym typeface="+mn-lt"/>
            </a:endParaRPr>
          </a:p>
          <a:p>
            <a:pPr marL="0" lvl="0" indent="0">
              <a:lnSpc>
                <a:spcPct val="150000"/>
              </a:lnSpc>
              <a:buNone/>
            </a:pPr>
            <a:endPar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endParaRPr>
          </a:p>
        </p:txBody>
      </p:sp>
      <p:cxnSp>
        <p:nvCxnSpPr>
          <p:cNvPr id="111" name="直接连接符 110"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2" name="圆角矩形 111"/>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圆角矩形 112"/>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圆角矩形 113"/>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1205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三</a:t>
            </a:r>
          </a:p>
        </p:txBody>
      </p:sp>
      <p:cxnSp>
        <p:nvCxnSpPr>
          <p:cNvPr id="116" name="直接连接符 115"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7" name="文本框 4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128867" y="344741"/>
            <a:ext cx="3855720" cy="460375"/>
          </a:xfrm>
          <a:prstGeom prst="rect">
            <a:avLst/>
          </a:prstGeom>
          <a:noFill/>
        </p:spPr>
        <p:txBody>
          <a:bodyPr wrap="none" rtlCol="0">
            <a:spAutoFit/>
          </a:bodyPr>
          <a:lstStyle/>
          <a:p>
            <a:r>
              <a:rPr lang="zh-CN" altLang="en-US" sz="2400" b="1" dirty="0">
                <a:solidFill>
                  <a:srgbClr val="124062"/>
                </a:solidFill>
                <a:latin typeface="Arial Black" panose="020B0A04020102020204" pitchFamily="34" charset="0"/>
                <a:ea typeface="创艺简细圆" pitchFamily="2" charset="-122"/>
                <a:cs typeface="Kartika" panose="02020503030404060203" pitchFamily="18" charset="0"/>
              </a:rPr>
              <a:t>合同条款中存在的主要问题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vertical)">
                                      <p:cBhvr>
                                        <p:cTn id="7" dur="500"/>
                                        <p:tgtEl>
                                          <p:spTgt spid="11"/>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10"/>
                                        </p:tgtEl>
                                        <p:attrNameLst>
                                          <p:attrName>style.visibility</p:attrName>
                                        </p:attrNameLst>
                                      </p:cBhvr>
                                      <p:to>
                                        <p:strVal val="visible"/>
                                      </p:to>
                                    </p:set>
                                    <p:anim calcmode="lin" valueType="num">
                                      <p:cBhvr additive="base">
                                        <p:cTn id="10" dur="500"/>
                                        <p:tgtEl>
                                          <p:spTgt spid="110"/>
                                        </p:tgtEl>
                                        <p:attrNameLst>
                                          <p:attrName>ppt_y</p:attrName>
                                        </p:attrNameLst>
                                      </p:cBhvr>
                                      <p:tavLst>
                                        <p:tav tm="0">
                                          <p:val>
                                            <p:strVal val="#ppt_y+#ppt_h*1.125000"/>
                                          </p:val>
                                        </p:tav>
                                        <p:tav tm="100000">
                                          <p:val>
                                            <p:strVal val="#ppt_y"/>
                                          </p:val>
                                        </p:tav>
                                      </p:tavLst>
                                    </p:anim>
                                    <p:animEffect transition="in" filter="wipe(up)">
                                      <p:cBhvr>
                                        <p:cTn id="11" dur="500"/>
                                        <p:tgtEl>
                                          <p:spTgt spid="110"/>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wipe(left)">
                                      <p:cBhvr>
                                        <p:cTn id="15" dur="500"/>
                                        <p:tgtEl>
                                          <p:spTgt spid="85"/>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88"/>
                                        </p:tgtEl>
                                        <p:attrNameLst>
                                          <p:attrName>style.visibility</p:attrName>
                                        </p:attrNameLst>
                                      </p:cBhvr>
                                      <p:to>
                                        <p:strVal val="visible"/>
                                      </p:to>
                                    </p:set>
                                    <p:anim calcmode="lin" valueType="num">
                                      <p:cBhvr>
                                        <p:cTn id="19" dur="500" fill="hold"/>
                                        <p:tgtEl>
                                          <p:spTgt spid="88"/>
                                        </p:tgtEl>
                                        <p:attrNameLst>
                                          <p:attrName>ppt_w</p:attrName>
                                        </p:attrNameLst>
                                      </p:cBhvr>
                                      <p:tavLst>
                                        <p:tav tm="0">
                                          <p:val>
                                            <p:fltVal val="0"/>
                                          </p:val>
                                        </p:tav>
                                        <p:tav tm="100000">
                                          <p:val>
                                            <p:strVal val="#ppt_w"/>
                                          </p:val>
                                        </p:tav>
                                      </p:tavLst>
                                    </p:anim>
                                    <p:anim calcmode="lin" valueType="num">
                                      <p:cBhvr>
                                        <p:cTn id="20" dur="500" fill="hold"/>
                                        <p:tgtEl>
                                          <p:spTgt spid="88"/>
                                        </p:tgtEl>
                                        <p:attrNameLst>
                                          <p:attrName>ppt_h</p:attrName>
                                        </p:attrNameLst>
                                      </p:cBhvr>
                                      <p:tavLst>
                                        <p:tav tm="0">
                                          <p:val>
                                            <p:fltVal val="0"/>
                                          </p:val>
                                        </p:tav>
                                        <p:tav tm="100000">
                                          <p:val>
                                            <p:strVal val="#ppt_h"/>
                                          </p:val>
                                        </p:tav>
                                      </p:tavLst>
                                    </p:anim>
                                    <p:animEffect transition="in" filter="fade">
                                      <p:cBhvr>
                                        <p:cTn id="21" dur="500"/>
                                        <p:tgtEl>
                                          <p:spTgt spid="88"/>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108"/>
                                        </p:tgtEl>
                                        <p:attrNameLst>
                                          <p:attrName>style.visibility</p:attrName>
                                        </p:attrNameLst>
                                      </p:cBhvr>
                                      <p:to>
                                        <p:strVal val="visible"/>
                                      </p:to>
                                    </p:set>
                                    <p:anim calcmode="lin" valueType="num">
                                      <p:cBhvr additive="base">
                                        <p:cTn id="24" dur="500"/>
                                        <p:tgtEl>
                                          <p:spTgt spid="108"/>
                                        </p:tgtEl>
                                        <p:attrNameLst>
                                          <p:attrName>ppt_y</p:attrName>
                                        </p:attrNameLst>
                                      </p:cBhvr>
                                      <p:tavLst>
                                        <p:tav tm="0">
                                          <p:val>
                                            <p:strVal val="#ppt_y-#ppt_h*1.125000"/>
                                          </p:val>
                                        </p:tav>
                                        <p:tav tm="100000">
                                          <p:val>
                                            <p:strVal val="#ppt_y"/>
                                          </p:val>
                                        </p:tav>
                                      </p:tavLst>
                                    </p:anim>
                                    <p:animEffect transition="in" filter="wipe(down)">
                                      <p:cBhvr>
                                        <p:cTn id="25" dur="500"/>
                                        <p:tgtEl>
                                          <p:spTgt spid="108"/>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93"/>
                                        </p:tgtEl>
                                        <p:attrNameLst>
                                          <p:attrName>style.visibility</p:attrName>
                                        </p:attrNameLst>
                                      </p:cBhvr>
                                      <p:to>
                                        <p:strVal val="visible"/>
                                      </p:to>
                                    </p:set>
                                    <p:anim calcmode="lin" valueType="num">
                                      <p:cBhvr>
                                        <p:cTn id="29" dur="500" fill="hold"/>
                                        <p:tgtEl>
                                          <p:spTgt spid="93"/>
                                        </p:tgtEl>
                                        <p:attrNameLst>
                                          <p:attrName>ppt_w</p:attrName>
                                        </p:attrNameLst>
                                      </p:cBhvr>
                                      <p:tavLst>
                                        <p:tav tm="0">
                                          <p:val>
                                            <p:fltVal val="0"/>
                                          </p:val>
                                        </p:tav>
                                        <p:tav tm="100000">
                                          <p:val>
                                            <p:strVal val="#ppt_w"/>
                                          </p:val>
                                        </p:tav>
                                      </p:tavLst>
                                    </p:anim>
                                    <p:anim calcmode="lin" valueType="num">
                                      <p:cBhvr>
                                        <p:cTn id="30" dur="500" fill="hold"/>
                                        <p:tgtEl>
                                          <p:spTgt spid="93"/>
                                        </p:tgtEl>
                                        <p:attrNameLst>
                                          <p:attrName>ppt_h</p:attrName>
                                        </p:attrNameLst>
                                      </p:cBhvr>
                                      <p:tavLst>
                                        <p:tav tm="0">
                                          <p:val>
                                            <p:fltVal val="0"/>
                                          </p:val>
                                        </p:tav>
                                        <p:tav tm="100000">
                                          <p:val>
                                            <p:strVal val="#ppt_h"/>
                                          </p:val>
                                        </p:tav>
                                      </p:tavLst>
                                    </p:anim>
                                    <p:animEffect transition="in" filter="fade">
                                      <p:cBhvr>
                                        <p:cTn id="31"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45602" y="1650393"/>
            <a:ext cx="5379999" cy="369332"/>
          </a:xfrm>
          <a:prstGeom prst="rect">
            <a:avLst/>
          </a:prstGeom>
          <a:noFill/>
        </p:spPr>
        <p:txBody>
          <a:bodyPr wrap="none" rtlCol="0">
            <a:spAutoFit/>
          </a:bodyPr>
          <a:lstStyle/>
          <a:p>
            <a:r>
              <a:rPr lang="zh-CN" altLang="en-US" dirty="0">
                <a:solidFill>
                  <a:srgbClr val="124062"/>
                </a:solidFill>
              </a:rPr>
              <a:t>（</a:t>
            </a:r>
            <a:r>
              <a:rPr lang="en-US" altLang="zh-CN" dirty="0">
                <a:solidFill>
                  <a:srgbClr val="124062"/>
                </a:solidFill>
              </a:rPr>
              <a:t>3</a:t>
            </a:r>
            <a:r>
              <a:rPr lang="zh-CN" altLang="en-US" dirty="0">
                <a:solidFill>
                  <a:srgbClr val="124062"/>
                </a:solidFill>
              </a:rPr>
              <a:t>）审核意见不被重视而忽略合同签署的潜在风险</a:t>
            </a:r>
          </a:p>
        </p:txBody>
      </p:sp>
      <p:grpSp>
        <p:nvGrpSpPr>
          <p:cNvPr id="11" name="组合 10"/>
          <p:cNvGrpSpPr/>
          <p:nvPr/>
        </p:nvGrpSpPr>
        <p:grpSpPr>
          <a:xfrm>
            <a:off x="394750" y="2510532"/>
            <a:ext cx="2808640" cy="3699480"/>
            <a:chOff x="4619626" y="1692276"/>
            <a:chExt cx="2947987" cy="3883025"/>
          </a:xfrm>
          <a:solidFill>
            <a:schemeClr val="tx1">
              <a:lumMod val="65000"/>
              <a:lumOff val="35000"/>
            </a:schemeClr>
          </a:solidFill>
        </p:grpSpPr>
        <p:sp>
          <p:nvSpPr>
            <p:cNvPr id="12" name="Freeform 5"/>
            <p:cNvSpPr/>
            <p:nvPr/>
          </p:nvSpPr>
          <p:spPr bwMode="auto">
            <a:xfrm>
              <a:off x="6911976" y="2670176"/>
              <a:ext cx="4763" cy="14288"/>
            </a:xfrm>
            <a:custGeom>
              <a:avLst/>
              <a:gdLst>
                <a:gd name="T0" fmla="*/ 0 w 2"/>
                <a:gd name="T1" fmla="*/ 3 h 5"/>
                <a:gd name="T2" fmla="*/ 0 w 2"/>
                <a:gd name="T3" fmla="*/ 5 h 5"/>
                <a:gd name="T4" fmla="*/ 2 w 2"/>
                <a:gd name="T5" fmla="*/ 0 h 5"/>
                <a:gd name="T6" fmla="*/ 0 w 2"/>
                <a:gd name="T7" fmla="*/ 3 h 5"/>
              </a:gdLst>
              <a:ahLst/>
              <a:cxnLst>
                <a:cxn ang="0">
                  <a:pos x="T0" y="T1"/>
                </a:cxn>
                <a:cxn ang="0">
                  <a:pos x="T2" y="T3"/>
                </a:cxn>
                <a:cxn ang="0">
                  <a:pos x="T4" y="T5"/>
                </a:cxn>
                <a:cxn ang="0">
                  <a:pos x="T6" y="T7"/>
                </a:cxn>
              </a:cxnLst>
              <a:rect l="0" t="0" r="r" b="b"/>
              <a:pathLst>
                <a:path w="2" h="5">
                  <a:moveTo>
                    <a:pt x="0" y="3"/>
                  </a:moveTo>
                  <a:cubicBezTo>
                    <a:pt x="0" y="4"/>
                    <a:pt x="0" y="4"/>
                    <a:pt x="0" y="5"/>
                  </a:cubicBezTo>
                  <a:cubicBezTo>
                    <a:pt x="1" y="3"/>
                    <a:pt x="1" y="2"/>
                    <a:pt x="2" y="0"/>
                  </a:cubicBezTo>
                  <a:cubicBezTo>
                    <a:pt x="1" y="1"/>
                    <a:pt x="0" y="2"/>
                    <a:pt x="0" y="3"/>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13" name="Freeform 6"/>
            <p:cNvSpPr/>
            <p:nvPr/>
          </p:nvSpPr>
          <p:spPr bwMode="auto">
            <a:xfrm>
              <a:off x="5100638" y="3294063"/>
              <a:ext cx="7938" cy="7938"/>
            </a:xfrm>
            <a:custGeom>
              <a:avLst/>
              <a:gdLst>
                <a:gd name="T0" fmla="*/ 1 w 3"/>
                <a:gd name="T1" fmla="*/ 3 h 3"/>
                <a:gd name="T2" fmla="*/ 0 w 3"/>
                <a:gd name="T3" fmla="*/ 3 h 3"/>
                <a:gd name="T4" fmla="*/ 3 w 3"/>
                <a:gd name="T5" fmla="*/ 0 h 3"/>
                <a:gd name="T6" fmla="*/ 1 w 3"/>
                <a:gd name="T7" fmla="*/ 3 h 3"/>
              </a:gdLst>
              <a:ahLst/>
              <a:cxnLst>
                <a:cxn ang="0">
                  <a:pos x="T0" y="T1"/>
                </a:cxn>
                <a:cxn ang="0">
                  <a:pos x="T2" y="T3"/>
                </a:cxn>
                <a:cxn ang="0">
                  <a:pos x="T4" y="T5"/>
                </a:cxn>
                <a:cxn ang="0">
                  <a:pos x="T6" y="T7"/>
                </a:cxn>
              </a:cxnLst>
              <a:rect l="0" t="0" r="r" b="b"/>
              <a:pathLst>
                <a:path w="3" h="3">
                  <a:moveTo>
                    <a:pt x="1" y="3"/>
                  </a:moveTo>
                  <a:cubicBezTo>
                    <a:pt x="1" y="3"/>
                    <a:pt x="0" y="3"/>
                    <a:pt x="0" y="3"/>
                  </a:cubicBezTo>
                  <a:cubicBezTo>
                    <a:pt x="1" y="2"/>
                    <a:pt x="2" y="1"/>
                    <a:pt x="3" y="0"/>
                  </a:cubicBezTo>
                  <a:cubicBezTo>
                    <a:pt x="2" y="1"/>
                    <a:pt x="1" y="2"/>
                    <a:pt x="1" y="3"/>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14" name="Freeform 7"/>
            <p:cNvSpPr/>
            <p:nvPr/>
          </p:nvSpPr>
          <p:spPr bwMode="auto">
            <a:xfrm>
              <a:off x="5108576" y="3289301"/>
              <a:ext cx="3175" cy="4763"/>
            </a:xfrm>
            <a:custGeom>
              <a:avLst/>
              <a:gdLst>
                <a:gd name="T0" fmla="*/ 1 w 1"/>
                <a:gd name="T1" fmla="*/ 0 h 2"/>
                <a:gd name="T2" fmla="*/ 0 w 1"/>
                <a:gd name="T3" fmla="*/ 2 h 2"/>
                <a:gd name="T4" fmla="*/ 1 w 1"/>
                <a:gd name="T5" fmla="*/ 0 h 2"/>
                <a:gd name="T6" fmla="*/ 1 w 1"/>
                <a:gd name="T7" fmla="*/ 0 h 2"/>
              </a:gdLst>
              <a:ahLst/>
              <a:cxnLst>
                <a:cxn ang="0">
                  <a:pos x="T0" y="T1"/>
                </a:cxn>
                <a:cxn ang="0">
                  <a:pos x="T2" y="T3"/>
                </a:cxn>
                <a:cxn ang="0">
                  <a:pos x="T4" y="T5"/>
                </a:cxn>
                <a:cxn ang="0">
                  <a:pos x="T6" y="T7"/>
                </a:cxn>
              </a:cxnLst>
              <a:rect l="0" t="0" r="r" b="b"/>
              <a:pathLst>
                <a:path w="1" h="2">
                  <a:moveTo>
                    <a:pt x="1" y="0"/>
                  </a:moveTo>
                  <a:cubicBezTo>
                    <a:pt x="1" y="1"/>
                    <a:pt x="0" y="2"/>
                    <a:pt x="0" y="2"/>
                  </a:cubicBezTo>
                  <a:cubicBezTo>
                    <a:pt x="0" y="2"/>
                    <a:pt x="1" y="1"/>
                    <a:pt x="1" y="0"/>
                  </a:cubicBezTo>
                  <a:cubicBezTo>
                    <a:pt x="1" y="0"/>
                    <a:pt x="1" y="0"/>
                    <a:pt x="1" y="0"/>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15" name="Freeform 8"/>
            <p:cNvSpPr>
              <a:spLocks noEditPoints="1"/>
            </p:cNvSpPr>
            <p:nvPr/>
          </p:nvSpPr>
          <p:spPr bwMode="auto">
            <a:xfrm>
              <a:off x="4997450" y="2162176"/>
              <a:ext cx="2089150" cy="3413125"/>
            </a:xfrm>
            <a:custGeom>
              <a:avLst/>
              <a:gdLst>
                <a:gd name="T0" fmla="*/ 299 w 755"/>
                <a:gd name="T1" fmla="*/ 1200 h 1236"/>
                <a:gd name="T2" fmla="*/ 734 w 755"/>
                <a:gd name="T3" fmla="*/ 277 h 1236"/>
                <a:gd name="T4" fmla="*/ 655 w 755"/>
                <a:gd name="T5" fmla="*/ 152 h 1236"/>
                <a:gd name="T6" fmla="*/ 339 w 755"/>
                <a:gd name="T7" fmla="*/ 1205 h 1236"/>
                <a:gd name="T8" fmla="*/ 321 w 755"/>
                <a:gd name="T9" fmla="*/ 1213 h 1236"/>
                <a:gd name="T10" fmla="*/ 340 w 755"/>
                <a:gd name="T11" fmla="*/ 1219 h 1236"/>
                <a:gd name="T12" fmla="*/ 354 w 755"/>
                <a:gd name="T13" fmla="*/ 1208 h 1236"/>
                <a:gd name="T14" fmla="*/ 366 w 755"/>
                <a:gd name="T15" fmla="*/ 1226 h 1236"/>
                <a:gd name="T16" fmla="*/ 381 w 755"/>
                <a:gd name="T17" fmla="*/ 1222 h 1236"/>
                <a:gd name="T18" fmla="*/ 418 w 755"/>
                <a:gd name="T19" fmla="*/ 1204 h 1236"/>
                <a:gd name="T20" fmla="*/ 404 w 755"/>
                <a:gd name="T21" fmla="*/ 1221 h 1236"/>
                <a:gd name="T22" fmla="*/ 512 w 755"/>
                <a:gd name="T23" fmla="*/ 1019 h 1236"/>
                <a:gd name="T24" fmla="*/ 510 w 755"/>
                <a:gd name="T25" fmla="*/ 1095 h 1236"/>
                <a:gd name="T26" fmla="*/ 231 w 755"/>
                <a:gd name="T27" fmla="*/ 1126 h 1236"/>
                <a:gd name="T28" fmla="*/ 373 w 755"/>
                <a:gd name="T29" fmla="*/ 1131 h 1236"/>
                <a:gd name="T30" fmla="*/ 302 w 755"/>
                <a:gd name="T31" fmla="*/ 1125 h 1236"/>
                <a:gd name="T32" fmla="*/ 416 w 755"/>
                <a:gd name="T33" fmla="*/ 1084 h 1236"/>
                <a:gd name="T34" fmla="*/ 365 w 755"/>
                <a:gd name="T35" fmla="*/ 1084 h 1236"/>
                <a:gd name="T36" fmla="*/ 309 w 755"/>
                <a:gd name="T37" fmla="*/ 1080 h 1236"/>
                <a:gd name="T38" fmla="*/ 253 w 755"/>
                <a:gd name="T39" fmla="*/ 1034 h 1236"/>
                <a:gd name="T40" fmla="*/ 351 w 755"/>
                <a:gd name="T41" fmla="*/ 1041 h 1236"/>
                <a:gd name="T42" fmla="*/ 283 w 755"/>
                <a:gd name="T43" fmla="*/ 1032 h 1236"/>
                <a:gd name="T44" fmla="*/ 436 w 755"/>
                <a:gd name="T45" fmla="*/ 996 h 1236"/>
                <a:gd name="T46" fmla="*/ 374 w 755"/>
                <a:gd name="T47" fmla="*/ 1000 h 1236"/>
                <a:gd name="T48" fmla="*/ 318 w 755"/>
                <a:gd name="T49" fmla="*/ 991 h 1236"/>
                <a:gd name="T50" fmla="*/ 259 w 755"/>
                <a:gd name="T51" fmla="*/ 980 h 1236"/>
                <a:gd name="T52" fmla="*/ 242 w 755"/>
                <a:gd name="T53" fmla="*/ 945 h 1236"/>
                <a:gd name="T54" fmla="*/ 413 w 755"/>
                <a:gd name="T55" fmla="*/ 963 h 1236"/>
                <a:gd name="T56" fmla="*/ 235 w 755"/>
                <a:gd name="T57" fmla="*/ 930 h 1236"/>
                <a:gd name="T58" fmla="*/ 283 w 755"/>
                <a:gd name="T59" fmla="*/ 886 h 1236"/>
                <a:gd name="T60" fmla="*/ 283 w 755"/>
                <a:gd name="T61" fmla="*/ 926 h 1236"/>
                <a:gd name="T62" fmla="*/ 272 w 755"/>
                <a:gd name="T63" fmla="*/ 879 h 1236"/>
                <a:gd name="T64" fmla="*/ 341 w 755"/>
                <a:gd name="T65" fmla="*/ 680 h 1236"/>
                <a:gd name="T66" fmla="*/ 425 w 755"/>
                <a:gd name="T67" fmla="*/ 404 h 1236"/>
                <a:gd name="T68" fmla="*/ 472 w 755"/>
                <a:gd name="T69" fmla="*/ 428 h 1236"/>
                <a:gd name="T70" fmla="*/ 394 w 755"/>
                <a:gd name="T71" fmla="*/ 928 h 1236"/>
                <a:gd name="T72" fmla="*/ 351 w 755"/>
                <a:gd name="T73" fmla="*/ 932 h 1236"/>
                <a:gd name="T74" fmla="*/ 360 w 755"/>
                <a:gd name="T75" fmla="*/ 877 h 1236"/>
                <a:gd name="T76" fmla="*/ 331 w 755"/>
                <a:gd name="T77" fmla="*/ 914 h 1236"/>
                <a:gd name="T78" fmla="*/ 389 w 755"/>
                <a:gd name="T79" fmla="*/ 950 h 1236"/>
                <a:gd name="T80" fmla="*/ 389 w 755"/>
                <a:gd name="T81" fmla="*/ 873 h 1236"/>
                <a:gd name="T82" fmla="*/ 370 w 755"/>
                <a:gd name="T83" fmla="*/ 445 h 1236"/>
                <a:gd name="T84" fmla="*/ 383 w 755"/>
                <a:gd name="T85" fmla="*/ 604 h 1236"/>
                <a:gd name="T86" fmla="*/ 416 w 755"/>
                <a:gd name="T87" fmla="*/ 905 h 1236"/>
                <a:gd name="T88" fmla="*/ 423 w 755"/>
                <a:gd name="T89" fmla="*/ 909 h 1236"/>
                <a:gd name="T90" fmla="*/ 424 w 755"/>
                <a:gd name="T91" fmla="*/ 953 h 1236"/>
                <a:gd name="T92" fmla="*/ 417 w 755"/>
                <a:gd name="T93" fmla="*/ 635 h 1236"/>
                <a:gd name="T94" fmla="*/ 319 w 755"/>
                <a:gd name="T95" fmla="*/ 918 h 1236"/>
                <a:gd name="T96" fmla="*/ 309 w 755"/>
                <a:gd name="T97" fmla="*/ 952 h 1236"/>
                <a:gd name="T98" fmla="*/ 452 w 755"/>
                <a:gd name="T99" fmla="*/ 901 h 1236"/>
                <a:gd name="T100" fmla="*/ 471 w 755"/>
                <a:gd name="T101" fmla="*/ 937 h 1236"/>
                <a:gd name="T102" fmla="*/ 496 w 755"/>
                <a:gd name="T103" fmla="*/ 913 h 1236"/>
                <a:gd name="T104" fmla="*/ 475 w 755"/>
                <a:gd name="T105" fmla="*/ 917 h 1236"/>
                <a:gd name="T106" fmla="*/ 495 w 755"/>
                <a:gd name="T107" fmla="*/ 929 h 1236"/>
                <a:gd name="T108" fmla="*/ 524 w 755"/>
                <a:gd name="T109" fmla="*/ 908 h 1236"/>
                <a:gd name="T110" fmla="*/ 463 w 755"/>
                <a:gd name="T111" fmla="*/ 872 h 1236"/>
                <a:gd name="T112" fmla="*/ 683 w 755"/>
                <a:gd name="T113" fmla="*/ 568 h 1236"/>
                <a:gd name="T114" fmla="*/ 531 w 755"/>
                <a:gd name="T115" fmla="*/ 364 h 1236"/>
                <a:gd name="T116" fmla="*/ 292 w 755"/>
                <a:gd name="T117" fmla="*/ 375 h 1236"/>
                <a:gd name="T118" fmla="*/ 157 w 755"/>
                <a:gd name="T119" fmla="*/ 705 h 1236"/>
                <a:gd name="T120" fmla="*/ 55 w 755"/>
                <a:gd name="T121" fmla="*/ 513 h 1236"/>
                <a:gd name="T122" fmla="*/ 16 w 755"/>
                <a:gd name="T123" fmla="*/ 294 h 1236"/>
                <a:gd name="T124" fmla="*/ 661 w 755"/>
                <a:gd name="T125" fmla="*/ 166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5" h="1236">
                  <a:moveTo>
                    <a:pt x="746" y="298"/>
                  </a:moveTo>
                  <a:cubicBezTo>
                    <a:pt x="740" y="262"/>
                    <a:pt x="729" y="227"/>
                    <a:pt x="710" y="196"/>
                  </a:cubicBezTo>
                  <a:cubicBezTo>
                    <a:pt x="702" y="181"/>
                    <a:pt x="691" y="167"/>
                    <a:pt x="680" y="154"/>
                  </a:cubicBezTo>
                  <a:cubicBezTo>
                    <a:pt x="667" y="140"/>
                    <a:pt x="659" y="123"/>
                    <a:pt x="647" y="108"/>
                  </a:cubicBezTo>
                  <a:cubicBezTo>
                    <a:pt x="643" y="103"/>
                    <a:pt x="637" y="98"/>
                    <a:pt x="632" y="93"/>
                  </a:cubicBezTo>
                  <a:cubicBezTo>
                    <a:pt x="632" y="93"/>
                    <a:pt x="632" y="93"/>
                    <a:pt x="632" y="92"/>
                  </a:cubicBezTo>
                  <a:cubicBezTo>
                    <a:pt x="632" y="92"/>
                    <a:pt x="631" y="92"/>
                    <a:pt x="630" y="91"/>
                  </a:cubicBezTo>
                  <a:cubicBezTo>
                    <a:pt x="629" y="90"/>
                    <a:pt x="629" y="90"/>
                    <a:pt x="628" y="89"/>
                  </a:cubicBezTo>
                  <a:cubicBezTo>
                    <a:pt x="627" y="88"/>
                    <a:pt x="626" y="88"/>
                    <a:pt x="625" y="88"/>
                  </a:cubicBezTo>
                  <a:cubicBezTo>
                    <a:pt x="612" y="80"/>
                    <a:pt x="599" y="72"/>
                    <a:pt x="585" y="65"/>
                  </a:cubicBezTo>
                  <a:cubicBezTo>
                    <a:pt x="569" y="56"/>
                    <a:pt x="553" y="48"/>
                    <a:pt x="536" y="41"/>
                  </a:cubicBezTo>
                  <a:cubicBezTo>
                    <a:pt x="518" y="34"/>
                    <a:pt x="500" y="29"/>
                    <a:pt x="483" y="22"/>
                  </a:cubicBezTo>
                  <a:cubicBezTo>
                    <a:pt x="466" y="15"/>
                    <a:pt x="449" y="7"/>
                    <a:pt x="431" y="5"/>
                  </a:cubicBezTo>
                  <a:cubicBezTo>
                    <a:pt x="413" y="2"/>
                    <a:pt x="394" y="0"/>
                    <a:pt x="375" y="1"/>
                  </a:cubicBezTo>
                  <a:cubicBezTo>
                    <a:pt x="338" y="2"/>
                    <a:pt x="302" y="12"/>
                    <a:pt x="267" y="23"/>
                  </a:cubicBezTo>
                  <a:cubicBezTo>
                    <a:pt x="236" y="33"/>
                    <a:pt x="206" y="47"/>
                    <a:pt x="179" y="65"/>
                  </a:cubicBezTo>
                  <a:cubicBezTo>
                    <a:pt x="124" y="100"/>
                    <a:pt x="79" y="149"/>
                    <a:pt x="44" y="204"/>
                  </a:cubicBezTo>
                  <a:cubicBezTo>
                    <a:pt x="14" y="251"/>
                    <a:pt x="1" y="307"/>
                    <a:pt x="0" y="363"/>
                  </a:cubicBezTo>
                  <a:cubicBezTo>
                    <a:pt x="0" y="363"/>
                    <a:pt x="0" y="363"/>
                    <a:pt x="0" y="363"/>
                  </a:cubicBezTo>
                  <a:cubicBezTo>
                    <a:pt x="0" y="373"/>
                    <a:pt x="1" y="383"/>
                    <a:pt x="1" y="393"/>
                  </a:cubicBezTo>
                  <a:cubicBezTo>
                    <a:pt x="4" y="426"/>
                    <a:pt x="11" y="458"/>
                    <a:pt x="24" y="489"/>
                  </a:cubicBezTo>
                  <a:cubicBezTo>
                    <a:pt x="37" y="521"/>
                    <a:pt x="50" y="554"/>
                    <a:pt x="68" y="585"/>
                  </a:cubicBezTo>
                  <a:cubicBezTo>
                    <a:pt x="85" y="613"/>
                    <a:pt x="111" y="636"/>
                    <a:pt x="127" y="665"/>
                  </a:cubicBezTo>
                  <a:cubicBezTo>
                    <a:pt x="135" y="682"/>
                    <a:pt x="142" y="699"/>
                    <a:pt x="149" y="715"/>
                  </a:cubicBezTo>
                  <a:cubicBezTo>
                    <a:pt x="156" y="730"/>
                    <a:pt x="161" y="743"/>
                    <a:pt x="164" y="759"/>
                  </a:cubicBezTo>
                  <a:cubicBezTo>
                    <a:pt x="173" y="808"/>
                    <a:pt x="164" y="867"/>
                    <a:pt x="199" y="907"/>
                  </a:cubicBezTo>
                  <a:cubicBezTo>
                    <a:pt x="203" y="913"/>
                    <a:pt x="208" y="919"/>
                    <a:pt x="213" y="923"/>
                  </a:cubicBezTo>
                  <a:cubicBezTo>
                    <a:pt x="212" y="931"/>
                    <a:pt x="212" y="939"/>
                    <a:pt x="213" y="947"/>
                  </a:cubicBezTo>
                  <a:cubicBezTo>
                    <a:pt x="213" y="952"/>
                    <a:pt x="215" y="956"/>
                    <a:pt x="217" y="961"/>
                  </a:cubicBezTo>
                  <a:cubicBezTo>
                    <a:pt x="218" y="963"/>
                    <a:pt x="219" y="966"/>
                    <a:pt x="221" y="968"/>
                  </a:cubicBezTo>
                  <a:cubicBezTo>
                    <a:pt x="222" y="969"/>
                    <a:pt x="222" y="971"/>
                    <a:pt x="222" y="972"/>
                  </a:cubicBezTo>
                  <a:cubicBezTo>
                    <a:pt x="216" y="976"/>
                    <a:pt x="212" y="984"/>
                    <a:pt x="212" y="991"/>
                  </a:cubicBezTo>
                  <a:cubicBezTo>
                    <a:pt x="212" y="995"/>
                    <a:pt x="213" y="1000"/>
                    <a:pt x="216" y="1003"/>
                  </a:cubicBezTo>
                  <a:cubicBezTo>
                    <a:pt x="218" y="1007"/>
                    <a:pt x="226" y="1011"/>
                    <a:pt x="223" y="1016"/>
                  </a:cubicBezTo>
                  <a:cubicBezTo>
                    <a:pt x="218" y="1019"/>
                    <a:pt x="215" y="1028"/>
                    <a:pt x="215" y="1033"/>
                  </a:cubicBezTo>
                  <a:cubicBezTo>
                    <a:pt x="214" y="1037"/>
                    <a:pt x="217" y="1041"/>
                    <a:pt x="220" y="1044"/>
                  </a:cubicBezTo>
                  <a:cubicBezTo>
                    <a:pt x="221" y="1045"/>
                    <a:pt x="223" y="1047"/>
                    <a:pt x="225" y="1048"/>
                  </a:cubicBezTo>
                  <a:cubicBezTo>
                    <a:pt x="227" y="1050"/>
                    <a:pt x="228" y="1052"/>
                    <a:pt x="228" y="1054"/>
                  </a:cubicBezTo>
                  <a:cubicBezTo>
                    <a:pt x="228" y="1055"/>
                    <a:pt x="227" y="1056"/>
                    <a:pt x="227" y="1056"/>
                  </a:cubicBezTo>
                  <a:cubicBezTo>
                    <a:pt x="219" y="1061"/>
                    <a:pt x="215" y="1071"/>
                    <a:pt x="215" y="1080"/>
                  </a:cubicBezTo>
                  <a:cubicBezTo>
                    <a:pt x="215" y="1086"/>
                    <a:pt x="218" y="1093"/>
                    <a:pt x="222" y="1097"/>
                  </a:cubicBezTo>
                  <a:cubicBezTo>
                    <a:pt x="222" y="1098"/>
                    <a:pt x="223" y="1100"/>
                    <a:pt x="225" y="1101"/>
                  </a:cubicBezTo>
                  <a:cubicBezTo>
                    <a:pt x="218" y="1107"/>
                    <a:pt x="221" y="1123"/>
                    <a:pt x="224" y="1129"/>
                  </a:cubicBezTo>
                  <a:cubicBezTo>
                    <a:pt x="227" y="1136"/>
                    <a:pt x="234" y="1143"/>
                    <a:pt x="239" y="1148"/>
                  </a:cubicBezTo>
                  <a:cubicBezTo>
                    <a:pt x="245" y="1155"/>
                    <a:pt x="251" y="1162"/>
                    <a:pt x="258" y="1169"/>
                  </a:cubicBezTo>
                  <a:cubicBezTo>
                    <a:pt x="270" y="1180"/>
                    <a:pt x="282" y="1194"/>
                    <a:pt x="298" y="1199"/>
                  </a:cubicBezTo>
                  <a:cubicBezTo>
                    <a:pt x="298" y="1199"/>
                    <a:pt x="298" y="1200"/>
                    <a:pt x="299" y="1200"/>
                  </a:cubicBezTo>
                  <a:cubicBezTo>
                    <a:pt x="303" y="1207"/>
                    <a:pt x="309" y="1213"/>
                    <a:pt x="311" y="1221"/>
                  </a:cubicBezTo>
                  <a:cubicBezTo>
                    <a:pt x="313" y="1227"/>
                    <a:pt x="317" y="1231"/>
                    <a:pt x="323" y="1233"/>
                  </a:cubicBezTo>
                  <a:cubicBezTo>
                    <a:pt x="330" y="1236"/>
                    <a:pt x="339" y="1235"/>
                    <a:pt x="346" y="1235"/>
                  </a:cubicBezTo>
                  <a:cubicBezTo>
                    <a:pt x="355" y="1235"/>
                    <a:pt x="365" y="1235"/>
                    <a:pt x="375" y="1234"/>
                  </a:cubicBezTo>
                  <a:cubicBezTo>
                    <a:pt x="384" y="1233"/>
                    <a:pt x="392" y="1231"/>
                    <a:pt x="401" y="1231"/>
                  </a:cubicBezTo>
                  <a:cubicBezTo>
                    <a:pt x="408" y="1230"/>
                    <a:pt x="416" y="1230"/>
                    <a:pt x="423" y="1227"/>
                  </a:cubicBezTo>
                  <a:cubicBezTo>
                    <a:pt x="430" y="1224"/>
                    <a:pt x="432" y="1217"/>
                    <a:pt x="437" y="1211"/>
                  </a:cubicBezTo>
                  <a:cubicBezTo>
                    <a:pt x="439" y="1208"/>
                    <a:pt x="442" y="1205"/>
                    <a:pt x="445" y="1202"/>
                  </a:cubicBezTo>
                  <a:cubicBezTo>
                    <a:pt x="448" y="1199"/>
                    <a:pt x="450" y="1195"/>
                    <a:pt x="453" y="1193"/>
                  </a:cubicBezTo>
                  <a:cubicBezTo>
                    <a:pt x="454" y="1192"/>
                    <a:pt x="454" y="1192"/>
                    <a:pt x="455" y="1191"/>
                  </a:cubicBezTo>
                  <a:cubicBezTo>
                    <a:pt x="456" y="1191"/>
                    <a:pt x="457" y="1190"/>
                    <a:pt x="458" y="1189"/>
                  </a:cubicBezTo>
                  <a:cubicBezTo>
                    <a:pt x="472" y="1178"/>
                    <a:pt x="488" y="1168"/>
                    <a:pt x="502" y="1155"/>
                  </a:cubicBezTo>
                  <a:cubicBezTo>
                    <a:pt x="506" y="1151"/>
                    <a:pt x="511" y="1147"/>
                    <a:pt x="514" y="1141"/>
                  </a:cubicBezTo>
                  <a:cubicBezTo>
                    <a:pt x="515" y="1137"/>
                    <a:pt x="516" y="1130"/>
                    <a:pt x="513" y="1126"/>
                  </a:cubicBezTo>
                  <a:cubicBezTo>
                    <a:pt x="514" y="1125"/>
                    <a:pt x="514" y="1125"/>
                    <a:pt x="514" y="1124"/>
                  </a:cubicBezTo>
                  <a:cubicBezTo>
                    <a:pt x="517" y="1122"/>
                    <a:pt x="521" y="1119"/>
                    <a:pt x="524" y="1117"/>
                  </a:cubicBezTo>
                  <a:cubicBezTo>
                    <a:pt x="532" y="1110"/>
                    <a:pt x="531" y="1096"/>
                    <a:pt x="526" y="1087"/>
                  </a:cubicBezTo>
                  <a:cubicBezTo>
                    <a:pt x="526" y="1085"/>
                    <a:pt x="527" y="1083"/>
                    <a:pt x="526" y="1081"/>
                  </a:cubicBezTo>
                  <a:cubicBezTo>
                    <a:pt x="526" y="1074"/>
                    <a:pt x="526" y="1071"/>
                    <a:pt x="530" y="1065"/>
                  </a:cubicBezTo>
                  <a:cubicBezTo>
                    <a:pt x="534" y="1059"/>
                    <a:pt x="537" y="1051"/>
                    <a:pt x="530" y="1045"/>
                  </a:cubicBezTo>
                  <a:cubicBezTo>
                    <a:pt x="530" y="1045"/>
                    <a:pt x="529" y="1045"/>
                    <a:pt x="529" y="1044"/>
                  </a:cubicBezTo>
                  <a:cubicBezTo>
                    <a:pt x="526" y="1037"/>
                    <a:pt x="526" y="1031"/>
                    <a:pt x="529" y="1023"/>
                  </a:cubicBezTo>
                  <a:cubicBezTo>
                    <a:pt x="531" y="1018"/>
                    <a:pt x="534" y="1014"/>
                    <a:pt x="534" y="1008"/>
                  </a:cubicBezTo>
                  <a:cubicBezTo>
                    <a:pt x="534" y="1006"/>
                    <a:pt x="533" y="1005"/>
                    <a:pt x="532" y="1004"/>
                  </a:cubicBezTo>
                  <a:cubicBezTo>
                    <a:pt x="530" y="1000"/>
                    <a:pt x="528" y="997"/>
                    <a:pt x="529" y="992"/>
                  </a:cubicBezTo>
                  <a:cubicBezTo>
                    <a:pt x="529" y="987"/>
                    <a:pt x="532" y="985"/>
                    <a:pt x="534" y="981"/>
                  </a:cubicBezTo>
                  <a:cubicBezTo>
                    <a:pt x="537" y="977"/>
                    <a:pt x="538" y="971"/>
                    <a:pt x="536" y="966"/>
                  </a:cubicBezTo>
                  <a:cubicBezTo>
                    <a:pt x="535" y="964"/>
                    <a:pt x="534" y="964"/>
                    <a:pt x="532" y="963"/>
                  </a:cubicBezTo>
                  <a:cubicBezTo>
                    <a:pt x="531" y="962"/>
                    <a:pt x="531" y="960"/>
                    <a:pt x="531" y="958"/>
                  </a:cubicBezTo>
                  <a:cubicBezTo>
                    <a:pt x="530" y="955"/>
                    <a:pt x="530" y="951"/>
                    <a:pt x="530" y="947"/>
                  </a:cubicBezTo>
                  <a:cubicBezTo>
                    <a:pt x="530" y="940"/>
                    <a:pt x="533" y="933"/>
                    <a:pt x="535" y="927"/>
                  </a:cubicBezTo>
                  <a:cubicBezTo>
                    <a:pt x="535" y="926"/>
                    <a:pt x="535" y="926"/>
                    <a:pt x="535" y="925"/>
                  </a:cubicBezTo>
                  <a:cubicBezTo>
                    <a:pt x="536" y="924"/>
                    <a:pt x="538" y="923"/>
                    <a:pt x="539" y="922"/>
                  </a:cubicBezTo>
                  <a:cubicBezTo>
                    <a:pt x="545" y="917"/>
                    <a:pt x="550" y="910"/>
                    <a:pt x="554" y="904"/>
                  </a:cubicBezTo>
                  <a:cubicBezTo>
                    <a:pt x="559" y="896"/>
                    <a:pt x="561" y="887"/>
                    <a:pt x="564" y="878"/>
                  </a:cubicBezTo>
                  <a:cubicBezTo>
                    <a:pt x="568" y="871"/>
                    <a:pt x="573" y="862"/>
                    <a:pt x="574" y="854"/>
                  </a:cubicBezTo>
                  <a:cubicBezTo>
                    <a:pt x="579" y="841"/>
                    <a:pt x="583" y="829"/>
                    <a:pt x="587" y="816"/>
                  </a:cubicBezTo>
                  <a:cubicBezTo>
                    <a:pt x="593" y="797"/>
                    <a:pt x="598" y="778"/>
                    <a:pt x="602" y="759"/>
                  </a:cubicBezTo>
                  <a:cubicBezTo>
                    <a:pt x="605" y="740"/>
                    <a:pt x="607" y="721"/>
                    <a:pt x="615" y="704"/>
                  </a:cubicBezTo>
                  <a:cubicBezTo>
                    <a:pt x="623" y="688"/>
                    <a:pt x="636" y="675"/>
                    <a:pt x="645" y="660"/>
                  </a:cubicBezTo>
                  <a:cubicBezTo>
                    <a:pt x="655" y="645"/>
                    <a:pt x="661" y="629"/>
                    <a:pt x="671" y="614"/>
                  </a:cubicBezTo>
                  <a:cubicBezTo>
                    <a:pt x="680" y="598"/>
                    <a:pt x="693" y="586"/>
                    <a:pt x="702" y="571"/>
                  </a:cubicBezTo>
                  <a:cubicBezTo>
                    <a:pt x="712" y="555"/>
                    <a:pt x="720" y="539"/>
                    <a:pt x="727" y="522"/>
                  </a:cubicBezTo>
                  <a:cubicBezTo>
                    <a:pt x="735" y="505"/>
                    <a:pt x="741" y="487"/>
                    <a:pt x="746" y="469"/>
                  </a:cubicBezTo>
                  <a:cubicBezTo>
                    <a:pt x="750" y="451"/>
                    <a:pt x="752" y="432"/>
                    <a:pt x="753" y="413"/>
                  </a:cubicBezTo>
                  <a:cubicBezTo>
                    <a:pt x="755" y="375"/>
                    <a:pt x="752" y="336"/>
                    <a:pt x="746" y="298"/>
                  </a:cubicBezTo>
                  <a:close/>
                  <a:moveTo>
                    <a:pt x="734" y="277"/>
                  </a:moveTo>
                  <a:cubicBezTo>
                    <a:pt x="738" y="295"/>
                    <a:pt x="741" y="314"/>
                    <a:pt x="743" y="333"/>
                  </a:cubicBezTo>
                  <a:cubicBezTo>
                    <a:pt x="741" y="328"/>
                    <a:pt x="739" y="322"/>
                    <a:pt x="737" y="317"/>
                  </a:cubicBezTo>
                  <a:cubicBezTo>
                    <a:pt x="732" y="308"/>
                    <a:pt x="726" y="299"/>
                    <a:pt x="721" y="291"/>
                  </a:cubicBezTo>
                  <a:cubicBezTo>
                    <a:pt x="718" y="287"/>
                    <a:pt x="714" y="282"/>
                    <a:pt x="711" y="278"/>
                  </a:cubicBezTo>
                  <a:cubicBezTo>
                    <a:pt x="713" y="273"/>
                    <a:pt x="715" y="268"/>
                    <a:pt x="716" y="263"/>
                  </a:cubicBezTo>
                  <a:cubicBezTo>
                    <a:pt x="717" y="260"/>
                    <a:pt x="718" y="256"/>
                    <a:pt x="719" y="252"/>
                  </a:cubicBezTo>
                  <a:cubicBezTo>
                    <a:pt x="723" y="256"/>
                    <a:pt x="727" y="260"/>
                    <a:pt x="731" y="264"/>
                  </a:cubicBezTo>
                  <a:cubicBezTo>
                    <a:pt x="732" y="268"/>
                    <a:pt x="733" y="272"/>
                    <a:pt x="734" y="277"/>
                  </a:cubicBezTo>
                  <a:close/>
                  <a:moveTo>
                    <a:pt x="721" y="234"/>
                  </a:moveTo>
                  <a:cubicBezTo>
                    <a:pt x="724" y="243"/>
                    <a:pt x="727" y="252"/>
                    <a:pt x="730" y="261"/>
                  </a:cubicBezTo>
                  <a:cubicBezTo>
                    <a:pt x="726" y="258"/>
                    <a:pt x="723" y="254"/>
                    <a:pt x="719" y="250"/>
                  </a:cubicBezTo>
                  <a:cubicBezTo>
                    <a:pt x="720" y="247"/>
                    <a:pt x="720" y="244"/>
                    <a:pt x="720" y="241"/>
                  </a:cubicBezTo>
                  <a:cubicBezTo>
                    <a:pt x="721" y="239"/>
                    <a:pt x="721" y="236"/>
                    <a:pt x="721" y="234"/>
                  </a:cubicBezTo>
                  <a:close/>
                  <a:moveTo>
                    <a:pt x="695" y="188"/>
                  </a:moveTo>
                  <a:cubicBezTo>
                    <a:pt x="693" y="187"/>
                    <a:pt x="690" y="185"/>
                    <a:pt x="688" y="184"/>
                  </a:cubicBezTo>
                  <a:cubicBezTo>
                    <a:pt x="686" y="183"/>
                    <a:pt x="684" y="182"/>
                    <a:pt x="682" y="180"/>
                  </a:cubicBezTo>
                  <a:cubicBezTo>
                    <a:pt x="683" y="177"/>
                    <a:pt x="683" y="173"/>
                    <a:pt x="683" y="170"/>
                  </a:cubicBezTo>
                  <a:cubicBezTo>
                    <a:pt x="685" y="173"/>
                    <a:pt x="688" y="175"/>
                    <a:pt x="690" y="178"/>
                  </a:cubicBezTo>
                  <a:cubicBezTo>
                    <a:pt x="702" y="194"/>
                    <a:pt x="711" y="211"/>
                    <a:pt x="719" y="230"/>
                  </a:cubicBezTo>
                  <a:cubicBezTo>
                    <a:pt x="719" y="233"/>
                    <a:pt x="720" y="236"/>
                    <a:pt x="719" y="239"/>
                  </a:cubicBezTo>
                  <a:cubicBezTo>
                    <a:pt x="719" y="242"/>
                    <a:pt x="719" y="246"/>
                    <a:pt x="718" y="249"/>
                  </a:cubicBezTo>
                  <a:cubicBezTo>
                    <a:pt x="715" y="245"/>
                    <a:pt x="712" y="242"/>
                    <a:pt x="709" y="239"/>
                  </a:cubicBezTo>
                  <a:cubicBezTo>
                    <a:pt x="702" y="232"/>
                    <a:pt x="696" y="225"/>
                    <a:pt x="689" y="218"/>
                  </a:cubicBezTo>
                  <a:cubicBezTo>
                    <a:pt x="687" y="216"/>
                    <a:pt x="684" y="213"/>
                    <a:pt x="681" y="211"/>
                  </a:cubicBezTo>
                  <a:cubicBezTo>
                    <a:pt x="681" y="207"/>
                    <a:pt x="681" y="203"/>
                    <a:pt x="681" y="199"/>
                  </a:cubicBezTo>
                  <a:cubicBezTo>
                    <a:pt x="682" y="193"/>
                    <a:pt x="682" y="187"/>
                    <a:pt x="682" y="182"/>
                  </a:cubicBezTo>
                  <a:cubicBezTo>
                    <a:pt x="683" y="182"/>
                    <a:pt x="683" y="182"/>
                    <a:pt x="683" y="182"/>
                  </a:cubicBezTo>
                  <a:cubicBezTo>
                    <a:pt x="685" y="184"/>
                    <a:pt x="688" y="185"/>
                    <a:pt x="690" y="187"/>
                  </a:cubicBezTo>
                  <a:cubicBezTo>
                    <a:pt x="692" y="187"/>
                    <a:pt x="697" y="190"/>
                    <a:pt x="697" y="191"/>
                  </a:cubicBezTo>
                  <a:cubicBezTo>
                    <a:pt x="697" y="192"/>
                    <a:pt x="698" y="192"/>
                    <a:pt x="698" y="191"/>
                  </a:cubicBezTo>
                  <a:cubicBezTo>
                    <a:pt x="698" y="190"/>
                    <a:pt x="696" y="189"/>
                    <a:pt x="695" y="188"/>
                  </a:cubicBezTo>
                  <a:close/>
                  <a:moveTo>
                    <a:pt x="656" y="135"/>
                  </a:moveTo>
                  <a:cubicBezTo>
                    <a:pt x="664" y="147"/>
                    <a:pt x="673" y="157"/>
                    <a:pt x="682" y="168"/>
                  </a:cubicBezTo>
                  <a:cubicBezTo>
                    <a:pt x="682" y="172"/>
                    <a:pt x="681" y="176"/>
                    <a:pt x="681" y="179"/>
                  </a:cubicBezTo>
                  <a:cubicBezTo>
                    <a:pt x="681" y="179"/>
                    <a:pt x="681" y="179"/>
                    <a:pt x="681" y="179"/>
                  </a:cubicBezTo>
                  <a:cubicBezTo>
                    <a:pt x="676" y="176"/>
                    <a:pt x="671" y="171"/>
                    <a:pt x="666" y="167"/>
                  </a:cubicBezTo>
                  <a:cubicBezTo>
                    <a:pt x="663" y="165"/>
                    <a:pt x="660" y="163"/>
                    <a:pt x="657" y="161"/>
                  </a:cubicBezTo>
                  <a:cubicBezTo>
                    <a:pt x="656" y="159"/>
                    <a:pt x="656" y="156"/>
                    <a:pt x="656" y="154"/>
                  </a:cubicBezTo>
                  <a:cubicBezTo>
                    <a:pt x="656" y="148"/>
                    <a:pt x="656" y="143"/>
                    <a:pt x="655" y="138"/>
                  </a:cubicBezTo>
                  <a:cubicBezTo>
                    <a:pt x="655" y="136"/>
                    <a:pt x="655" y="135"/>
                    <a:pt x="655" y="134"/>
                  </a:cubicBezTo>
                  <a:cubicBezTo>
                    <a:pt x="655" y="134"/>
                    <a:pt x="655" y="134"/>
                    <a:pt x="656" y="135"/>
                  </a:cubicBezTo>
                  <a:close/>
                  <a:moveTo>
                    <a:pt x="611" y="88"/>
                  </a:moveTo>
                  <a:cubicBezTo>
                    <a:pt x="616" y="91"/>
                    <a:pt x="621" y="94"/>
                    <a:pt x="626" y="97"/>
                  </a:cubicBezTo>
                  <a:cubicBezTo>
                    <a:pt x="630" y="102"/>
                    <a:pt x="635" y="106"/>
                    <a:pt x="639" y="111"/>
                  </a:cubicBezTo>
                  <a:cubicBezTo>
                    <a:pt x="645" y="117"/>
                    <a:pt x="649" y="124"/>
                    <a:pt x="653" y="131"/>
                  </a:cubicBezTo>
                  <a:cubicBezTo>
                    <a:pt x="654" y="133"/>
                    <a:pt x="654" y="135"/>
                    <a:pt x="654" y="137"/>
                  </a:cubicBezTo>
                  <a:cubicBezTo>
                    <a:pt x="655" y="142"/>
                    <a:pt x="654" y="147"/>
                    <a:pt x="655" y="152"/>
                  </a:cubicBezTo>
                  <a:cubicBezTo>
                    <a:pt x="655" y="155"/>
                    <a:pt x="655" y="158"/>
                    <a:pt x="655" y="161"/>
                  </a:cubicBezTo>
                  <a:cubicBezTo>
                    <a:pt x="650" y="157"/>
                    <a:pt x="645" y="154"/>
                    <a:pt x="640" y="151"/>
                  </a:cubicBezTo>
                  <a:cubicBezTo>
                    <a:pt x="633" y="146"/>
                    <a:pt x="625" y="141"/>
                    <a:pt x="618" y="136"/>
                  </a:cubicBezTo>
                  <a:cubicBezTo>
                    <a:pt x="617" y="132"/>
                    <a:pt x="617" y="128"/>
                    <a:pt x="616" y="124"/>
                  </a:cubicBezTo>
                  <a:cubicBezTo>
                    <a:pt x="615" y="117"/>
                    <a:pt x="614" y="110"/>
                    <a:pt x="613" y="103"/>
                  </a:cubicBezTo>
                  <a:cubicBezTo>
                    <a:pt x="613" y="100"/>
                    <a:pt x="612" y="97"/>
                    <a:pt x="612" y="94"/>
                  </a:cubicBezTo>
                  <a:cubicBezTo>
                    <a:pt x="611" y="92"/>
                    <a:pt x="610" y="90"/>
                    <a:pt x="610" y="87"/>
                  </a:cubicBezTo>
                  <a:cubicBezTo>
                    <a:pt x="610" y="88"/>
                    <a:pt x="610" y="88"/>
                    <a:pt x="611" y="88"/>
                  </a:cubicBezTo>
                  <a:close/>
                  <a:moveTo>
                    <a:pt x="26" y="258"/>
                  </a:moveTo>
                  <a:cubicBezTo>
                    <a:pt x="26" y="260"/>
                    <a:pt x="27" y="262"/>
                    <a:pt x="27" y="263"/>
                  </a:cubicBezTo>
                  <a:cubicBezTo>
                    <a:pt x="28" y="266"/>
                    <a:pt x="30" y="269"/>
                    <a:pt x="32" y="272"/>
                  </a:cubicBezTo>
                  <a:cubicBezTo>
                    <a:pt x="33" y="275"/>
                    <a:pt x="34" y="279"/>
                    <a:pt x="36" y="282"/>
                  </a:cubicBezTo>
                  <a:cubicBezTo>
                    <a:pt x="36" y="282"/>
                    <a:pt x="36" y="282"/>
                    <a:pt x="36" y="282"/>
                  </a:cubicBezTo>
                  <a:cubicBezTo>
                    <a:pt x="33" y="284"/>
                    <a:pt x="30" y="285"/>
                    <a:pt x="27" y="287"/>
                  </a:cubicBezTo>
                  <a:cubicBezTo>
                    <a:pt x="25" y="288"/>
                    <a:pt x="22" y="289"/>
                    <a:pt x="20" y="290"/>
                  </a:cubicBezTo>
                  <a:cubicBezTo>
                    <a:pt x="19" y="291"/>
                    <a:pt x="17" y="292"/>
                    <a:pt x="16" y="292"/>
                  </a:cubicBezTo>
                  <a:cubicBezTo>
                    <a:pt x="19" y="281"/>
                    <a:pt x="22" y="269"/>
                    <a:pt x="26" y="258"/>
                  </a:cubicBezTo>
                  <a:close/>
                  <a:moveTo>
                    <a:pt x="48" y="527"/>
                  </a:moveTo>
                  <a:cubicBezTo>
                    <a:pt x="47" y="526"/>
                    <a:pt x="47" y="525"/>
                    <a:pt x="47" y="525"/>
                  </a:cubicBezTo>
                  <a:cubicBezTo>
                    <a:pt x="47" y="525"/>
                    <a:pt x="48" y="525"/>
                    <a:pt x="48" y="525"/>
                  </a:cubicBezTo>
                  <a:cubicBezTo>
                    <a:pt x="48" y="526"/>
                    <a:pt x="48" y="526"/>
                    <a:pt x="48" y="527"/>
                  </a:cubicBezTo>
                  <a:close/>
                  <a:moveTo>
                    <a:pt x="78" y="586"/>
                  </a:moveTo>
                  <a:cubicBezTo>
                    <a:pt x="71" y="574"/>
                    <a:pt x="64" y="563"/>
                    <a:pt x="59" y="551"/>
                  </a:cubicBezTo>
                  <a:cubicBezTo>
                    <a:pt x="55" y="544"/>
                    <a:pt x="52" y="537"/>
                    <a:pt x="49" y="530"/>
                  </a:cubicBezTo>
                  <a:cubicBezTo>
                    <a:pt x="49" y="529"/>
                    <a:pt x="50" y="528"/>
                    <a:pt x="50" y="527"/>
                  </a:cubicBezTo>
                  <a:cubicBezTo>
                    <a:pt x="53" y="529"/>
                    <a:pt x="56" y="533"/>
                    <a:pt x="59" y="536"/>
                  </a:cubicBezTo>
                  <a:cubicBezTo>
                    <a:pt x="61" y="537"/>
                    <a:pt x="63" y="539"/>
                    <a:pt x="66" y="540"/>
                  </a:cubicBezTo>
                  <a:cubicBezTo>
                    <a:pt x="68" y="542"/>
                    <a:pt x="70" y="543"/>
                    <a:pt x="73" y="545"/>
                  </a:cubicBezTo>
                  <a:cubicBezTo>
                    <a:pt x="75" y="546"/>
                    <a:pt x="76" y="549"/>
                    <a:pt x="78" y="550"/>
                  </a:cubicBezTo>
                  <a:cubicBezTo>
                    <a:pt x="79" y="550"/>
                    <a:pt x="81" y="551"/>
                    <a:pt x="82" y="551"/>
                  </a:cubicBezTo>
                  <a:cubicBezTo>
                    <a:pt x="83" y="552"/>
                    <a:pt x="84" y="553"/>
                    <a:pt x="85" y="553"/>
                  </a:cubicBezTo>
                  <a:cubicBezTo>
                    <a:pt x="84" y="556"/>
                    <a:pt x="83" y="559"/>
                    <a:pt x="83" y="562"/>
                  </a:cubicBezTo>
                  <a:cubicBezTo>
                    <a:pt x="81" y="567"/>
                    <a:pt x="81" y="572"/>
                    <a:pt x="80" y="577"/>
                  </a:cubicBezTo>
                  <a:cubicBezTo>
                    <a:pt x="79" y="580"/>
                    <a:pt x="78" y="582"/>
                    <a:pt x="78" y="585"/>
                  </a:cubicBezTo>
                  <a:cubicBezTo>
                    <a:pt x="78" y="585"/>
                    <a:pt x="78" y="585"/>
                    <a:pt x="78" y="586"/>
                  </a:cubicBezTo>
                  <a:close/>
                  <a:moveTo>
                    <a:pt x="311" y="1202"/>
                  </a:moveTo>
                  <a:cubicBezTo>
                    <a:pt x="313" y="1202"/>
                    <a:pt x="314" y="1202"/>
                    <a:pt x="316" y="1202"/>
                  </a:cubicBezTo>
                  <a:cubicBezTo>
                    <a:pt x="317" y="1204"/>
                    <a:pt x="318" y="1206"/>
                    <a:pt x="319" y="1209"/>
                  </a:cubicBezTo>
                  <a:cubicBezTo>
                    <a:pt x="319" y="1210"/>
                    <a:pt x="320" y="1211"/>
                    <a:pt x="320" y="1212"/>
                  </a:cubicBezTo>
                  <a:cubicBezTo>
                    <a:pt x="319" y="1212"/>
                    <a:pt x="318" y="1212"/>
                    <a:pt x="317" y="1212"/>
                  </a:cubicBezTo>
                  <a:cubicBezTo>
                    <a:pt x="316" y="1208"/>
                    <a:pt x="313" y="1205"/>
                    <a:pt x="311" y="1202"/>
                  </a:cubicBezTo>
                  <a:close/>
                  <a:moveTo>
                    <a:pt x="339" y="1206"/>
                  </a:moveTo>
                  <a:cubicBezTo>
                    <a:pt x="338" y="1206"/>
                    <a:pt x="338" y="1206"/>
                    <a:pt x="337" y="1206"/>
                  </a:cubicBezTo>
                  <a:cubicBezTo>
                    <a:pt x="337" y="1206"/>
                    <a:pt x="337" y="1207"/>
                    <a:pt x="337" y="1207"/>
                  </a:cubicBezTo>
                  <a:cubicBezTo>
                    <a:pt x="337" y="1206"/>
                    <a:pt x="336" y="1205"/>
                    <a:pt x="336" y="1205"/>
                  </a:cubicBezTo>
                  <a:cubicBezTo>
                    <a:pt x="337" y="1205"/>
                    <a:pt x="338" y="1205"/>
                    <a:pt x="339" y="1205"/>
                  </a:cubicBezTo>
                  <a:cubicBezTo>
                    <a:pt x="339" y="1205"/>
                    <a:pt x="339" y="1205"/>
                    <a:pt x="339" y="1205"/>
                  </a:cubicBezTo>
                  <a:cubicBezTo>
                    <a:pt x="339" y="1205"/>
                    <a:pt x="339" y="1206"/>
                    <a:pt x="339" y="1206"/>
                  </a:cubicBezTo>
                  <a:close/>
                  <a:moveTo>
                    <a:pt x="339" y="1207"/>
                  </a:moveTo>
                  <a:cubicBezTo>
                    <a:pt x="339" y="1208"/>
                    <a:pt x="339" y="1210"/>
                    <a:pt x="339" y="1211"/>
                  </a:cubicBezTo>
                  <a:cubicBezTo>
                    <a:pt x="339" y="1212"/>
                    <a:pt x="338" y="1212"/>
                    <a:pt x="338" y="1212"/>
                  </a:cubicBezTo>
                  <a:cubicBezTo>
                    <a:pt x="337" y="1211"/>
                    <a:pt x="337" y="1209"/>
                    <a:pt x="337" y="1208"/>
                  </a:cubicBezTo>
                  <a:cubicBezTo>
                    <a:pt x="337" y="1208"/>
                    <a:pt x="338" y="1208"/>
                    <a:pt x="338" y="1207"/>
                  </a:cubicBezTo>
                  <a:cubicBezTo>
                    <a:pt x="338" y="1207"/>
                    <a:pt x="339" y="1207"/>
                    <a:pt x="339" y="1207"/>
                  </a:cubicBezTo>
                  <a:close/>
                  <a:moveTo>
                    <a:pt x="336" y="1212"/>
                  </a:moveTo>
                  <a:cubicBezTo>
                    <a:pt x="335" y="1213"/>
                    <a:pt x="334" y="1213"/>
                    <a:pt x="333" y="1213"/>
                  </a:cubicBezTo>
                  <a:cubicBezTo>
                    <a:pt x="333" y="1212"/>
                    <a:pt x="333" y="1211"/>
                    <a:pt x="332" y="1210"/>
                  </a:cubicBezTo>
                  <a:cubicBezTo>
                    <a:pt x="333" y="1210"/>
                    <a:pt x="335" y="1209"/>
                    <a:pt x="336" y="1208"/>
                  </a:cubicBezTo>
                  <a:cubicBezTo>
                    <a:pt x="336" y="1210"/>
                    <a:pt x="336" y="1211"/>
                    <a:pt x="336" y="1212"/>
                  </a:cubicBezTo>
                  <a:close/>
                  <a:moveTo>
                    <a:pt x="332" y="1209"/>
                  </a:moveTo>
                  <a:cubicBezTo>
                    <a:pt x="332" y="1209"/>
                    <a:pt x="332" y="1209"/>
                    <a:pt x="332" y="1209"/>
                  </a:cubicBezTo>
                  <a:cubicBezTo>
                    <a:pt x="331" y="1208"/>
                    <a:pt x="331" y="1206"/>
                    <a:pt x="330" y="1204"/>
                  </a:cubicBezTo>
                  <a:cubicBezTo>
                    <a:pt x="332" y="1204"/>
                    <a:pt x="333" y="1204"/>
                    <a:pt x="335" y="1204"/>
                  </a:cubicBezTo>
                  <a:cubicBezTo>
                    <a:pt x="335" y="1205"/>
                    <a:pt x="335" y="1206"/>
                    <a:pt x="335" y="1207"/>
                  </a:cubicBezTo>
                  <a:cubicBezTo>
                    <a:pt x="334" y="1208"/>
                    <a:pt x="333" y="1208"/>
                    <a:pt x="332" y="1209"/>
                  </a:cubicBezTo>
                  <a:close/>
                  <a:moveTo>
                    <a:pt x="328" y="1211"/>
                  </a:moveTo>
                  <a:cubicBezTo>
                    <a:pt x="329" y="1211"/>
                    <a:pt x="330" y="1211"/>
                    <a:pt x="331" y="1210"/>
                  </a:cubicBezTo>
                  <a:cubicBezTo>
                    <a:pt x="331" y="1211"/>
                    <a:pt x="332" y="1212"/>
                    <a:pt x="332" y="1213"/>
                  </a:cubicBezTo>
                  <a:cubicBezTo>
                    <a:pt x="332" y="1214"/>
                    <a:pt x="332" y="1214"/>
                    <a:pt x="332" y="1214"/>
                  </a:cubicBezTo>
                  <a:cubicBezTo>
                    <a:pt x="331" y="1214"/>
                    <a:pt x="330" y="1214"/>
                    <a:pt x="329" y="1215"/>
                  </a:cubicBezTo>
                  <a:cubicBezTo>
                    <a:pt x="328" y="1214"/>
                    <a:pt x="328" y="1213"/>
                    <a:pt x="328" y="1211"/>
                  </a:cubicBezTo>
                  <a:close/>
                  <a:moveTo>
                    <a:pt x="328" y="1215"/>
                  </a:moveTo>
                  <a:cubicBezTo>
                    <a:pt x="326" y="1216"/>
                    <a:pt x="325" y="1216"/>
                    <a:pt x="324" y="1216"/>
                  </a:cubicBezTo>
                  <a:cubicBezTo>
                    <a:pt x="323" y="1216"/>
                    <a:pt x="323" y="1216"/>
                    <a:pt x="323" y="1216"/>
                  </a:cubicBezTo>
                  <a:cubicBezTo>
                    <a:pt x="323" y="1215"/>
                    <a:pt x="322" y="1214"/>
                    <a:pt x="322" y="1213"/>
                  </a:cubicBezTo>
                  <a:cubicBezTo>
                    <a:pt x="323" y="1212"/>
                    <a:pt x="325" y="1212"/>
                    <a:pt x="326" y="1212"/>
                  </a:cubicBezTo>
                  <a:cubicBezTo>
                    <a:pt x="327" y="1213"/>
                    <a:pt x="327" y="1214"/>
                    <a:pt x="328" y="1215"/>
                  </a:cubicBezTo>
                  <a:close/>
                  <a:moveTo>
                    <a:pt x="331" y="1209"/>
                  </a:moveTo>
                  <a:cubicBezTo>
                    <a:pt x="331" y="1209"/>
                    <a:pt x="330" y="1209"/>
                    <a:pt x="330" y="1209"/>
                  </a:cubicBezTo>
                  <a:cubicBezTo>
                    <a:pt x="329" y="1210"/>
                    <a:pt x="328" y="1210"/>
                    <a:pt x="327" y="1210"/>
                  </a:cubicBezTo>
                  <a:cubicBezTo>
                    <a:pt x="326" y="1208"/>
                    <a:pt x="326" y="1206"/>
                    <a:pt x="325" y="1203"/>
                  </a:cubicBezTo>
                  <a:cubicBezTo>
                    <a:pt x="326" y="1203"/>
                    <a:pt x="328" y="1204"/>
                    <a:pt x="329" y="1204"/>
                  </a:cubicBezTo>
                  <a:cubicBezTo>
                    <a:pt x="329" y="1204"/>
                    <a:pt x="329" y="1205"/>
                    <a:pt x="329" y="1205"/>
                  </a:cubicBezTo>
                  <a:cubicBezTo>
                    <a:pt x="330" y="1206"/>
                    <a:pt x="330" y="1208"/>
                    <a:pt x="331" y="1209"/>
                  </a:cubicBezTo>
                  <a:close/>
                  <a:moveTo>
                    <a:pt x="326" y="1211"/>
                  </a:moveTo>
                  <a:cubicBezTo>
                    <a:pt x="324" y="1211"/>
                    <a:pt x="323" y="1211"/>
                    <a:pt x="321" y="1211"/>
                  </a:cubicBezTo>
                  <a:cubicBezTo>
                    <a:pt x="321" y="1210"/>
                    <a:pt x="321" y="1209"/>
                    <a:pt x="320" y="1208"/>
                  </a:cubicBezTo>
                  <a:cubicBezTo>
                    <a:pt x="320" y="1206"/>
                    <a:pt x="318" y="1204"/>
                    <a:pt x="318" y="1202"/>
                  </a:cubicBezTo>
                  <a:cubicBezTo>
                    <a:pt x="319" y="1203"/>
                    <a:pt x="320" y="1203"/>
                    <a:pt x="322" y="1203"/>
                  </a:cubicBezTo>
                  <a:cubicBezTo>
                    <a:pt x="322" y="1203"/>
                    <a:pt x="323" y="1203"/>
                    <a:pt x="324" y="1203"/>
                  </a:cubicBezTo>
                  <a:cubicBezTo>
                    <a:pt x="324" y="1206"/>
                    <a:pt x="325" y="1208"/>
                    <a:pt x="326" y="1211"/>
                  </a:cubicBezTo>
                  <a:close/>
                  <a:moveTo>
                    <a:pt x="318" y="1214"/>
                  </a:moveTo>
                  <a:cubicBezTo>
                    <a:pt x="318" y="1213"/>
                    <a:pt x="318" y="1213"/>
                    <a:pt x="318" y="1213"/>
                  </a:cubicBezTo>
                  <a:cubicBezTo>
                    <a:pt x="319" y="1213"/>
                    <a:pt x="320" y="1213"/>
                    <a:pt x="321" y="1213"/>
                  </a:cubicBezTo>
                  <a:cubicBezTo>
                    <a:pt x="321" y="1214"/>
                    <a:pt x="322" y="1215"/>
                    <a:pt x="322" y="1216"/>
                  </a:cubicBezTo>
                  <a:cubicBezTo>
                    <a:pt x="322" y="1216"/>
                    <a:pt x="322" y="1217"/>
                    <a:pt x="322" y="1217"/>
                  </a:cubicBezTo>
                  <a:cubicBezTo>
                    <a:pt x="321" y="1217"/>
                    <a:pt x="320" y="1217"/>
                    <a:pt x="319" y="1217"/>
                  </a:cubicBezTo>
                  <a:cubicBezTo>
                    <a:pt x="319" y="1216"/>
                    <a:pt x="319" y="1215"/>
                    <a:pt x="318" y="1214"/>
                  </a:cubicBezTo>
                  <a:close/>
                  <a:moveTo>
                    <a:pt x="324" y="1224"/>
                  </a:moveTo>
                  <a:cubicBezTo>
                    <a:pt x="322" y="1223"/>
                    <a:pt x="320" y="1221"/>
                    <a:pt x="320" y="1219"/>
                  </a:cubicBezTo>
                  <a:cubicBezTo>
                    <a:pt x="321" y="1218"/>
                    <a:pt x="322" y="1218"/>
                    <a:pt x="323" y="1218"/>
                  </a:cubicBezTo>
                  <a:cubicBezTo>
                    <a:pt x="324" y="1220"/>
                    <a:pt x="325" y="1222"/>
                    <a:pt x="326" y="1225"/>
                  </a:cubicBezTo>
                  <a:cubicBezTo>
                    <a:pt x="326" y="1225"/>
                    <a:pt x="326" y="1225"/>
                    <a:pt x="326" y="1225"/>
                  </a:cubicBezTo>
                  <a:cubicBezTo>
                    <a:pt x="325" y="1225"/>
                    <a:pt x="325" y="1225"/>
                    <a:pt x="324" y="1224"/>
                  </a:cubicBezTo>
                  <a:close/>
                  <a:moveTo>
                    <a:pt x="328" y="1225"/>
                  </a:moveTo>
                  <a:cubicBezTo>
                    <a:pt x="327" y="1224"/>
                    <a:pt x="327" y="1223"/>
                    <a:pt x="327" y="1222"/>
                  </a:cubicBezTo>
                  <a:cubicBezTo>
                    <a:pt x="326" y="1221"/>
                    <a:pt x="325" y="1219"/>
                    <a:pt x="324" y="1217"/>
                  </a:cubicBezTo>
                  <a:cubicBezTo>
                    <a:pt x="325" y="1217"/>
                    <a:pt x="327" y="1217"/>
                    <a:pt x="328" y="1216"/>
                  </a:cubicBezTo>
                  <a:cubicBezTo>
                    <a:pt x="328" y="1217"/>
                    <a:pt x="329" y="1218"/>
                    <a:pt x="329" y="1218"/>
                  </a:cubicBezTo>
                  <a:cubicBezTo>
                    <a:pt x="329" y="1220"/>
                    <a:pt x="330" y="1222"/>
                    <a:pt x="331" y="1224"/>
                  </a:cubicBezTo>
                  <a:cubicBezTo>
                    <a:pt x="330" y="1224"/>
                    <a:pt x="329" y="1225"/>
                    <a:pt x="328" y="1225"/>
                  </a:cubicBezTo>
                  <a:close/>
                  <a:moveTo>
                    <a:pt x="332" y="1223"/>
                  </a:moveTo>
                  <a:cubicBezTo>
                    <a:pt x="331" y="1220"/>
                    <a:pt x="330" y="1218"/>
                    <a:pt x="329" y="1216"/>
                  </a:cubicBezTo>
                  <a:cubicBezTo>
                    <a:pt x="330" y="1216"/>
                    <a:pt x="331" y="1215"/>
                    <a:pt x="333" y="1215"/>
                  </a:cubicBezTo>
                  <a:cubicBezTo>
                    <a:pt x="333" y="1217"/>
                    <a:pt x="334" y="1219"/>
                    <a:pt x="335" y="1222"/>
                  </a:cubicBezTo>
                  <a:cubicBezTo>
                    <a:pt x="335" y="1222"/>
                    <a:pt x="335" y="1223"/>
                    <a:pt x="335" y="1223"/>
                  </a:cubicBezTo>
                  <a:cubicBezTo>
                    <a:pt x="334" y="1223"/>
                    <a:pt x="333" y="1224"/>
                    <a:pt x="332" y="1224"/>
                  </a:cubicBezTo>
                  <a:cubicBezTo>
                    <a:pt x="332" y="1223"/>
                    <a:pt x="332" y="1223"/>
                    <a:pt x="332" y="1223"/>
                  </a:cubicBezTo>
                  <a:close/>
                  <a:moveTo>
                    <a:pt x="333" y="1226"/>
                  </a:moveTo>
                  <a:cubicBezTo>
                    <a:pt x="333" y="1226"/>
                    <a:pt x="333" y="1226"/>
                    <a:pt x="333" y="1226"/>
                  </a:cubicBezTo>
                  <a:cubicBezTo>
                    <a:pt x="332" y="1226"/>
                    <a:pt x="332" y="1225"/>
                    <a:pt x="332" y="1225"/>
                  </a:cubicBezTo>
                  <a:cubicBezTo>
                    <a:pt x="333" y="1225"/>
                    <a:pt x="335" y="1225"/>
                    <a:pt x="336" y="1224"/>
                  </a:cubicBezTo>
                  <a:cubicBezTo>
                    <a:pt x="336" y="1225"/>
                    <a:pt x="336" y="1225"/>
                    <a:pt x="336" y="1226"/>
                  </a:cubicBezTo>
                  <a:cubicBezTo>
                    <a:pt x="335" y="1226"/>
                    <a:pt x="334" y="1226"/>
                    <a:pt x="333" y="1226"/>
                  </a:cubicBezTo>
                  <a:close/>
                  <a:moveTo>
                    <a:pt x="334" y="1215"/>
                  </a:moveTo>
                  <a:cubicBezTo>
                    <a:pt x="334" y="1215"/>
                    <a:pt x="334" y="1215"/>
                    <a:pt x="334" y="1215"/>
                  </a:cubicBezTo>
                  <a:cubicBezTo>
                    <a:pt x="335" y="1214"/>
                    <a:pt x="336" y="1214"/>
                    <a:pt x="337" y="1214"/>
                  </a:cubicBezTo>
                  <a:cubicBezTo>
                    <a:pt x="337" y="1215"/>
                    <a:pt x="337" y="1216"/>
                    <a:pt x="337" y="1217"/>
                  </a:cubicBezTo>
                  <a:cubicBezTo>
                    <a:pt x="338" y="1219"/>
                    <a:pt x="338" y="1220"/>
                    <a:pt x="338" y="1222"/>
                  </a:cubicBezTo>
                  <a:cubicBezTo>
                    <a:pt x="338" y="1222"/>
                    <a:pt x="337" y="1222"/>
                    <a:pt x="337" y="1222"/>
                  </a:cubicBezTo>
                  <a:cubicBezTo>
                    <a:pt x="337" y="1223"/>
                    <a:pt x="337" y="1223"/>
                    <a:pt x="336" y="1223"/>
                  </a:cubicBezTo>
                  <a:cubicBezTo>
                    <a:pt x="336" y="1220"/>
                    <a:pt x="335" y="1218"/>
                    <a:pt x="334" y="1215"/>
                  </a:cubicBezTo>
                  <a:close/>
                  <a:moveTo>
                    <a:pt x="338" y="1226"/>
                  </a:moveTo>
                  <a:cubicBezTo>
                    <a:pt x="337" y="1225"/>
                    <a:pt x="337" y="1225"/>
                    <a:pt x="337" y="1224"/>
                  </a:cubicBezTo>
                  <a:cubicBezTo>
                    <a:pt x="337" y="1224"/>
                    <a:pt x="338" y="1224"/>
                    <a:pt x="338" y="1223"/>
                  </a:cubicBezTo>
                  <a:cubicBezTo>
                    <a:pt x="338" y="1224"/>
                    <a:pt x="338" y="1225"/>
                    <a:pt x="339" y="1226"/>
                  </a:cubicBezTo>
                  <a:cubicBezTo>
                    <a:pt x="338" y="1226"/>
                    <a:pt x="338" y="1226"/>
                    <a:pt x="338" y="1226"/>
                  </a:cubicBezTo>
                  <a:close/>
                  <a:moveTo>
                    <a:pt x="338" y="1217"/>
                  </a:moveTo>
                  <a:cubicBezTo>
                    <a:pt x="338" y="1216"/>
                    <a:pt x="338" y="1214"/>
                    <a:pt x="338" y="1213"/>
                  </a:cubicBezTo>
                  <a:cubicBezTo>
                    <a:pt x="338" y="1213"/>
                    <a:pt x="339" y="1213"/>
                    <a:pt x="339" y="1213"/>
                  </a:cubicBezTo>
                  <a:cubicBezTo>
                    <a:pt x="340" y="1215"/>
                    <a:pt x="340" y="1217"/>
                    <a:pt x="340" y="1219"/>
                  </a:cubicBezTo>
                  <a:cubicBezTo>
                    <a:pt x="340" y="1220"/>
                    <a:pt x="341" y="1220"/>
                    <a:pt x="341" y="1221"/>
                  </a:cubicBezTo>
                  <a:cubicBezTo>
                    <a:pt x="340" y="1221"/>
                    <a:pt x="340" y="1221"/>
                    <a:pt x="339" y="1222"/>
                  </a:cubicBezTo>
                  <a:cubicBezTo>
                    <a:pt x="339" y="1220"/>
                    <a:pt x="339" y="1218"/>
                    <a:pt x="338" y="1217"/>
                  </a:cubicBezTo>
                  <a:close/>
                  <a:moveTo>
                    <a:pt x="346" y="1208"/>
                  </a:moveTo>
                  <a:cubicBezTo>
                    <a:pt x="346" y="1208"/>
                    <a:pt x="346" y="1209"/>
                    <a:pt x="346" y="1209"/>
                  </a:cubicBezTo>
                  <a:cubicBezTo>
                    <a:pt x="346" y="1209"/>
                    <a:pt x="346" y="1209"/>
                    <a:pt x="346" y="1209"/>
                  </a:cubicBezTo>
                  <a:cubicBezTo>
                    <a:pt x="344" y="1209"/>
                    <a:pt x="342" y="1210"/>
                    <a:pt x="340" y="1211"/>
                  </a:cubicBezTo>
                  <a:cubicBezTo>
                    <a:pt x="340" y="1209"/>
                    <a:pt x="340" y="1208"/>
                    <a:pt x="340" y="1206"/>
                  </a:cubicBezTo>
                  <a:cubicBezTo>
                    <a:pt x="341" y="1206"/>
                    <a:pt x="342" y="1206"/>
                    <a:pt x="342" y="1205"/>
                  </a:cubicBezTo>
                  <a:cubicBezTo>
                    <a:pt x="343" y="1205"/>
                    <a:pt x="345" y="1205"/>
                    <a:pt x="346" y="1205"/>
                  </a:cubicBezTo>
                  <a:cubicBezTo>
                    <a:pt x="346" y="1206"/>
                    <a:pt x="345" y="1208"/>
                    <a:pt x="346" y="1208"/>
                  </a:cubicBezTo>
                  <a:close/>
                  <a:moveTo>
                    <a:pt x="340" y="1226"/>
                  </a:moveTo>
                  <a:cubicBezTo>
                    <a:pt x="340" y="1225"/>
                    <a:pt x="339" y="1224"/>
                    <a:pt x="339" y="1223"/>
                  </a:cubicBezTo>
                  <a:cubicBezTo>
                    <a:pt x="339" y="1223"/>
                    <a:pt x="339" y="1223"/>
                    <a:pt x="339" y="1223"/>
                  </a:cubicBezTo>
                  <a:cubicBezTo>
                    <a:pt x="340" y="1223"/>
                    <a:pt x="340" y="1222"/>
                    <a:pt x="341" y="1222"/>
                  </a:cubicBezTo>
                  <a:cubicBezTo>
                    <a:pt x="341" y="1223"/>
                    <a:pt x="341" y="1225"/>
                    <a:pt x="342" y="1226"/>
                  </a:cubicBezTo>
                  <a:cubicBezTo>
                    <a:pt x="342" y="1226"/>
                    <a:pt x="342" y="1226"/>
                    <a:pt x="342" y="1226"/>
                  </a:cubicBezTo>
                  <a:cubicBezTo>
                    <a:pt x="341" y="1226"/>
                    <a:pt x="340" y="1226"/>
                    <a:pt x="340" y="1226"/>
                  </a:cubicBezTo>
                  <a:close/>
                  <a:moveTo>
                    <a:pt x="342" y="1220"/>
                  </a:moveTo>
                  <a:cubicBezTo>
                    <a:pt x="341" y="1217"/>
                    <a:pt x="341" y="1215"/>
                    <a:pt x="341" y="1212"/>
                  </a:cubicBezTo>
                  <a:cubicBezTo>
                    <a:pt x="343" y="1211"/>
                    <a:pt x="344" y="1211"/>
                    <a:pt x="346" y="1210"/>
                  </a:cubicBezTo>
                  <a:cubicBezTo>
                    <a:pt x="346" y="1210"/>
                    <a:pt x="347" y="1211"/>
                    <a:pt x="347" y="1211"/>
                  </a:cubicBezTo>
                  <a:cubicBezTo>
                    <a:pt x="347" y="1213"/>
                    <a:pt x="347" y="1215"/>
                    <a:pt x="347" y="1217"/>
                  </a:cubicBezTo>
                  <a:cubicBezTo>
                    <a:pt x="347" y="1217"/>
                    <a:pt x="347" y="1218"/>
                    <a:pt x="347" y="1218"/>
                  </a:cubicBezTo>
                  <a:cubicBezTo>
                    <a:pt x="345" y="1219"/>
                    <a:pt x="344" y="1220"/>
                    <a:pt x="342" y="1220"/>
                  </a:cubicBezTo>
                  <a:cubicBezTo>
                    <a:pt x="342" y="1220"/>
                    <a:pt x="342" y="1220"/>
                    <a:pt x="342" y="1220"/>
                  </a:cubicBezTo>
                  <a:close/>
                  <a:moveTo>
                    <a:pt x="343" y="1226"/>
                  </a:moveTo>
                  <a:cubicBezTo>
                    <a:pt x="343" y="1226"/>
                    <a:pt x="343" y="1226"/>
                    <a:pt x="343" y="1226"/>
                  </a:cubicBezTo>
                  <a:cubicBezTo>
                    <a:pt x="343" y="1224"/>
                    <a:pt x="342" y="1223"/>
                    <a:pt x="342" y="1222"/>
                  </a:cubicBezTo>
                  <a:cubicBezTo>
                    <a:pt x="344" y="1221"/>
                    <a:pt x="345" y="1220"/>
                    <a:pt x="347" y="1219"/>
                  </a:cubicBezTo>
                  <a:cubicBezTo>
                    <a:pt x="347" y="1220"/>
                    <a:pt x="347" y="1221"/>
                    <a:pt x="347" y="1221"/>
                  </a:cubicBezTo>
                  <a:cubicBezTo>
                    <a:pt x="347" y="1222"/>
                    <a:pt x="347" y="1224"/>
                    <a:pt x="348" y="1226"/>
                  </a:cubicBezTo>
                  <a:cubicBezTo>
                    <a:pt x="346" y="1226"/>
                    <a:pt x="345" y="1226"/>
                    <a:pt x="343" y="1226"/>
                  </a:cubicBezTo>
                  <a:close/>
                  <a:moveTo>
                    <a:pt x="347" y="1206"/>
                  </a:moveTo>
                  <a:cubicBezTo>
                    <a:pt x="347" y="1206"/>
                    <a:pt x="347" y="1206"/>
                    <a:pt x="347" y="1206"/>
                  </a:cubicBezTo>
                  <a:cubicBezTo>
                    <a:pt x="347" y="1206"/>
                    <a:pt x="347" y="1206"/>
                    <a:pt x="347" y="1206"/>
                  </a:cubicBezTo>
                  <a:cubicBezTo>
                    <a:pt x="349" y="1206"/>
                    <a:pt x="350" y="1206"/>
                    <a:pt x="352" y="1206"/>
                  </a:cubicBezTo>
                  <a:cubicBezTo>
                    <a:pt x="353" y="1206"/>
                    <a:pt x="353" y="1206"/>
                    <a:pt x="354" y="1206"/>
                  </a:cubicBezTo>
                  <a:cubicBezTo>
                    <a:pt x="354" y="1206"/>
                    <a:pt x="354" y="1206"/>
                    <a:pt x="354" y="1206"/>
                  </a:cubicBezTo>
                  <a:cubicBezTo>
                    <a:pt x="353" y="1206"/>
                    <a:pt x="353" y="1207"/>
                    <a:pt x="352" y="1207"/>
                  </a:cubicBezTo>
                  <a:cubicBezTo>
                    <a:pt x="350" y="1207"/>
                    <a:pt x="349" y="1208"/>
                    <a:pt x="347" y="1208"/>
                  </a:cubicBezTo>
                  <a:cubicBezTo>
                    <a:pt x="347" y="1208"/>
                    <a:pt x="347" y="1207"/>
                    <a:pt x="347" y="1206"/>
                  </a:cubicBezTo>
                  <a:cubicBezTo>
                    <a:pt x="347" y="1206"/>
                    <a:pt x="347" y="1206"/>
                    <a:pt x="347" y="1206"/>
                  </a:cubicBezTo>
                  <a:close/>
                  <a:moveTo>
                    <a:pt x="348" y="1215"/>
                  </a:moveTo>
                  <a:cubicBezTo>
                    <a:pt x="348" y="1213"/>
                    <a:pt x="348" y="1211"/>
                    <a:pt x="347" y="1210"/>
                  </a:cubicBezTo>
                  <a:cubicBezTo>
                    <a:pt x="349" y="1209"/>
                    <a:pt x="351" y="1209"/>
                    <a:pt x="352" y="1208"/>
                  </a:cubicBezTo>
                  <a:cubicBezTo>
                    <a:pt x="353" y="1208"/>
                    <a:pt x="353" y="1208"/>
                    <a:pt x="354" y="1208"/>
                  </a:cubicBezTo>
                  <a:cubicBezTo>
                    <a:pt x="354" y="1208"/>
                    <a:pt x="354" y="1208"/>
                    <a:pt x="354" y="1209"/>
                  </a:cubicBezTo>
                  <a:cubicBezTo>
                    <a:pt x="354" y="1211"/>
                    <a:pt x="354" y="1213"/>
                    <a:pt x="355" y="1215"/>
                  </a:cubicBezTo>
                  <a:cubicBezTo>
                    <a:pt x="354" y="1215"/>
                    <a:pt x="354" y="1215"/>
                    <a:pt x="354" y="1215"/>
                  </a:cubicBezTo>
                  <a:cubicBezTo>
                    <a:pt x="352" y="1216"/>
                    <a:pt x="350" y="1217"/>
                    <a:pt x="348" y="1217"/>
                  </a:cubicBezTo>
                  <a:cubicBezTo>
                    <a:pt x="348" y="1217"/>
                    <a:pt x="348" y="1216"/>
                    <a:pt x="348" y="1215"/>
                  </a:cubicBezTo>
                  <a:close/>
                  <a:moveTo>
                    <a:pt x="353" y="1226"/>
                  </a:moveTo>
                  <a:cubicBezTo>
                    <a:pt x="352" y="1226"/>
                    <a:pt x="350" y="1226"/>
                    <a:pt x="349" y="1226"/>
                  </a:cubicBezTo>
                  <a:cubicBezTo>
                    <a:pt x="348" y="1224"/>
                    <a:pt x="348" y="1220"/>
                    <a:pt x="348" y="1219"/>
                  </a:cubicBezTo>
                  <a:cubicBezTo>
                    <a:pt x="348" y="1219"/>
                    <a:pt x="348" y="1219"/>
                    <a:pt x="348" y="1219"/>
                  </a:cubicBezTo>
                  <a:cubicBezTo>
                    <a:pt x="350" y="1218"/>
                    <a:pt x="353" y="1217"/>
                    <a:pt x="355" y="1216"/>
                  </a:cubicBezTo>
                  <a:cubicBezTo>
                    <a:pt x="355" y="1219"/>
                    <a:pt x="355" y="1222"/>
                    <a:pt x="355" y="1225"/>
                  </a:cubicBezTo>
                  <a:cubicBezTo>
                    <a:pt x="355" y="1225"/>
                    <a:pt x="354" y="1225"/>
                    <a:pt x="353" y="1226"/>
                  </a:cubicBezTo>
                  <a:close/>
                  <a:moveTo>
                    <a:pt x="356" y="1212"/>
                  </a:moveTo>
                  <a:cubicBezTo>
                    <a:pt x="355" y="1211"/>
                    <a:pt x="355" y="1209"/>
                    <a:pt x="355" y="1207"/>
                  </a:cubicBezTo>
                  <a:cubicBezTo>
                    <a:pt x="356" y="1207"/>
                    <a:pt x="357" y="1207"/>
                    <a:pt x="358" y="1206"/>
                  </a:cubicBezTo>
                  <a:cubicBezTo>
                    <a:pt x="360" y="1206"/>
                    <a:pt x="361" y="1206"/>
                    <a:pt x="362" y="1206"/>
                  </a:cubicBezTo>
                  <a:cubicBezTo>
                    <a:pt x="362" y="1208"/>
                    <a:pt x="362" y="1211"/>
                    <a:pt x="363" y="1213"/>
                  </a:cubicBezTo>
                  <a:cubicBezTo>
                    <a:pt x="360" y="1213"/>
                    <a:pt x="358" y="1214"/>
                    <a:pt x="356" y="1215"/>
                  </a:cubicBezTo>
                  <a:cubicBezTo>
                    <a:pt x="356" y="1214"/>
                    <a:pt x="356" y="1213"/>
                    <a:pt x="356" y="1212"/>
                  </a:cubicBezTo>
                  <a:close/>
                  <a:moveTo>
                    <a:pt x="356" y="1218"/>
                  </a:moveTo>
                  <a:cubicBezTo>
                    <a:pt x="356" y="1218"/>
                    <a:pt x="356" y="1217"/>
                    <a:pt x="356" y="1216"/>
                  </a:cubicBezTo>
                  <a:cubicBezTo>
                    <a:pt x="356" y="1216"/>
                    <a:pt x="356" y="1216"/>
                    <a:pt x="357" y="1216"/>
                  </a:cubicBezTo>
                  <a:cubicBezTo>
                    <a:pt x="359" y="1215"/>
                    <a:pt x="361" y="1214"/>
                    <a:pt x="363" y="1214"/>
                  </a:cubicBezTo>
                  <a:cubicBezTo>
                    <a:pt x="363" y="1214"/>
                    <a:pt x="363" y="1214"/>
                    <a:pt x="363" y="1215"/>
                  </a:cubicBezTo>
                  <a:cubicBezTo>
                    <a:pt x="363" y="1216"/>
                    <a:pt x="363" y="1218"/>
                    <a:pt x="363" y="1220"/>
                  </a:cubicBezTo>
                  <a:cubicBezTo>
                    <a:pt x="361" y="1221"/>
                    <a:pt x="359" y="1222"/>
                    <a:pt x="357" y="1224"/>
                  </a:cubicBezTo>
                  <a:cubicBezTo>
                    <a:pt x="356" y="1222"/>
                    <a:pt x="356" y="1220"/>
                    <a:pt x="356" y="1218"/>
                  </a:cubicBezTo>
                  <a:close/>
                  <a:moveTo>
                    <a:pt x="357" y="1226"/>
                  </a:moveTo>
                  <a:cubicBezTo>
                    <a:pt x="357" y="1226"/>
                    <a:pt x="357" y="1226"/>
                    <a:pt x="357" y="1226"/>
                  </a:cubicBezTo>
                  <a:cubicBezTo>
                    <a:pt x="357" y="1226"/>
                    <a:pt x="357" y="1225"/>
                    <a:pt x="357" y="1225"/>
                  </a:cubicBezTo>
                  <a:cubicBezTo>
                    <a:pt x="359" y="1224"/>
                    <a:pt x="361" y="1222"/>
                    <a:pt x="363" y="1221"/>
                  </a:cubicBezTo>
                  <a:cubicBezTo>
                    <a:pt x="364" y="1223"/>
                    <a:pt x="364" y="1224"/>
                    <a:pt x="364" y="1226"/>
                  </a:cubicBezTo>
                  <a:cubicBezTo>
                    <a:pt x="362" y="1226"/>
                    <a:pt x="360" y="1226"/>
                    <a:pt x="357" y="1226"/>
                  </a:cubicBezTo>
                  <a:close/>
                  <a:moveTo>
                    <a:pt x="371" y="1211"/>
                  </a:moveTo>
                  <a:cubicBezTo>
                    <a:pt x="369" y="1211"/>
                    <a:pt x="366" y="1212"/>
                    <a:pt x="364" y="1212"/>
                  </a:cubicBezTo>
                  <a:cubicBezTo>
                    <a:pt x="363" y="1210"/>
                    <a:pt x="363" y="1208"/>
                    <a:pt x="364" y="1206"/>
                  </a:cubicBezTo>
                  <a:cubicBezTo>
                    <a:pt x="366" y="1206"/>
                    <a:pt x="369" y="1206"/>
                    <a:pt x="371" y="1206"/>
                  </a:cubicBezTo>
                  <a:cubicBezTo>
                    <a:pt x="371" y="1208"/>
                    <a:pt x="371" y="1209"/>
                    <a:pt x="371" y="1211"/>
                  </a:cubicBezTo>
                  <a:close/>
                  <a:moveTo>
                    <a:pt x="371" y="1216"/>
                  </a:moveTo>
                  <a:cubicBezTo>
                    <a:pt x="369" y="1217"/>
                    <a:pt x="367" y="1218"/>
                    <a:pt x="364" y="1219"/>
                  </a:cubicBezTo>
                  <a:cubicBezTo>
                    <a:pt x="364" y="1218"/>
                    <a:pt x="364" y="1217"/>
                    <a:pt x="364" y="1216"/>
                  </a:cubicBezTo>
                  <a:cubicBezTo>
                    <a:pt x="364" y="1215"/>
                    <a:pt x="364" y="1214"/>
                    <a:pt x="364" y="1214"/>
                  </a:cubicBezTo>
                  <a:cubicBezTo>
                    <a:pt x="366" y="1213"/>
                    <a:pt x="369" y="1212"/>
                    <a:pt x="371" y="1212"/>
                  </a:cubicBezTo>
                  <a:cubicBezTo>
                    <a:pt x="371" y="1213"/>
                    <a:pt x="371" y="1215"/>
                    <a:pt x="371" y="1216"/>
                  </a:cubicBezTo>
                  <a:close/>
                  <a:moveTo>
                    <a:pt x="372" y="1225"/>
                  </a:moveTo>
                  <a:cubicBezTo>
                    <a:pt x="372" y="1225"/>
                    <a:pt x="372" y="1225"/>
                    <a:pt x="371" y="1226"/>
                  </a:cubicBezTo>
                  <a:cubicBezTo>
                    <a:pt x="369" y="1226"/>
                    <a:pt x="368" y="1226"/>
                    <a:pt x="366" y="1226"/>
                  </a:cubicBezTo>
                  <a:cubicBezTo>
                    <a:pt x="366" y="1226"/>
                    <a:pt x="366" y="1226"/>
                    <a:pt x="366" y="1226"/>
                  </a:cubicBezTo>
                  <a:cubicBezTo>
                    <a:pt x="365" y="1224"/>
                    <a:pt x="365" y="1222"/>
                    <a:pt x="365" y="1221"/>
                  </a:cubicBezTo>
                  <a:cubicBezTo>
                    <a:pt x="367" y="1219"/>
                    <a:pt x="369" y="1218"/>
                    <a:pt x="371" y="1217"/>
                  </a:cubicBezTo>
                  <a:cubicBezTo>
                    <a:pt x="371" y="1220"/>
                    <a:pt x="372" y="1222"/>
                    <a:pt x="372" y="1225"/>
                  </a:cubicBezTo>
                  <a:cubicBezTo>
                    <a:pt x="372" y="1225"/>
                    <a:pt x="372" y="1225"/>
                    <a:pt x="372" y="1225"/>
                  </a:cubicBezTo>
                  <a:close/>
                  <a:moveTo>
                    <a:pt x="372" y="1212"/>
                  </a:moveTo>
                  <a:cubicBezTo>
                    <a:pt x="373" y="1211"/>
                    <a:pt x="373" y="1211"/>
                    <a:pt x="374" y="1211"/>
                  </a:cubicBezTo>
                  <a:cubicBezTo>
                    <a:pt x="375" y="1211"/>
                    <a:pt x="376" y="1210"/>
                    <a:pt x="377" y="1210"/>
                  </a:cubicBezTo>
                  <a:cubicBezTo>
                    <a:pt x="378" y="1211"/>
                    <a:pt x="378" y="1212"/>
                    <a:pt x="378" y="1213"/>
                  </a:cubicBezTo>
                  <a:cubicBezTo>
                    <a:pt x="376" y="1213"/>
                    <a:pt x="374" y="1214"/>
                    <a:pt x="372" y="1215"/>
                  </a:cubicBezTo>
                  <a:cubicBezTo>
                    <a:pt x="372" y="1214"/>
                    <a:pt x="372" y="1213"/>
                    <a:pt x="372" y="1212"/>
                  </a:cubicBezTo>
                  <a:close/>
                  <a:moveTo>
                    <a:pt x="377" y="1209"/>
                  </a:moveTo>
                  <a:cubicBezTo>
                    <a:pt x="376" y="1209"/>
                    <a:pt x="374" y="1210"/>
                    <a:pt x="372" y="1210"/>
                  </a:cubicBezTo>
                  <a:cubicBezTo>
                    <a:pt x="372" y="1209"/>
                    <a:pt x="372" y="1208"/>
                    <a:pt x="372" y="1206"/>
                  </a:cubicBezTo>
                  <a:cubicBezTo>
                    <a:pt x="374" y="1206"/>
                    <a:pt x="376" y="1206"/>
                    <a:pt x="377" y="1206"/>
                  </a:cubicBezTo>
                  <a:cubicBezTo>
                    <a:pt x="377" y="1207"/>
                    <a:pt x="377" y="1208"/>
                    <a:pt x="377" y="1209"/>
                  </a:cubicBezTo>
                  <a:close/>
                  <a:moveTo>
                    <a:pt x="372" y="1217"/>
                  </a:moveTo>
                  <a:cubicBezTo>
                    <a:pt x="374" y="1216"/>
                    <a:pt x="376" y="1215"/>
                    <a:pt x="378" y="1214"/>
                  </a:cubicBezTo>
                  <a:cubicBezTo>
                    <a:pt x="379" y="1215"/>
                    <a:pt x="379" y="1216"/>
                    <a:pt x="379" y="1217"/>
                  </a:cubicBezTo>
                  <a:cubicBezTo>
                    <a:pt x="379" y="1218"/>
                    <a:pt x="379" y="1220"/>
                    <a:pt x="379" y="1222"/>
                  </a:cubicBezTo>
                  <a:cubicBezTo>
                    <a:pt x="378" y="1222"/>
                    <a:pt x="377" y="1223"/>
                    <a:pt x="376" y="1223"/>
                  </a:cubicBezTo>
                  <a:cubicBezTo>
                    <a:pt x="375" y="1224"/>
                    <a:pt x="374" y="1224"/>
                    <a:pt x="374" y="1224"/>
                  </a:cubicBezTo>
                  <a:cubicBezTo>
                    <a:pt x="373" y="1222"/>
                    <a:pt x="373" y="1219"/>
                    <a:pt x="372" y="1217"/>
                  </a:cubicBezTo>
                  <a:close/>
                  <a:moveTo>
                    <a:pt x="380" y="1207"/>
                  </a:moveTo>
                  <a:cubicBezTo>
                    <a:pt x="380" y="1207"/>
                    <a:pt x="379" y="1208"/>
                    <a:pt x="379" y="1208"/>
                  </a:cubicBezTo>
                  <a:cubicBezTo>
                    <a:pt x="378" y="1207"/>
                    <a:pt x="378" y="1207"/>
                    <a:pt x="379" y="1206"/>
                  </a:cubicBezTo>
                  <a:cubicBezTo>
                    <a:pt x="379" y="1206"/>
                    <a:pt x="379" y="1206"/>
                    <a:pt x="380" y="1206"/>
                  </a:cubicBezTo>
                  <a:cubicBezTo>
                    <a:pt x="380" y="1206"/>
                    <a:pt x="381" y="1206"/>
                    <a:pt x="382" y="1206"/>
                  </a:cubicBezTo>
                  <a:cubicBezTo>
                    <a:pt x="381" y="1206"/>
                    <a:pt x="381" y="1207"/>
                    <a:pt x="380" y="1207"/>
                  </a:cubicBezTo>
                  <a:close/>
                  <a:moveTo>
                    <a:pt x="383" y="1207"/>
                  </a:moveTo>
                  <a:cubicBezTo>
                    <a:pt x="383" y="1208"/>
                    <a:pt x="383" y="1209"/>
                    <a:pt x="384" y="1210"/>
                  </a:cubicBezTo>
                  <a:cubicBezTo>
                    <a:pt x="382" y="1211"/>
                    <a:pt x="381" y="1211"/>
                    <a:pt x="380" y="1212"/>
                  </a:cubicBezTo>
                  <a:cubicBezTo>
                    <a:pt x="380" y="1212"/>
                    <a:pt x="379" y="1212"/>
                    <a:pt x="379" y="1212"/>
                  </a:cubicBezTo>
                  <a:cubicBezTo>
                    <a:pt x="379" y="1211"/>
                    <a:pt x="379" y="1210"/>
                    <a:pt x="379" y="1209"/>
                  </a:cubicBezTo>
                  <a:cubicBezTo>
                    <a:pt x="379" y="1209"/>
                    <a:pt x="380" y="1209"/>
                    <a:pt x="381" y="1208"/>
                  </a:cubicBezTo>
                  <a:cubicBezTo>
                    <a:pt x="382" y="1208"/>
                    <a:pt x="382" y="1207"/>
                    <a:pt x="383" y="1207"/>
                  </a:cubicBezTo>
                  <a:close/>
                  <a:moveTo>
                    <a:pt x="375" y="1225"/>
                  </a:moveTo>
                  <a:cubicBezTo>
                    <a:pt x="376" y="1225"/>
                    <a:pt x="378" y="1224"/>
                    <a:pt x="380" y="1223"/>
                  </a:cubicBezTo>
                  <a:cubicBezTo>
                    <a:pt x="380" y="1224"/>
                    <a:pt x="380" y="1224"/>
                    <a:pt x="380" y="1225"/>
                  </a:cubicBezTo>
                  <a:cubicBezTo>
                    <a:pt x="378" y="1225"/>
                    <a:pt x="377" y="1225"/>
                    <a:pt x="375" y="1225"/>
                  </a:cubicBezTo>
                  <a:close/>
                  <a:moveTo>
                    <a:pt x="380" y="1215"/>
                  </a:moveTo>
                  <a:cubicBezTo>
                    <a:pt x="380" y="1214"/>
                    <a:pt x="380" y="1214"/>
                    <a:pt x="380" y="1213"/>
                  </a:cubicBezTo>
                  <a:cubicBezTo>
                    <a:pt x="380" y="1213"/>
                    <a:pt x="381" y="1213"/>
                    <a:pt x="381" y="1212"/>
                  </a:cubicBezTo>
                  <a:cubicBezTo>
                    <a:pt x="382" y="1212"/>
                    <a:pt x="383" y="1212"/>
                    <a:pt x="384" y="1211"/>
                  </a:cubicBezTo>
                  <a:cubicBezTo>
                    <a:pt x="384" y="1212"/>
                    <a:pt x="384" y="1213"/>
                    <a:pt x="385" y="1213"/>
                  </a:cubicBezTo>
                  <a:cubicBezTo>
                    <a:pt x="385" y="1215"/>
                    <a:pt x="386" y="1217"/>
                    <a:pt x="386" y="1219"/>
                  </a:cubicBezTo>
                  <a:cubicBezTo>
                    <a:pt x="384" y="1220"/>
                    <a:pt x="382" y="1221"/>
                    <a:pt x="381" y="1222"/>
                  </a:cubicBezTo>
                  <a:cubicBezTo>
                    <a:pt x="380" y="1219"/>
                    <a:pt x="380" y="1217"/>
                    <a:pt x="380" y="1215"/>
                  </a:cubicBezTo>
                  <a:close/>
                  <a:moveTo>
                    <a:pt x="384" y="1206"/>
                  </a:moveTo>
                  <a:cubicBezTo>
                    <a:pt x="384" y="1206"/>
                    <a:pt x="384" y="1206"/>
                    <a:pt x="384" y="1206"/>
                  </a:cubicBezTo>
                  <a:cubicBezTo>
                    <a:pt x="386" y="1206"/>
                    <a:pt x="388" y="1205"/>
                    <a:pt x="390" y="1205"/>
                  </a:cubicBezTo>
                  <a:cubicBezTo>
                    <a:pt x="390" y="1206"/>
                    <a:pt x="390" y="1207"/>
                    <a:pt x="391" y="1208"/>
                  </a:cubicBezTo>
                  <a:cubicBezTo>
                    <a:pt x="389" y="1209"/>
                    <a:pt x="387" y="1209"/>
                    <a:pt x="385" y="1210"/>
                  </a:cubicBezTo>
                  <a:cubicBezTo>
                    <a:pt x="384" y="1209"/>
                    <a:pt x="384" y="1207"/>
                    <a:pt x="384" y="1206"/>
                  </a:cubicBezTo>
                  <a:close/>
                  <a:moveTo>
                    <a:pt x="382" y="1224"/>
                  </a:moveTo>
                  <a:cubicBezTo>
                    <a:pt x="382" y="1224"/>
                    <a:pt x="382" y="1224"/>
                    <a:pt x="382" y="1224"/>
                  </a:cubicBezTo>
                  <a:cubicBezTo>
                    <a:pt x="381" y="1224"/>
                    <a:pt x="381" y="1223"/>
                    <a:pt x="381" y="1223"/>
                  </a:cubicBezTo>
                  <a:cubicBezTo>
                    <a:pt x="383" y="1222"/>
                    <a:pt x="384" y="1221"/>
                    <a:pt x="386" y="1220"/>
                  </a:cubicBezTo>
                  <a:cubicBezTo>
                    <a:pt x="386" y="1221"/>
                    <a:pt x="386" y="1223"/>
                    <a:pt x="387" y="1224"/>
                  </a:cubicBezTo>
                  <a:cubicBezTo>
                    <a:pt x="385" y="1224"/>
                    <a:pt x="384" y="1224"/>
                    <a:pt x="382" y="1224"/>
                  </a:cubicBezTo>
                  <a:close/>
                  <a:moveTo>
                    <a:pt x="386" y="1215"/>
                  </a:moveTo>
                  <a:cubicBezTo>
                    <a:pt x="386" y="1214"/>
                    <a:pt x="386" y="1212"/>
                    <a:pt x="385" y="1211"/>
                  </a:cubicBezTo>
                  <a:cubicBezTo>
                    <a:pt x="387" y="1210"/>
                    <a:pt x="389" y="1210"/>
                    <a:pt x="391" y="1209"/>
                  </a:cubicBezTo>
                  <a:cubicBezTo>
                    <a:pt x="391" y="1212"/>
                    <a:pt x="391" y="1214"/>
                    <a:pt x="391" y="1217"/>
                  </a:cubicBezTo>
                  <a:cubicBezTo>
                    <a:pt x="390" y="1217"/>
                    <a:pt x="388" y="1218"/>
                    <a:pt x="387" y="1219"/>
                  </a:cubicBezTo>
                  <a:cubicBezTo>
                    <a:pt x="387" y="1217"/>
                    <a:pt x="387" y="1216"/>
                    <a:pt x="386" y="1215"/>
                  </a:cubicBezTo>
                  <a:close/>
                  <a:moveTo>
                    <a:pt x="399" y="1205"/>
                  </a:moveTo>
                  <a:cubicBezTo>
                    <a:pt x="399" y="1205"/>
                    <a:pt x="400" y="1205"/>
                    <a:pt x="400" y="1206"/>
                  </a:cubicBezTo>
                  <a:cubicBezTo>
                    <a:pt x="397" y="1206"/>
                    <a:pt x="394" y="1207"/>
                    <a:pt x="392" y="1208"/>
                  </a:cubicBezTo>
                  <a:cubicBezTo>
                    <a:pt x="392" y="1207"/>
                    <a:pt x="391" y="1206"/>
                    <a:pt x="391" y="1205"/>
                  </a:cubicBezTo>
                  <a:cubicBezTo>
                    <a:pt x="394" y="1205"/>
                    <a:pt x="397" y="1204"/>
                    <a:pt x="399" y="1204"/>
                  </a:cubicBezTo>
                  <a:cubicBezTo>
                    <a:pt x="399" y="1204"/>
                    <a:pt x="399" y="1204"/>
                    <a:pt x="399" y="1204"/>
                  </a:cubicBezTo>
                  <a:cubicBezTo>
                    <a:pt x="399" y="1205"/>
                    <a:pt x="399" y="1205"/>
                    <a:pt x="399" y="1205"/>
                  </a:cubicBezTo>
                  <a:close/>
                  <a:moveTo>
                    <a:pt x="388" y="1223"/>
                  </a:moveTo>
                  <a:cubicBezTo>
                    <a:pt x="388" y="1222"/>
                    <a:pt x="387" y="1221"/>
                    <a:pt x="387" y="1220"/>
                  </a:cubicBezTo>
                  <a:cubicBezTo>
                    <a:pt x="389" y="1219"/>
                    <a:pt x="390" y="1219"/>
                    <a:pt x="391" y="1218"/>
                  </a:cubicBezTo>
                  <a:cubicBezTo>
                    <a:pt x="391" y="1218"/>
                    <a:pt x="391" y="1218"/>
                    <a:pt x="391" y="1218"/>
                  </a:cubicBezTo>
                  <a:cubicBezTo>
                    <a:pt x="391" y="1219"/>
                    <a:pt x="391" y="1222"/>
                    <a:pt x="392" y="1223"/>
                  </a:cubicBezTo>
                  <a:cubicBezTo>
                    <a:pt x="390" y="1223"/>
                    <a:pt x="389" y="1223"/>
                    <a:pt x="388" y="1223"/>
                  </a:cubicBezTo>
                  <a:close/>
                  <a:moveTo>
                    <a:pt x="400" y="1207"/>
                  </a:moveTo>
                  <a:cubicBezTo>
                    <a:pt x="400" y="1209"/>
                    <a:pt x="400" y="1211"/>
                    <a:pt x="400" y="1212"/>
                  </a:cubicBezTo>
                  <a:cubicBezTo>
                    <a:pt x="398" y="1213"/>
                    <a:pt x="396" y="1214"/>
                    <a:pt x="394" y="1215"/>
                  </a:cubicBezTo>
                  <a:cubicBezTo>
                    <a:pt x="394" y="1216"/>
                    <a:pt x="393" y="1216"/>
                    <a:pt x="393" y="1216"/>
                  </a:cubicBezTo>
                  <a:cubicBezTo>
                    <a:pt x="392" y="1214"/>
                    <a:pt x="392" y="1211"/>
                    <a:pt x="392" y="1209"/>
                  </a:cubicBezTo>
                  <a:cubicBezTo>
                    <a:pt x="395" y="1208"/>
                    <a:pt x="397" y="1207"/>
                    <a:pt x="400" y="1207"/>
                  </a:cubicBezTo>
                  <a:close/>
                  <a:moveTo>
                    <a:pt x="399" y="1222"/>
                  </a:moveTo>
                  <a:cubicBezTo>
                    <a:pt x="397" y="1222"/>
                    <a:pt x="395" y="1223"/>
                    <a:pt x="393" y="1223"/>
                  </a:cubicBezTo>
                  <a:cubicBezTo>
                    <a:pt x="392" y="1222"/>
                    <a:pt x="393" y="1219"/>
                    <a:pt x="393" y="1217"/>
                  </a:cubicBezTo>
                  <a:cubicBezTo>
                    <a:pt x="395" y="1216"/>
                    <a:pt x="398" y="1215"/>
                    <a:pt x="401" y="1214"/>
                  </a:cubicBezTo>
                  <a:cubicBezTo>
                    <a:pt x="401" y="1214"/>
                    <a:pt x="401" y="1214"/>
                    <a:pt x="401" y="1214"/>
                  </a:cubicBezTo>
                  <a:cubicBezTo>
                    <a:pt x="401" y="1216"/>
                    <a:pt x="401" y="1218"/>
                    <a:pt x="402" y="1219"/>
                  </a:cubicBezTo>
                  <a:cubicBezTo>
                    <a:pt x="402" y="1220"/>
                    <a:pt x="402" y="1220"/>
                    <a:pt x="402" y="1221"/>
                  </a:cubicBezTo>
                  <a:cubicBezTo>
                    <a:pt x="401" y="1221"/>
                    <a:pt x="400" y="1222"/>
                    <a:pt x="399" y="1222"/>
                  </a:cubicBezTo>
                  <a:close/>
                  <a:moveTo>
                    <a:pt x="418" y="1204"/>
                  </a:moveTo>
                  <a:cubicBezTo>
                    <a:pt x="417" y="1205"/>
                    <a:pt x="416" y="1206"/>
                    <a:pt x="415" y="1206"/>
                  </a:cubicBezTo>
                  <a:cubicBezTo>
                    <a:pt x="415" y="1205"/>
                    <a:pt x="414" y="1204"/>
                    <a:pt x="414" y="1203"/>
                  </a:cubicBezTo>
                  <a:cubicBezTo>
                    <a:pt x="416" y="1203"/>
                    <a:pt x="419" y="1203"/>
                    <a:pt x="421" y="1202"/>
                  </a:cubicBezTo>
                  <a:cubicBezTo>
                    <a:pt x="420" y="1203"/>
                    <a:pt x="419" y="1204"/>
                    <a:pt x="418" y="1204"/>
                  </a:cubicBezTo>
                  <a:close/>
                  <a:moveTo>
                    <a:pt x="424" y="1202"/>
                  </a:moveTo>
                  <a:cubicBezTo>
                    <a:pt x="427" y="1202"/>
                    <a:pt x="429" y="1202"/>
                    <a:pt x="432" y="1201"/>
                  </a:cubicBezTo>
                  <a:cubicBezTo>
                    <a:pt x="427" y="1205"/>
                    <a:pt x="422" y="1209"/>
                    <a:pt x="417" y="1212"/>
                  </a:cubicBezTo>
                  <a:cubicBezTo>
                    <a:pt x="417" y="1212"/>
                    <a:pt x="417" y="1211"/>
                    <a:pt x="417" y="1211"/>
                  </a:cubicBezTo>
                  <a:cubicBezTo>
                    <a:pt x="416" y="1210"/>
                    <a:pt x="416" y="1209"/>
                    <a:pt x="415" y="1207"/>
                  </a:cubicBezTo>
                  <a:cubicBezTo>
                    <a:pt x="416" y="1207"/>
                    <a:pt x="417" y="1206"/>
                    <a:pt x="418" y="1206"/>
                  </a:cubicBezTo>
                  <a:cubicBezTo>
                    <a:pt x="420" y="1205"/>
                    <a:pt x="422" y="1203"/>
                    <a:pt x="424" y="1202"/>
                  </a:cubicBezTo>
                  <a:close/>
                  <a:moveTo>
                    <a:pt x="414" y="1208"/>
                  </a:moveTo>
                  <a:cubicBezTo>
                    <a:pt x="415" y="1209"/>
                    <a:pt x="415" y="1209"/>
                    <a:pt x="415" y="1210"/>
                  </a:cubicBezTo>
                  <a:cubicBezTo>
                    <a:pt x="415" y="1211"/>
                    <a:pt x="416" y="1212"/>
                    <a:pt x="416" y="1213"/>
                  </a:cubicBezTo>
                  <a:cubicBezTo>
                    <a:pt x="415" y="1213"/>
                    <a:pt x="413" y="1214"/>
                    <a:pt x="412" y="1215"/>
                  </a:cubicBezTo>
                  <a:cubicBezTo>
                    <a:pt x="412" y="1214"/>
                    <a:pt x="411" y="1213"/>
                    <a:pt x="411" y="1212"/>
                  </a:cubicBezTo>
                  <a:cubicBezTo>
                    <a:pt x="411" y="1211"/>
                    <a:pt x="410" y="1211"/>
                    <a:pt x="410" y="1210"/>
                  </a:cubicBezTo>
                  <a:cubicBezTo>
                    <a:pt x="410" y="1210"/>
                    <a:pt x="410" y="1210"/>
                    <a:pt x="410" y="1210"/>
                  </a:cubicBezTo>
                  <a:cubicBezTo>
                    <a:pt x="412" y="1209"/>
                    <a:pt x="413" y="1208"/>
                    <a:pt x="414" y="1208"/>
                  </a:cubicBezTo>
                  <a:close/>
                  <a:moveTo>
                    <a:pt x="410" y="1208"/>
                  </a:moveTo>
                  <a:cubicBezTo>
                    <a:pt x="410" y="1208"/>
                    <a:pt x="410" y="1208"/>
                    <a:pt x="410" y="1208"/>
                  </a:cubicBezTo>
                  <a:cubicBezTo>
                    <a:pt x="409" y="1207"/>
                    <a:pt x="408" y="1205"/>
                    <a:pt x="408" y="1203"/>
                  </a:cubicBezTo>
                  <a:cubicBezTo>
                    <a:pt x="408" y="1203"/>
                    <a:pt x="408" y="1203"/>
                    <a:pt x="408" y="1203"/>
                  </a:cubicBezTo>
                  <a:cubicBezTo>
                    <a:pt x="408" y="1203"/>
                    <a:pt x="409" y="1203"/>
                    <a:pt x="409" y="1203"/>
                  </a:cubicBezTo>
                  <a:cubicBezTo>
                    <a:pt x="410" y="1203"/>
                    <a:pt x="411" y="1203"/>
                    <a:pt x="413" y="1203"/>
                  </a:cubicBezTo>
                  <a:cubicBezTo>
                    <a:pt x="413" y="1204"/>
                    <a:pt x="413" y="1205"/>
                    <a:pt x="414" y="1207"/>
                  </a:cubicBezTo>
                  <a:cubicBezTo>
                    <a:pt x="413" y="1207"/>
                    <a:pt x="411" y="1208"/>
                    <a:pt x="410" y="1208"/>
                  </a:cubicBezTo>
                  <a:close/>
                  <a:moveTo>
                    <a:pt x="408" y="1209"/>
                  </a:moveTo>
                  <a:cubicBezTo>
                    <a:pt x="406" y="1210"/>
                    <a:pt x="404" y="1211"/>
                    <a:pt x="402" y="1212"/>
                  </a:cubicBezTo>
                  <a:cubicBezTo>
                    <a:pt x="401" y="1210"/>
                    <a:pt x="401" y="1208"/>
                    <a:pt x="401" y="1206"/>
                  </a:cubicBezTo>
                  <a:cubicBezTo>
                    <a:pt x="403" y="1206"/>
                    <a:pt x="405" y="1205"/>
                    <a:pt x="407" y="1204"/>
                  </a:cubicBezTo>
                  <a:cubicBezTo>
                    <a:pt x="407" y="1206"/>
                    <a:pt x="408" y="1207"/>
                    <a:pt x="408" y="1209"/>
                  </a:cubicBezTo>
                  <a:close/>
                  <a:moveTo>
                    <a:pt x="401" y="1205"/>
                  </a:moveTo>
                  <a:cubicBezTo>
                    <a:pt x="401" y="1205"/>
                    <a:pt x="401" y="1204"/>
                    <a:pt x="401" y="1204"/>
                  </a:cubicBezTo>
                  <a:cubicBezTo>
                    <a:pt x="402" y="1204"/>
                    <a:pt x="404" y="1203"/>
                    <a:pt x="405" y="1203"/>
                  </a:cubicBezTo>
                  <a:cubicBezTo>
                    <a:pt x="404" y="1204"/>
                    <a:pt x="402" y="1205"/>
                    <a:pt x="401" y="1205"/>
                  </a:cubicBezTo>
                  <a:close/>
                  <a:moveTo>
                    <a:pt x="403" y="1217"/>
                  </a:moveTo>
                  <a:cubicBezTo>
                    <a:pt x="402" y="1216"/>
                    <a:pt x="402" y="1214"/>
                    <a:pt x="402" y="1213"/>
                  </a:cubicBezTo>
                  <a:cubicBezTo>
                    <a:pt x="404" y="1212"/>
                    <a:pt x="407" y="1211"/>
                    <a:pt x="409" y="1210"/>
                  </a:cubicBezTo>
                  <a:cubicBezTo>
                    <a:pt x="409" y="1211"/>
                    <a:pt x="410" y="1212"/>
                    <a:pt x="410" y="1213"/>
                  </a:cubicBezTo>
                  <a:cubicBezTo>
                    <a:pt x="410" y="1214"/>
                    <a:pt x="411" y="1215"/>
                    <a:pt x="411" y="1216"/>
                  </a:cubicBezTo>
                  <a:cubicBezTo>
                    <a:pt x="410" y="1217"/>
                    <a:pt x="408" y="1217"/>
                    <a:pt x="407" y="1218"/>
                  </a:cubicBezTo>
                  <a:cubicBezTo>
                    <a:pt x="406" y="1219"/>
                    <a:pt x="404" y="1219"/>
                    <a:pt x="403" y="1220"/>
                  </a:cubicBezTo>
                  <a:cubicBezTo>
                    <a:pt x="403" y="1219"/>
                    <a:pt x="403" y="1218"/>
                    <a:pt x="403" y="1217"/>
                  </a:cubicBezTo>
                  <a:close/>
                  <a:moveTo>
                    <a:pt x="405" y="1222"/>
                  </a:moveTo>
                  <a:cubicBezTo>
                    <a:pt x="405" y="1222"/>
                    <a:pt x="404" y="1222"/>
                    <a:pt x="404" y="1222"/>
                  </a:cubicBezTo>
                  <a:cubicBezTo>
                    <a:pt x="404" y="1222"/>
                    <a:pt x="404" y="1222"/>
                    <a:pt x="404" y="1221"/>
                  </a:cubicBezTo>
                  <a:cubicBezTo>
                    <a:pt x="405" y="1221"/>
                    <a:pt x="406" y="1220"/>
                    <a:pt x="407" y="1219"/>
                  </a:cubicBezTo>
                  <a:cubicBezTo>
                    <a:pt x="409" y="1219"/>
                    <a:pt x="410" y="1218"/>
                    <a:pt x="411" y="1217"/>
                  </a:cubicBezTo>
                  <a:cubicBezTo>
                    <a:pt x="412" y="1218"/>
                    <a:pt x="412" y="1220"/>
                    <a:pt x="412" y="1221"/>
                  </a:cubicBezTo>
                  <a:cubicBezTo>
                    <a:pt x="410" y="1221"/>
                    <a:pt x="408" y="1221"/>
                    <a:pt x="405" y="1222"/>
                  </a:cubicBezTo>
                  <a:close/>
                  <a:moveTo>
                    <a:pt x="414" y="1221"/>
                  </a:moveTo>
                  <a:cubicBezTo>
                    <a:pt x="413" y="1219"/>
                    <a:pt x="413" y="1218"/>
                    <a:pt x="412" y="1216"/>
                  </a:cubicBezTo>
                  <a:cubicBezTo>
                    <a:pt x="414" y="1215"/>
                    <a:pt x="415" y="1215"/>
                    <a:pt x="416" y="1214"/>
                  </a:cubicBezTo>
                  <a:cubicBezTo>
                    <a:pt x="417" y="1216"/>
                    <a:pt x="417" y="1217"/>
                    <a:pt x="418" y="1219"/>
                  </a:cubicBezTo>
                  <a:cubicBezTo>
                    <a:pt x="416" y="1220"/>
                    <a:pt x="415" y="1220"/>
                    <a:pt x="414" y="1221"/>
                  </a:cubicBezTo>
                  <a:close/>
                  <a:moveTo>
                    <a:pt x="424" y="1214"/>
                  </a:moveTo>
                  <a:cubicBezTo>
                    <a:pt x="423" y="1216"/>
                    <a:pt x="421" y="1218"/>
                    <a:pt x="419" y="1219"/>
                  </a:cubicBezTo>
                  <a:cubicBezTo>
                    <a:pt x="418" y="1217"/>
                    <a:pt x="418" y="1215"/>
                    <a:pt x="417" y="1213"/>
                  </a:cubicBezTo>
                  <a:cubicBezTo>
                    <a:pt x="419" y="1212"/>
                    <a:pt x="420" y="1211"/>
                    <a:pt x="421" y="1211"/>
                  </a:cubicBezTo>
                  <a:cubicBezTo>
                    <a:pt x="425" y="1208"/>
                    <a:pt x="429" y="1205"/>
                    <a:pt x="433" y="1203"/>
                  </a:cubicBezTo>
                  <a:cubicBezTo>
                    <a:pt x="430" y="1206"/>
                    <a:pt x="427" y="1210"/>
                    <a:pt x="424" y="1214"/>
                  </a:cubicBezTo>
                  <a:close/>
                  <a:moveTo>
                    <a:pt x="530" y="973"/>
                  </a:moveTo>
                  <a:cubicBezTo>
                    <a:pt x="530" y="976"/>
                    <a:pt x="529" y="978"/>
                    <a:pt x="528" y="979"/>
                  </a:cubicBezTo>
                  <a:cubicBezTo>
                    <a:pt x="525" y="984"/>
                    <a:pt x="523" y="986"/>
                    <a:pt x="522" y="992"/>
                  </a:cubicBezTo>
                  <a:cubicBezTo>
                    <a:pt x="522" y="996"/>
                    <a:pt x="523" y="999"/>
                    <a:pt x="524" y="1002"/>
                  </a:cubicBezTo>
                  <a:cubicBezTo>
                    <a:pt x="524" y="1003"/>
                    <a:pt x="523" y="1003"/>
                    <a:pt x="523" y="1003"/>
                  </a:cubicBezTo>
                  <a:cubicBezTo>
                    <a:pt x="522" y="1003"/>
                    <a:pt x="522" y="1002"/>
                    <a:pt x="522" y="1002"/>
                  </a:cubicBezTo>
                  <a:cubicBezTo>
                    <a:pt x="521" y="1001"/>
                    <a:pt x="520" y="1002"/>
                    <a:pt x="521" y="1002"/>
                  </a:cubicBezTo>
                  <a:cubicBezTo>
                    <a:pt x="521" y="1003"/>
                    <a:pt x="521" y="1003"/>
                    <a:pt x="522" y="1004"/>
                  </a:cubicBezTo>
                  <a:cubicBezTo>
                    <a:pt x="521" y="1004"/>
                    <a:pt x="520" y="1005"/>
                    <a:pt x="520" y="1005"/>
                  </a:cubicBezTo>
                  <a:cubicBezTo>
                    <a:pt x="520" y="1005"/>
                    <a:pt x="520" y="1005"/>
                    <a:pt x="520" y="1006"/>
                  </a:cubicBezTo>
                  <a:cubicBezTo>
                    <a:pt x="519" y="1005"/>
                    <a:pt x="519" y="1004"/>
                    <a:pt x="519" y="1003"/>
                  </a:cubicBezTo>
                  <a:cubicBezTo>
                    <a:pt x="519" y="1003"/>
                    <a:pt x="518" y="1003"/>
                    <a:pt x="518" y="1004"/>
                  </a:cubicBezTo>
                  <a:cubicBezTo>
                    <a:pt x="518" y="1005"/>
                    <a:pt x="518" y="1006"/>
                    <a:pt x="519" y="1007"/>
                  </a:cubicBezTo>
                  <a:cubicBezTo>
                    <a:pt x="518" y="1007"/>
                    <a:pt x="517" y="1008"/>
                    <a:pt x="516" y="1009"/>
                  </a:cubicBezTo>
                  <a:cubicBezTo>
                    <a:pt x="516" y="1008"/>
                    <a:pt x="516" y="1008"/>
                    <a:pt x="516" y="1008"/>
                  </a:cubicBezTo>
                  <a:cubicBezTo>
                    <a:pt x="516" y="1007"/>
                    <a:pt x="516" y="1006"/>
                    <a:pt x="516" y="1006"/>
                  </a:cubicBezTo>
                  <a:cubicBezTo>
                    <a:pt x="516" y="1005"/>
                    <a:pt x="515" y="1004"/>
                    <a:pt x="515" y="1005"/>
                  </a:cubicBezTo>
                  <a:cubicBezTo>
                    <a:pt x="514" y="1006"/>
                    <a:pt x="515" y="1007"/>
                    <a:pt x="515" y="1008"/>
                  </a:cubicBezTo>
                  <a:cubicBezTo>
                    <a:pt x="515" y="1008"/>
                    <a:pt x="515" y="1009"/>
                    <a:pt x="515" y="1010"/>
                  </a:cubicBezTo>
                  <a:cubicBezTo>
                    <a:pt x="514" y="1011"/>
                    <a:pt x="514" y="1011"/>
                    <a:pt x="514" y="1011"/>
                  </a:cubicBezTo>
                  <a:cubicBezTo>
                    <a:pt x="514" y="1011"/>
                    <a:pt x="514" y="1011"/>
                    <a:pt x="514" y="1011"/>
                  </a:cubicBezTo>
                  <a:cubicBezTo>
                    <a:pt x="513" y="1011"/>
                    <a:pt x="513" y="1011"/>
                    <a:pt x="513" y="1011"/>
                  </a:cubicBezTo>
                  <a:cubicBezTo>
                    <a:pt x="513" y="1010"/>
                    <a:pt x="513" y="1009"/>
                    <a:pt x="512" y="1008"/>
                  </a:cubicBezTo>
                  <a:cubicBezTo>
                    <a:pt x="512" y="1007"/>
                    <a:pt x="511" y="1007"/>
                    <a:pt x="511" y="1008"/>
                  </a:cubicBezTo>
                  <a:cubicBezTo>
                    <a:pt x="511" y="1008"/>
                    <a:pt x="511" y="1008"/>
                    <a:pt x="511" y="1008"/>
                  </a:cubicBezTo>
                  <a:cubicBezTo>
                    <a:pt x="511" y="1008"/>
                    <a:pt x="511" y="1009"/>
                    <a:pt x="511" y="1009"/>
                  </a:cubicBezTo>
                  <a:cubicBezTo>
                    <a:pt x="512" y="1010"/>
                    <a:pt x="512" y="1010"/>
                    <a:pt x="512" y="1011"/>
                  </a:cubicBezTo>
                  <a:cubicBezTo>
                    <a:pt x="511" y="1012"/>
                    <a:pt x="510" y="1013"/>
                    <a:pt x="510" y="1014"/>
                  </a:cubicBezTo>
                  <a:cubicBezTo>
                    <a:pt x="509" y="1013"/>
                    <a:pt x="509" y="1012"/>
                    <a:pt x="508" y="1011"/>
                  </a:cubicBezTo>
                  <a:cubicBezTo>
                    <a:pt x="507" y="1010"/>
                    <a:pt x="506" y="1011"/>
                    <a:pt x="507" y="1011"/>
                  </a:cubicBezTo>
                  <a:cubicBezTo>
                    <a:pt x="508" y="1013"/>
                    <a:pt x="509" y="1015"/>
                    <a:pt x="510" y="1016"/>
                  </a:cubicBezTo>
                  <a:cubicBezTo>
                    <a:pt x="510" y="1017"/>
                    <a:pt x="511" y="1019"/>
                    <a:pt x="512" y="1019"/>
                  </a:cubicBezTo>
                  <a:cubicBezTo>
                    <a:pt x="513" y="1019"/>
                    <a:pt x="513" y="1018"/>
                    <a:pt x="512" y="1018"/>
                  </a:cubicBezTo>
                  <a:cubicBezTo>
                    <a:pt x="516" y="1018"/>
                    <a:pt x="518" y="1015"/>
                    <a:pt x="521" y="1013"/>
                  </a:cubicBezTo>
                  <a:cubicBezTo>
                    <a:pt x="522" y="1012"/>
                    <a:pt x="528" y="1006"/>
                    <a:pt x="528" y="1010"/>
                  </a:cubicBezTo>
                  <a:cubicBezTo>
                    <a:pt x="528" y="1013"/>
                    <a:pt x="526" y="1016"/>
                    <a:pt x="524" y="1018"/>
                  </a:cubicBezTo>
                  <a:cubicBezTo>
                    <a:pt x="520" y="1027"/>
                    <a:pt x="519" y="1036"/>
                    <a:pt x="522" y="1044"/>
                  </a:cubicBezTo>
                  <a:cubicBezTo>
                    <a:pt x="522" y="1044"/>
                    <a:pt x="522" y="1044"/>
                    <a:pt x="522" y="1044"/>
                  </a:cubicBezTo>
                  <a:cubicBezTo>
                    <a:pt x="521" y="1043"/>
                    <a:pt x="521" y="1043"/>
                    <a:pt x="521" y="1043"/>
                  </a:cubicBezTo>
                  <a:cubicBezTo>
                    <a:pt x="521" y="1043"/>
                    <a:pt x="520" y="1043"/>
                    <a:pt x="520" y="1044"/>
                  </a:cubicBezTo>
                  <a:cubicBezTo>
                    <a:pt x="520" y="1044"/>
                    <a:pt x="520" y="1045"/>
                    <a:pt x="520" y="1045"/>
                  </a:cubicBezTo>
                  <a:cubicBezTo>
                    <a:pt x="520" y="1045"/>
                    <a:pt x="519" y="1045"/>
                    <a:pt x="519" y="1046"/>
                  </a:cubicBezTo>
                  <a:cubicBezTo>
                    <a:pt x="518" y="1045"/>
                    <a:pt x="518" y="1045"/>
                    <a:pt x="517" y="1044"/>
                  </a:cubicBezTo>
                  <a:cubicBezTo>
                    <a:pt x="517" y="1044"/>
                    <a:pt x="516" y="1044"/>
                    <a:pt x="516" y="1045"/>
                  </a:cubicBezTo>
                  <a:cubicBezTo>
                    <a:pt x="517" y="1046"/>
                    <a:pt x="517" y="1046"/>
                    <a:pt x="517" y="1046"/>
                  </a:cubicBezTo>
                  <a:cubicBezTo>
                    <a:pt x="517" y="1047"/>
                    <a:pt x="517" y="1047"/>
                    <a:pt x="516" y="1047"/>
                  </a:cubicBezTo>
                  <a:cubicBezTo>
                    <a:pt x="516" y="1046"/>
                    <a:pt x="516" y="1045"/>
                    <a:pt x="515" y="1045"/>
                  </a:cubicBezTo>
                  <a:cubicBezTo>
                    <a:pt x="515" y="1044"/>
                    <a:pt x="514" y="1044"/>
                    <a:pt x="514" y="1045"/>
                  </a:cubicBezTo>
                  <a:cubicBezTo>
                    <a:pt x="515" y="1046"/>
                    <a:pt x="515" y="1047"/>
                    <a:pt x="515" y="1048"/>
                  </a:cubicBezTo>
                  <a:cubicBezTo>
                    <a:pt x="515" y="1048"/>
                    <a:pt x="514" y="1049"/>
                    <a:pt x="513" y="1050"/>
                  </a:cubicBezTo>
                  <a:cubicBezTo>
                    <a:pt x="513" y="1049"/>
                    <a:pt x="512" y="1048"/>
                    <a:pt x="512" y="1048"/>
                  </a:cubicBezTo>
                  <a:cubicBezTo>
                    <a:pt x="512" y="1047"/>
                    <a:pt x="510" y="1048"/>
                    <a:pt x="511" y="1048"/>
                  </a:cubicBezTo>
                  <a:cubicBezTo>
                    <a:pt x="511" y="1049"/>
                    <a:pt x="511" y="1050"/>
                    <a:pt x="512" y="1050"/>
                  </a:cubicBezTo>
                  <a:cubicBezTo>
                    <a:pt x="511" y="1051"/>
                    <a:pt x="511" y="1051"/>
                    <a:pt x="511" y="1051"/>
                  </a:cubicBezTo>
                  <a:cubicBezTo>
                    <a:pt x="510" y="1051"/>
                    <a:pt x="510" y="1051"/>
                    <a:pt x="510" y="1051"/>
                  </a:cubicBezTo>
                  <a:cubicBezTo>
                    <a:pt x="509" y="1050"/>
                    <a:pt x="509" y="1051"/>
                    <a:pt x="509" y="1051"/>
                  </a:cubicBezTo>
                  <a:cubicBezTo>
                    <a:pt x="509" y="1052"/>
                    <a:pt x="509" y="1052"/>
                    <a:pt x="510" y="1052"/>
                  </a:cubicBezTo>
                  <a:cubicBezTo>
                    <a:pt x="509" y="1052"/>
                    <a:pt x="509" y="1053"/>
                    <a:pt x="509" y="1053"/>
                  </a:cubicBezTo>
                  <a:cubicBezTo>
                    <a:pt x="509" y="1053"/>
                    <a:pt x="509" y="1053"/>
                    <a:pt x="508" y="1053"/>
                  </a:cubicBezTo>
                  <a:cubicBezTo>
                    <a:pt x="508" y="1053"/>
                    <a:pt x="508" y="1053"/>
                    <a:pt x="508" y="1053"/>
                  </a:cubicBezTo>
                  <a:cubicBezTo>
                    <a:pt x="507" y="1052"/>
                    <a:pt x="506" y="1050"/>
                    <a:pt x="505" y="1049"/>
                  </a:cubicBezTo>
                  <a:cubicBezTo>
                    <a:pt x="505" y="1048"/>
                    <a:pt x="504" y="1049"/>
                    <a:pt x="504" y="1050"/>
                  </a:cubicBezTo>
                  <a:cubicBezTo>
                    <a:pt x="505" y="1051"/>
                    <a:pt x="506" y="1052"/>
                    <a:pt x="507" y="1053"/>
                  </a:cubicBezTo>
                  <a:cubicBezTo>
                    <a:pt x="507" y="1053"/>
                    <a:pt x="507" y="1054"/>
                    <a:pt x="508" y="1054"/>
                  </a:cubicBezTo>
                  <a:cubicBezTo>
                    <a:pt x="507" y="1057"/>
                    <a:pt x="510" y="1060"/>
                    <a:pt x="513" y="1057"/>
                  </a:cubicBezTo>
                  <a:cubicBezTo>
                    <a:pt x="516" y="1055"/>
                    <a:pt x="519" y="1053"/>
                    <a:pt x="522" y="1051"/>
                  </a:cubicBezTo>
                  <a:cubicBezTo>
                    <a:pt x="523" y="1051"/>
                    <a:pt x="524" y="1050"/>
                    <a:pt x="525" y="1050"/>
                  </a:cubicBezTo>
                  <a:cubicBezTo>
                    <a:pt x="525" y="1051"/>
                    <a:pt x="525" y="1051"/>
                    <a:pt x="525" y="1051"/>
                  </a:cubicBezTo>
                  <a:cubicBezTo>
                    <a:pt x="526" y="1052"/>
                    <a:pt x="526" y="1052"/>
                    <a:pt x="527" y="1053"/>
                  </a:cubicBezTo>
                  <a:cubicBezTo>
                    <a:pt x="528" y="1054"/>
                    <a:pt x="527" y="1057"/>
                    <a:pt x="526" y="1059"/>
                  </a:cubicBezTo>
                  <a:cubicBezTo>
                    <a:pt x="524" y="1063"/>
                    <a:pt x="521" y="1066"/>
                    <a:pt x="520" y="1071"/>
                  </a:cubicBezTo>
                  <a:cubicBezTo>
                    <a:pt x="519" y="1076"/>
                    <a:pt x="521" y="1080"/>
                    <a:pt x="520" y="1085"/>
                  </a:cubicBezTo>
                  <a:cubicBezTo>
                    <a:pt x="520" y="1085"/>
                    <a:pt x="520" y="1085"/>
                    <a:pt x="520" y="1086"/>
                  </a:cubicBezTo>
                  <a:cubicBezTo>
                    <a:pt x="519" y="1086"/>
                    <a:pt x="519" y="1087"/>
                    <a:pt x="519" y="1088"/>
                  </a:cubicBezTo>
                  <a:cubicBezTo>
                    <a:pt x="517" y="1090"/>
                    <a:pt x="515" y="1092"/>
                    <a:pt x="512" y="1094"/>
                  </a:cubicBezTo>
                  <a:cubicBezTo>
                    <a:pt x="512" y="1094"/>
                    <a:pt x="512" y="1094"/>
                    <a:pt x="512" y="1094"/>
                  </a:cubicBezTo>
                  <a:cubicBezTo>
                    <a:pt x="512" y="1094"/>
                    <a:pt x="512" y="1094"/>
                    <a:pt x="512" y="1095"/>
                  </a:cubicBezTo>
                  <a:cubicBezTo>
                    <a:pt x="511" y="1095"/>
                    <a:pt x="510" y="1095"/>
                    <a:pt x="510" y="1096"/>
                  </a:cubicBezTo>
                  <a:cubicBezTo>
                    <a:pt x="510" y="1096"/>
                    <a:pt x="510" y="1096"/>
                    <a:pt x="510" y="1095"/>
                  </a:cubicBezTo>
                  <a:cubicBezTo>
                    <a:pt x="509" y="1095"/>
                    <a:pt x="509" y="1094"/>
                    <a:pt x="508" y="1094"/>
                  </a:cubicBezTo>
                  <a:cubicBezTo>
                    <a:pt x="508" y="1093"/>
                    <a:pt x="507" y="1094"/>
                    <a:pt x="508" y="1095"/>
                  </a:cubicBezTo>
                  <a:cubicBezTo>
                    <a:pt x="508" y="1095"/>
                    <a:pt x="509" y="1096"/>
                    <a:pt x="509" y="1096"/>
                  </a:cubicBezTo>
                  <a:cubicBezTo>
                    <a:pt x="508" y="1097"/>
                    <a:pt x="507" y="1097"/>
                    <a:pt x="506" y="1098"/>
                  </a:cubicBezTo>
                  <a:cubicBezTo>
                    <a:pt x="505" y="1097"/>
                    <a:pt x="505" y="1096"/>
                    <a:pt x="505" y="1096"/>
                  </a:cubicBezTo>
                  <a:cubicBezTo>
                    <a:pt x="505" y="1095"/>
                    <a:pt x="503" y="1095"/>
                    <a:pt x="504" y="1096"/>
                  </a:cubicBezTo>
                  <a:cubicBezTo>
                    <a:pt x="504" y="1097"/>
                    <a:pt x="504" y="1097"/>
                    <a:pt x="504" y="1098"/>
                  </a:cubicBezTo>
                  <a:cubicBezTo>
                    <a:pt x="504" y="1098"/>
                    <a:pt x="504" y="1098"/>
                    <a:pt x="504" y="1098"/>
                  </a:cubicBezTo>
                  <a:cubicBezTo>
                    <a:pt x="503" y="1097"/>
                    <a:pt x="502" y="1096"/>
                    <a:pt x="501" y="1096"/>
                  </a:cubicBezTo>
                  <a:cubicBezTo>
                    <a:pt x="500" y="1096"/>
                    <a:pt x="500" y="1097"/>
                    <a:pt x="501" y="1097"/>
                  </a:cubicBezTo>
                  <a:cubicBezTo>
                    <a:pt x="502" y="1097"/>
                    <a:pt x="502" y="1098"/>
                    <a:pt x="502" y="1098"/>
                  </a:cubicBezTo>
                  <a:cubicBezTo>
                    <a:pt x="501" y="1099"/>
                    <a:pt x="500" y="1101"/>
                    <a:pt x="500" y="1102"/>
                  </a:cubicBezTo>
                  <a:cubicBezTo>
                    <a:pt x="500" y="1101"/>
                    <a:pt x="499" y="1100"/>
                    <a:pt x="498" y="1099"/>
                  </a:cubicBezTo>
                  <a:cubicBezTo>
                    <a:pt x="498" y="1099"/>
                    <a:pt x="497" y="1100"/>
                    <a:pt x="498" y="1100"/>
                  </a:cubicBezTo>
                  <a:cubicBezTo>
                    <a:pt x="499" y="1101"/>
                    <a:pt x="499" y="1103"/>
                    <a:pt x="500" y="1104"/>
                  </a:cubicBezTo>
                  <a:cubicBezTo>
                    <a:pt x="501" y="1105"/>
                    <a:pt x="501" y="1105"/>
                    <a:pt x="501" y="1104"/>
                  </a:cubicBezTo>
                  <a:cubicBezTo>
                    <a:pt x="502" y="1104"/>
                    <a:pt x="502" y="1105"/>
                    <a:pt x="503" y="1105"/>
                  </a:cubicBezTo>
                  <a:cubicBezTo>
                    <a:pt x="510" y="1104"/>
                    <a:pt x="517" y="1099"/>
                    <a:pt x="522" y="1094"/>
                  </a:cubicBezTo>
                  <a:cubicBezTo>
                    <a:pt x="525" y="1100"/>
                    <a:pt x="524" y="1109"/>
                    <a:pt x="518" y="1113"/>
                  </a:cubicBezTo>
                  <a:cubicBezTo>
                    <a:pt x="515" y="1116"/>
                    <a:pt x="511" y="1119"/>
                    <a:pt x="508" y="1121"/>
                  </a:cubicBezTo>
                  <a:cubicBezTo>
                    <a:pt x="507" y="1123"/>
                    <a:pt x="506" y="1125"/>
                    <a:pt x="504" y="1126"/>
                  </a:cubicBezTo>
                  <a:cubicBezTo>
                    <a:pt x="504" y="1126"/>
                    <a:pt x="497" y="1131"/>
                    <a:pt x="497" y="1132"/>
                  </a:cubicBezTo>
                  <a:cubicBezTo>
                    <a:pt x="496" y="1132"/>
                    <a:pt x="494" y="1132"/>
                    <a:pt x="493" y="1133"/>
                  </a:cubicBezTo>
                  <a:cubicBezTo>
                    <a:pt x="493" y="1134"/>
                    <a:pt x="493" y="1134"/>
                    <a:pt x="493" y="1134"/>
                  </a:cubicBezTo>
                  <a:cubicBezTo>
                    <a:pt x="492" y="1135"/>
                    <a:pt x="492" y="1137"/>
                    <a:pt x="494" y="1138"/>
                  </a:cubicBezTo>
                  <a:cubicBezTo>
                    <a:pt x="498" y="1140"/>
                    <a:pt x="504" y="1134"/>
                    <a:pt x="507" y="1132"/>
                  </a:cubicBezTo>
                  <a:cubicBezTo>
                    <a:pt x="507" y="1132"/>
                    <a:pt x="507" y="1132"/>
                    <a:pt x="507" y="1131"/>
                  </a:cubicBezTo>
                  <a:cubicBezTo>
                    <a:pt x="508" y="1133"/>
                    <a:pt x="507" y="1135"/>
                    <a:pt x="507" y="1136"/>
                  </a:cubicBezTo>
                  <a:cubicBezTo>
                    <a:pt x="507" y="1139"/>
                    <a:pt x="505" y="1141"/>
                    <a:pt x="503" y="1144"/>
                  </a:cubicBezTo>
                  <a:cubicBezTo>
                    <a:pt x="498" y="1148"/>
                    <a:pt x="493" y="1153"/>
                    <a:pt x="487" y="1157"/>
                  </a:cubicBezTo>
                  <a:cubicBezTo>
                    <a:pt x="475" y="1166"/>
                    <a:pt x="464" y="1175"/>
                    <a:pt x="452" y="1184"/>
                  </a:cubicBezTo>
                  <a:cubicBezTo>
                    <a:pt x="451" y="1185"/>
                    <a:pt x="450" y="1186"/>
                    <a:pt x="449" y="1186"/>
                  </a:cubicBezTo>
                  <a:cubicBezTo>
                    <a:pt x="448" y="1187"/>
                    <a:pt x="447" y="1188"/>
                    <a:pt x="446" y="1188"/>
                  </a:cubicBezTo>
                  <a:cubicBezTo>
                    <a:pt x="445" y="1188"/>
                    <a:pt x="445" y="1189"/>
                    <a:pt x="445" y="1189"/>
                  </a:cubicBezTo>
                  <a:cubicBezTo>
                    <a:pt x="440" y="1191"/>
                    <a:pt x="436" y="1193"/>
                    <a:pt x="430" y="1194"/>
                  </a:cubicBezTo>
                  <a:cubicBezTo>
                    <a:pt x="422" y="1196"/>
                    <a:pt x="414" y="1195"/>
                    <a:pt x="407" y="1196"/>
                  </a:cubicBezTo>
                  <a:cubicBezTo>
                    <a:pt x="399" y="1196"/>
                    <a:pt x="392" y="1198"/>
                    <a:pt x="384" y="1198"/>
                  </a:cubicBezTo>
                  <a:cubicBezTo>
                    <a:pt x="376" y="1199"/>
                    <a:pt x="367" y="1199"/>
                    <a:pt x="359" y="1199"/>
                  </a:cubicBezTo>
                  <a:cubicBezTo>
                    <a:pt x="344" y="1198"/>
                    <a:pt x="329" y="1196"/>
                    <a:pt x="314" y="1194"/>
                  </a:cubicBezTo>
                  <a:cubicBezTo>
                    <a:pt x="307" y="1193"/>
                    <a:pt x="300" y="1192"/>
                    <a:pt x="293" y="1189"/>
                  </a:cubicBezTo>
                  <a:cubicBezTo>
                    <a:pt x="287" y="1186"/>
                    <a:pt x="281" y="1179"/>
                    <a:pt x="275" y="1175"/>
                  </a:cubicBezTo>
                  <a:cubicBezTo>
                    <a:pt x="266" y="1167"/>
                    <a:pt x="258" y="1158"/>
                    <a:pt x="250" y="1149"/>
                  </a:cubicBezTo>
                  <a:cubicBezTo>
                    <a:pt x="249" y="1147"/>
                    <a:pt x="249" y="1145"/>
                    <a:pt x="249" y="1144"/>
                  </a:cubicBezTo>
                  <a:cubicBezTo>
                    <a:pt x="249" y="1143"/>
                    <a:pt x="248" y="1143"/>
                    <a:pt x="248" y="1144"/>
                  </a:cubicBezTo>
                  <a:cubicBezTo>
                    <a:pt x="248" y="1145"/>
                    <a:pt x="248" y="1146"/>
                    <a:pt x="248" y="1147"/>
                  </a:cubicBezTo>
                  <a:cubicBezTo>
                    <a:pt x="247" y="1146"/>
                    <a:pt x="245" y="1144"/>
                    <a:pt x="244" y="1143"/>
                  </a:cubicBezTo>
                  <a:cubicBezTo>
                    <a:pt x="239" y="1137"/>
                    <a:pt x="234" y="1132"/>
                    <a:pt x="231" y="1126"/>
                  </a:cubicBezTo>
                  <a:cubicBezTo>
                    <a:pt x="229" y="1122"/>
                    <a:pt x="228" y="1118"/>
                    <a:pt x="228" y="1114"/>
                  </a:cubicBezTo>
                  <a:cubicBezTo>
                    <a:pt x="229" y="1112"/>
                    <a:pt x="229" y="1107"/>
                    <a:pt x="231" y="1106"/>
                  </a:cubicBezTo>
                  <a:cubicBezTo>
                    <a:pt x="235" y="1109"/>
                    <a:pt x="241" y="1112"/>
                    <a:pt x="245" y="1114"/>
                  </a:cubicBezTo>
                  <a:cubicBezTo>
                    <a:pt x="253" y="1117"/>
                    <a:pt x="261" y="1121"/>
                    <a:pt x="270" y="1123"/>
                  </a:cubicBezTo>
                  <a:cubicBezTo>
                    <a:pt x="278" y="1126"/>
                    <a:pt x="286" y="1130"/>
                    <a:pt x="294" y="1133"/>
                  </a:cubicBezTo>
                  <a:cubicBezTo>
                    <a:pt x="303" y="1136"/>
                    <a:pt x="314" y="1136"/>
                    <a:pt x="323" y="1137"/>
                  </a:cubicBezTo>
                  <a:cubicBezTo>
                    <a:pt x="342" y="1140"/>
                    <a:pt x="361" y="1140"/>
                    <a:pt x="380" y="1140"/>
                  </a:cubicBezTo>
                  <a:cubicBezTo>
                    <a:pt x="389" y="1140"/>
                    <a:pt x="398" y="1140"/>
                    <a:pt x="407" y="1138"/>
                  </a:cubicBezTo>
                  <a:cubicBezTo>
                    <a:pt x="411" y="1137"/>
                    <a:pt x="416" y="1136"/>
                    <a:pt x="420" y="1135"/>
                  </a:cubicBezTo>
                  <a:cubicBezTo>
                    <a:pt x="422" y="1135"/>
                    <a:pt x="424" y="1134"/>
                    <a:pt x="426" y="1134"/>
                  </a:cubicBezTo>
                  <a:cubicBezTo>
                    <a:pt x="428" y="1133"/>
                    <a:pt x="430" y="1132"/>
                    <a:pt x="431" y="1132"/>
                  </a:cubicBezTo>
                  <a:cubicBezTo>
                    <a:pt x="437" y="1132"/>
                    <a:pt x="437" y="1123"/>
                    <a:pt x="431" y="1123"/>
                  </a:cubicBezTo>
                  <a:cubicBezTo>
                    <a:pt x="428" y="1123"/>
                    <a:pt x="427" y="1124"/>
                    <a:pt x="424" y="1125"/>
                  </a:cubicBezTo>
                  <a:cubicBezTo>
                    <a:pt x="420" y="1127"/>
                    <a:pt x="415" y="1127"/>
                    <a:pt x="411" y="1128"/>
                  </a:cubicBezTo>
                  <a:cubicBezTo>
                    <a:pt x="411" y="1127"/>
                    <a:pt x="411" y="1126"/>
                    <a:pt x="411" y="1125"/>
                  </a:cubicBezTo>
                  <a:cubicBezTo>
                    <a:pt x="410" y="1124"/>
                    <a:pt x="409" y="1125"/>
                    <a:pt x="409" y="1125"/>
                  </a:cubicBezTo>
                  <a:cubicBezTo>
                    <a:pt x="409" y="1126"/>
                    <a:pt x="410" y="1127"/>
                    <a:pt x="410" y="1128"/>
                  </a:cubicBezTo>
                  <a:cubicBezTo>
                    <a:pt x="410" y="1128"/>
                    <a:pt x="410" y="1128"/>
                    <a:pt x="410" y="1129"/>
                  </a:cubicBezTo>
                  <a:cubicBezTo>
                    <a:pt x="408" y="1129"/>
                    <a:pt x="406" y="1129"/>
                    <a:pt x="404" y="1130"/>
                  </a:cubicBezTo>
                  <a:cubicBezTo>
                    <a:pt x="404" y="1129"/>
                    <a:pt x="404" y="1129"/>
                    <a:pt x="404" y="1129"/>
                  </a:cubicBezTo>
                  <a:cubicBezTo>
                    <a:pt x="404" y="1128"/>
                    <a:pt x="404" y="1128"/>
                    <a:pt x="404" y="1127"/>
                  </a:cubicBezTo>
                  <a:cubicBezTo>
                    <a:pt x="404" y="1126"/>
                    <a:pt x="402" y="1126"/>
                    <a:pt x="402" y="1127"/>
                  </a:cubicBezTo>
                  <a:cubicBezTo>
                    <a:pt x="402" y="1127"/>
                    <a:pt x="402" y="1129"/>
                    <a:pt x="403" y="1130"/>
                  </a:cubicBezTo>
                  <a:cubicBezTo>
                    <a:pt x="401" y="1130"/>
                    <a:pt x="399" y="1130"/>
                    <a:pt x="398" y="1130"/>
                  </a:cubicBezTo>
                  <a:cubicBezTo>
                    <a:pt x="397" y="1129"/>
                    <a:pt x="397" y="1127"/>
                    <a:pt x="397" y="1126"/>
                  </a:cubicBezTo>
                  <a:cubicBezTo>
                    <a:pt x="396" y="1125"/>
                    <a:pt x="395" y="1125"/>
                    <a:pt x="395" y="1126"/>
                  </a:cubicBezTo>
                  <a:cubicBezTo>
                    <a:pt x="396" y="1127"/>
                    <a:pt x="396" y="1129"/>
                    <a:pt x="396" y="1131"/>
                  </a:cubicBezTo>
                  <a:cubicBezTo>
                    <a:pt x="394" y="1131"/>
                    <a:pt x="392" y="1131"/>
                    <a:pt x="390" y="1131"/>
                  </a:cubicBezTo>
                  <a:cubicBezTo>
                    <a:pt x="390" y="1131"/>
                    <a:pt x="390" y="1130"/>
                    <a:pt x="390" y="1130"/>
                  </a:cubicBezTo>
                  <a:cubicBezTo>
                    <a:pt x="390" y="1129"/>
                    <a:pt x="389" y="1129"/>
                    <a:pt x="389" y="1130"/>
                  </a:cubicBezTo>
                  <a:cubicBezTo>
                    <a:pt x="389" y="1130"/>
                    <a:pt x="388" y="1131"/>
                    <a:pt x="388" y="1131"/>
                  </a:cubicBezTo>
                  <a:cubicBezTo>
                    <a:pt x="388" y="1130"/>
                    <a:pt x="388" y="1129"/>
                    <a:pt x="387" y="1127"/>
                  </a:cubicBezTo>
                  <a:cubicBezTo>
                    <a:pt x="387" y="1126"/>
                    <a:pt x="386" y="1127"/>
                    <a:pt x="386" y="1128"/>
                  </a:cubicBezTo>
                  <a:cubicBezTo>
                    <a:pt x="386" y="1129"/>
                    <a:pt x="387" y="1130"/>
                    <a:pt x="387" y="1131"/>
                  </a:cubicBezTo>
                  <a:cubicBezTo>
                    <a:pt x="386" y="1131"/>
                    <a:pt x="385" y="1131"/>
                    <a:pt x="385" y="1131"/>
                  </a:cubicBezTo>
                  <a:cubicBezTo>
                    <a:pt x="384" y="1131"/>
                    <a:pt x="383" y="1131"/>
                    <a:pt x="383" y="1131"/>
                  </a:cubicBezTo>
                  <a:cubicBezTo>
                    <a:pt x="383" y="1131"/>
                    <a:pt x="383" y="1131"/>
                    <a:pt x="383" y="1131"/>
                  </a:cubicBezTo>
                  <a:cubicBezTo>
                    <a:pt x="383" y="1130"/>
                    <a:pt x="383" y="1130"/>
                    <a:pt x="382" y="1130"/>
                  </a:cubicBezTo>
                  <a:cubicBezTo>
                    <a:pt x="382" y="1129"/>
                    <a:pt x="382" y="1128"/>
                    <a:pt x="382" y="1127"/>
                  </a:cubicBezTo>
                  <a:cubicBezTo>
                    <a:pt x="381" y="1126"/>
                    <a:pt x="380" y="1126"/>
                    <a:pt x="380" y="1127"/>
                  </a:cubicBezTo>
                  <a:cubicBezTo>
                    <a:pt x="381" y="1128"/>
                    <a:pt x="381" y="1130"/>
                    <a:pt x="381" y="1131"/>
                  </a:cubicBezTo>
                  <a:cubicBezTo>
                    <a:pt x="379" y="1131"/>
                    <a:pt x="377" y="1131"/>
                    <a:pt x="375" y="1131"/>
                  </a:cubicBezTo>
                  <a:cubicBezTo>
                    <a:pt x="375" y="1131"/>
                    <a:pt x="375" y="1131"/>
                    <a:pt x="375" y="1131"/>
                  </a:cubicBezTo>
                  <a:cubicBezTo>
                    <a:pt x="375" y="1131"/>
                    <a:pt x="375" y="1131"/>
                    <a:pt x="374" y="1131"/>
                  </a:cubicBezTo>
                  <a:cubicBezTo>
                    <a:pt x="374" y="1130"/>
                    <a:pt x="374" y="1129"/>
                    <a:pt x="374" y="1128"/>
                  </a:cubicBezTo>
                  <a:cubicBezTo>
                    <a:pt x="374" y="1127"/>
                    <a:pt x="372" y="1127"/>
                    <a:pt x="372" y="1128"/>
                  </a:cubicBezTo>
                  <a:cubicBezTo>
                    <a:pt x="373" y="1129"/>
                    <a:pt x="373" y="1130"/>
                    <a:pt x="373" y="1131"/>
                  </a:cubicBezTo>
                  <a:cubicBezTo>
                    <a:pt x="371" y="1131"/>
                    <a:pt x="369" y="1131"/>
                    <a:pt x="366" y="1131"/>
                  </a:cubicBezTo>
                  <a:cubicBezTo>
                    <a:pt x="366" y="1131"/>
                    <a:pt x="366" y="1131"/>
                    <a:pt x="366" y="1131"/>
                  </a:cubicBezTo>
                  <a:cubicBezTo>
                    <a:pt x="366" y="1130"/>
                    <a:pt x="366" y="1129"/>
                    <a:pt x="366" y="1128"/>
                  </a:cubicBezTo>
                  <a:cubicBezTo>
                    <a:pt x="366" y="1127"/>
                    <a:pt x="365" y="1127"/>
                    <a:pt x="365" y="1128"/>
                  </a:cubicBezTo>
                  <a:cubicBezTo>
                    <a:pt x="365" y="1129"/>
                    <a:pt x="365" y="1130"/>
                    <a:pt x="365" y="1131"/>
                  </a:cubicBezTo>
                  <a:cubicBezTo>
                    <a:pt x="363" y="1131"/>
                    <a:pt x="361" y="1131"/>
                    <a:pt x="359" y="1131"/>
                  </a:cubicBezTo>
                  <a:cubicBezTo>
                    <a:pt x="359" y="1130"/>
                    <a:pt x="359" y="1128"/>
                    <a:pt x="358" y="1126"/>
                  </a:cubicBezTo>
                  <a:cubicBezTo>
                    <a:pt x="358" y="1126"/>
                    <a:pt x="356" y="1126"/>
                    <a:pt x="357" y="1127"/>
                  </a:cubicBezTo>
                  <a:cubicBezTo>
                    <a:pt x="357" y="1128"/>
                    <a:pt x="358" y="1130"/>
                    <a:pt x="358" y="1131"/>
                  </a:cubicBezTo>
                  <a:cubicBezTo>
                    <a:pt x="356" y="1131"/>
                    <a:pt x="354" y="1131"/>
                    <a:pt x="352" y="1131"/>
                  </a:cubicBezTo>
                  <a:cubicBezTo>
                    <a:pt x="352" y="1129"/>
                    <a:pt x="352" y="1128"/>
                    <a:pt x="352" y="1126"/>
                  </a:cubicBezTo>
                  <a:cubicBezTo>
                    <a:pt x="352" y="1125"/>
                    <a:pt x="350" y="1126"/>
                    <a:pt x="350" y="1127"/>
                  </a:cubicBezTo>
                  <a:cubicBezTo>
                    <a:pt x="351" y="1128"/>
                    <a:pt x="351" y="1129"/>
                    <a:pt x="351" y="1131"/>
                  </a:cubicBezTo>
                  <a:cubicBezTo>
                    <a:pt x="350" y="1131"/>
                    <a:pt x="348" y="1131"/>
                    <a:pt x="347" y="1131"/>
                  </a:cubicBezTo>
                  <a:cubicBezTo>
                    <a:pt x="347" y="1129"/>
                    <a:pt x="347" y="1127"/>
                    <a:pt x="346" y="1126"/>
                  </a:cubicBezTo>
                  <a:cubicBezTo>
                    <a:pt x="346" y="1125"/>
                    <a:pt x="345" y="1125"/>
                    <a:pt x="345" y="1126"/>
                  </a:cubicBezTo>
                  <a:cubicBezTo>
                    <a:pt x="345" y="1128"/>
                    <a:pt x="346" y="1129"/>
                    <a:pt x="346" y="1131"/>
                  </a:cubicBezTo>
                  <a:cubicBezTo>
                    <a:pt x="344" y="1130"/>
                    <a:pt x="343" y="1130"/>
                    <a:pt x="342" y="1130"/>
                  </a:cubicBezTo>
                  <a:cubicBezTo>
                    <a:pt x="342" y="1130"/>
                    <a:pt x="341" y="1130"/>
                    <a:pt x="341" y="1130"/>
                  </a:cubicBezTo>
                  <a:cubicBezTo>
                    <a:pt x="341" y="1129"/>
                    <a:pt x="341" y="1127"/>
                    <a:pt x="341" y="1126"/>
                  </a:cubicBezTo>
                  <a:cubicBezTo>
                    <a:pt x="341" y="1125"/>
                    <a:pt x="339" y="1125"/>
                    <a:pt x="339" y="1126"/>
                  </a:cubicBezTo>
                  <a:cubicBezTo>
                    <a:pt x="340" y="1127"/>
                    <a:pt x="340" y="1129"/>
                    <a:pt x="340" y="1130"/>
                  </a:cubicBezTo>
                  <a:cubicBezTo>
                    <a:pt x="339" y="1130"/>
                    <a:pt x="337" y="1130"/>
                    <a:pt x="336" y="1130"/>
                  </a:cubicBezTo>
                  <a:cubicBezTo>
                    <a:pt x="335" y="1128"/>
                    <a:pt x="335" y="1126"/>
                    <a:pt x="335" y="1124"/>
                  </a:cubicBezTo>
                  <a:cubicBezTo>
                    <a:pt x="335" y="1124"/>
                    <a:pt x="333" y="1124"/>
                    <a:pt x="333" y="1125"/>
                  </a:cubicBezTo>
                  <a:cubicBezTo>
                    <a:pt x="334" y="1126"/>
                    <a:pt x="334" y="1128"/>
                    <a:pt x="335" y="1130"/>
                  </a:cubicBezTo>
                  <a:cubicBezTo>
                    <a:pt x="333" y="1130"/>
                    <a:pt x="332" y="1129"/>
                    <a:pt x="330" y="1129"/>
                  </a:cubicBezTo>
                  <a:cubicBezTo>
                    <a:pt x="330" y="1129"/>
                    <a:pt x="329" y="1129"/>
                    <a:pt x="328" y="1129"/>
                  </a:cubicBezTo>
                  <a:cubicBezTo>
                    <a:pt x="328" y="1127"/>
                    <a:pt x="328" y="1126"/>
                    <a:pt x="328" y="1124"/>
                  </a:cubicBezTo>
                  <a:cubicBezTo>
                    <a:pt x="328" y="1123"/>
                    <a:pt x="327" y="1123"/>
                    <a:pt x="327" y="1124"/>
                  </a:cubicBezTo>
                  <a:cubicBezTo>
                    <a:pt x="326" y="1126"/>
                    <a:pt x="327" y="1127"/>
                    <a:pt x="327" y="1129"/>
                  </a:cubicBezTo>
                  <a:cubicBezTo>
                    <a:pt x="325" y="1129"/>
                    <a:pt x="324" y="1128"/>
                    <a:pt x="322" y="1128"/>
                  </a:cubicBezTo>
                  <a:cubicBezTo>
                    <a:pt x="322" y="1127"/>
                    <a:pt x="322" y="1125"/>
                    <a:pt x="322" y="1123"/>
                  </a:cubicBezTo>
                  <a:cubicBezTo>
                    <a:pt x="322" y="1123"/>
                    <a:pt x="321" y="1122"/>
                    <a:pt x="321" y="1123"/>
                  </a:cubicBezTo>
                  <a:cubicBezTo>
                    <a:pt x="321" y="1125"/>
                    <a:pt x="321" y="1126"/>
                    <a:pt x="321" y="1128"/>
                  </a:cubicBezTo>
                  <a:cubicBezTo>
                    <a:pt x="319" y="1128"/>
                    <a:pt x="317" y="1128"/>
                    <a:pt x="315" y="1127"/>
                  </a:cubicBezTo>
                  <a:cubicBezTo>
                    <a:pt x="315" y="1126"/>
                    <a:pt x="315" y="1125"/>
                    <a:pt x="315" y="1124"/>
                  </a:cubicBezTo>
                  <a:cubicBezTo>
                    <a:pt x="315" y="1123"/>
                    <a:pt x="313" y="1123"/>
                    <a:pt x="313" y="1124"/>
                  </a:cubicBezTo>
                  <a:cubicBezTo>
                    <a:pt x="313" y="1125"/>
                    <a:pt x="313" y="1126"/>
                    <a:pt x="313" y="1127"/>
                  </a:cubicBezTo>
                  <a:cubicBezTo>
                    <a:pt x="312" y="1127"/>
                    <a:pt x="310" y="1127"/>
                    <a:pt x="309" y="1127"/>
                  </a:cubicBezTo>
                  <a:cubicBezTo>
                    <a:pt x="309" y="1125"/>
                    <a:pt x="309" y="1123"/>
                    <a:pt x="309" y="1122"/>
                  </a:cubicBezTo>
                  <a:cubicBezTo>
                    <a:pt x="309" y="1122"/>
                    <a:pt x="308" y="1121"/>
                    <a:pt x="308" y="1121"/>
                  </a:cubicBezTo>
                  <a:cubicBezTo>
                    <a:pt x="307" y="1121"/>
                    <a:pt x="307" y="1122"/>
                    <a:pt x="307" y="1122"/>
                  </a:cubicBezTo>
                  <a:cubicBezTo>
                    <a:pt x="307" y="1123"/>
                    <a:pt x="307" y="1123"/>
                    <a:pt x="308" y="1123"/>
                  </a:cubicBezTo>
                  <a:cubicBezTo>
                    <a:pt x="308" y="1124"/>
                    <a:pt x="308" y="1125"/>
                    <a:pt x="308" y="1126"/>
                  </a:cubicBezTo>
                  <a:cubicBezTo>
                    <a:pt x="306" y="1126"/>
                    <a:pt x="305" y="1126"/>
                    <a:pt x="303" y="1126"/>
                  </a:cubicBezTo>
                  <a:cubicBezTo>
                    <a:pt x="303" y="1126"/>
                    <a:pt x="303" y="1126"/>
                    <a:pt x="302" y="1125"/>
                  </a:cubicBezTo>
                  <a:cubicBezTo>
                    <a:pt x="302" y="1124"/>
                    <a:pt x="302" y="1123"/>
                    <a:pt x="302" y="1121"/>
                  </a:cubicBezTo>
                  <a:cubicBezTo>
                    <a:pt x="302" y="1121"/>
                    <a:pt x="301" y="1121"/>
                    <a:pt x="301" y="1121"/>
                  </a:cubicBezTo>
                  <a:cubicBezTo>
                    <a:pt x="301" y="1123"/>
                    <a:pt x="301" y="1124"/>
                    <a:pt x="301" y="1125"/>
                  </a:cubicBezTo>
                  <a:cubicBezTo>
                    <a:pt x="299" y="1125"/>
                    <a:pt x="297" y="1124"/>
                    <a:pt x="294" y="1123"/>
                  </a:cubicBezTo>
                  <a:cubicBezTo>
                    <a:pt x="294" y="1117"/>
                    <a:pt x="294" y="1117"/>
                    <a:pt x="294" y="1117"/>
                  </a:cubicBezTo>
                  <a:cubicBezTo>
                    <a:pt x="294" y="1116"/>
                    <a:pt x="293" y="1116"/>
                    <a:pt x="293" y="1117"/>
                  </a:cubicBezTo>
                  <a:cubicBezTo>
                    <a:pt x="293" y="1123"/>
                    <a:pt x="293" y="1123"/>
                    <a:pt x="293" y="1123"/>
                  </a:cubicBezTo>
                  <a:cubicBezTo>
                    <a:pt x="291" y="1122"/>
                    <a:pt x="289" y="1122"/>
                    <a:pt x="287" y="1121"/>
                  </a:cubicBezTo>
                  <a:cubicBezTo>
                    <a:pt x="287" y="1119"/>
                    <a:pt x="287" y="1118"/>
                    <a:pt x="288" y="1116"/>
                  </a:cubicBezTo>
                  <a:cubicBezTo>
                    <a:pt x="288" y="1116"/>
                    <a:pt x="286" y="1115"/>
                    <a:pt x="286" y="1116"/>
                  </a:cubicBezTo>
                  <a:cubicBezTo>
                    <a:pt x="286" y="1118"/>
                    <a:pt x="286" y="1119"/>
                    <a:pt x="286" y="1120"/>
                  </a:cubicBezTo>
                  <a:cubicBezTo>
                    <a:pt x="284" y="1119"/>
                    <a:pt x="281" y="1118"/>
                    <a:pt x="279" y="1117"/>
                  </a:cubicBezTo>
                  <a:cubicBezTo>
                    <a:pt x="279" y="1116"/>
                    <a:pt x="279" y="1115"/>
                    <a:pt x="280" y="1113"/>
                  </a:cubicBezTo>
                  <a:cubicBezTo>
                    <a:pt x="280" y="1113"/>
                    <a:pt x="279" y="1112"/>
                    <a:pt x="278" y="1113"/>
                  </a:cubicBezTo>
                  <a:cubicBezTo>
                    <a:pt x="278" y="1114"/>
                    <a:pt x="278" y="1115"/>
                    <a:pt x="278" y="1117"/>
                  </a:cubicBezTo>
                  <a:cubicBezTo>
                    <a:pt x="276" y="1116"/>
                    <a:pt x="274" y="1115"/>
                    <a:pt x="273" y="1115"/>
                  </a:cubicBezTo>
                  <a:cubicBezTo>
                    <a:pt x="272" y="1114"/>
                    <a:pt x="272" y="1113"/>
                    <a:pt x="272" y="1113"/>
                  </a:cubicBezTo>
                  <a:cubicBezTo>
                    <a:pt x="272" y="1112"/>
                    <a:pt x="272" y="1111"/>
                    <a:pt x="272" y="1110"/>
                  </a:cubicBezTo>
                  <a:cubicBezTo>
                    <a:pt x="272" y="1109"/>
                    <a:pt x="271" y="1110"/>
                    <a:pt x="271" y="1111"/>
                  </a:cubicBezTo>
                  <a:cubicBezTo>
                    <a:pt x="271" y="1111"/>
                    <a:pt x="271" y="1112"/>
                    <a:pt x="271" y="1113"/>
                  </a:cubicBezTo>
                  <a:cubicBezTo>
                    <a:pt x="271" y="1114"/>
                    <a:pt x="271" y="1114"/>
                    <a:pt x="271" y="1114"/>
                  </a:cubicBezTo>
                  <a:cubicBezTo>
                    <a:pt x="270" y="1114"/>
                    <a:pt x="268" y="1113"/>
                    <a:pt x="266" y="1112"/>
                  </a:cubicBezTo>
                  <a:cubicBezTo>
                    <a:pt x="266" y="1111"/>
                    <a:pt x="266" y="1109"/>
                    <a:pt x="266" y="1108"/>
                  </a:cubicBezTo>
                  <a:cubicBezTo>
                    <a:pt x="266" y="1107"/>
                    <a:pt x="265" y="1107"/>
                    <a:pt x="265" y="1108"/>
                  </a:cubicBezTo>
                  <a:cubicBezTo>
                    <a:pt x="265" y="1109"/>
                    <a:pt x="265" y="1111"/>
                    <a:pt x="265" y="1112"/>
                  </a:cubicBezTo>
                  <a:cubicBezTo>
                    <a:pt x="262" y="1111"/>
                    <a:pt x="259" y="1110"/>
                    <a:pt x="256" y="1109"/>
                  </a:cubicBezTo>
                  <a:cubicBezTo>
                    <a:pt x="253" y="1107"/>
                    <a:pt x="251" y="1106"/>
                    <a:pt x="248" y="1105"/>
                  </a:cubicBezTo>
                  <a:cubicBezTo>
                    <a:pt x="248" y="1104"/>
                    <a:pt x="248" y="1103"/>
                    <a:pt x="248" y="1102"/>
                  </a:cubicBezTo>
                  <a:cubicBezTo>
                    <a:pt x="248" y="1101"/>
                    <a:pt x="247" y="1101"/>
                    <a:pt x="247" y="1101"/>
                  </a:cubicBezTo>
                  <a:cubicBezTo>
                    <a:pt x="247" y="1103"/>
                    <a:pt x="247" y="1104"/>
                    <a:pt x="247" y="1105"/>
                  </a:cubicBezTo>
                  <a:cubicBezTo>
                    <a:pt x="243" y="1103"/>
                    <a:pt x="239" y="1101"/>
                    <a:pt x="236" y="1099"/>
                  </a:cubicBezTo>
                  <a:cubicBezTo>
                    <a:pt x="235" y="1098"/>
                    <a:pt x="234" y="1097"/>
                    <a:pt x="233" y="1097"/>
                  </a:cubicBezTo>
                  <a:cubicBezTo>
                    <a:pt x="233" y="1097"/>
                    <a:pt x="233" y="1097"/>
                    <a:pt x="233" y="1097"/>
                  </a:cubicBezTo>
                  <a:cubicBezTo>
                    <a:pt x="234" y="1097"/>
                    <a:pt x="232" y="1096"/>
                    <a:pt x="232" y="1095"/>
                  </a:cubicBezTo>
                  <a:cubicBezTo>
                    <a:pt x="231" y="1095"/>
                    <a:pt x="230" y="1094"/>
                    <a:pt x="229" y="1093"/>
                  </a:cubicBezTo>
                  <a:cubicBezTo>
                    <a:pt x="227" y="1090"/>
                    <a:pt x="225" y="1087"/>
                    <a:pt x="224" y="1083"/>
                  </a:cubicBezTo>
                  <a:cubicBezTo>
                    <a:pt x="223" y="1078"/>
                    <a:pt x="224" y="1073"/>
                    <a:pt x="226" y="1069"/>
                  </a:cubicBezTo>
                  <a:cubicBezTo>
                    <a:pt x="226" y="1068"/>
                    <a:pt x="229" y="1066"/>
                    <a:pt x="231" y="1064"/>
                  </a:cubicBezTo>
                  <a:cubicBezTo>
                    <a:pt x="235" y="1068"/>
                    <a:pt x="241" y="1071"/>
                    <a:pt x="246" y="1073"/>
                  </a:cubicBezTo>
                  <a:cubicBezTo>
                    <a:pt x="254" y="1076"/>
                    <a:pt x="261" y="1081"/>
                    <a:pt x="269" y="1084"/>
                  </a:cubicBezTo>
                  <a:cubicBezTo>
                    <a:pt x="276" y="1086"/>
                    <a:pt x="284" y="1088"/>
                    <a:pt x="292" y="1087"/>
                  </a:cubicBezTo>
                  <a:cubicBezTo>
                    <a:pt x="296" y="1086"/>
                    <a:pt x="301" y="1088"/>
                    <a:pt x="305" y="1088"/>
                  </a:cubicBezTo>
                  <a:cubicBezTo>
                    <a:pt x="310" y="1089"/>
                    <a:pt x="315" y="1090"/>
                    <a:pt x="321" y="1090"/>
                  </a:cubicBezTo>
                  <a:cubicBezTo>
                    <a:pt x="331" y="1092"/>
                    <a:pt x="341" y="1092"/>
                    <a:pt x="351" y="1092"/>
                  </a:cubicBezTo>
                  <a:cubicBezTo>
                    <a:pt x="361" y="1092"/>
                    <a:pt x="371" y="1093"/>
                    <a:pt x="381" y="1093"/>
                  </a:cubicBezTo>
                  <a:cubicBezTo>
                    <a:pt x="390" y="1092"/>
                    <a:pt x="398" y="1092"/>
                    <a:pt x="406" y="1088"/>
                  </a:cubicBezTo>
                  <a:cubicBezTo>
                    <a:pt x="409" y="1087"/>
                    <a:pt x="412" y="1085"/>
                    <a:pt x="416" y="1084"/>
                  </a:cubicBezTo>
                  <a:cubicBezTo>
                    <a:pt x="420" y="1083"/>
                    <a:pt x="425" y="1081"/>
                    <a:pt x="429" y="1082"/>
                  </a:cubicBezTo>
                  <a:cubicBezTo>
                    <a:pt x="434" y="1082"/>
                    <a:pt x="434" y="1073"/>
                    <a:pt x="429" y="1073"/>
                  </a:cubicBezTo>
                  <a:cubicBezTo>
                    <a:pt x="425" y="1072"/>
                    <a:pt x="422" y="1073"/>
                    <a:pt x="419" y="1074"/>
                  </a:cubicBezTo>
                  <a:cubicBezTo>
                    <a:pt x="419" y="1074"/>
                    <a:pt x="418" y="1075"/>
                    <a:pt x="417" y="1075"/>
                  </a:cubicBezTo>
                  <a:cubicBezTo>
                    <a:pt x="417" y="1073"/>
                    <a:pt x="417" y="1072"/>
                    <a:pt x="417" y="1071"/>
                  </a:cubicBezTo>
                  <a:cubicBezTo>
                    <a:pt x="416" y="1070"/>
                    <a:pt x="415" y="1070"/>
                    <a:pt x="415" y="1071"/>
                  </a:cubicBezTo>
                  <a:cubicBezTo>
                    <a:pt x="416" y="1072"/>
                    <a:pt x="416" y="1074"/>
                    <a:pt x="416" y="1075"/>
                  </a:cubicBezTo>
                  <a:cubicBezTo>
                    <a:pt x="414" y="1075"/>
                    <a:pt x="411" y="1076"/>
                    <a:pt x="409" y="1077"/>
                  </a:cubicBezTo>
                  <a:cubicBezTo>
                    <a:pt x="409" y="1076"/>
                    <a:pt x="409" y="1076"/>
                    <a:pt x="409" y="1076"/>
                  </a:cubicBezTo>
                  <a:cubicBezTo>
                    <a:pt x="408" y="1075"/>
                    <a:pt x="407" y="1076"/>
                    <a:pt x="407" y="1076"/>
                  </a:cubicBezTo>
                  <a:cubicBezTo>
                    <a:pt x="407" y="1077"/>
                    <a:pt x="408" y="1077"/>
                    <a:pt x="408" y="1077"/>
                  </a:cubicBezTo>
                  <a:cubicBezTo>
                    <a:pt x="406" y="1078"/>
                    <a:pt x="405" y="1078"/>
                    <a:pt x="404" y="1079"/>
                  </a:cubicBezTo>
                  <a:cubicBezTo>
                    <a:pt x="404" y="1079"/>
                    <a:pt x="404" y="1079"/>
                    <a:pt x="404" y="1079"/>
                  </a:cubicBezTo>
                  <a:cubicBezTo>
                    <a:pt x="403" y="1078"/>
                    <a:pt x="403" y="1077"/>
                    <a:pt x="403" y="1076"/>
                  </a:cubicBezTo>
                  <a:cubicBezTo>
                    <a:pt x="403" y="1076"/>
                    <a:pt x="402" y="1076"/>
                    <a:pt x="402" y="1077"/>
                  </a:cubicBezTo>
                  <a:cubicBezTo>
                    <a:pt x="402" y="1078"/>
                    <a:pt x="402" y="1079"/>
                    <a:pt x="403" y="1080"/>
                  </a:cubicBezTo>
                  <a:cubicBezTo>
                    <a:pt x="401" y="1081"/>
                    <a:pt x="400" y="1081"/>
                    <a:pt x="399" y="1082"/>
                  </a:cubicBezTo>
                  <a:cubicBezTo>
                    <a:pt x="398" y="1082"/>
                    <a:pt x="398" y="1082"/>
                    <a:pt x="398" y="1082"/>
                  </a:cubicBezTo>
                  <a:cubicBezTo>
                    <a:pt x="398" y="1082"/>
                    <a:pt x="397" y="1081"/>
                    <a:pt x="397" y="1080"/>
                  </a:cubicBezTo>
                  <a:cubicBezTo>
                    <a:pt x="397" y="1080"/>
                    <a:pt x="397" y="1079"/>
                    <a:pt x="397" y="1078"/>
                  </a:cubicBezTo>
                  <a:cubicBezTo>
                    <a:pt x="397" y="1078"/>
                    <a:pt x="397" y="1078"/>
                    <a:pt x="397" y="1077"/>
                  </a:cubicBezTo>
                  <a:cubicBezTo>
                    <a:pt x="397" y="1077"/>
                    <a:pt x="397" y="1077"/>
                    <a:pt x="397" y="1076"/>
                  </a:cubicBezTo>
                  <a:cubicBezTo>
                    <a:pt x="397" y="1076"/>
                    <a:pt x="397" y="1076"/>
                    <a:pt x="397" y="1076"/>
                  </a:cubicBezTo>
                  <a:cubicBezTo>
                    <a:pt x="396" y="1076"/>
                    <a:pt x="396" y="1076"/>
                    <a:pt x="396" y="1076"/>
                  </a:cubicBezTo>
                  <a:cubicBezTo>
                    <a:pt x="395" y="1077"/>
                    <a:pt x="396" y="1078"/>
                    <a:pt x="396" y="1078"/>
                  </a:cubicBezTo>
                  <a:cubicBezTo>
                    <a:pt x="396" y="1080"/>
                    <a:pt x="396" y="1081"/>
                    <a:pt x="396" y="1082"/>
                  </a:cubicBezTo>
                  <a:cubicBezTo>
                    <a:pt x="394" y="1083"/>
                    <a:pt x="392" y="1083"/>
                    <a:pt x="389" y="1083"/>
                  </a:cubicBezTo>
                  <a:cubicBezTo>
                    <a:pt x="389" y="1083"/>
                    <a:pt x="389" y="1083"/>
                    <a:pt x="389" y="1083"/>
                  </a:cubicBezTo>
                  <a:cubicBezTo>
                    <a:pt x="389" y="1082"/>
                    <a:pt x="390" y="1082"/>
                    <a:pt x="390" y="1082"/>
                  </a:cubicBezTo>
                  <a:cubicBezTo>
                    <a:pt x="390" y="1081"/>
                    <a:pt x="389" y="1081"/>
                    <a:pt x="389" y="1081"/>
                  </a:cubicBezTo>
                  <a:cubicBezTo>
                    <a:pt x="389" y="1080"/>
                    <a:pt x="389" y="1079"/>
                    <a:pt x="389" y="1078"/>
                  </a:cubicBezTo>
                  <a:cubicBezTo>
                    <a:pt x="389" y="1077"/>
                    <a:pt x="387" y="1077"/>
                    <a:pt x="387" y="1078"/>
                  </a:cubicBezTo>
                  <a:cubicBezTo>
                    <a:pt x="388" y="1079"/>
                    <a:pt x="388" y="1081"/>
                    <a:pt x="388" y="1083"/>
                  </a:cubicBezTo>
                  <a:cubicBezTo>
                    <a:pt x="388" y="1083"/>
                    <a:pt x="388" y="1083"/>
                    <a:pt x="389" y="1083"/>
                  </a:cubicBezTo>
                  <a:cubicBezTo>
                    <a:pt x="388" y="1083"/>
                    <a:pt x="387" y="1083"/>
                    <a:pt x="386" y="1083"/>
                  </a:cubicBezTo>
                  <a:cubicBezTo>
                    <a:pt x="384" y="1084"/>
                    <a:pt x="383" y="1084"/>
                    <a:pt x="382" y="1084"/>
                  </a:cubicBezTo>
                  <a:cubicBezTo>
                    <a:pt x="382" y="1084"/>
                    <a:pt x="382" y="1084"/>
                    <a:pt x="382" y="1084"/>
                  </a:cubicBezTo>
                  <a:cubicBezTo>
                    <a:pt x="381" y="1083"/>
                    <a:pt x="381" y="1083"/>
                    <a:pt x="381" y="1082"/>
                  </a:cubicBezTo>
                  <a:cubicBezTo>
                    <a:pt x="381" y="1082"/>
                    <a:pt x="381" y="1081"/>
                    <a:pt x="381" y="1080"/>
                  </a:cubicBezTo>
                  <a:cubicBezTo>
                    <a:pt x="381" y="1079"/>
                    <a:pt x="380" y="1079"/>
                    <a:pt x="380" y="1080"/>
                  </a:cubicBezTo>
                  <a:cubicBezTo>
                    <a:pt x="380" y="1081"/>
                    <a:pt x="380" y="1083"/>
                    <a:pt x="380" y="1084"/>
                  </a:cubicBezTo>
                  <a:cubicBezTo>
                    <a:pt x="378" y="1084"/>
                    <a:pt x="376" y="1084"/>
                    <a:pt x="374" y="1084"/>
                  </a:cubicBezTo>
                  <a:cubicBezTo>
                    <a:pt x="374" y="1084"/>
                    <a:pt x="374" y="1084"/>
                    <a:pt x="374" y="1083"/>
                  </a:cubicBezTo>
                  <a:cubicBezTo>
                    <a:pt x="374" y="1082"/>
                    <a:pt x="374" y="1081"/>
                    <a:pt x="374" y="1079"/>
                  </a:cubicBezTo>
                  <a:cubicBezTo>
                    <a:pt x="374" y="1079"/>
                    <a:pt x="373" y="1079"/>
                    <a:pt x="373" y="1079"/>
                  </a:cubicBezTo>
                  <a:cubicBezTo>
                    <a:pt x="373" y="1081"/>
                    <a:pt x="372" y="1083"/>
                    <a:pt x="373" y="1084"/>
                  </a:cubicBezTo>
                  <a:cubicBezTo>
                    <a:pt x="370" y="1084"/>
                    <a:pt x="368" y="1084"/>
                    <a:pt x="365" y="1084"/>
                  </a:cubicBezTo>
                  <a:cubicBezTo>
                    <a:pt x="366" y="1082"/>
                    <a:pt x="366" y="1080"/>
                    <a:pt x="366" y="1079"/>
                  </a:cubicBezTo>
                  <a:cubicBezTo>
                    <a:pt x="366" y="1078"/>
                    <a:pt x="364" y="1078"/>
                    <a:pt x="364" y="1079"/>
                  </a:cubicBezTo>
                  <a:cubicBezTo>
                    <a:pt x="365" y="1081"/>
                    <a:pt x="364" y="1082"/>
                    <a:pt x="364" y="1084"/>
                  </a:cubicBezTo>
                  <a:cubicBezTo>
                    <a:pt x="363" y="1084"/>
                    <a:pt x="361" y="1084"/>
                    <a:pt x="360" y="1083"/>
                  </a:cubicBezTo>
                  <a:cubicBezTo>
                    <a:pt x="360" y="1083"/>
                    <a:pt x="359" y="1082"/>
                    <a:pt x="359" y="1082"/>
                  </a:cubicBezTo>
                  <a:cubicBezTo>
                    <a:pt x="359" y="1081"/>
                    <a:pt x="359" y="1080"/>
                    <a:pt x="359" y="1079"/>
                  </a:cubicBezTo>
                  <a:cubicBezTo>
                    <a:pt x="359" y="1078"/>
                    <a:pt x="358" y="1078"/>
                    <a:pt x="358" y="1079"/>
                  </a:cubicBezTo>
                  <a:cubicBezTo>
                    <a:pt x="358" y="1081"/>
                    <a:pt x="358" y="1082"/>
                    <a:pt x="358" y="1083"/>
                  </a:cubicBezTo>
                  <a:cubicBezTo>
                    <a:pt x="357" y="1083"/>
                    <a:pt x="355" y="1083"/>
                    <a:pt x="354" y="1083"/>
                  </a:cubicBezTo>
                  <a:cubicBezTo>
                    <a:pt x="354" y="1083"/>
                    <a:pt x="354" y="1082"/>
                    <a:pt x="354" y="1081"/>
                  </a:cubicBezTo>
                  <a:cubicBezTo>
                    <a:pt x="354" y="1081"/>
                    <a:pt x="353" y="1080"/>
                    <a:pt x="353" y="1081"/>
                  </a:cubicBezTo>
                  <a:cubicBezTo>
                    <a:pt x="353" y="1082"/>
                    <a:pt x="353" y="1082"/>
                    <a:pt x="352" y="1083"/>
                  </a:cubicBezTo>
                  <a:cubicBezTo>
                    <a:pt x="351" y="1083"/>
                    <a:pt x="349" y="1083"/>
                    <a:pt x="348" y="1083"/>
                  </a:cubicBezTo>
                  <a:cubicBezTo>
                    <a:pt x="348" y="1083"/>
                    <a:pt x="347" y="1083"/>
                    <a:pt x="347" y="1083"/>
                  </a:cubicBezTo>
                  <a:cubicBezTo>
                    <a:pt x="347" y="1083"/>
                    <a:pt x="346" y="1083"/>
                    <a:pt x="346" y="1083"/>
                  </a:cubicBezTo>
                  <a:cubicBezTo>
                    <a:pt x="346" y="1082"/>
                    <a:pt x="346" y="1081"/>
                    <a:pt x="346" y="1079"/>
                  </a:cubicBezTo>
                  <a:cubicBezTo>
                    <a:pt x="346" y="1079"/>
                    <a:pt x="345" y="1079"/>
                    <a:pt x="345" y="1079"/>
                  </a:cubicBezTo>
                  <a:cubicBezTo>
                    <a:pt x="345" y="1081"/>
                    <a:pt x="345" y="1082"/>
                    <a:pt x="345" y="1083"/>
                  </a:cubicBezTo>
                  <a:cubicBezTo>
                    <a:pt x="343" y="1083"/>
                    <a:pt x="341" y="1083"/>
                    <a:pt x="340" y="1083"/>
                  </a:cubicBezTo>
                  <a:cubicBezTo>
                    <a:pt x="340" y="1082"/>
                    <a:pt x="340" y="1081"/>
                    <a:pt x="340" y="1080"/>
                  </a:cubicBezTo>
                  <a:cubicBezTo>
                    <a:pt x="340" y="1080"/>
                    <a:pt x="340" y="1078"/>
                    <a:pt x="339" y="1078"/>
                  </a:cubicBezTo>
                  <a:cubicBezTo>
                    <a:pt x="339" y="1077"/>
                    <a:pt x="338" y="1078"/>
                    <a:pt x="339" y="1079"/>
                  </a:cubicBezTo>
                  <a:cubicBezTo>
                    <a:pt x="338" y="1079"/>
                    <a:pt x="338" y="1078"/>
                    <a:pt x="339" y="1079"/>
                  </a:cubicBezTo>
                  <a:cubicBezTo>
                    <a:pt x="339" y="1079"/>
                    <a:pt x="339" y="1079"/>
                    <a:pt x="339" y="1079"/>
                  </a:cubicBezTo>
                  <a:cubicBezTo>
                    <a:pt x="339" y="1080"/>
                    <a:pt x="339" y="1081"/>
                    <a:pt x="339" y="1081"/>
                  </a:cubicBezTo>
                  <a:cubicBezTo>
                    <a:pt x="338" y="1082"/>
                    <a:pt x="338" y="1082"/>
                    <a:pt x="338" y="1083"/>
                  </a:cubicBezTo>
                  <a:cubicBezTo>
                    <a:pt x="336" y="1083"/>
                    <a:pt x="333" y="1083"/>
                    <a:pt x="331" y="1083"/>
                  </a:cubicBezTo>
                  <a:cubicBezTo>
                    <a:pt x="331" y="1081"/>
                    <a:pt x="331" y="1080"/>
                    <a:pt x="331" y="1078"/>
                  </a:cubicBezTo>
                  <a:cubicBezTo>
                    <a:pt x="331" y="1078"/>
                    <a:pt x="330" y="1078"/>
                    <a:pt x="330" y="1078"/>
                  </a:cubicBezTo>
                  <a:cubicBezTo>
                    <a:pt x="330" y="1078"/>
                    <a:pt x="330" y="1078"/>
                    <a:pt x="329" y="1079"/>
                  </a:cubicBezTo>
                  <a:cubicBezTo>
                    <a:pt x="329" y="1079"/>
                    <a:pt x="330" y="1080"/>
                    <a:pt x="330" y="1080"/>
                  </a:cubicBezTo>
                  <a:cubicBezTo>
                    <a:pt x="330" y="1081"/>
                    <a:pt x="330" y="1082"/>
                    <a:pt x="330" y="1082"/>
                  </a:cubicBezTo>
                  <a:cubicBezTo>
                    <a:pt x="328" y="1082"/>
                    <a:pt x="326" y="1082"/>
                    <a:pt x="324" y="1082"/>
                  </a:cubicBezTo>
                  <a:cubicBezTo>
                    <a:pt x="324" y="1081"/>
                    <a:pt x="324" y="1079"/>
                    <a:pt x="325" y="1077"/>
                  </a:cubicBezTo>
                  <a:cubicBezTo>
                    <a:pt x="325" y="1076"/>
                    <a:pt x="324" y="1076"/>
                    <a:pt x="323" y="1077"/>
                  </a:cubicBezTo>
                  <a:cubicBezTo>
                    <a:pt x="323" y="1079"/>
                    <a:pt x="323" y="1080"/>
                    <a:pt x="323" y="1082"/>
                  </a:cubicBezTo>
                  <a:cubicBezTo>
                    <a:pt x="321" y="1082"/>
                    <a:pt x="320" y="1082"/>
                    <a:pt x="318" y="1081"/>
                  </a:cubicBezTo>
                  <a:cubicBezTo>
                    <a:pt x="318" y="1080"/>
                    <a:pt x="318" y="1079"/>
                    <a:pt x="318" y="1078"/>
                  </a:cubicBezTo>
                  <a:cubicBezTo>
                    <a:pt x="317" y="1078"/>
                    <a:pt x="316" y="1078"/>
                    <a:pt x="316" y="1079"/>
                  </a:cubicBezTo>
                  <a:cubicBezTo>
                    <a:pt x="317" y="1080"/>
                    <a:pt x="317" y="1080"/>
                    <a:pt x="317" y="1081"/>
                  </a:cubicBezTo>
                  <a:cubicBezTo>
                    <a:pt x="315" y="1081"/>
                    <a:pt x="312" y="1081"/>
                    <a:pt x="310" y="1080"/>
                  </a:cubicBezTo>
                  <a:cubicBezTo>
                    <a:pt x="310" y="1080"/>
                    <a:pt x="310" y="1079"/>
                    <a:pt x="311" y="1078"/>
                  </a:cubicBezTo>
                  <a:cubicBezTo>
                    <a:pt x="311" y="1077"/>
                    <a:pt x="311" y="1075"/>
                    <a:pt x="310" y="1075"/>
                  </a:cubicBezTo>
                  <a:cubicBezTo>
                    <a:pt x="309" y="1074"/>
                    <a:pt x="309" y="1076"/>
                    <a:pt x="309" y="1076"/>
                  </a:cubicBezTo>
                  <a:cubicBezTo>
                    <a:pt x="309" y="1076"/>
                    <a:pt x="309" y="1076"/>
                    <a:pt x="309" y="1076"/>
                  </a:cubicBezTo>
                  <a:cubicBezTo>
                    <a:pt x="309" y="1076"/>
                    <a:pt x="309" y="1077"/>
                    <a:pt x="309" y="1077"/>
                  </a:cubicBezTo>
                  <a:cubicBezTo>
                    <a:pt x="309" y="1078"/>
                    <a:pt x="309" y="1079"/>
                    <a:pt x="309" y="1080"/>
                  </a:cubicBezTo>
                  <a:cubicBezTo>
                    <a:pt x="309" y="1080"/>
                    <a:pt x="309" y="1080"/>
                    <a:pt x="309" y="1080"/>
                  </a:cubicBezTo>
                  <a:cubicBezTo>
                    <a:pt x="308" y="1080"/>
                    <a:pt x="306" y="1080"/>
                    <a:pt x="305" y="1080"/>
                  </a:cubicBezTo>
                  <a:cubicBezTo>
                    <a:pt x="305" y="1078"/>
                    <a:pt x="305" y="1076"/>
                    <a:pt x="305" y="1075"/>
                  </a:cubicBezTo>
                  <a:cubicBezTo>
                    <a:pt x="305" y="1074"/>
                    <a:pt x="304" y="1074"/>
                    <a:pt x="304" y="1075"/>
                  </a:cubicBezTo>
                  <a:cubicBezTo>
                    <a:pt x="304" y="1076"/>
                    <a:pt x="304" y="1078"/>
                    <a:pt x="304" y="1079"/>
                  </a:cubicBezTo>
                  <a:cubicBezTo>
                    <a:pt x="303" y="1079"/>
                    <a:pt x="302" y="1079"/>
                    <a:pt x="301" y="1079"/>
                  </a:cubicBezTo>
                  <a:cubicBezTo>
                    <a:pt x="300" y="1079"/>
                    <a:pt x="300" y="1079"/>
                    <a:pt x="299" y="1079"/>
                  </a:cubicBezTo>
                  <a:cubicBezTo>
                    <a:pt x="299" y="1078"/>
                    <a:pt x="298" y="1077"/>
                    <a:pt x="298" y="1076"/>
                  </a:cubicBezTo>
                  <a:cubicBezTo>
                    <a:pt x="298" y="1075"/>
                    <a:pt x="297" y="1076"/>
                    <a:pt x="297" y="1076"/>
                  </a:cubicBezTo>
                  <a:cubicBezTo>
                    <a:pt x="297" y="1077"/>
                    <a:pt x="297" y="1078"/>
                    <a:pt x="297" y="1079"/>
                  </a:cubicBezTo>
                  <a:cubicBezTo>
                    <a:pt x="295" y="1078"/>
                    <a:pt x="293" y="1078"/>
                    <a:pt x="291" y="1078"/>
                  </a:cubicBezTo>
                  <a:cubicBezTo>
                    <a:pt x="291" y="1076"/>
                    <a:pt x="291" y="1075"/>
                    <a:pt x="292" y="1073"/>
                  </a:cubicBezTo>
                  <a:cubicBezTo>
                    <a:pt x="292" y="1072"/>
                    <a:pt x="291" y="1072"/>
                    <a:pt x="290" y="1073"/>
                  </a:cubicBezTo>
                  <a:cubicBezTo>
                    <a:pt x="290" y="1075"/>
                    <a:pt x="290" y="1076"/>
                    <a:pt x="290" y="1078"/>
                  </a:cubicBezTo>
                  <a:cubicBezTo>
                    <a:pt x="290" y="1078"/>
                    <a:pt x="290" y="1078"/>
                    <a:pt x="290" y="1078"/>
                  </a:cubicBezTo>
                  <a:cubicBezTo>
                    <a:pt x="289" y="1078"/>
                    <a:pt x="287" y="1078"/>
                    <a:pt x="286" y="1078"/>
                  </a:cubicBezTo>
                  <a:cubicBezTo>
                    <a:pt x="286" y="1076"/>
                    <a:pt x="286" y="1074"/>
                    <a:pt x="286" y="1073"/>
                  </a:cubicBezTo>
                  <a:cubicBezTo>
                    <a:pt x="286" y="1072"/>
                    <a:pt x="285" y="1072"/>
                    <a:pt x="285" y="1072"/>
                  </a:cubicBezTo>
                  <a:cubicBezTo>
                    <a:pt x="285" y="1074"/>
                    <a:pt x="285" y="1076"/>
                    <a:pt x="285" y="1078"/>
                  </a:cubicBezTo>
                  <a:cubicBezTo>
                    <a:pt x="284" y="1078"/>
                    <a:pt x="282" y="1077"/>
                    <a:pt x="281" y="1077"/>
                  </a:cubicBezTo>
                  <a:cubicBezTo>
                    <a:pt x="280" y="1077"/>
                    <a:pt x="279" y="1077"/>
                    <a:pt x="278" y="1077"/>
                  </a:cubicBezTo>
                  <a:cubicBezTo>
                    <a:pt x="278" y="1077"/>
                    <a:pt x="277" y="1077"/>
                    <a:pt x="277" y="1077"/>
                  </a:cubicBezTo>
                  <a:cubicBezTo>
                    <a:pt x="277" y="1075"/>
                    <a:pt x="278" y="1073"/>
                    <a:pt x="278" y="1072"/>
                  </a:cubicBezTo>
                  <a:cubicBezTo>
                    <a:pt x="278" y="1071"/>
                    <a:pt x="276" y="1071"/>
                    <a:pt x="276" y="1072"/>
                  </a:cubicBezTo>
                  <a:cubicBezTo>
                    <a:pt x="276" y="1073"/>
                    <a:pt x="276" y="1075"/>
                    <a:pt x="276" y="1077"/>
                  </a:cubicBezTo>
                  <a:cubicBezTo>
                    <a:pt x="275" y="1076"/>
                    <a:pt x="273" y="1076"/>
                    <a:pt x="272" y="1076"/>
                  </a:cubicBezTo>
                  <a:cubicBezTo>
                    <a:pt x="272" y="1074"/>
                    <a:pt x="272" y="1072"/>
                    <a:pt x="272" y="1071"/>
                  </a:cubicBezTo>
                  <a:cubicBezTo>
                    <a:pt x="272" y="1070"/>
                    <a:pt x="270" y="1070"/>
                    <a:pt x="270" y="1071"/>
                  </a:cubicBezTo>
                  <a:cubicBezTo>
                    <a:pt x="270" y="1072"/>
                    <a:pt x="270" y="1074"/>
                    <a:pt x="270" y="1075"/>
                  </a:cubicBezTo>
                  <a:cubicBezTo>
                    <a:pt x="269" y="1075"/>
                    <a:pt x="267" y="1074"/>
                    <a:pt x="265" y="1073"/>
                  </a:cubicBezTo>
                  <a:cubicBezTo>
                    <a:pt x="266" y="1071"/>
                    <a:pt x="267" y="1069"/>
                    <a:pt x="268" y="1067"/>
                  </a:cubicBezTo>
                  <a:cubicBezTo>
                    <a:pt x="268" y="1066"/>
                    <a:pt x="267" y="1065"/>
                    <a:pt x="267" y="1066"/>
                  </a:cubicBezTo>
                  <a:cubicBezTo>
                    <a:pt x="265" y="1068"/>
                    <a:pt x="265" y="1070"/>
                    <a:pt x="264" y="1073"/>
                  </a:cubicBezTo>
                  <a:cubicBezTo>
                    <a:pt x="263" y="1072"/>
                    <a:pt x="261" y="1071"/>
                    <a:pt x="260" y="1070"/>
                  </a:cubicBezTo>
                  <a:cubicBezTo>
                    <a:pt x="260" y="1070"/>
                    <a:pt x="260" y="1070"/>
                    <a:pt x="260" y="1069"/>
                  </a:cubicBezTo>
                  <a:cubicBezTo>
                    <a:pt x="260" y="1068"/>
                    <a:pt x="261" y="1066"/>
                    <a:pt x="262" y="1064"/>
                  </a:cubicBezTo>
                  <a:cubicBezTo>
                    <a:pt x="262" y="1064"/>
                    <a:pt x="261" y="1063"/>
                    <a:pt x="260" y="1064"/>
                  </a:cubicBezTo>
                  <a:cubicBezTo>
                    <a:pt x="260" y="1065"/>
                    <a:pt x="259" y="1066"/>
                    <a:pt x="259" y="1067"/>
                  </a:cubicBezTo>
                  <a:cubicBezTo>
                    <a:pt x="259" y="1068"/>
                    <a:pt x="259" y="1069"/>
                    <a:pt x="259" y="1070"/>
                  </a:cubicBezTo>
                  <a:cubicBezTo>
                    <a:pt x="258" y="1069"/>
                    <a:pt x="257" y="1069"/>
                    <a:pt x="256" y="1068"/>
                  </a:cubicBezTo>
                  <a:cubicBezTo>
                    <a:pt x="251" y="1065"/>
                    <a:pt x="243" y="1063"/>
                    <a:pt x="238" y="1059"/>
                  </a:cubicBezTo>
                  <a:cubicBezTo>
                    <a:pt x="238" y="1058"/>
                    <a:pt x="238" y="1058"/>
                    <a:pt x="238" y="1057"/>
                  </a:cubicBezTo>
                  <a:cubicBezTo>
                    <a:pt x="237" y="1051"/>
                    <a:pt x="235" y="1046"/>
                    <a:pt x="230" y="1041"/>
                  </a:cubicBezTo>
                  <a:cubicBezTo>
                    <a:pt x="227" y="1038"/>
                    <a:pt x="223" y="1036"/>
                    <a:pt x="224" y="1031"/>
                  </a:cubicBezTo>
                  <a:cubicBezTo>
                    <a:pt x="224" y="1030"/>
                    <a:pt x="225" y="1027"/>
                    <a:pt x="226" y="1026"/>
                  </a:cubicBezTo>
                  <a:cubicBezTo>
                    <a:pt x="227" y="1026"/>
                    <a:pt x="228" y="1027"/>
                    <a:pt x="230" y="1027"/>
                  </a:cubicBezTo>
                  <a:cubicBezTo>
                    <a:pt x="238" y="1025"/>
                    <a:pt x="246" y="1031"/>
                    <a:pt x="253" y="1034"/>
                  </a:cubicBezTo>
                  <a:cubicBezTo>
                    <a:pt x="261" y="1037"/>
                    <a:pt x="268" y="1041"/>
                    <a:pt x="277" y="1043"/>
                  </a:cubicBezTo>
                  <a:cubicBezTo>
                    <a:pt x="295" y="1046"/>
                    <a:pt x="314" y="1050"/>
                    <a:pt x="333" y="1049"/>
                  </a:cubicBezTo>
                  <a:cubicBezTo>
                    <a:pt x="342" y="1049"/>
                    <a:pt x="352" y="1050"/>
                    <a:pt x="362" y="1050"/>
                  </a:cubicBezTo>
                  <a:cubicBezTo>
                    <a:pt x="371" y="1050"/>
                    <a:pt x="378" y="1048"/>
                    <a:pt x="386" y="1045"/>
                  </a:cubicBezTo>
                  <a:cubicBezTo>
                    <a:pt x="395" y="1042"/>
                    <a:pt x="405" y="1042"/>
                    <a:pt x="414" y="1041"/>
                  </a:cubicBezTo>
                  <a:cubicBezTo>
                    <a:pt x="418" y="1041"/>
                    <a:pt x="422" y="1040"/>
                    <a:pt x="426" y="1039"/>
                  </a:cubicBezTo>
                  <a:cubicBezTo>
                    <a:pt x="430" y="1039"/>
                    <a:pt x="434" y="1039"/>
                    <a:pt x="438" y="1038"/>
                  </a:cubicBezTo>
                  <a:cubicBezTo>
                    <a:pt x="444" y="1036"/>
                    <a:pt x="441" y="1028"/>
                    <a:pt x="436" y="1029"/>
                  </a:cubicBezTo>
                  <a:cubicBezTo>
                    <a:pt x="429" y="1031"/>
                    <a:pt x="419" y="1032"/>
                    <a:pt x="412" y="1032"/>
                  </a:cubicBezTo>
                  <a:cubicBezTo>
                    <a:pt x="411" y="1033"/>
                    <a:pt x="409" y="1033"/>
                    <a:pt x="408" y="1033"/>
                  </a:cubicBezTo>
                  <a:cubicBezTo>
                    <a:pt x="408" y="1032"/>
                    <a:pt x="408" y="1032"/>
                    <a:pt x="408" y="1031"/>
                  </a:cubicBezTo>
                  <a:cubicBezTo>
                    <a:pt x="408" y="1030"/>
                    <a:pt x="407" y="1030"/>
                    <a:pt x="407" y="1031"/>
                  </a:cubicBezTo>
                  <a:cubicBezTo>
                    <a:pt x="407" y="1032"/>
                    <a:pt x="407" y="1032"/>
                    <a:pt x="407" y="1033"/>
                  </a:cubicBezTo>
                  <a:cubicBezTo>
                    <a:pt x="405" y="1033"/>
                    <a:pt x="402" y="1033"/>
                    <a:pt x="400" y="1033"/>
                  </a:cubicBezTo>
                  <a:cubicBezTo>
                    <a:pt x="399" y="1032"/>
                    <a:pt x="399" y="1031"/>
                    <a:pt x="399" y="1030"/>
                  </a:cubicBezTo>
                  <a:cubicBezTo>
                    <a:pt x="399" y="1029"/>
                    <a:pt x="398" y="1029"/>
                    <a:pt x="398" y="1030"/>
                  </a:cubicBezTo>
                  <a:cubicBezTo>
                    <a:pt x="398" y="1031"/>
                    <a:pt x="398" y="1032"/>
                    <a:pt x="398" y="1033"/>
                  </a:cubicBezTo>
                  <a:cubicBezTo>
                    <a:pt x="397" y="1034"/>
                    <a:pt x="395" y="1034"/>
                    <a:pt x="394" y="1034"/>
                  </a:cubicBezTo>
                  <a:cubicBezTo>
                    <a:pt x="393" y="1033"/>
                    <a:pt x="393" y="1031"/>
                    <a:pt x="394" y="1030"/>
                  </a:cubicBezTo>
                  <a:cubicBezTo>
                    <a:pt x="394" y="1029"/>
                    <a:pt x="393" y="1029"/>
                    <a:pt x="392" y="1030"/>
                  </a:cubicBezTo>
                  <a:cubicBezTo>
                    <a:pt x="392" y="1031"/>
                    <a:pt x="392" y="1033"/>
                    <a:pt x="392" y="1034"/>
                  </a:cubicBezTo>
                  <a:cubicBezTo>
                    <a:pt x="390" y="1035"/>
                    <a:pt x="388" y="1035"/>
                    <a:pt x="386" y="1036"/>
                  </a:cubicBezTo>
                  <a:cubicBezTo>
                    <a:pt x="386" y="1036"/>
                    <a:pt x="385" y="1036"/>
                    <a:pt x="385" y="1036"/>
                  </a:cubicBezTo>
                  <a:cubicBezTo>
                    <a:pt x="385" y="1035"/>
                    <a:pt x="385" y="1034"/>
                    <a:pt x="385" y="1034"/>
                  </a:cubicBezTo>
                  <a:cubicBezTo>
                    <a:pt x="385" y="1033"/>
                    <a:pt x="383" y="1033"/>
                    <a:pt x="383" y="1034"/>
                  </a:cubicBezTo>
                  <a:cubicBezTo>
                    <a:pt x="384" y="1035"/>
                    <a:pt x="384" y="1036"/>
                    <a:pt x="384" y="1036"/>
                  </a:cubicBezTo>
                  <a:cubicBezTo>
                    <a:pt x="382" y="1037"/>
                    <a:pt x="379" y="1038"/>
                    <a:pt x="377" y="1039"/>
                  </a:cubicBezTo>
                  <a:cubicBezTo>
                    <a:pt x="377" y="1039"/>
                    <a:pt x="377" y="1038"/>
                    <a:pt x="377" y="1038"/>
                  </a:cubicBezTo>
                  <a:cubicBezTo>
                    <a:pt x="377" y="1037"/>
                    <a:pt x="377" y="1036"/>
                    <a:pt x="377" y="1035"/>
                  </a:cubicBezTo>
                  <a:cubicBezTo>
                    <a:pt x="377" y="1034"/>
                    <a:pt x="376" y="1033"/>
                    <a:pt x="375" y="1032"/>
                  </a:cubicBezTo>
                  <a:cubicBezTo>
                    <a:pt x="375" y="1031"/>
                    <a:pt x="374" y="1032"/>
                    <a:pt x="375" y="1033"/>
                  </a:cubicBezTo>
                  <a:cubicBezTo>
                    <a:pt x="376" y="1034"/>
                    <a:pt x="376" y="1036"/>
                    <a:pt x="376" y="1038"/>
                  </a:cubicBezTo>
                  <a:cubicBezTo>
                    <a:pt x="376" y="1038"/>
                    <a:pt x="376" y="1039"/>
                    <a:pt x="376" y="1039"/>
                  </a:cubicBezTo>
                  <a:cubicBezTo>
                    <a:pt x="375" y="1039"/>
                    <a:pt x="375" y="1040"/>
                    <a:pt x="374" y="1040"/>
                  </a:cubicBezTo>
                  <a:cubicBezTo>
                    <a:pt x="371" y="1041"/>
                    <a:pt x="367" y="1041"/>
                    <a:pt x="364" y="1041"/>
                  </a:cubicBezTo>
                  <a:cubicBezTo>
                    <a:pt x="364" y="1041"/>
                    <a:pt x="364" y="1040"/>
                    <a:pt x="364" y="1040"/>
                  </a:cubicBezTo>
                  <a:cubicBezTo>
                    <a:pt x="364" y="1039"/>
                    <a:pt x="363" y="1039"/>
                    <a:pt x="363" y="1039"/>
                  </a:cubicBezTo>
                  <a:cubicBezTo>
                    <a:pt x="362" y="1038"/>
                    <a:pt x="362" y="1036"/>
                    <a:pt x="361" y="1034"/>
                  </a:cubicBezTo>
                  <a:cubicBezTo>
                    <a:pt x="361" y="1033"/>
                    <a:pt x="360" y="1034"/>
                    <a:pt x="360" y="1034"/>
                  </a:cubicBezTo>
                  <a:cubicBezTo>
                    <a:pt x="361" y="1037"/>
                    <a:pt x="361" y="1039"/>
                    <a:pt x="362" y="1041"/>
                  </a:cubicBezTo>
                  <a:cubicBezTo>
                    <a:pt x="361" y="1041"/>
                    <a:pt x="361" y="1041"/>
                    <a:pt x="360" y="1041"/>
                  </a:cubicBezTo>
                  <a:cubicBezTo>
                    <a:pt x="357" y="1041"/>
                    <a:pt x="355" y="1041"/>
                    <a:pt x="353" y="1041"/>
                  </a:cubicBezTo>
                  <a:cubicBezTo>
                    <a:pt x="353" y="1041"/>
                    <a:pt x="353" y="1041"/>
                    <a:pt x="353" y="1041"/>
                  </a:cubicBezTo>
                  <a:cubicBezTo>
                    <a:pt x="354" y="1040"/>
                    <a:pt x="353" y="1039"/>
                    <a:pt x="352" y="1040"/>
                  </a:cubicBezTo>
                  <a:cubicBezTo>
                    <a:pt x="352" y="1038"/>
                    <a:pt x="352" y="1035"/>
                    <a:pt x="351" y="1033"/>
                  </a:cubicBezTo>
                  <a:cubicBezTo>
                    <a:pt x="350" y="1033"/>
                    <a:pt x="349" y="1034"/>
                    <a:pt x="350" y="1034"/>
                  </a:cubicBezTo>
                  <a:cubicBezTo>
                    <a:pt x="351" y="1036"/>
                    <a:pt x="351" y="1039"/>
                    <a:pt x="351" y="1041"/>
                  </a:cubicBezTo>
                  <a:cubicBezTo>
                    <a:pt x="351" y="1041"/>
                    <a:pt x="351" y="1041"/>
                    <a:pt x="351" y="1041"/>
                  </a:cubicBezTo>
                  <a:cubicBezTo>
                    <a:pt x="348" y="1041"/>
                    <a:pt x="345" y="1041"/>
                    <a:pt x="341" y="1041"/>
                  </a:cubicBezTo>
                  <a:cubicBezTo>
                    <a:pt x="341" y="1039"/>
                    <a:pt x="341" y="1038"/>
                    <a:pt x="340" y="1037"/>
                  </a:cubicBezTo>
                  <a:cubicBezTo>
                    <a:pt x="340" y="1036"/>
                    <a:pt x="339" y="1037"/>
                    <a:pt x="339" y="1038"/>
                  </a:cubicBezTo>
                  <a:cubicBezTo>
                    <a:pt x="339" y="1038"/>
                    <a:pt x="340" y="1039"/>
                    <a:pt x="340" y="1041"/>
                  </a:cubicBezTo>
                  <a:cubicBezTo>
                    <a:pt x="338" y="1041"/>
                    <a:pt x="335" y="1041"/>
                    <a:pt x="333" y="1041"/>
                  </a:cubicBezTo>
                  <a:cubicBezTo>
                    <a:pt x="332" y="1039"/>
                    <a:pt x="332" y="1037"/>
                    <a:pt x="331" y="1035"/>
                  </a:cubicBezTo>
                  <a:cubicBezTo>
                    <a:pt x="330" y="1034"/>
                    <a:pt x="329" y="1035"/>
                    <a:pt x="330" y="1035"/>
                  </a:cubicBezTo>
                  <a:cubicBezTo>
                    <a:pt x="330" y="1037"/>
                    <a:pt x="331" y="1039"/>
                    <a:pt x="332" y="1041"/>
                  </a:cubicBezTo>
                  <a:cubicBezTo>
                    <a:pt x="330" y="1041"/>
                    <a:pt x="329" y="1041"/>
                    <a:pt x="328" y="1041"/>
                  </a:cubicBezTo>
                  <a:cubicBezTo>
                    <a:pt x="327" y="1041"/>
                    <a:pt x="326" y="1041"/>
                    <a:pt x="325" y="1041"/>
                  </a:cubicBezTo>
                  <a:cubicBezTo>
                    <a:pt x="325" y="1041"/>
                    <a:pt x="325" y="1041"/>
                    <a:pt x="325" y="1040"/>
                  </a:cubicBezTo>
                  <a:cubicBezTo>
                    <a:pt x="325" y="1040"/>
                    <a:pt x="324" y="1039"/>
                    <a:pt x="324" y="1040"/>
                  </a:cubicBezTo>
                  <a:cubicBezTo>
                    <a:pt x="324" y="1040"/>
                    <a:pt x="324" y="1040"/>
                    <a:pt x="324" y="1040"/>
                  </a:cubicBezTo>
                  <a:cubicBezTo>
                    <a:pt x="322" y="1038"/>
                    <a:pt x="323" y="1035"/>
                    <a:pt x="322" y="1032"/>
                  </a:cubicBezTo>
                  <a:cubicBezTo>
                    <a:pt x="321" y="1032"/>
                    <a:pt x="320" y="1032"/>
                    <a:pt x="321" y="1033"/>
                  </a:cubicBezTo>
                  <a:cubicBezTo>
                    <a:pt x="322" y="1035"/>
                    <a:pt x="321" y="1038"/>
                    <a:pt x="322" y="1040"/>
                  </a:cubicBezTo>
                  <a:cubicBezTo>
                    <a:pt x="319" y="1040"/>
                    <a:pt x="316" y="1040"/>
                    <a:pt x="314" y="1039"/>
                  </a:cubicBezTo>
                  <a:cubicBezTo>
                    <a:pt x="314" y="1039"/>
                    <a:pt x="314" y="1039"/>
                    <a:pt x="314" y="1039"/>
                  </a:cubicBezTo>
                  <a:cubicBezTo>
                    <a:pt x="314" y="1038"/>
                    <a:pt x="313" y="1038"/>
                    <a:pt x="313" y="1039"/>
                  </a:cubicBezTo>
                  <a:cubicBezTo>
                    <a:pt x="312" y="1037"/>
                    <a:pt x="312" y="1035"/>
                    <a:pt x="312" y="1034"/>
                  </a:cubicBezTo>
                  <a:cubicBezTo>
                    <a:pt x="311" y="1033"/>
                    <a:pt x="310" y="1033"/>
                    <a:pt x="310" y="1034"/>
                  </a:cubicBezTo>
                  <a:cubicBezTo>
                    <a:pt x="311" y="1036"/>
                    <a:pt x="311" y="1037"/>
                    <a:pt x="311" y="1039"/>
                  </a:cubicBezTo>
                  <a:cubicBezTo>
                    <a:pt x="309" y="1039"/>
                    <a:pt x="307" y="1038"/>
                    <a:pt x="305" y="1038"/>
                  </a:cubicBezTo>
                  <a:cubicBezTo>
                    <a:pt x="305" y="1038"/>
                    <a:pt x="305" y="1038"/>
                    <a:pt x="304" y="1038"/>
                  </a:cubicBezTo>
                  <a:cubicBezTo>
                    <a:pt x="304" y="1037"/>
                    <a:pt x="304" y="1036"/>
                    <a:pt x="304" y="1035"/>
                  </a:cubicBezTo>
                  <a:cubicBezTo>
                    <a:pt x="304" y="1034"/>
                    <a:pt x="303" y="1034"/>
                    <a:pt x="303" y="1035"/>
                  </a:cubicBezTo>
                  <a:cubicBezTo>
                    <a:pt x="303" y="1036"/>
                    <a:pt x="303" y="1037"/>
                    <a:pt x="303" y="1038"/>
                  </a:cubicBezTo>
                  <a:cubicBezTo>
                    <a:pt x="303" y="1038"/>
                    <a:pt x="302" y="1038"/>
                    <a:pt x="302" y="1038"/>
                  </a:cubicBezTo>
                  <a:cubicBezTo>
                    <a:pt x="301" y="1038"/>
                    <a:pt x="299" y="1037"/>
                    <a:pt x="298" y="1037"/>
                  </a:cubicBezTo>
                  <a:cubicBezTo>
                    <a:pt x="298" y="1037"/>
                    <a:pt x="298" y="1037"/>
                    <a:pt x="297" y="1037"/>
                  </a:cubicBezTo>
                  <a:cubicBezTo>
                    <a:pt x="297" y="1037"/>
                    <a:pt x="297" y="1035"/>
                    <a:pt x="297" y="1035"/>
                  </a:cubicBezTo>
                  <a:cubicBezTo>
                    <a:pt x="297" y="1034"/>
                    <a:pt x="297" y="1034"/>
                    <a:pt x="297" y="1033"/>
                  </a:cubicBezTo>
                  <a:cubicBezTo>
                    <a:pt x="297" y="1032"/>
                    <a:pt x="296" y="1033"/>
                    <a:pt x="296" y="1033"/>
                  </a:cubicBezTo>
                  <a:cubicBezTo>
                    <a:pt x="296" y="1034"/>
                    <a:pt x="296" y="1035"/>
                    <a:pt x="296" y="1036"/>
                  </a:cubicBezTo>
                  <a:cubicBezTo>
                    <a:pt x="296" y="1036"/>
                    <a:pt x="296" y="1037"/>
                    <a:pt x="296" y="1037"/>
                  </a:cubicBezTo>
                  <a:cubicBezTo>
                    <a:pt x="294" y="1037"/>
                    <a:pt x="292" y="1036"/>
                    <a:pt x="290" y="1036"/>
                  </a:cubicBezTo>
                  <a:cubicBezTo>
                    <a:pt x="290" y="1036"/>
                    <a:pt x="290" y="1036"/>
                    <a:pt x="290" y="1036"/>
                  </a:cubicBezTo>
                  <a:cubicBezTo>
                    <a:pt x="290" y="1035"/>
                    <a:pt x="289" y="1034"/>
                    <a:pt x="289" y="1035"/>
                  </a:cubicBezTo>
                  <a:cubicBezTo>
                    <a:pt x="289" y="1035"/>
                    <a:pt x="289" y="1035"/>
                    <a:pt x="289" y="1035"/>
                  </a:cubicBezTo>
                  <a:cubicBezTo>
                    <a:pt x="289" y="1034"/>
                    <a:pt x="289" y="1032"/>
                    <a:pt x="288" y="1031"/>
                  </a:cubicBezTo>
                  <a:cubicBezTo>
                    <a:pt x="288" y="1030"/>
                    <a:pt x="287" y="1031"/>
                    <a:pt x="287" y="1031"/>
                  </a:cubicBezTo>
                  <a:cubicBezTo>
                    <a:pt x="287" y="1033"/>
                    <a:pt x="287" y="1034"/>
                    <a:pt x="288" y="1036"/>
                  </a:cubicBezTo>
                  <a:cubicBezTo>
                    <a:pt x="286" y="1036"/>
                    <a:pt x="284" y="1035"/>
                    <a:pt x="283" y="1035"/>
                  </a:cubicBezTo>
                  <a:cubicBezTo>
                    <a:pt x="283" y="1035"/>
                    <a:pt x="283" y="1035"/>
                    <a:pt x="283" y="1035"/>
                  </a:cubicBezTo>
                  <a:cubicBezTo>
                    <a:pt x="283" y="1034"/>
                    <a:pt x="283" y="1034"/>
                    <a:pt x="283" y="1034"/>
                  </a:cubicBezTo>
                  <a:cubicBezTo>
                    <a:pt x="283" y="1033"/>
                    <a:pt x="283" y="1033"/>
                    <a:pt x="283" y="1032"/>
                  </a:cubicBezTo>
                  <a:cubicBezTo>
                    <a:pt x="284" y="1032"/>
                    <a:pt x="284" y="1032"/>
                    <a:pt x="284" y="1031"/>
                  </a:cubicBezTo>
                  <a:cubicBezTo>
                    <a:pt x="284" y="1031"/>
                    <a:pt x="283" y="1031"/>
                    <a:pt x="283" y="1031"/>
                  </a:cubicBezTo>
                  <a:cubicBezTo>
                    <a:pt x="283" y="1030"/>
                    <a:pt x="282" y="1030"/>
                    <a:pt x="282" y="1031"/>
                  </a:cubicBezTo>
                  <a:cubicBezTo>
                    <a:pt x="282" y="1032"/>
                    <a:pt x="282" y="1033"/>
                    <a:pt x="282" y="1034"/>
                  </a:cubicBezTo>
                  <a:cubicBezTo>
                    <a:pt x="282" y="1034"/>
                    <a:pt x="282" y="1034"/>
                    <a:pt x="281" y="1035"/>
                  </a:cubicBezTo>
                  <a:cubicBezTo>
                    <a:pt x="279" y="1034"/>
                    <a:pt x="277" y="1034"/>
                    <a:pt x="274" y="1033"/>
                  </a:cubicBezTo>
                  <a:cubicBezTo>
                    <a:pt x="274" y="1033"/>
                    <a:pt x="274" y="1033"/>
                    <a:pt x="274" y="1033"/>
                  </a:cubicBezTo>
                  <a:cubicBezTo>
                    <a:pt x="274" y="1033"/>
                    <a:pt x="274" y="1032"/>
                    <a:pt x="274" y="1032"/>
                  </a:cubicBezTo>
                  <a:cubicBezTo>
                    <a:pt x="274" y="1032"/>
                    <a:pt x="274" y="1032"/>
                    <a:pt x="274" y="1032"/>
                  </a:cubicBezTo>
                  <a:cubicBezTo>
                    <a:pt x="275" y="1030"/>
                    <a:pt x="275" y="1028"/>
                    <a:pt x="275" y="1026"/>
                  </a:cubicBezTo>
                  <a:cubicBezTo>
                    <a:pt x="275" y="1025"/>
                    <a:pt x="274" y="1025"/>
                    <a:pt x="274" y="1026"/>
                  </a:cubicBezTo>
                  <a:cubicBezTo>
                    <a:pt x="274" y="1027"/>
                    <a:pt x="274" y="1027"/>
                    <a:pt x="274" y="1028"/>
                  </a:cubicBezTo>
                  <a:cubicBezTo>
                    <a:pt x="273" y="1029"/>
                    <a:pt x="274" y="1031"/>
                    <a:pt x="273" y="1032"/>
                  </a:cubicBezTo>
                  <a:cubicBezTo>
                    <a:pt x="273" y="1032"/>
                    <a:pt x="273" y="1032"/>
                    <a:pt x="273" y="1033"/>
                  </a:cubicBezTo>
                  <a:cubicBezTo>
                    <a:pt x="271" y="1032"/>
                    <a:pt x="269" y="1031"/>
                    <a:pt x="267" y="1030"/>
                  </a:cubicBezTo>
                  <a:cubicBezTo>
                    <a:pt x="267" y="1028"/>
                    <a:pt x="267" y="1025"/>
                    <a:pt x="267" y="1022"/>
                  </a:cubicBezTo>
                  <a:cubicBezTo>
                    <a:pt x="267" y="1022"/>
                    <a:pt x="266" y="1022"/>
                    <a:pt x="266" y="1022"/>
                  </a:cubicBezTo>
                  <a:cubicBezTo>
                    <a:pt x="266" y="1025"/>
                    <a:pt x="266" y="1027"/>
                    <a:pt x="266" y="1030"/>
                  </a:cubicBezTo>
                  <a:cubicBezTo>
                    <a:pt x="264" y="1029"/>
                    <a:pt x="263" y="1029"/>
                    <a:pt x="262" y="1028"/>
                  </a:cubicBezTo>
                  <a:cubicBezTo>
                    <a:pt x="262" y="1028"/>
                    <a:pt x="262" y="1028"/>
                    <a:pt x="262" y="1028"/>
                  </a:cubicBezTo>
                  <a:cubicBezTo>
                    <a:pt x="263" y="1027"/>
                    <a:pt x="262" y="1027"/>
                    <a:pt x="262" y="1027"/>
                  </a:cubicBezTo>
                  <a:cubicBezTo>
                    <a:pt x="262" y="1026"/>
                    <a:pt x="262" y="1025"/>
                    <a:pt x="262" y="1024"/>
                  </a:cubicBezTo>
                  <a:cubicBezTo>
                    <a:pt x="262" y="1023"/>
                    <a:pt x="261" y="1023"/>
                    <a:pt x="261" y="1024"/>
                  </a:cubicBezTo>
                  <a:cubicBezTo>
                    <a:pt x="261" y="1025"/>
                    <a:pt x="261" y="1026"/>
                    <a:pt x="260" y="1028"/>
                  </a:cubicBezTo>
                  <a:cubicBezTo>
                    <a:pt x="259" y="1027"/>
                    <a:pt x="257" y="1026"/>
                    <a:pt x="256" y="1025"/>
                  </a:cubicBezTo>
                  <a:cubicBezTo>
                    <a:pt x="256" y="1025"/>
                    <a:pt x="256" y="1024"/>
                    <a:pt x="256" y="1023"/>
                  </a:cubicBezTo>
                  <a:cubicBezTo>
                    <a:pt x="257" y="1022"/>
                    <a:pt x="255" y="1022"/>
                    <a:pt x="255" y="1023"/>
                  </a:cubicBezTo>
                  <a:cubicBezTo>
                    <a:pt x="255" y="1023"/>
                    <a:pt x="255" y="1024"/>
                    <a:pt x="255" y="1025"/>
                  </a:cubicBezTo>
                  <a:cubicBezTo>
                    <a:pt x="254" y="1024"/>
                    <a:pt x="253" y="1024"/>
                    <a:pt x="251" y="1023"/>
                  </a:cubicBezTo>
                  <a:cubicBezTo>
                    <a:pt x="252" y="1022"/>
                    <a:pt x="252" y="1020"/>
                    <a:pt x="252" y="1019"/>
                  </a:cubicBezTo>
                  <a:cubicBezTo>
                    <a:pt x="252" y="1018"/>
                    <a:pt x="251" y="1018"/>
                    <a:pt x="251" y="1019"/>
                  </a:cubicBezTo>
                  <a:cubicBezTo>
                    <a:pt x="251" y="1020"/>
                    <a:pt x="250" y="1021"/>
                    <a:pt x="250" y="1023"/>
                  </a:cubicBezTo>
                  <a:cubicBezTo>
                    <a:pt x="244" y="1020"/>
                    <a:pt x="239" y="1018"/>
                    <a:pt x="232" y="1018"/>
                  </a:cubicBezTo>
                  <a:cubicBezTo>
                    <a:pt x="234" y="1012"/>
                    <a:pt x="233" y="1008"/>
                    <a:pt x="227" y="1003"/>
                  </a:cubicBezTo>
                  <a:cubicBezTo>
                    <a:pt x="223" y="999"/>
                    <a:pt x="220" y="995"/>
                    <a:pt x="221" y="989"/>
                  </a:cubicBezTo>
                  <a:cubicBezTo>
                    <a:pt x="221" y="987"/>
                    <a:pt x="224" y="983"/>
                    <a:pt x="226" y="981"/>
                  </a:cubicBezTo>
                  <a:cubicBezTo>
                    <a:pt x="227" y="981"/>
                    <a:pt x="229" y="981"/>
                    <a:pt x="230" y="980"/>
                  </a:cubicBezTo>
                  <a:cubicBezTo>
                    <a:pt x="232" y="982"/>
                    <a:pt x="234" y="985"/>
                    <a:pt x="237" y="987"/>
                  </a:cubicBezTo>
                  <a:cubicBezTo>
                    <a:pt x="241" y="990"/>
                    <a:pt x="245" y="992"/>
                    <a:pt x="250" y="992"/>
                  </a:cubicBezTo>
                  <a:cubicBezTo>
                    <a:pt x="263" y="993"/>
                    <a:pt x="274" y="998"/>
                    <a:pt x="287" y="1000"/>
                  </a:cubicBezTo>
                  <a:cubicBezTo>
                    <a:pt x="299" y="1002"/>
                    <a:pt x="311" y="1004"/>
                    <a:pt x="323" y="1004"/>
                  </a:cubicBezTo>
                  <a:cubicBezTo>
                    <a:pt x="336" y="1003"/>
                    <a:pt x="349" y="1005"/>
                    <a:pt x="362" y="1007"/>
                  </a:cubicBezTo>
                  <a:cubicBezTo>
                    <a:pt x="368" y="1008"/>
                    <a:pt x="374" y="1009"/>
                    <a:pt x="380" y="1010"/>
                  </a:cubicBezTo>
                  <a:cubicBezTo>
                    <a:pt x="386" y="1010"/>
                    <a:pt x="392" y="1010"/>
                    <a:pt x="398" y="1010"/>
                  </a:cubicBezTo>
                  <a:cubicBezTo>
                    <a:pt x="411" y="1010"/>
                    <a:pt x="425" y="1007"/>
                    <a:pt x="438" y="1005"/>
                  </a:cubicBezTo>
                  <a:cubicBezTo>
                    <a:pt x="443" y="1004"/>
                    <a:pt x="442" y="997"/>
                    <a:pt x="437" y="996"/>
                  </a:cubicBezTo>
                  <a:cubicBezTo>
                    <a:pt x="437" y="996"/>
                    <a:pt x="436" y="996"/>
                    <a:pt x="436" y="996"/>
                  </a:cubicBezTo>
                  <a:cubicBezTo>
                    <a:pt x="435" y="996"/>
                    <a:pt x="435" y="996"/>
                    <a:pt x="434" y="997"/>
                  </a:cubicBezTo>
                  <a:cubicBezTo>
                    <a:pt x="434" y="997"/>
                    <a:pt x="433" y="997"/>
                    <a:pt x="433" y="997"/>
                  </a:cubicBezTo>
                  <a:cubicBezTo>
                    <a:pt x="432" y="995"/>
                    <a:pt x="432" y="994"/>
                    <a:pt x="433" y="992"/>
                  </a:cubicBezTo>
                  <a:cubicBezTo>
                    <a:pt x="433" y="992"/>
                    <a:pt x="432" y="991"/>
                    <a:pt x="432" y="992"/>
                  </a:cubicBezTo>
                  <a:cubicBezTo>
                    <a:pt x="431" y="993"/>
                    <a:pt x="431" y="995"/>
                    <a:pt x="431" y="996"/>
                  </a:cubicBezTo>
                  <a:cubicBezTo>
                    <a:pt x="431" y="996"/>
                    <a:pt x="431" y="997"/>
                    <a:pt x="431" y="997"/>
                  </a:cubicBezTo>
                  <a:cubicBezTo>
                    <a:pt x="429" y="998"/>
                    <a:pt x="427" y="998"/>
                    <a:pt x="426" y="998"/>
                  </a:cubicBezTo>
                  <a:cubicBezTo>
                    <a:pt x="426" y="998"/>
                    <a:pt x="426" y="997"/>
                    <a:pt x="426" y="997"/>
                  </a:cubicBezTo>
                  <a:cubicBezTo>
                    <a:pt x="426" y="996"/>
                    <a:pt x="426" y="994"/>
                    <a:pt x="425" y="994"/>
                  </a:cubicBezTo>
                  <a:cubicBezTo>
                    <a:pt x="424" y="994"/>
                    <a:pt x="423" y="995"/>
                    <a:pt x="424" y="995"/>
                  </a:cubicBezTo>
                  <a:cubicBezTo>
                    <a:pt x="425" y="995"/>
                    <a:pt x="424" y="997"/>
                    <a:pt x="424" y="998"/>
                  </a:cubicBezTo>
                  <a:cubicBezTo>
                    <a:pt x="424" y="998"/>
                    <a:pt x="424" y="998"/>
                    <a:pt x="424" y="998"/>
                  </a:cubicBezTo>
                  <a:cubicBezTo>
                    <a:pt x="424" y="998"/>
                    <a:pt x="423" y="999"/>
                    <a:pt x="422" y="999"/>
                  </a:cubicBezTo>
                  <a:cubicBezTo>
                    <a:pt x="421" y="998"/>
                    <a:pt x="421" y="996"/>
                    <a:pt x="421" y="995"/>
                  </a:cubicBezTo>
                  <a:cubicBezTo>
                    <a:pt x="420" y="995"/>
                    <a:pt x="419" y="995"/>
                    <a:pt x="419" y="996"/>
                  </a:cubicBezTo>
                  <a:cubicBezTo>
                    <a:pt x="420" y="997"/>
                    <a:pt x="420" y="998"/>
                    <a:pt x="420" y="999"/>
                  </a:cubicBezTo>
                  <a:cubicBezTo>
                    <a:pt x="418" y="999"/>
                    <a:pt x="416" y="1000"/>
                    <a:pt x="414" y="1000"/>
                  </a:cubicBezTo>
                  <a:cubicBezTo>
                    <a:pt x="414" y="999"/>
                    <a:pt x="414" y="998"/>
                    <a:pt x="413" y="998"/>
                  </a:cubicBezTo>
                  <a:cubicBezTo>
                    <a:pt x="413" y="997"/>
                    <a:pt x="412" y="997"/>
                    <a:pt x="412" y="998"/>
                  </a:cubicBezTo>
                  <a:cubicBezTo>
                    <a:pt x="412" y="998"/>
                    <a:pt x="413" y="999"/>
                    <a:pt x="413" y="1000"/>
                  </a:cubicBezTo>
                  <a:cubicBezTo>
                    <a:pt x="411" y="1000"/>
                    <a:pt x="409" y="1000"/>
                    <a:pt x="407" y="1000"/>
                  </a:cubicBezTo>
                  <a:cubicBezTo>
                    <a:pt x="407" y="999"/>
                    <a:pt x="407" y="999"/>
                    <a:pt x="407" y="998"/>
                  </a:cubicBezTo>
                  <a:cubicBezTo>
                    <a:pt x="407" y="997"/>
                    <a:pt x="406" y="997"/>
                    <a:pt x="406" y="998"/>
                  </a:cubicBezTo>
                  <a:cubicBezTo>
                    <a:pt x="406" y="999"/>
                    <a:pt x="406" y="1000"/>
                    <a:pt x="406" y="1001"/>
                  </a:cubicBezTo>
                  <a:cubicBezTo>
                    <a:pt x="405" y="1001"/>
                    <a:pt x="403" y="1001"/>
                    <a:pt x="402" y="1001"/>
                  </a:cubicBezTo>
                  <a:cubicBezTo>
                    <a:pt x="402" y="1000"/>
                    <a:pt x="402" y="999"/>
                    <a:pt x="402" y="998"/>
                  </a:cubicBezTo>
                  <a:cubicBezTo>
                    <a:pt x="401" y="997"/>
                    <a:pt x="400" y="997"/>
                    <a:pt x="400" y="998"/>
                  </a:cubicBezTo>
                  <a:cubicBezTo>
                    <a:pt x="400" y="999"/>
                    <a:pt x="400" y="1000"/>
                    <a:pt x="401" y="1001"/>
                  </a:cubicBezTo>
                  <a:cubicBezTo>
                    <a:pt x="400" y="1001"/>
                    <a:pt x="399" y="1001"/>
                    <a:pt x="398" y="1001"/>
                  </a:cubicBezTo>
                  <a:cubicBezTo>
                    <a:pt x="397" y="1000"/>
                    <a:pt x="397" y="999"/>
                    <a:pt x="397" y="997"/>
                  </a:cubicBezTo>
                  <a:cubicBezTo>
                    <a:pt x="396" y="997"/>
                    <a:pt x="395" y="997"/>
                    <a:pt x="395" y="998"/>
                  </a:cubicBezTo>
                  <a:cubicBezTo>
                    <a:pt x="396" y="999"/>
                    <a:pt x="396" y="1000"/>
                    <a:pt x="396" y="1001"/>
                  </a:cubicBezTo>
                  <a:cubicBezTo>
                    <a:pt x="396" y="1001"/>
                    <a:pt x="396" y="1001"/>
                    <a:pt x="396" y="1001"/>
                  </a:cubicBezTo>
                  <a:cubicBezTo>
                    <a:pt x="394" y="1001"/>
                    <a:pt x="392" y="1001"/>
                    <a:pt x="390" y="1001"/>
                  </a:cubicBezTo>
                  <a:cubicBezTo>
                    <a:pt x="390" y="1000"/>
                    <a:pt x="389" y="999"/>
                    <a:pt x="389" y="997"/>
                  </a:cubicBezTo>
                  <a:cubicBezTo>
                    <a:pt x="389" y="996"/>
                    <a:pt x="388" y="997"/>
                    <a:pt x="388" y="998"/>
                  </a:cubicBezTo>
                  <a:cubicBezTo>
                    <a:pt x="388" y="999"/>
                    <a:pt x="388" y="1000"/>
                    <a:pt x="388" y="1001"/>
                  </a:cubicBezTo>
                  <a:cubicBezTo>
                    <a:pt x="387" y="1001"/>
                    <a:pt x="385" y="1001"/>
                    <a:pt x="383" y="1001"/>
                  </a:cubicBezTo>
                  <a:cubicBezTo>
                    <a:pt x="383" y="1000"/>
                    <a:pt x="383" y="998"/>
                    <a:pt x="383" y="997"/>
                  </a:cubicBezTo>
                  <a:cubicBezTo>
                    <a:pt x="383" y="996"/>
                    <a:pt x="382" y="996"/>
                    <a:pt x="382" y="997"/>
                  </a:cubicBezTo>
                  <a:cubicBezTo>
                    <a:pt x="382" y="998"/>
                    <a:pt x="382" y="1000"/>
                    <a:pt x="382" y="1001"/>
                  </a:cubicBezTo>
                  <a:cubicBezTo>
                    <a:pt x="381" y="1001"/>
                    <a:pt x="380" y="1001"/>
                    <a:pt x="379" y="1001"/>
                  </a:cubicBezTo>
                  <a:cubicBezTo>
                    <a:pt x="379" y="1000"/>
                    <a:pt x="379" y="999"/>
                    <a:pt x="379" y="998"/>
                  </a:cubicBezTo>
                  <a:cubicBezTo>
                    <a:pt x="379" y="997"/>
                    <a:pt x="378" y="997"/>
                    <a:pt x="378" y="998"/>
                  </a:cubicBezTo>
                  <a:cubicBezTo>
                    <a:pt x="378" y="999"/>
                    <a:pt x="378" y="1000"/>
                    <a:pt x="378" y="1001"/>
                  </a:cubicBezTo>
                  <a:cubicBezTo>
                    <a:pt x="378" y="1001"/>
                    <a:pt x="377" y="1001"/>
                    <a:pt x="377" y="1001"/>
                  </a:cubicBezTo>
                  <a:cubicBezTo>
                    <a:pt x="376" y="1001"/>
                    <a:pt x="375" y="1001"/>
                    <a:pt x="374" y="1000"/>
                  </a:cubicBezTo>
                  <a:cubicBezTo>
                    <a:pt x="374" y="1000"/>
                    <a:pt x="374" y="999"/>
                    <a:pt x="374" y="998"/>
                  </a:cubicBezTo>
                  <a:cubicBezTo>
                    <a:pt x="373" y="997"/>
                    <a:pt x="372" y="997"/>
                    <a:pt x="372" y="998"/>
                  </a:cubicBezTo>
                  <a:cubicBezTo>
                    <a:pt x="372" y="999"/>
                    <a:pt x="373" y="1000"/>
                    <a:pt x="373" y="1000"/>
                  </a:cubicBezTo>
                  <a:cubicBezTo>
                    <a:pt x="372" y="1000"/>
                    <a:pt x="372" y="1000"/>
                    <a:pt x="371" y="1000"/>
                  </a:cubicBezTo>
                  <a:cubicBezTo>
                    <a:pt x="371" y="999"/>
                    <a:pt x="371" y="998"/>
                    <a:pt x="371" y="997"/>
                  </a:cubicBezTo>
                  <a:cubicBezTo>
                    <a:pt x="371" y="996"/>
                    <a:pt x="370" y="996"/>
                    <a:pt x="370" y="997"/>
                  </a:cubicBezTo>
                  <a:cubicBezTo>
                    <a:pt x="370" y="998"/>
                    <a:pt x="370" y="999"/>
                    <a:pt x="370" y="1000"/>
                  </a:cubicBezTo>
                  <a:cubicBezTo>
                    <a:pt x="368" y="999"/>
                    <a:pt x="366" y="999"/>
                    <a:pt x="364" y="999"/>
                  </a:cubicBezTo>
                  <a:cubicBezTo>
                    <a:pt x="364" y="998"/>
                    <a:pt x="363" y="997"/>
                    <a:pt x="364" y="996"/>
                  </a:cubicBezTo>
                  <a:cubicBezTo>
                    <a:pt x="364" y="995"/>
                    <a:pt x="362" y="995"/>
                    <a:pt x="362" y="996"/>
                  </a:cubicBezTo>
                  <a:cubicBezTo>
                    <a:pt x="362" y="997"/>
                    <a:pt x="362" y="998"/>
                    <a:pt x="362" y="998"/>
                  </a:cubicBezTo>
                  <a:cubicBezTo>
                    <a:pt x="361" y="998"/>
                    <a:pt x="359" y="998"/>
                    <a:pt x="357" y="997"/>
                  </a:cubicBezTo>
                  <a:cubicBezTo>
                    <a:pt x="357" y="997"/>
                    <a:pt x="357" y="997"/>
                    <a:pt x="357" y="997"/>
                  </a:cubicBezTo>
                  <a:cubicBezTo>
                    <a:pt x="357" y="996"/>
                    <a:pt x="356" y="994"/>
                    <a:pt x="357" y="992"/>
                  </a:cubicBezTo>
                  <a:cubicBezTo>
                    <a:pt x="357" y="991"/>
                    <a:pt x="356" y="991"/>
                    <a:pt x="356" y="992"/>
                  </a:cubicBezTo>
                  <a:cubicBezTo>
                    <a:pt x="355" y="993"/>
                    <a:pt x="355" y="994"/>
                    <a:pt x="356" y="996"/>
                  </a:cubicBezTo>
                  <a:cubicBezTo>
                    <a:pt x="356" y="996"/>
                    <a:pt x="356" y="997"/>
                    <a:pt x="356" y="997"/>
                  </a:cubicBezTo>
                  <a:cubicBezTo>
                    <a:pt x="355" y="997"/>
                    <a:pt x="355" y="997"/>
                    <a:pt x="355" y="997"/>
                  </a:cubicBezTo>
                  <a:cubicBezTo>
                    <a:pt x="353" y="997"/>
                    <a:pt x="351" y="997"/>
                    <a:pt x="349" y="996"/>
                  </a:cubicBezTo>
                  <a:cubicBezTo>
                    <a:pt x="349" y="995"/>
                    <a:pt x="349" y="993"/>
                    <a:pt x="350" y="991"/>
                  </a:cubicBezTo>
                  <a:cubicBezTo>
                    <a:pt x="350" y="991"/>
                    <a:pt x="349" y="990"/>
                    <a:pt x="349" y="991"/>
                  </a:cubicBezTo>
                  <a:cubicBezTo>
                    <a:pt x="348" y="993"/>
                    <a:pt x="348" y="994"/>
                    <a:pt x="348" y="996"/>
                  </a:cubicBezTo>
                  <a:cubicBezTo>
                    <a:pt x="346" y="996"/>
                    <a:pt x="345" y="996"/>
                    <a:pt x="343" y="996"/>
                  </a:cubicBezTo>
                  <a:cubicBezTo>
                    <a:pt x="343" y="995"/>
                    <a:pt x="343" y="994"/>
                    <a:pt x="343" y="993"/>
                  </a:cubicBezTo>
                  <a:cubicBezTo>
                    <a:pt x="343" y="992"/>
                    <a:pt x="342" y="992"/>
                    <a:pt x="342" y="993"/>
                  </a:cubicBezTo>
                  <a:cubicBezTo>
                    <a:pt x="342" y="994"/>
                    <a:pt x="342" y="995"/>
                    <a:pt x="341" y="996"/>
                  </a:cubicBezTo>
                  <a:cubicBezTo>
                    <a:pt x="340" y="995"/>
                    <a:pt x="339" y="995"/>
                    <a:pt x="338" y="995"/>
                  </a:cubicBezTo>
                  <a:cubicBezTo>
                    <a:pt x="338" y="995"/>
                    <a:pt x="339" y="994"/>
                    <a:pt x="339" y="993"/>
                  </a:cubicBezTo>
                  <a:cubicBezTo>
                    <a:pt x="339" y="992"/>
                    <a:pt x="338" y="992"/>
                    <a:pt x="338" y="993"/>
                  </a:cubicBezTo>
                  <a:cubicBezTo>
                    <a:pt x="337" y="993"/>
                    <a:pt x="337" y="994"/>
                    <a:pt x="337" y="995"/>
                  </a:cubicBezTo>
                  <a:cubicBezTo>
                    <a:pt x="335" y="995"/>
                    <a:pt x="334" y="995"/>
                    <a:pt x="332" y="995"/>
                  </a:cubicBezTo>
                  <a:cubicBezTo>
                    <a:pt x="332" y="995"/>
                    <a:pt x="332" y="995"/>
                    <a:pt x="332" y="995"/>
                  </a:cubicBezTo>
                  <a:cubicBezTo>
                    <a:pt x="332" y="994"/>
                    <a:pt x="332" y="994"/>
                    <a:pt x="332" y="993"/>
                  </a:cubicBezTo>
                  <a:cubicBezTo>
                    <a:pt x="332" y="993"/>
                    <a:pt x="333" y="992"/>
                    <a:pt x="333" y="992"/>
                  </a:cubicBezTo>
                  <a:cubicBezTo>
                    <a:pt x="333" y="993"/>
                    <a:pt x="334" y="991"/>
                    <a:pt x="333" y="991"/>
                  </a:cubicBezTo>
                  <a:cubicBezTo>
                    <a:pt x="331" y="991"/>
                    <a:pt x="331" y="993"/>
                    <a:pt x="331" y="995"/>
                  </a:cubicBezTo>
                  <a:cubicBezTo>
                    <a:pt x="330" y="995"/>
                    <a:pt x="330" y="995"/>
                    <a:pt x="330" y="995"/>
                  </a:cubicBezTo>
                  <a:cubicBezTo>
                    <a:pt x="330" y="995"/>
                    <a:pt x="329" y="995"/>
                    <a:pt x="329" y="995"/>
                  </a:cubicBezTo>
                  <a:cubicBezTo>
                    <a:pt x="328" y="993"/>
                    <a:pt x="328" y="992"/>
                    <a:pt x="329" y="991"/>
                  </a:cubicBezTo>
                  <a:cubicBezTo>
                    <a:pt x="329" y="990"/>
                    <a:pt x="328" y="990"/>
                    <a:pt x="328" y="990"/>
                  </a:cubicBezTo>
                  <a:cubicBezTo>
                    <a:pt x="327" y="992"/>
                    <a:pt x="327" y="993"/>
                    <a:pt x="327" y="995"/>
                  </a:cubicBezTo>
                  <a:cubicBezTo>
                    <a:pt x="326" y="995"/>
                    <a:pt x="324" y="995"/>
                    <a:pt x="323" y="995"/>
                  </a:cubicBezTo>
                  <a:cubicBezTo>
                    <a:pt x="323" y="993"/>
                    <a:pt x="322" y="992"/>
                    <a:pt x="323" y="990"/>
                  </a:cubicBezTo>
                  <a:cubicBezTo>
                    <a:pt x="323" y="990"/>
                    <a:pt x="322" y="989"/>
                    <a:pt x="322" y="990"/>
                  </a:cubicBezTo>
                  <a:cubicBezTo>
                    <a:pt x="321" y="992"/>
                    <a:pt x="322" y="993"/>
                    <a:pt x="321" y="995"/>
                  </a:cubicBezTo>
                  <a:cubicBezTo>
                    <a:pt x="320" y="995"/>
                    <a:pt x="319" y="995"/>
                    <a:pt x="318" y="995"/>
                  </a:cubicBezTo>
                  <a:cubicBezTo>
                    <a:pt x="318" y="994"/>
                    <a:pt x="318" y="992"/>
                    <a:pt x="318" y="991"/>
                  </a:cubicBezTo>
                  <a:cubicBezTo>
                    <a:pt x="318" y="990"/>
                    <a:pt x="317" y="990"/>
                    <a:pt x="317" y="991"/>
                  </a:cubicBezTo>
                  <a:cubicBezTo>
                    <a:pt x="317" y="992"/>
                    <a:pt x="317" y="994"/>
                    <a:pt x="317" y="995"/>
                  </a:cubicBezTo>
                  <a:cubicBezTo>
                    <a:pt x="316" y="995"/>
                    <a:pt x="315" y="995"/>
                    <a:pt x="314" y="995"/>
                  </a:cubicBezTo>
                  <a:cubicBezTo>
                    <a:pt x="314" y="994"/>
                    <a:pt x="314" y="992"/>
                    <a:pt x="314" y="991"/>
                  </a:cubicBezTo>
                  <a:cubicBezTo>
                    <a:pt x="314" y="991"/>
                    <a:pt x="313" y="990"/>
                    <a:pt x="313" y="991"/>
                  </a:cubicBezTo>
                  <a:cubicBezTo>
                    <a:pt x="312" y="992"/>
                    <a:pt x="313" y="993"/>
                    <a:pt x="313" y="995"/>
                  </a:cubicBezTo>
                  <a:cubicBezTo>
                    <a:pt x="311" y="995"/>
                    <a:pt x="309" y="994"/>
                    <a:pt x="306" y="994"/>
                  </a:cubicBezTo>
                  <a:cubicBezTo>
                    <a:pt x="306" y="993"/>
                    <a:pt x="306" y="992"/>
                    <a:pt x="306" y="991"/>
                  </a:cubicBezTo>
                  <a:cubicBezTo>
                    <a:pt x="307" y="990"/>
                    <a:pt x="306" y="989"/>
                    <a:pt x="305" y="990"/>
                  </a:cubicBezTo>
                  <a:cubicBezTo>
                    <a:pt x="304" y="991"/>
                    <a:pt x="305" y="993"/>
                    <a:pt x="305" y="994"/>
                  </a:cubicBezTo>
                  <a:cubicBezTo>
                    <a:pt x="304" y="994"/>
                    <a:pt x="302" y="994"/>
                    <a:pt x="301" y="994"/>
                  </a:cubicBezTo>
                  <a:cubicBezTo>
                    <a:pt x="301" y="992"/>
                    <a:pt x="300" y="991"/>
                    <a:pt x="300" y="989"/>
                  </a:cubicBezTo>
                  <a:cubicBezTo>
                    <a:pt x="300" y="989"/>
                    <a:pt x="299" y="989"/>
                    <a:pt x="299" y="989"/>
                  </a:cubicBezTo>
                  <a:cubicBezTo>
                    <a:pt x="299" y="991"/>
                    <a:pt x="299" y="992"/>
                    <a:pt x="299" y="993"/>
                  </a:cubicBezTo>
                  <a:cubicBezTo>
                    <a:pt x="298" y="993"/>
                    <a:pt x="297" y="993"/>
                    <a:pt x="296" y="993"/>
                  </a:cubicBezTo>
                  <a:cubicBezTo>
                    <a:pt x="296" y="992"/>
                    <a:pt x="296" y="991"/>
                    <a:pt x="296" y="990"/>
                  </a:cubicBezTo>
                  <a:cubicBezTo>
                    <a:pt x="296" y="989"/>
                    <a:pt x="295" y="989"/>
                    <a:pt x="295" y="990"/>
                  </a:cubicBezTo>
                  <a:cubicBezTo>
                    <a:pt x="295" y="991"/>
                    <a:pt x="295" y="992"/>
                    <a:pt x="295" y="993"/>
                  </a:cubicBezTo>
                  <a:cubicBezTo>
                    <a:pt x="293" y="992"/>
                    <a:pt x="291" y="992"/>
                    <a:pt x="288" y="992"/>
                  </a:cubicBezTo>
                  <a:cubicBezTo>
                    <a:pt x="288" y="990"/>
                    <a:pt x="289" y="988"/>
                    <a:pt x="289" y="986"/>
                  </a:cubicBezTo>
                  <a:cubicBezTo>
                    <a:pt x="290" y="985"/>
                    <a:pt x="288" y="985"/>
                    <a:pt x="288" y="986"/>
                  </a:cubicBezTo>
                  <a:cubicBezTo>
                    <a:pt x="287" y="987"/>
                    <a:pt x="287" y="989"/>
                    <a:pt x="287" y="991"/>
                  </a:cubicBezTo>
                  <a:cubicBezTo>
                    <a:pt x="286" y="991"/>
                    <a:pt x="285" y="991"/>
                    <a:pt x="284" y="991"/>
                  </a:cubicBezTo>
                  <a:cubicBezTo>
                    <a:pt x="284" y="989"/>
                    <a:pt x="284" y="988"/>
                    <a:pt x="283" y="986"/>
                  </a:cubicBezTo>
                  <a:cubicBezTo>
                    <a:pt x="284" y="986"/>
                    <a:pt x="284" y="986"/>
                    <a:pt x="284" y="986"/>
                  </a:cubicBezTo>
                  <a:cubicBezTo>
                    <a:pt x="284" y="986"/>
                    <a:pt x="284" y="985"/>
                    <a:pt x="284" y="985"/>
                  </a:cubicBezTo>
                  <a:cubicBezTo>
                    <a:pt x="284" y="985"/>
                    <a:pt x="283" y="985"/>
                    <a:pt x="283" y="985"/>
                  </a:cubicBezTo>
                  <a:cubicBezTo>
                    <a:pt x="283" y="985"/>
                    <a:pt x="283" y="985"/>
                    <a:pt x="283" y="985"/>
                  </a:cubicBezTo>
                  <a:cubicBezTo>
                    <a:pt x="282" y="985"/>
                    <a:pt x="282" y="985"/>
                    <a:pt x="282" y="986"/>
                  </a:cubicBezTo>
                  <a:cubicBezTo>
                    <a:pt x="282" y="987"/>
                    <a:pt x="283" y="989"/>
                    <a:pt x="282" y="990"/>
                  </a:cubicBezTo>
                  <a:cubicBezTo>
                    <a:pt x="281" y="990"/>
                    <a:pt x="280" y="990"/>
                    <a:pt x="279" y="990"/>
                  </a:cubicBezTo>
                  <a:cubicBezTo>
                    <a:pt x="278" y="990"/>
                    <a:pt x="278" y="989"/>
                    <a:pt x="278" y="989"/>
                  </a:cubicBezTo>
                  <a:cubicBezTo>
                    <a:pt x="278" y="988"/>
                    <a:pt x="278" y="986"/>
                    <a:pt x="278" y="984"/>
                  </a:cubicBezTo>
                  <a:cubicBezTo>
                    <a:pt x="278" y="984"/>
                    <a:pt x="277" y="983"/>
                    <a:pt x="277" y="984"/>
                  </a:cubicBezTo>
                  <a:cubicBezTo>
                    <a:pt x="276" y="986"/>
                    <a:pt x="276" y="987"/>
                    <a:pt x="277" y="989"/>
                  </a:cubicBezTo>
                  <a:cubicBezTo>
                    <a:pt x="275" y="989"/>
                    <a:pt x="274" y="988"/>
                    <a:pt x="273" y="988"/>
                  </a:cubicBezTo>
                  <a:cubicBezTo>
                    <a:pt x="273" y="986"/>
                    <a:pt x="272" y="985"/>
                    <a:pt x="273" y="984"/>
                  </a:cubicBezTo>
                  <a:cubicBezTo>
                    <a:pt x="273" y="983"/>
                    <a:pt x="272" y="982"/>
                    <a:pt x="272" y="983"/>
                  </a:cubicBezTo>
                  <a:cubicBezTo>
                    <a:pt x="271" y="985"/>
                    <a:pt x="271" y="986"/>
                    <a:pt x="271" y="987"/>
                  </a:cubicBezTo>
                  <a:cubicBezTo>
                    <a:pt x="270" y="987"/>
                    <a:pt x="270" y="987"/>
                    <a:pt x="269" y="987"/>
                  </a:cubicBezTo>
                  <a:cubicBezTo>
                    <a:pt x="269" y="985"/>
                    <a:pt x="268" y="983"/>
                    <a:pt x="268" y="982"/>
                  </a:cubicBezTo>
                  <a:cubicBezTo>
                    <a:pt x="268" y="981"/>
                    <a:pt x="266" y="981"/>
                    <a:pt x="266" y="982"/>
                  </a:cubicBezTo>
                  <a:cubicBezTo>
                    <a:pt x="267" y="983"/>
                    <a:pt x="267" y="985"/>
                    <a:pt x="267" y="986"/>
                  </a:cubicBezTo>
                  <a:cubicBezTo>
                    <a:pt x="266" y="986"/>
                    <a:pt x="264" y="985"/>
                    <a:pt x="262" y="985"/>
                  </a:cubicBezTo>
                  <a:cubicBezTo>
                    <a:pt x="261" y="985"/>
                    <a:pt x="261" y="985"/>
                    <a:pt x="261" y="985"/>
                  </a:cubicBezTo>
                  <a:cubicBezTo>
                    <a:pt x="261" y="983"/>
                    <a:pt x="261" y="982"/>
                    <a:pt x="261" y="980"/>
                  </a:cubicBezTo>
                  <a:cubicBezTo>
                    <a:pt x="261" y="980"/>
                    <a:pt x="259" y="980"/>
                    <a:pt x="259" y="980"/>
                  </a:cubicBezTo>
                  <a:cubicBezTo>
                    <a:pt x="259" y="982"/>
                    <a:pt x="259" y="983"/>
                    <a:pt x="259" y="984"/>
                  </a:cubicBezTo>
                  <a:cubicBezTo>
                    <a:pt x="258" y="984"/>
                    <a:pt x="257" y="984"/>
                    <a:pt x="255" y="984"/>
                  </a:cubicBezTo>
                  <a:cubicBezTo>
                    <a:pt x="256" y="982"/>
                    <a:pt x="256" y="980"/>
                    <a:pt x="256" y="978"/>
                  </a:cubicBezTo>
                  <a:cubicBezTo>
                    <a:pt x="256" y="978"/>
                    <a:pt x="255" y="978"/>
                    <a:pt x="255" y="978"/>
                  </a:cubicBezTo>
                  <a:cubicBezTo>
                    <a:pt x="255" y="980"/>
                    <a:pt x="255" y="982"/>
                    <a:pt x="254" y="984"/>
                  </a:cubicBezTo>
                  <a:cubicBezTo>
                    <a:pt x="252" y="984"/>
                    <a:pt x="250" y="984"/>
                    <a:pt x="248" y="983"/>
                  </a:cubicBezTo>
                  <a:cubicBezTo>
                    <a:pt x="249" y="981"/>
                    <a:pt x="250" y="978"/>
                    <a:pt x="250" y="976"/>
                  </a:cubicBezTo>
                  <a:cubicBezTo>
                    <a:pt x="250" y="975"/>
                    <a:pt x="249" y="975"/>
                    <a:pt x="249" y="976"/>
                  </a:cubicBezTo>
                  <a:cubicBezTo>
                    <a:pt x="248" y="978"/>
                    <a:pt x="248" y="980"/>
                    <a:pt x="247" y="983"/>
                  </a:cubicBezTo>
                  <a:cubicBezTo>
                    <a:pt x="246" y="982"/>
                    <a:pt x="245" y="982"/>
                    <a:pt x="244" y="982"/>
                  </a:cubicBezTo>
                  <a:cubicBezTo>
                    <a:pt x="244" y="981"/>
                    <a:pt x="243" y="981"/>
                    <a:pt x="243" y="981"/>
                  </a:cubicBezTo>
                  <a:cubicBezTo>
                    <a:pt x="243" y="980"/>
                    <a:pt x="244" y="979"/>
                    <a:pt x="244" y="978"/>
                  </a:cubicBezTo>
                  <a:cubicBezTo>
                    <a:pt x="245" y="978"/>
                    <a:pt x="243" y="977"/>
                    <a:pt x="243" y="978"/>
                  </a:cubicBezTo>
                  <a:cubicBezTo>
                    <a:pt x="243" y="978"/>
                    <a:pt x="242" y="979"/>
                    <a:pt x="242" y="979"/>
                  </a:cubicBezTo>
                  <a:cubicBezTo>
                    <a:pt x="242" y="979"/>
                    <a:pt x="242" y="980"/>
                    <a:pt x="242" y="980"/>
                  </a:cubicBezTo>
                  <a:cubicBezTo>
                    <a:pt x="240" y="978"/>
                    <a:pt x="239" y="977"/>
                    <a:pt x="237" y="975"/>
                  </a:cubicBezTo>
                  <a:cubicBezTo>
                    <a:pt x="237" y="975"/>
                    <a:pt x="237" y="975"/>
                    <a:pt x="238" y="975"/>
                  </a:cubicBezTo>
                  <a:cubicBezTo>
                    <a:pt x="238" y="975"/>
                    <a:pt x="238" y="974"/>
                    <a:pt x="238" y="974"/>
                  </a:cubicBezTo>
                  <a:cubicBezTo>
                    <a:pt x="237" y="974"/>
                    <a:pt x="237" y="974"/>
                    <a:pt x="237" y="975"/>
                  </a:cubicBezTo>
                  <a:cubicBezTo>
                    <a:pt x="235" y="973"/>
                    <a:pt x="233" y="971"/>
                    <a:pt x="231" y="970"/>
                  </a:cubicBezTo>
                  <a:cubicBezTo>
                    <a:pt x="231" y="969"/>
                    <a:pt x="231" y="968"/>
                    <a:pt x="231" y="968"/>
                  </a:cubicBezTo>
                  <a:cubicBezTo>
                    <a:pt x="230" y="964"/>
                    <a:pt x="227" y="961"/>
                    <a:pt x="225" y="958"/>
                  </a:cubicBezTo>
                  <a:cubicBezTo>
                    <a:pt x="221" y="950"/>
                    <a:pt x="220" y="940"/>
                    <a:pt x="221" y="931"/>
                  </a:cubicBezTo>
                  <a:cubicBezTo>
                    <a:pt x="221" y="930"/>
                    <a:pt x="221" y="930"/>
                    <a:pt x="221" y="929"/>
                  </a:cubicBezTo>
                  <a:cubicBezTo>
                    <a:pt x="222" y="930"/>
                    <a:pt x="222" y="930"/>
                    <a:pt x="222" y="930"/>
                  </a:cubicBezTo>
                  <a:cubicBezTo>
                    <a:pt x="223" y="931"/>
                    <a:pt x="224" y="931"/>
                    <a:pt x="225" y="932"/>
                  </a:cubicBezTo>
                  <a:cubicBezTo>
                    <a:pt x="225" y="934"/>
                    <a:pt x="225" y="935"/>
                    <a:pt x="225" y="937"/>
                  </a:cubicBezTo>
                  <a:cubicBezTo>
                    <a:pt x="225" y="938"/>
                    <a:pt x="226" y="938"/>
                    <a:pt x="226" y="937"/>
                  </a:cubicBezTo>
                  <a:cubicBezTo>
                    <a:pt x="226" y="935"/>
                    <a:pt x="226" y="934"/>
                    <a:pt x="226" y="933"/>
                  </a:cubicBezTo>
                  <a:cubicBezTo>
                    <a:pt x="228" y="934"/>
                    <a:pt x="229" y="935"/>
                    <a:pt x="231" y="936"/>
                  </a:cubicBezTo>
                  <a:cubicBezTo>
                    <a:pt x="231" y="936"/>
                    <a:pt x="231" y="936"/>
                    <a:pt x="231" y="937"/>
                  </a:cubicBezTo>
                  <a:cubicBezTo>
                    <a:pt x="231" y="937"/>
                    <a:pt x="231" y="938"/>
                    <a:pt x="230" y="938"/>
                  </a:cubicBezTo>
                  <a:cubicBezTo>
                    <a:pt x="230" y="939"/>
                    <a:pt x="231" y="940"/>
                    <a:pt x="231" y="939"/>
                  </a:cubicBezTo>
                  <a:cubicBezTo>
                    <a:pt x="232" y="938"/>
                    <a:pt x="232" y="937"/>
                    <a:pt x="232" y="936"/>
                  </a:cubicBezTo>
                  <a:cubicBezTo>
                    <a:pt x="234" y="937"/>
                    <a:pt x="235" y="938"/>
                    <a:pt x="237" y="939"/>
                  </a:cubicBezTo>
                  <a:cubicBezTo>
                    <a:pt x="236" y="939"/>
                    <a:pt x="236" y="940"/>
                    <a:pt x="236" y="940"/>
                  </a:cubicBezTo>
                  <a:cubicBezTo>
                    <a:pt x="236" y="941"/>
                    <a:pt x="236" y="942"/>
                    <a:pt x="237" y="943"/>
                  </a:cubicBezTo>
                  <a:cubicBezTo>
                    <a:pt x="238" y="943"/>
                    <a:pt x="238" y="942"/>
                    <a:pt x="238" y="942"/>
                  </a:cubicBezTo>
                  <a:cubicBezTo>
                    <a:pt x="238" y="942"/>
                    <a:pt x="238" y="942"/>
                    <a:pt x="238" y="942"/>
                  </a:cubicBezTo>
                  <a:cubicBezTo>
                    <a:pt x="238" y="941"/>
                    <a:pt x="238" y="941"/>
                    <a:pt x="238" y="941"/>
                  </a:cubicBezTo>
                  <a:cubicBezTo>
                    <a:pt x="238" y="941"/>
                    <a:pt x="238" y="940"/>
                    <a:pt x="238" y="940"/>
                  </a:cubicBezTo>
                  <a:cubicBezTo>
                    <a:pt x="238" y="940"/>
                    <a:pt x="238" y="940"/>
                    <a:pt x="238" y="940"/>
                  </a:cubicBezTo>
                  <a:cubicBezTo>
                    <a:pt x="239" y="940"/>
                    <a:pt x="240" y="941"/>
                    <a:pt x="241" y="941"/>
                  </a:cubicBezTo>
                  <a:cubicBezTo>
                    <a:pt x="241" y="942"/>
                    <a:pt x="241" y="942"/>
                    <a:pt x="241" y="943"/>
                  </a:cubicBezTo>
                  <a:cubicBezTo>
                    <a:pt x="241" y="943"/>
                    <a:pt x="241" y="944"/>
                    <a:pt x="241" y="945"/>
                  </a:cubicBezTo>
                  <a:cubicBezTo>
                    <a:pt x="241" y="945"/>
                    <a:pt x="241" y="946"/>
                    <a:pt x="242" y="946"/>
                  </a:cubicBezTo>
                  <a:cubicBezTo>
                    <a:pt x="243" y="946"/>
                    <a:pt x="243" y="945"/>
                    <a:pt x="242" y="945"/>
                  </a:cubicBezTo>
                  <a:cubicBezTo>
                    <a:pt x="242" y="945"/>
                    <a:pt x="242" y="945"/>
                    <a:pt x="242" y="945"/>
                  </a:cubicBezTo>
                  <a:cubicBezTo>
                    <a:pt x="242" y="944"/>
                    <a:pt x="242" y="944"/>
                    <a:pt x="242" y="943"/>
                  </a:cubicBezTo>
                  <a:cubicBezTo>
                    <a:pt x="243" y="943"/>
                    <a:pt x="243" y="943"/>
                    <a:pt x="243" y="942"/>
                  </a:cubicBezTo>
                  <a:cubicBezTo>
                    <a:pt x="245" y="943"/>
                    <a:pt x="246" y="944"/>
                    <a:pt x="248" y="945"/>
                  </a:cubicBezTo>
                  <a:cubicBezTo>
                    <a:pt x="248" y="946"/>
                    <a:pt x="248" y="947"/>
                    <a:pt x="248" y="948"/>
                  </a:cubicBezTo>
                  <a:cubicBezTo>
                    <a:pt x="248" y="948"/>
                    <a:pt x="249" y="948"/>
                    <a:pt x="249" y="948"/>
                  </a:cubicBezTo>
                  <a:cubicBezTo>
                    <a:pt x="249" y="948"/>
                    <a:pt x="250" y="948"/>
                    <a:pt x="250" y="947"/>
                  </a:cubicBezTo>
                  <a:cubicBezTo>
                    <a:pt x="250" y="947"/>
                    <a:pt x="250" y="947"/>
                    <a:pt x="249" y="946"/>
                  </a:cubicBezTo>
                  <a:cubicBezTo>
                    <a:pt x="249" y="946"/>
                    <a:pt x="249" y="946"/>
                    <a:pt x="250" y="945"/>
                  </a:cubicBezTo>
                  <a:cubicBezTo>
                    <a:pt x="250" y="945"/>
                    <a:pt x="251" y="946"/>
                    <a:pt x="252" y="946"/>
                  </a:cubicBezTo>
                  <a:cubicBezTo>
                    <a:pt x="252" y="947"/>
                    <a:pt x="252" y="948"/>
                    <a:pt x="252" y="949"/>
                  </a:cubicBezTo>
                  <a:cubicBezTo>
                    <a:pt x="252" y="950"/>
                    <a:pt x="253" y="950"/>
                    <a:pt x="253" y="949"/>
                  </a:cubicBezTo>
                  <a:cubicBezTo>
                    <a:pt x="253" y="949"/>
                    <a:pt x="253" y="949"/>
                    <a:pt x="254" y="949"/>
                  </a:cubicBezTo>
                  <a:cubicBezTo>
                    <a:pt x="254" y="949"/>
                    <a:pt x="254" y="948"/>
                    <a:pt x="253" y="948"/>
                  </a:cubicBezTo>
                  <a:cubicBezTo>
                    <a:pt x="253" y="948"/>
                    <a:pt x="253" y="947"/>
                    <a:pt x="253" y="947"/>
                  </a:cubicBezTo>
                  <a:cubicBezTo>
                    <a:pt x="255" y="947"/>
                    <a:pt x="256" y="948"/>
                    <a:pt x="257" y="948"/>
                  </a:cubicBezTo>
                  <a:cubicBezTo>
                    <a:pt x="257" y="949"/>
                    <a:pt x="257" y="951"/>
                    <a:pt x="258" y="951"/>
                  </a:cubicBezTo>
                  <a:cubicBezTo>
                    <a:pt x="259" y="951"/>
                    <a:pt x="259" y="950"/>
                    <a:pt x="258" y="950"/>
                  </a:cubicBezTo>
                  <a:cubicBezTo>
                    <a:pt x="259" y="950"/>
                    <a:pt x="259" y="950"/>
                    <a:pt x="259" y="950"/>
                  </a:cubicBezTo>
                  <a:cubicBezTo>
                    <a:pt x="258" y="950"/>
                    <a:pt x="258" y="949"/>
                    <a:pt x="258" y="949"/>
                  </a:cubicBezTo>
                  <a:cubicBezTo>
                    <a:pt x="258" y="949"/>
                    <a:pt x="258" y="949"/>
                    <a:pt x="258" y="949"/>
                  </a:cubicBezTo>
                  <a:cubicBezTo>
                    <a:pt x="260" y="949"/>
                    <a:pt x="261" y="949"/>
                    <a:pt x="262" y="950"/>
                  </a:cubicBezTo>
                  <a:cubicBezTo>
                    <a:pt x="262" y="951"/>
                    <a:pt x="262" y="952"/>
                    <a:pt x="263" y="953"/>
                  </a:cubicBezTo>
                  <a:cubicBezTo>
                    <a:pt x="263" y="953"/>
                    <a:pt x="263" y="953"/>
                    <a:pt x="263" y="953"/>
                  </a:cubicBezTo>
                  <a:cubicBezTo>
                    <a:pt x="264" y="953"/>
                    <a:pt x="264" y="953"/>
                    <a:pt x="264" y="953"/>
                  </a:cubicBezTo>
                  <a:cubicBezTo>
                    <a:pt x="264" y="952"/>
                    <a:pt x="264" y="952"/>
                    <a:pt x="264" y="952"/>
                  </a:cubicBezTo>
                  <a:cubicBezTo>
                    <a:pt x="264" y="951"/>
                    <a:pt x="263" y="951"/>
                    <a:pt x="263" y="950"/>
                  </a:cubicBezTo>
                  <a:cubicBezTo>
                    <a:pt x="264" y="950"/>
                    <a:pt x="265" y="951"/>
                    <a:pt x="266" y="951"/>
                  </a:cubicBezTo>
                  <a:cubicBezTo>
                    <a:pt x="265" y="951"/>
                    <a:pt x="265" y="951"/>
                    <a:pt x="265" y="951"/>
                  </a:cubicBezTo>
                  <a:cubicBezTo>
                    <a:pt x="265" y="952"/>
                    <a:pt x="265" y="954"/>
                    <a:pt x="266" y="954"/>
                  </a:cubicBezTo>
                  <a:cubicBezTo>
                    <a:pt x="267" y="954"/>
                    <a:pt x="267" y="953"/>
                    <a:pt x="266" y="953"/>
                  </a:cubicBezTo>
                  <a:cubicBezTo>
                    <a:pt x="266" y="953"/>
                    <a:pt x="266" y="952"/>
                    <a:pt x="266" y="951"/>
                  </a:cubicBezTo>
                  <a:cubicBezTo>
                    <a:pt x="266" y="951"/>
                    <a:pt x="266" y="951"/>
                    <a:pt x="266" y="951"/>
                  </a:cubicBezTo>
                  <a:cubicBezTo>
                    <a:pt x="266" y="951"/>
                    <a:pt x="267" y="951"/>
                    <a:pt x="268" y="952"/>
                  </a:cubicBezTo>
                  <a:cubicBezTo>
                    <a:pt x="268" y="952"/>
                    <a:pt x="268" y="952"/>
                    <a:pt x="269" y="952"/>
                  </a:cubicBezTo>
                  <a:cubicBezTo>
                    <a:pt x="269" y="952"/>
                    <a:pt x="269" y="952"/>
                    <a:pt x="269" y="952"/>
                  </a:cubicBezTo>
                  <a:cubicBezTo>
                    <a:pt x="269" y="953"/>
                    <a:pt x="269" y="953"/>
                    <a:pt x="269" y="954"/>
                  </a:cubicBezTo>
                  <a:cubicBezTo>
                    <a:pt x="270" y="954"/>
                    <a:pt x="271" y="953"/>
                    <a:pt x="270" y="953"/>
                  </a:cubicBezTo>
                  <a:cubicBezTo>
                    <a:pt x="270" y="952"/>
                    <a:pt x="270" y="952"/>
                    <a:pt x="270" y="952"/>
                  </a:cubicBezTo>
                  <a:cubicBezTo>
                    <a:pt x="281" y="955"/>
                    <a:pt x="292" y="957"/>
                    <a:pt x="304" y="959"/>
                  </a:cubicBezTo>
                  <a:cubicBezTo>
                    <a:pt x="305" y="960"/>
                    <a:pt x="307" y="960"/>
                    <a:pt x="309" y="959"/>
                  </a:cubicBezTo>
                  <a:cubicBezTo>
                    <a:pt x="314" y="960"/>
                    <a:pt x="319" y="961"/>
                    <a:pt x="324" y="961"/>
                  </a:cubicBezTo>
                  <a:cubicBezTo>
                    <a:pt x="324" y="961"/>
                    <a:pt x="324" y="961"/>
                    <a:pt x="325" y="961"/>
                  </a:cubicBezTo>
                  <a:cubicBezTo>
                    <a:pt x="326" y="961"/>
                    <a:pt x="326" y="961"/>
                    <a:pt x="327" y="961"/>
                  </a:cubicBezTo>
                  <a:cubicBezTo>
                    <a:pt x="327" y="961"/>
                    <a:pt x="327" y="961"/>
                    <a:pt x="327" y="961"/>
                  </a:cubicBezTo>
                  <a:cubicBezTo>
                    <a:pt x="346" y="963"/>
                    <a:pt x="365" y="964"/>
                    <a:pt x="384" y="963"/>
                  </a:cubicBezTo>
                  <a:cubicBezTo>
                    <a:pt x="394" y="963"/>
                    <a:pt x="404" y="963"/>
                    <a:pt x="413" y="963"/>
                  </a:cubicBezTo>
                  <a:cubicBezTo>
                    <a:pt x="423" y="962"/>
                    <a:pt x="432" y="959"/>
                    <a:pt x="442" y="959"/>
                  </a:cubicBezTo>
                  <a:cubicBezTo>
                    <a:pt x="448" y="958"/>
                    <a:pt x="455" y="957"/>
                    <a:pt x="461" y="955"/>
                  </a:cubicBezTo>
                  <a:cubicBezTo>
                    <a:pt x="461" y="955"/>
                    <a:pt x="461" y="955"/>
                    <a:pt x="462" y="955"/>
                  </a:cubicBezTo>
                  <a:cubicBezTo>
                    <a:pt x="464" y="955"/>
                    <a:pt x="466" y="954"/>
                    <a:pt x="468" y="954"/>
                  </a:cubicBezTo>
                  <a:cubicBezTo>
                    <a:pt x="477" y="951"/>
                    <a:pt x="487" y="949"/>
                    <a:pt x="497" y="947"/>
                  </a:cubicBezTo>
                  <a:cubicBezTo>
                    <a:pt x="506" y="944"/>
                    <a:pt x="516" y="939"/>
                    <a:pt x="524" y="934"/>
                  </a:cubicBezTo>
                  <a:cubicBezTo>
                    <a:pt x="523" y="938"/>
                    <a:pt x="521" y="943"/>
                    <a:pt x="521" y="948"/>
                  </a:cubicBezTo>
                  <a:cubicBezTo>
                    <a:pt x="520" y="954"/>
                    <a:pt x="521" y="960"/>
                    <a:pt x="523" y="965"/>
                  </a:cubicBezTo>
                  <a:cubicBezTo>
                    <a:pt x="521" y="966"/>
                    <a:pt x="520" y="968"/>
                    <a:pt x="518" y="969"/>
                  </a:cubicBezTo>
                  <a:cubicBezTo>
                    <a:pt x="518" y="969"/>
                    <a:pt x="518" y="968"/>
                    <a:pt x="517" y="969"/>
                  </a:cubicBezTo>
                  <a:cubicBezTo>
                    <a:pt x="517" y="969"/>
                    <a:pt x="516" y="965"/>
                    <a:pt x="516" y="965"/>
                  </a:cubicBezTo>
                  <a:cubicBezTo>
                    <a:pt x="516" y="964"/>
                    <a:pt x="514" y="964"/>
                    <a:pt x="515" y="965"/>
                  </a:cubicBezTo>
                  <a:cubicBezTo>
                    <a:pt x="515" y="966"/>
                    <a:pt x="515" y="967"/>
                    <a:pt x="515" y="968"/>
                  </a:cubicBezTo>
                  <a:cubicBezTo>
                    <a:pt x="516" y="969"/>
                    <a:pt x="516" y="970"/>
                    <a:pt x="517" y="970"/>
                  </a:cubicBezTo>
                  <a:cubicBezTo>
                    <a:pt x="516" y="971"/>
                    <a:pt x="514" y="973"/>
                    <a:pt x="513" y="974"/>
                  </a:cubicBezTo>
                  <a:cubicBezTo>
                    <a:pt x="513" y="974"/>
                    <a:pt x="513" y="974"/>
                    <a:pt x="513" y="974"/>
                  </a:cubicBezTo>
                  <a:cubicBezTo>
                    <a:pt x="512" y="973"/>
                    <a:pt x="512" y="972"/>
                    <a:pt x="512" y="971"/>
                  </a:cubicBezTo>
                  <a:cubicBezTo>
                    <a:pt x="511" y="970"/>
                    <a:pt x="511" y="969"/>
                    <a:pt x="510" y="967"/>
                  </a:cubicBezTo>
                  <a:cubicBezTo>
                    <a:pt x="510" y="967"/>
                    <a:pt x="509" y="967"/>
                    <a:pt x="509" y="968"/>
                  </a:cubicBezTo>
                  <a:cubicBezTo>
                    <a:pt x="510" y="969"/>
                    <a:pt x="510" y="971"/>
                    <a:pt x="510" y="972"/>
                  </a:cubicBezTo>
                  <a:cubicBezTo>
                    <a:pt x="511" y="973"/>
                    <a:pt x="511" y="974"/>
                    <a:pt x="512" y="975"/>
                  </a:cubicBezTo>
                  <a:cubicBezTo>
                    <a:pt x="512" y="975"/>
                    <a:pt x="512" y="975"/>
                    <a:pt x="512" y="975"/>
                  </a:cubicBezTo>
                  <a:cubicBezTo>
                    <a:pt x="512" y="976"/>
                    <a:pt x="511" y="976"/>
                    <a:pt x="510" y="977"/>
                  </a:cubicBezTo>
                  <a:cubicBezTo>
                    <a:pt x="509" y="975"/>
                    <a:pt x="509" y="973"/>
                    <a:pt x="508" y="971"/>
                  </a:cubicBezTo>
                  <a:cubicBezTo>
                    <a:pt x="508" y="970"/>
                    <a:pt x="506" y="970"/>
                    <a:pt x="507" y="971"/>
                  </a:cubicBezTo>
                  <a:cubicBezTo>
                    <a:pt x="508" y="973"/>
                    <a:pt x="508" y="976"/>
                    <a:pt x="510" y="978"/>
                  </a:cubicBezTo>
                  <a:cubicBezTo>
                    <a:pt x="509" y="979"/>
                    <a:pt x="508" y="979"/>
                    <a:pt x="507" y="980"/>
                  </a:cubicBezTo>
                  <a:cubicBezTo>
                    <a:pt x="507" y="979"/>
                    <a:pt x="506" y="977"/>
                    <a:pt x="506" y="976"/>
                  </a:cubicBezTo>
                  <a:cubicBezTo>
                    <a:pt x="505" y="975"/>
                    <a:pt x="505" y="973"/>
                    <a:pt x="504" y="972"/>
                  </a:cubicBezTo>
                  <a:cubicBezTo>
                    <a:pt x="504" y="971"/>
                    <a:pt x="503" y="971"/>
                    <a:pt x="503" y="972"/>
                  </a:cubicBezTo>
                  <a:cubicBezTo>
                    <a:pt x="503" y="972"/>
                    <a:pt x="503" y="972"/>
                    <a:pt x="503" y="973"/>
                  </a:cubicBezTo>
                  <a:cubicBezTo>
                    <a:pt x="503" y="974"/>
                    <a:pt x="503" y="974"/>
                    <a:pt x="504" y="974"/>
                  </a:cubicBezTo>
                  <a:cubicBezTo>
                    <a:pt x="504" y="975"/>
                    <a:pt x="505" y="977"/>
                    <a:pt x="506" y="979"/>
                  </a:cubicBezTo>
                  <a:cubicBezTo>
                    <a:pt x="506" y="980"/>
                    <a:pt x="506" y="980"/>
                    <a:pt x="506" y="981"/>
                  </a:cubicBezTo>
                  <a:cubicBezTo>
                    <a:pt x="504" y="984"/>
                    <a:pt x="508" y="988"/>
                    <a:pt x="511" y="985"/>
                  </a:cubicBezTo>
                  <a:cubicBezTo>
                    <a:pt x="515" y="981"/>
                    <a:pt x="519" y="977"/>
                    <a:pt x="523" y="973"/>
                  </a:cubicBezTo>
                  <a:cubicBezTo>
                    <a:pt x="524" y="973"/>
                    <a:pt x="524" y="973"/>
                    <a:pt x="525" y="972"/>
                  </a:cubicBezTo>
                  <a:cubicBezTo>
                    <a:pt x="525" y="973"/>
                    <a:pt x="526" y="973"/>
                    <a:pt x="527" y="973"/>
                  </a:cubicBezTo>
                  <a:cubicBezTo>
                    <a:pt x="527" y="973"/>
                    <a:pt x="528" y="973"/>
                    <a:pt x="528" y="973"/>
                  </a:cubicBezTo>
                  <a:cubicBezTo>
                    <a:pt x="529" y="974"/>
                    <a:pt x="530" y="974"/>
                    <a:pt x="530" y="973"/>
                  </a:cubicBezTo>
                  <a:close/>
                  <a:moveTo>
                    <a:pt x="251" y="907"/>
                  </a:moveTo>
                  <a:cubicBezTo>
                    <a:pt x="253" y="908"/>
                    <a:pt x="255" y="910"/>
                    <a:pt x="257" y="911"/>
                  </a:cubicBezTo>
                  <a:cubicBezTo>
                    <a:pt x="256" y="913"/>
                    <a:pt x="256" y="916"/>
                    <a:pt x="255" y="918"/>
                  </a:cubicBezTo>
                  <a:cubicBezTo>
                    <a:pt x="252" y="924"/>
                    <a:pt x="247" y="929"/>
                    <a:pt x="243" y="934"/>
                  </a:cubicBezTo>
                  <a:cubicBezTo>
                    <a:pt x="241" y="933"/>
                    <a:pt x="239" y="932"/>
                    <a:pt x="237" y="931"/>
                  </a:cubicBezTo>
                  <a:cubicBezTo>
                    <a:pt x="244" y="924"/>
                    <a:pt x="247" y="916"/>
                    <a:pt x="251" y="907"/>
                  </a:cubicBezTo>
                  <a:close/>
                  <a:moveTo>
                    <a:pt x="235" y="930"/>
                  </a:moveTo>
                  <a:cubicBezTo>
                    <a:pt x="232" y="928"/>
                    <a:pt x="230" y="926"/>
                    <a:pt x="227" y="924"/>
                  </a:cubicBezTo>
                  <a:cubicBezTo>
                    <a:pt x="229" y="924"/>
                    <a:pt x="234" y="914"/>
                    <a:pt x="235" y="913"/>
                  </a:cubicBezTo>
                  <a:cubicBezTo>
                    <a:pt x="236" y="911"/>
                    <a:pt x="238" y="908"/>
                    <a:pt x="239" y="905"/>
                  </a:cubicBezTo>
                  <a:cubicBezTo>
                    <a:pt x="239" y="904"/>
                    <a:pt x="240" y="901"/>
                    <a:pt x="240" y="899"/>
                  </a:cubicBezTo>
                  <a:cubicBezTo>
                    <a:pt x="243" y="902"/>
                    <a:pt x="247" y="904"/>
                    <a:pt x="250" y="906"/>
                  </a:cubicBezTo>
                  <a:cubicBezTo>
                    <a:pt x="248" y="910"/>
                    <a:pt x="247" y="913"/>
                    <a:pt x="245" y="916"/>
                  </a:cubicBezTo>
                  <a:cubicBezTo>
                    <a:pt x="243" y="921"/>
                    <a:pt x="239" y="925"/>
                    <a:pt x="235" y="930"/>
                  </a:cubicBezTo>
                  <a:close/>
                  <a:moveTo>
                    <a:pt x="270" y="911"/>
                  </a:moveTo>
                  <a:cubicBezTo>
                    <a:pt x="271" y="909"/>
                    <a:pt x="272" y="907"/>
                    <a:pt x="273" y="905"/>
                  </a:cubicBezTo>
                  <a:cubicBezTo>
                    <a:pt x="275" y="906"/>
                    <a:pt x="276" y="906"/>
                    <a:pt x="277" y="907"/>
                  </a:cubicBezTo>
                  <a:cubicBezTo>
                    <a:pt x="279" y="908"/>
                    <a:pt x="280" y="909"/>
                    <a:pt x="282" y="909"/>
                  </a:cubicBezTo>
                  <a:cubicBezTo>
                    <a:pt x="282" y="910"/>
                    <a:pt x="281" y="910"/>
                    <a:pt x="281" y="910"/>
                  </a:cubicBezTo>
                  <a:cubicBezTo>
                    <a:pt x="279" y="913"/>
                    <a:pt x="278" y="916"/>
                    <a:pt x="276" y="920"/>
                  </a:cubicBezTo>
                  <a:cubicBezTo>
                    <a:pt x="273" y="918"/>
                    <a:pt x="270" y="917"/>
                    <a:pt x="268" y="915"/>
                  </a:cubicBezTo>
                  <a:cubicBezTo>
                    <a:pt x="268" y="914"/>
                    <a:pt x="269" y="912"/>
                    <a:pt x="270" y="911"/>
                  </a:cubicBezTo>
                  <a:close/>
                  <a:moveTo>
                    <a:pt x="265" y="914"/>
                  </a:moveTo>
                  <a:cubicBezTo>
                    <a:pt x="263" y="913"/>
                    <a:pt x="261" y="912"/>
                    <a:pt x="259" y="911"/>
                  </a:cubicBezTo>
                  <a:cubicBezTo>
                    <a:pt x="259" y="910"/>
                    <a:pt x="260" y="909"/>
                    <a:pt x="260" y="908"/>
                  </a:cubicBezTo>
                  <a:cubicBezTo>
                    <a:pt x="260" y="904"/>
                    <a:pt x="262" y="901"/>
                    <a:pt x="263" y="898"/>
                  </a:cubicBezTo>
                  <a:cubicBezTo>
                    <a:pt x="266" y="900"/>
                    <a:pt x="268" y="902"/>
                    <a:pt x="271" y="903"/>
                  </a:cubicBezTo>
                  <a:cubicBezTo>
                    <a:pt x="270" y="905"/>
                    <a:pt x="270" y="906"/>
                    <a:pt x="269" y="908"/>
                  </a:cubicBezTo>
                  <a:cubicBezTo>
                    <a:pt x="268" y="910"/>
                    <a:pt x="267" y="912"/>
                    <a:pt x="265" y="914"/>
                  </a:cubicBezTo>
                  <a:close/>
                  <a:moveTo>
                    <a:pt x="274" y="903"/>
                  </a:moveTo>
                  <a:cubicBezTo>
                    <a:pt x="275" y="902"/>
                    <a:pt x="276" y="900"/>
                    <a:pt x="277" y="899"/>
                  </a:cubicBezTo>
                  <a:cubicBezTo>
                    <a:pt x="280" y="900"/>
                    <a:pt x="282" y="901"/>
                    <a:pt x="285" y="903"/>
                  </a:cubicBezTo>
                  <a:cubicBezTo>
                    <a:pt x="284" y="904"/>
                    <a:pt x="283" y="906"/>
                    <a:pt x="283" y="908"/>
                  </a:cubicBezTo>
                  <a:cubicBezTo>
                    <a:pt x="282" y="907"/>
                    <a:pt x="281" y="907"/>
                    <a:pt x="280" y="907"/>
                  </a:cubicBezTo>
                  <a:cubicBezTo>
                    <a:pt x="278" y="906"/>
                    <a:pt x="276" y="905"/>
                    <a:pt x="274" y="903"/>
                  </a:cubicBezTo>
                  <a:close/>
                  <a:moveTo>
                    <a:pt x="283" y="911"/>
                  </a:moveTo>
                  <a:cubicBezTo>
                    <a:pt x="283" y="911"/>
                    <a:pt x="284" y="911"/>
                    <a:pt x="284" y="910"/>
                  </a:cubicBezTo>
                  <a:cubicBezTo>
                    <a:pt x="288" y="913"/>
                    <a:pt x="292" y="915"/>
                    <a:pt x="295" y="917"/>
                  </a:cubicBezTo>
                  <a:cubicBezTo>
                    <a:pt x="294" y="920"/>
                    <a:pt x="292" y="922"/>
                    <a:pt x="291" y="925"/>
                  </a:cubicBezTo>
                  <a:cubicBezTo>
                    <a:pt x="291" y="926"/>
                    <a:pt x="290" y="926"/>
                    <a:pt x="290" y="927"/>
                  </a:cubicBezTo>
                  <a:cubicBezTo>
                    <a:pt x="289" y="926"/>
                    <a:pt x="287" y="925"/>
                    <a:pt x="285" y="925"/>
                  </a:cubicBezTo>
                  <a:cubicBezTo>
                    <a:pt x="283" y="923"/>
                    <a:pt x="281" y="922"/>
                    <a:pt x="278" y="921"/>
                  </a:cubicBezTo>
                  <a:cubicBezTo>
                    <a:pt x="280" y="917"/>
                    <a:pt x="282" y="914"/>
                    <a:pt x="283" y="911"/>
                  </a:cubicBezTo>
                  <a:close/>
                  <a:moveTo>
                    <a:pt x="285" y="909"/>
                  </a:moveTo>
                  <a:cubicBezTo>
                    <a:pt x="286" y="907"/>
                    <a:pt x="286" y="905"/>
                    <a:pt x="287" y="904"/>
                  </a:cubicBezTo>
                  <a:cubicBezTo>
                    <a:pt x="291" y="906"/>
                    <a:pt x="296" y="908"/>
                    <a:pt x="300" y="909"/>
                  </a:cubicBezTo>
                  <a:cubicBezTo>
                    <a:pt x="300" y="910"/>
                    <a:pt x="299" y="911"/>
                    <a:pt x="299" y="911"/>
                  </a:cubicBezTo>
                  <a:cubicBezTo>
                    <a:pt x="298" y="912"/>
                    <a:pt x="297" y="914"/>
                    <a:pt x="296" y="915"/>
                  </a:cubicBezTo>
                  <a:cubicBezTo>
                    <a:pt x="293" y="913"/>
                    <a:pt x="289" y="911"/>
                    <a:pt x="285" y="909"/>
                  </a:cubicBezTo>
                  <a:close/>
                  <a:moveTo>
                    <a:pt x="286" y="901"/>
                  </a:moveTo>
                  <a:cubicBezTo>
                    <a:pt x="283" y="900"/>
                    <a:pt x="280" y="899"/>
                    <a:pt x="277" y="898"/>
                  </a:cubicBezTo>
                  <a:cubicBezTo>
                    <a:pt x="278" y="897"/>
                    <a:pt x="278" y="895"/>
                    <a:pt x="279" y="894"/>
                  </a:cubicBezTo>
                  <a:cubicBezTo>
                    <a:pt x="280" y="892"/>
                    <a:pt x="282" y="889"/>
                    <a:pt x="283" y="887"/>
                  </a:cubicBezTo>
                  <a:cubicBezTo>
                    <a:pt x="283" y="886"/>
                    <a:pt x="283" y="886"/>
                    <a:pt x="283" y="886"/>
                  </a:cubicBezTo>
                  <a:cubicBezTo>
                    <a:pt x="285" y="887"/>
                    <a:pt x="288" y="888"/>
                    <a:pt x="291" y="889"/>
                  </a:cubicBezTo>
                  <a:cubicBezTo>
                    <a:pt x="291" y="890"/>
                    <a:pt x="291" y="890"/>
                    <a:pt x="290" y="891"/>
                  </a:cubicBezTo>
                  <a:cubicBezTo>
                    <a:pt x="289" y="894"/>
                    <a:pt x="288" y="898"/>
                    <a:pt x="286" y="901"/>
                  </a:cubicBezTo>
                  <a:close/>
                  <a:moveTo>
                    <a:pt x="280" y="888"/>
                  </a:moveTo>
                  <a:cubicBezTo>
                    <a:pt x="278" y="891"/>
                    <a:pt x="277" y="894"/>
                    <a:pt x="275" y="897"/>
                  </a:cubicBezTo>
                  <a:cubicBezTo>
                    <a:pt x="273" y="896"/>
                    <a:pt x="272" y="896"/>
                    <a:pt x="270" y="895"/>
                  </a:cubicBezTo>
                  <a:cubicBezTo>
                    <a:pt x="268" y="895"/>
                    <a:pt x="267" y="894"/>
                    <a:pt x="265" y="893"/>
                  </a:cubicBezTo>
                  <a:cubicBezTo>
                    <a:pt x="266" y="892"/>
                    <a:pt x="266" y="891"/>
                    <a:pt x="267" y="890"/>
                  </a:cubicBezTo>
                  <a:cubicBezTo>
                    <a:pt x="268" y="888"/>
                    <a:pt x="269" y="886"/>
                    <a:pt x="270" y="884"/>
                  </a:cubicBezTo>
                  <a:cubicBezTo>
                    <a:pt x="270" y="884"/>
                    <a:pt x="270" y="882"/>
                    <a:pt x="271" y="881"/>
                  </a:cubicBezTo>
                  <a:cubicBezTo>
                    <a:pt x="273" y="882"/>
                    <a:pt x="276" y="883"/>
                    <a:pt x="278" y="884"/>
                  </a:cubicBezTo>
                  <a:cubicBezTo>
                    <a:pt x="279" y="884"/>
                    <a:pt x="280" y="885"/>
                    <a:pt x="282" y="885"/>
                  </a:cubicBezTo>
                  <a:cubicBezTo>
                    <a:pt x="281" y="886"/>
                    <a:pt x="281" y="887"/>
                    <a:pt x="280" y="888"/>
                  </a:cubicBezTo>
                  <a:close/>
                  <a:moveTo>
                    <a:pt x="268" y="896"/>
                  </a:moveTo>
                  <a:cubicBezTo>
                    <a:pt x="270" y="896"/>
                    <a:pt x="272" y="897"/>
                    <a:pt x="274" y="898"/>
                  </a:cubicBezTo>
                  <a:cubicBezTo>
                    <a:pt x="274" y="899"/>
                    <a:pt x="273" y="901"/>
                    <a:pt x="272" y="902"/>
                  </a:cubicBezTo>
                  <a:cubicBezTo>
                    <a:pt x="269" y="901"/>
                    <a:pt x="267" y="900"/>
                    <a:pt x="265" y="898"/>
                  </a:cubicBezTo>
                  <a:cubicBezTo>
                    <a:pt x="264" y="898"/>
                    <a:pt x="264" y="898"/>
                    <a:pt x="264" y="897"/>
                  </a:cubicBezTo>
                  <a:cubicBezTo>
                    <a:pt x="264" y="896"/>
                    <a:pt x="265" y="895"/>
                    <a:pt x="265" y="894"/>
                  </a:cubicBezTo>
                  <a:cubicBezTo>
                    <a:pt x="266" y="895"/>
                    <a:pt x="267" y="895"/>
                    <a:pt x="268" y="896"/>
                  </a:cubicBezTo>
                  <a:close/>
                  <a:moveTo>
                    <a:pt x="262" y="897"/>
                  </a:moveTo>
                  <a:cubicBezTo>
                    <a:pt x="260" y="895"/>
                    <a:pt x="258" y="893"/>
                    <a:pt x="256" y="892"/>
                  </a:cubicBezTo>
                  <a:cubicBezTo>
                    <a:pt x="256" y="891"/>
                    <a:pt x="256" y="891"/>
                    <a:pt x="256" y="890"/>
                  </a:cubicBezTo>
                  <a:cubicBezTo>
                    <a:pt x="259" y="891"/>
                    <a:pt x="261" y="892"/>
                    <a:pt x="264" y="894"/>
                  </a:cubicBezTo>
                  <a:cubicBezTo>
                    <a:pt x="264" y="895"/>
                    <a:pt x="263" y="896"/>
                    <a:pt x="262" y="897"/>
                  </a:cubicBezTo>
                  <a:close/>
                  <a:moveTo>
                    <a:pt x="262" y="897"/>
                  </a:moveTo>
                  <a:cubicBezTo>
                    <a:pt x="261" y="899"/>
                    <a:pt x="261" y="900"/>
                    <a:pt x="260" y="901"/>
                  </a:cubicBezTo>
                  <a:cubicBezTo>
                    <a:pt x="259" y="904"/>
                    <a:pt x="258" y="907"/>
                    <a:pt x="257" y="910"/>
                  </a:cubicBezTo>
                  <a:cubicBezTo>
                    <a:pt x="255" y="908"/>
                    <a:pt x="253" y="907"/>
                    <a:pt x="251" y="906"/>
                  </a:cubicBezTo>
                  <a:cubicBezTo>
                    <a:pt x="253" y="902"/>
                    <a:pt x="255" y="899"/>
                    <a:pt x="255" y="895"/>
                  </a:cubicBezTo>
                  <a:cubicBezTo>
                    <a:pt x="255" y="894"/>
                    <a:pt x="256" y="893"/>
                    <a:pt x="256" y="893"/>
                  </a:cubicBezTo>
                  <a:cubicBezTo>
                    <a:pt x="258" y="894"/>
                    <a:pt x="260" y="896"/>
                    <a:pt x="262" y="897"/>
                  </a:cubicBezTo>
                  <a:close/>
                  <a:moveTo>
                    <a:pt x="254" y="923"/>
                  </a:moveTo>
                  <a:cubicBezTo>
                    <a:pt x="257" y="920"/>
                    <a:pt x="258" y="916"/>
                    <a:pt x="259" y="912"/>
                  </a:cubicBezTo>
                  <a:cubicBezTo>
                    <a:pt x="261" y="913"/>
                    <a:pt x="263" y="914"/>
                    <a:pt x="265" y="915"/>
                  </a:cubicBezTo>
                  <a:cubicBezTo>
                    <a:pt x="260" y="923"/>
                    <a:pt x="256" y="931"/>
                    <a:pt x="254" y="939"/>
                  </a:cubicBezTo>
                  <a:cubicBezTo>
                    <a:pt x="251" y="938"/>
                    <a:pt x="248" y="936"/>
                    <a:pt x="245" y="935"/>
                  </a:cubicBezTo>
                  <a:cubicBezTo>
                    <a:pt x="248" y="931"/>
                    <a:pt x="252" y="927"/>
                    <a:pt x="254" y="923"/>
                  </a:cubicBezTo>
                  <a:close/>
                  <a:moveTo>
                    <a:pt x="267" y="917"/>
                  </a:moveTo>
                  <a:cubicBezTo>
                    <a:pt x="270" y="918"/>
                    <a:pt x="272" y="920"/>
                    <a:pt x="275" y="921"/>
                  </a:cubicBezTo>
                  <a:cubicBezTo>
                    <a:pt x="274" y="923"/>
                    <a:pt x="273" y="925"/>
                    <a:pt x="273" y="927"/>
                  </a:cubicBezTo>
                  <a:cubicBezTo>
                    <a:pt x="271" y="933"/>
                    <a:pt x="269" y="938"/>
                    <a:pt x="267" y="944"/>
                  </a:cubicBezTo>
                  <a:cubicBezTo>
                    <a:pt x="264" y="942"/>
                    <a:pt x="260" y="941"/>
                    <a:pt x="256" y="940"/>
                  </a:cubicBezTo>
                  <a:cubicBezTo>
                    <a:pt x="259" y="932"/>
                    <a:pt x="263" y="924"/>
                    <a:pt x="267" y="917"/>
                  </a:cubicBezTo>
                  <a:close/>
                  <a:moveTo>
                    <a:pt x="274" y="930"/>
                  </a:moveTo>
                  <a:cubicBezTo>
                    <a:pt x="275" y="927"/>
                    <a:pt x="276" y="925"/>
                    <a:pt x="277" y="923"/>
                  </a:cubicBezTo>
                  <a:cubicBezTo>
                    <a:pt x="279" y="924"/>
                    <a:pt x="281" y="925"/>
                    <a:pt x="283" y="926"/>
                  </a:cubicBezTo>
                  <a:cubicBezTo>
                    <a:pt x="285" y="927"/>
                    <a:pt x="287" y="928"/>
                    <a:pt x="289" y="929"/>
                  </a:cubicBezTo>
                  <a:cubicBezTo>
                    <a:pt x="287" y="933"/>
                    <a:pt x="286" y="936"/>
                    <a:pt x="284" y="940"/>
                  </a:cubicBezTo>
                  <a:cubicBezTo>
                    <a:pt x="283" y="942"/>
                    <a:pt x="282" y="945"/>
                    <a:pt x="281" y="947"/>
                  </a:cubicBezTo>
                  <a:cubicBezTo>
                    <a:pt x="277" y="946"/>
                    <a:pt x="274" y="945"/>
                    <a:pt x="270" y="944"/>
                  </a:cubicBezTo>
                  <a:cubicBezTo>
                    <a:pt x="272" y="940"/>
                    <a:pt x="273" y="935"/>
                    <a:pt x="274" y="930"/>
                  </a:cubicBezTo>
                  <a:close/>
                  <a:moveTo>
                    <a:pt x="286" y="942"/>
                  </a:moveTo>
                  <a:cubicBezTo>
                    <a:pt x="287" y="938"/>
                    <a:pt x="289" y="934"/>
                    <a:pt x="291" y="931"/>
                  </a:cubicBezTo>
                  <a:cubicBezTo>
                    <a:pt x="294" y="932"/>
                    <a:pt x="298" y="934"/>
                    <a:pt x="301" y="936"/>
                  </a:cubicBezTo>
                  <a:cubicBezTo>
                    <a:pt x="301" y="941"/>
                    <a:pt x="301" y="946"/>
                    <a:pt x="302" y="951"/>
                  </a:cubicBezTo>
                  <a:cubicBezTo>
                    <a:pt x="296" y="950"/>
                    <a:pt x="290" y="949"/>
                    <a:pt x="285" y="948"/>
                  </a:cubicBezTo>
                  <a:cubicBezTo>
                    <a:pt x="284" y="948"/>
                    <a:pt x="284" y="948"/>
                    <a:pt x="283" y="948"/>
                  </a:cubicBezTo>
                  <a:cubicBezTo>
                    <a:pt x="284" y="946"/>
                    <a:pt x="285" y="944"/>
                    <a:pt x="286" y="942"/>
                  </a:cubicBezTo>
                  <a:close/>
                  <a:moveTo>
                    <a:pt x="301" y="934"/>
                  </a:moveTo>
                  <a:cubicBezTo>
                    <a:pt x="298" y="932"/>
                    <a:pt x="295" y="930"/>
                    <a:pt x="292" y="928"/>
                  </a:cubicBezTo>
                  <a:cubicBezTo>
                    <a:pt x="292" y="928"/>
                    <a:pt x="292" y="928"/>
                    <a:pt x="293" y="927"/>
                  </a:cubicBezTo>
                  <a:cubicBezTo>
                    <a:pt x="294" y="924"/>
                    <a:pt x="295" y="921"/>
                    <a:pt x="297" y="918"/>
                  </a:cubicBezTo>
                  <a:cubicBezTo>
                    <a:pt x="299" y="919"/>
                    <a:pt x="300" y="920"/>
                    <a:pt x="302" y="921"/>
                  </a:cubicBezTo>
                  <a:cubicBezTo>
                    <a:pt x="302" y="925"/>
                    <a:pt x="301" y="929"/>
                    <a:pt x="301" y="934"/>
                  </a:cubicBezTo>
                  <a:close/>
                  <a:moveTo>
                    <a:pt x="298" y="916"/>
                  </a:moveTo>
                  <a:cubicBezTo>
                    <a:pt x="299" y="915"/>
                    <a:pt x="299" y="914"/>
                    <a:pt x="300" y="913"/>
                  </a:cubicBezTo>
                  <a:cubicBezTo>
                    <a:pt x="300" y="912"/>
                    <a:pt x="301" y="911"/>
                    <a:pt x="301" y="910"/>
                  </a:cubicBezTo>
                  <a:cubicBezTo>
                    <a:pt x="302" y="910"/>
                    <a:pt x="302" y="910"/>
                    <a:pt x="302" y="911"/>
                  </a:cubicBezTo>
                  <a:cubicBezTo>
                    <a:pt x="302" y="913"/>
                    <a:pt x="302" y="916"/>
                    <a:pt x="302" y="919"/>
                  </a:cubicBezTo>
                  <a:cubicBezTo>
                    <a:pt x="301" y="918"/>
                    <a:pt x="299" y="917"/>
                    <a:pt x="298" y="916"/>
                  </a:cubicBezTo>
                  <a:close/>
                  <a:moveTo>
                    <a:pt x="301" y="908"/>
                  </a:moveTo>
                  <a:cubicBezTo>
                    <a:pt x="297" y="906"/>
                    <a:pt x="292" y="904"/>
                    <a:pt x="288" y="902"/>
                  </a:cubicBezTo>
                  <a:cubicBezTo>
                    <a:pt x="289" y="900"/>
                    <a:pt x="290" y="897"/>
                    <a:pt x="291" y="894"/>
                  </a:cubicBezTo>
                  <a:cubicBezTo>
                    <a:pt x="292" y="893"/>
                    <a:pt x="292" y="892"/>
                    <a:pt x="293" y="890"/>
                  </a:cubicBezTo>
                  <a:cubicBezTo>
                    <a:pt x="294" y="891"/>
                    <a:pt x="296" y="892"/>
                    <a:pt x="298" y="893"/>
                  </a:cubicBezTo>
                  <a:cubicBezTo>
                    <a:pt x="300" y="894"/>
                    <a:pt x="301" y="894"/>
                    <a:pt x="303" y="895"/>
                  </a:cubicBezTo>
                  <a:cubicBezTo>
                    <a:pt x="303" y="898"/>
                    <a:pt x="303" y="901"/>
                    <a:pt x="303" y="904"/>
                  </a:cubicBezTo>
                  <a:cubicBezTo>
                    <a:pt x="302" y="905"/>
                    <a:pt x="301" y="906"/>
                    <a:pt x="301" y="908"/>
                  </a:cubicBezTo>
                  <a:close/>
                  <a:moveTo>
                    <a:pt x="302" y="893"/>
                  </a:moveTo>
                  <a:cubicBezTo>
                    <a:pt x="299" y="892"/>
                    <a:pt x="296" y="891"/>
                    <a:pt x="293" y="889"/>
                  </a:cubicBezTo>
                  <a:cubicBezTo>
                    <a:pt x="294" y="884"/>
                    <a:pt x="294" y="879"/>
                    <a:pt x="297" y="874"/>
                  </a:cubicBezTo>
                  <a:cubicBezTo>
                    <a:pt x="297" y="874"/>
                    <a:pt x="297" y="874"/>
                    <a:pt x="297" y="874"/>
                  </a:cubicBezTo>
                  <a:cubicBezTo>
                    <a:pt x="295" y="876"/>
                    <a:pt x="294" y="878"/>
                    <a:pt x="293" y="880"/>
                  </a:cubicBezTo>
                  <a:cubicBezTo>
                    <a:pt x="292" y="883"/>
                    <a:pt x="292" y="886"/>
                    <a:pt x="291" y="889"/>
                  </a:cubicBezTo>
                  <a:cubicBezTo>
                    <a:pt x="289" y="888"/>
                    <a:pt x="286" y="887"/>
                    <a:pt x="284" y="886"/>
                  </a:cubicBezTo>
                  <a:cubicBezTo>
                    <a:pt x="284" y="886"/>
                    <a:pt x="283" y="885"/>
                    <a:pt x="283" y="885"/>
                  </a:cubicBezTo>
                  <a:cubicBezTo>
                    <a:pt x="284" y="883"/>
                    <a:pt x="285" y="878"/>
                    <a:pt x="288" y="878"/>
                  </a:cubicBezTo>
                  <a:cubicBezTo>
                    <a:pt x="288" y="878"/>
                    <a:pt x="288" y="878"/>
                    <a:pt x="288" y="878"/>
                  </a:cubicBezTo>
                  <a:cubicBezTo>
                    <a:pt x="287" y="878"/>
                    <a:pt x="286" y="879"/>
                    <a:pt x="285" y="880"/>
                  </a:cubicBezTo>
                  <a:cubicBezTo>
                    <a:pt x="284" y="881"/>
                    <a:pt x="283" y="883"/>
                    <a:pt x="282" y="885"/>
                  </a:cubicBezTo>
                  <a:cubicBezTo>
                    <a:pt x="279" y="884"/>
                    <a:pt x="277" y="883"/>
                    <a:pt x="275" y="882"/>
                  </a:cubicBezTo>
                  <a:cubicBezTo>
                    <a:pt x="273" y="882"/>
                    <a:pt x="272" y="881"/>
                    <a:pt x="271" y="881"/>
                  </a:cubicBezTo>
                  <a:cubicBezTo>
                    <a:pt x="271" y="880"/>
                    <a:pt x="272" y="879"/>
                    <a:pt x="272" y="879"/>
                  </a:cubicBezTo>
                  <a:cubicBezTo>
                    <a:pt x="272" y="879"/>
                    <a:pt x="272" y="879"/>
                    <a:pt x="272" y="879"/>
                  </a:cubicBezTo>
                  <a:cubicBezTo>
                    <a:pt x="272" y="879"/>
                    <a:pt x="271" y="879"/>
                    <a:pt x="270" y="881"/>
                  </a:cubicBezTo>
                  <a:cubicBezTo>
                    <a:pt x="269" y="880"/>
                    <a:pt x="268" y="880"/>
                    <a:pt x="268" y="879"/>
                  </a:cubicBezTo>
                  <a:cubicBezTo>
                    <a:pt x="270" y="878"/>
                    <a:pt x="272" y="877"/>
                    <a:pt x="274" y="877"/>
                  </a:cubicBezTo>
                  <a:cubicBezTo>
                    <a:pt x="284" y="875"/>
                    <a:pt x="293" y="874"/>
                    <a:pt x="303" y="873"/>
                  </a:cubicBezTo>
                  <a:cubicBezTo>
                    <a:pt x="303" y="873"/>
                    <a:pt x="303" y="873"/>
                    <a:pt x="303" y="874"/>
                  </a:cubicBezTo>
                  <a:cubicBezTo>
                    <a:pt x="303" y="880"/>
                    <a:pt x="303" y="887"/>
                    <a:pt x="303" y="894"/>
                  </a:cubicBezTo>
                  <a:cubicBezTo>
                    <a:pt x="302" y="894"/>
                    <a:pt x="302" y="893"/>
                    <a:pt x="302" y="893"/>
                  </a:cubicBezTo>
                  <a:close/>
                  <a:moveTo>
                    <a:pt x="270" y="881"/>
                  </a:moveTo>
                  <a:cubicBezTo>
                    <a:pt x="269" y="882"/>
                    <a:pt x="269" y="884"/>
                    <a:pt x="269" y="884"/>
                  </a:cubicBezTo>
                  <a:cubicBezTo>
                    <a:pt x="267" y="887"/>
                    <a:pt x="266" y="890"/>
                    <a:pt x="264" y="893"/>
                  </a:cubicBezTo>
                  <a:cubicBezTo>
                    <a:pt x="262" y="892"/>
                    <a:pt x="259" y="891"/>
                    <a:pt x="256" y="890"/>
                  </a:cubicBezTo>
                  <a:cubicBezTo>
                    <a:pt x="257" y="887"/>
                    <a:pt x="257" y="885"/>
                    <a:pt x="259" y="884"/>
                  </a:cubicBezTo>
                  <a:cubicBezTo>
                    <a:pt x="259" y="884"/>
                    <a:pt x="259" y="884"/>
                    <a:pt x="259" y="884"/>
                  </a:cubicBezTo>
                  <a:cubicBezTo>
                    <a:pt x="257" y="885"/>
                    <a:pt x="256" y="887"/>
                    <a:pt x="256" y="889"/>
                  </a:cubicBezTo>
                  <a:cubicBezTo>
                    <a:pt x="255" y="889"/>
                    <a:pt x="254" y="889"/>
                    <a:pt x="253" y="889"/>
                  </a:cubicBezTo>
                  <a:cubicBezTo>
                    <a:pt x="253" y="889"/>
                    <a:pt x="253" y="889"/>
                    <a:pt x="253" y="889"/>
                  </a:cubicBezTo>
                  <a:cubicBezTo>
                    <a:pt x="254" y="889"/>
                    <a:pt x="255" y="890"/>
                    <a:pt x="256" y="890"/>
                  </a:cubicBezTo>
                  <a:cubicBezTo>
                    <a:pt x="256" y="890"/>
                    <a:pt x="256" y="890"/>
                    <a:pt x="256" y="890"/>
                  </a:cubicBezTo>
                  <a:cubicBezTo>
                    <a:pt x="255" y="891"/>
                    <a:pt x="255" y="891"/>
                    <a:pt x="255" y="892"/>
                  </a:cubicBezTo>
                  <a:cubicBezTo>
                    <a:pt x="254" y="891"/>
                    <a:pt x="252" y="890"/>
                    <a:pt x="251" y="889"/>
                  </a:cubicBezTo>
                  <a:cubicBezTo>
                    <a:pt x="251" y="889"/>
                    <a:pt x="251" y="889"/>
                    <a:pt x="251" y="889"/>
                  </a:cubicBezTo>
                  <a:cubicBezTo>
                    <a:pt x="256" y="885"/>
                    <a:pt x="261" y="882"/>
                    <a:pt x="267" y="879"/>
                  </a:cubicBezTo>
                  <a:cubicBezTo>
                    <a:pt x="268" y="880"/>
                    <a:pt x="269" y="880"/>
                    <a:pt x="270" y="881"/>
                  </a:cubicBezTo>
                  <a:close/>
                  <a:moveTo>
                    <a:pt x="255" y="892"/>
                  </a:moveTo>
                  <a:cubicBezTo>
                    <a:pt x="254" y="895"/>
                    <a:pt x="253" y="898"/>
                    <a:pt x="252" y="902"/>
                  </a:cubicBezTo>
                  <a:cubicBezTo>
                    <a:pt x="251" y="903"/>
                    <a:pt x="251" y="904"/>
                    <a:pt x="250" y="905"/>
                  </a:cubicBezTo>
                  <a:cubicBezTo>
                    <a:pt x="247" y="903"/>
                    <a:pt x="243" y="901"/>
                    <a:pt x="240" y="899"/>
                  </a:cubicBezTo>
                  <a:cubicBezTo>
                    <a:pt x="240" y="897"/>
                    <a:pt x="241" y="896"/>
                    <a:pt x="241" y="895"/>
                  </a:cubicBezTo>
                  <a:cubicBezTo>
                    <a:pt x="244" y="893"/>
                    <a:pt x="247" y="891"/>
                    <a:pt x="250" y="889"/>
                  </a:cubicBezTo>
                  <a:cubicBezTo>
                    <a:pt x="252" y="890"/>
                    <a:pt x="254" y="891"/>
                    <a:pt x="255" y="892"/>
                  </a:cubicBezTo>
                  <a:close/>
                  <a:moveTo>
                    <a:pt x="239" y="898"/>
                  </a:moveTo>
                  <a:cubicBezTo>
                    <a:pt x="239" y="898"/>
                    <a:pt x="239" y="898"/>
                    <a:pt x="238" y="897"/>
                  </a:cubicBezTo>
                  <a:cubicBezTo>
                    <a:pt x="239" y="897"/>
                    <a:pt x="240" y="896"/>
                    <a:pt x="240" y="896"/>
                  </a:cubicBezTo>
                  <a:cubicBezTo>
                    <a:pt x="240" y="897"/>
                    <a:pt x="240" y="897"/>
                    <a:pt x="239" y="898"/>
                  </a:cubicBezTo>
                  <a:close/>
                  <a:moveTo>
                    <a:pt x="239" y="898"/>
                  </a:moveTo>
                  <a:cubicBezTo>
                    <a:pt x="238" y="901"/>
                    <a:pt x="237" y="905"/>
                    <a:pt x="236" y="907"/>
                  </a:cubicBezTo>
                  <a:cubicBezTo>
                    <a:pt x="234" y="910"/>
                    <a:pt x="233" y="913"/>
                    <a:pt x="231" y="916"/>
                  </a:cubicBezTo>
                  <a:cubicBezTo>
                    <a:pt x="230" y="917"/>
                    <a:pt x="229" y="919"/>
                    <a:pt x="229" y="920"/>
                  </a:cubicBezTo>
                  <a:cubicBezTo>
                    <a:pt x="228" y="921"/>
                    <a:pt x="228" y="921"/>
                    <a:pt x="227" y="922"/>
                  </a:cubicBezTo>
                  <a:cubicBezTo>
                    <a:pt x="227" y="922"/>
                    <a:pt x="226" y="922"/>
                    <a:pt x="227" y="923"/>
                  </a:cubicBezTo>
                  <a:cubicBezTo>
                    <a:pt x="226" y="922"/>
                    <a:pt x="226" y="923"/>
                    <a:pt x="226" y="923"/>
                  </a:cubicBezTo>
                  <a:cubicBezTo>
                    <a:pt x="225" y="923"/>
                    <a:pt x="224" y="922"/>
                    <a:pt x="223" y="921"/>
                  </a:cubicBezTo>
                  <a:cubicBezTo>
                    <a:pt x="225" y="916"/>
                    <a:pt x="227" y="911"/>
                    <a:pt x="230" y="906"/>
                  </a:cubicBezTo>
                  <a:cubicBezTo>
                    <a:pt x="232" y="903"/>
                    <a:pt x="235" y="900"/>
                    <a:pt x="238" y="898"/>
                  </a:cubicBezTo>
                  <a:cubicBezTo>
                    <a:pt x="238" y="898"/>
                    <a:pt x="239" y="898"/>
                    <a:pt x="239" y="898"/>
                  </a:cubicBezTo>
                  <a:close/>
                  <a:moveTo>
                    <a:pt x="341" y="680"/>
                  </a:moveTo>
                  <a:cubicBezTo>
                    <a:pt x="340" y="670"/>
                    <a:pt x="340" y="661"/>
                    <a:pt x="341" y="652"/>
                  </a:cubicBezTo>
                  <a:cubicBezTo>
                    <a:pt x="341" y="643"/>
                    <a:pt x="344" y="630"/>
                    <a:pt x="351" y="625"/>
                  </a:cubicBezTo>
                  <a:cubicBezTo>
                    <a:pt x="352" y="625"/>
                    <a:pt x="352" y="625"/>
                    <a:pt x="353" y="625"/>
                  </a:cubicBezTo>
                  <a:cubicBezTo>
                    <a:pt x="352" y="633"/>
                    <a:pt x="350" y="641"/>
                    <a:pt x="349" y="649"/>
                  </a:cubicBezTo>
                  <a:cubicBezTo>
                    <a:pt x="347" y="669"/>
                    <a:pt x="348" y="688"/>
                    <a:pt x="346" y="708"/>
                  </a:cubicBezTo>
                  <a:cubicBezTo>
                    <a:pt x="344" y="729"/>
                    <a:pt x="339" y="750"/>
                    <a:pt x="336" y="771"/>
                  </a:cubicBezTo>
                  <a:cubicBezTo>
                    <a:pt x="332" y="792"/>
                    <a:pt x="331" y="812"/>
                    <a:pt x="329" y="833"/>
                  </a:cubicBezTo>
                  <a:cubicBezTo>
                    <a:pt x="328" y="843"/>
                    <a:pt x="326" y="853"/>
                    <a:pt x="325" y="862"/>
                  </a:cubicBezTo>
                  <a:cubicBezTo>
                    <a:pt x="320" y="863"/>
                    <a:pt x="316" y="863"/>
                    <a:pt x="311" y="863"/>
                  </a:cubicBezTo>
                  <a:cubicBezTo>
                    <a:pt x="311" y="858"/>
                    <a:pt x="311" y="852"/>
                    <a:pt x="311" y="846"/>
                  </a:cubicBezTo>
                  <a:cubicBezTo>
                    <a:pt x="312" y="827"/>
                    <a:pt x="311" y="807"/>
                    <a:pt x="314" y="788"/>
                  </a:cubicBezTo>
                  <a:cubicBezTo>
                    <a:pt x="315" y="779"/>
                    <a:pt x="318" y="771"/>
                    <a:pt x="321" y="762"/>
                  </a:cubicBezTo>
                  <a:cubicBezTo>
                    <a:pt x="324" y="752"/>
                    <a:pt x="327" y="743"/>
                    <a:pt x="331" y="733"/>
                  </a:cubicBezTo>
                  <a:cubicBezTo>
                    <a:pt x="339" y="716"/>
                    <a:pt x="341" y="699"/>
                    <a:pt x="341" y="680"/>
                  </a:cubicBezTo>
                  <a:close/>
                  <a:moveTo>
                    <a:pt x="340" y="493"/>
                  </a:moveTo>
                  <a:cubicBezTo>
                    <a:pt x="338" y="471"/>
                    <a:pt x="328" y="451"/>
                    <a:pt x="321" y="430"/>
                  </a:cubicBezTo>
                  <a:cubicBezTo>
                    <a:pt x="317" y="420"/>
                    <a:pt x="314" y="409"/>
                    <a:pt x="309" y="400"/>
                  </a:cubicBezTo>
                  <a:cubicBezTo>
                    <a:pt x="306" y="394"/>
                    <a:pt x="303" y="390"/>
                    <a:pt x="302" y="383"/>
                  </a:cubicBezTo>
                  <a:cubicBezTo>
                    <a:pt x="302" y="382"/>
                    <a:pt x="301" y="381"/>
                    <a:pt x="301" y="379"/>
                  </a:cubicBezTo>
                  <a:cubicBezTo>
                    <a:pt x="305" y="377"/>
                    <a:pt x="309" y="376"/>
                    <a:pt x="311" y="373"/>
                  </a:cubicBezTo>
                  <a:cubicBezTo>
                    <a:pt x="316" y="373"/>
                    <a:pt x="320" y="370"/>
                    <a:pt x="323" y="366"/>
                  </a:cubicBezTo>
                  <a:cubicBezTo>
                    <a:pt x="326" y="368"/>
                    <a:pt x="330" y="368"/>
                    <a:pt x="333" y="366"/>
                  </a:cubicBezTo>
                  <a:cubicBezTo>
                    <a:pt x="335" y="365"/>
                    <a:pt x="337" y="363"/>
                    <a:pt x="339" y="361"/>
                  </a:cubicBezTo>
                  <a:cubicBezTo>
                    <a:pt x="341" y="361"/>
                    <a:pt x="343" y="359"/>
                    <a:pt x="345" y="358"/>
                  </a:cubicBezTo>
                  <a:cubicBezTo>
                    <a:pt x="347" y="357"/>
                    <a:pt x="349" y="356"/>
                    <a:pt x="351" y="355"/>
                  </a:cubicBezTo>
                  <a:cubicBezTo>
                    <a:pt x="355" y="355"/>
                    <a:pt x="360" y="355"/>
                    <a:pt x="363" y="353"/>
                  </a:cubicBezTo>
                  <a:cubicBezTo>
                    <a:pt x="363" y="353"/>
                    <a:pt x="364" y="353"/>
                    <a:pt x="364" y="353"/>
                  </a:cubicBezTo>
                  <a:cubicBezTo>
                    <a:pt x="368" y="357"/>
                    <a:pt x="373" y="359"/>
                    <a:pt x="378" y="361"/>
                  </a:cubicBezTo>
                  <a:cubicBezTo>
                    <a:pt x="383" y="363"/>
                    <a:pt x="386" y="357"/>
                    <a:pt x="382" y="355"/>
                  </a:cubicBezTo>
                  <a:cubicBezTo>
                    <a:pt x="381" y="355"/>
                    <a:pt x="380" y="354"/>
                    <a:pt x="379" y="354"/>
                  </a:cubicBezTo>
                  <a:cubicBezTo>
                    <a:pt x="380" y="353"/>
                    <a:pt x="380" y="352"/>
                    <a:pt x="380" y="351"/>
                  </a:cubicBezTo>
                  <a:cubicBezTo>
                    <a:pt x="382" y="351"/>
                    <a:pt x="383" y="350"/>
                    <a:pt x="385" y="350"/>
                  </a:cubicBezTo>
                  <a:cubicBezTo>
                    <a:pt x="386" y="350"/>
                    <a:pt x="387" y="349"/>
                    <a:pt x="388" y="348"/>
                  </a:cubicBezTo>
                  <a:cubicBezTo>
                    <a:pt x="389" y="349"/>
                    <a:pt x="390" y="349"/>
                    <a:pt x="390" y="349"/>
                  </a:cubicBezTo>
                  <a:cubicBezTo>
                    <a:pt x="394" y="351"/>
                    <a:pt x="398" y="351"/>
                    <a:pt x="402" y="350"/>
                  </a:cubicBezTo>
                  <a:cubicBezTo>
                    <a:pt x="404" y="350"/>
                    <a:pt x="405" y="349"/>
                    <a:pt x="406" y="348"/>
                  </a:cubicBezTo>
                  <a:cubicBezTo>
                    <a:pt x="406" y="349"/>
                    <a:pt x="407" y="349"/>
                    <a:pt x="408" y="350"/>
                  </a:cubicBezTo>
                  <a:cubicBezTo>
                    <a:pt x="413" y="353"/>
                    <a:pt x="418" y="352"/>
                    <a:pt x="422" y="349"/>
                  </a:cubicBezTo>
                  <a:cubicBezTo>
                    <a:pt x="423" y="350"/>
                    <a:pt x="424" y="350"/>
                    <a:pt x="425" y="350"/>
                  </a:cubicBezTo>
                  <a:cubicBezTo>
                    <a:pt x="426" y="351"/>
                    <a:pt x="427" y="352"/>
                    <a:pt x="427" y="353"/>
                  </a:cubicBezTo>
                  <a:cubicBezTo>
                    <a:pt x="427" y="355"/>
                    <a:pt x="428" y="356"/>
                    <a:pt x="428" y="357"/>
                  </a:cubicBezTo>
                  <a:cubicBezTo>
                    <a:pt x="427" y="361"/>
                    <a:pt x="428" y="365"/>
                    <a:pt x="432" y="367"/>
                  </a:cubicBezTo>
                  <a:cubicBezTo>
                    <a:pt x="434" y="369"/>
                    <a:pt x="438" y="369"/>
                    <a:pt x="441" y="368"/>
                  </a:cubicBezTo>
                  <a:cubicBezTo>
                    <a:pt x="444" y="367"/>
                    <a:pt x="446" y="366"/>
                    <a:pt x="448" y="365"/>
                  </a:cubicBezTo>
                  <a:cubicBezTo>
                    <a:pt x="448" y="365"/>
                    <a:pt x="448" y="365"/>
                    <a:pt x="449" y="365"/>
                  </a:cubicBezTo>
                  <a:cubicBezTo>
                    <a:pt x="448" y="370"/>
                    <a:pt x="446" y="376"/>
                    <a:pt x="444" y="381"/>
                  </a:cubicBezTo>
                  <a:cubicBezTo>
                    <a:pt x="439" y="390"/>
                    <a:pt x="431" y="396"/>
                    <a:pt x="425" y="404"/>
                  </a:cubicBezTo>
                  <a:cubicBezTo>
                    <a:pt x="419" y="414"/>
                    <a:pt x="412" y="423"/>
                    <a:pt x="403" y="430"/>
                  </a:cubicBezTo>
                  <a:cubicBezTo>
                    <a:pt x="402" y="431"/>
                    <a:pt x="400" y="433"/>
                    <a:pt x="398" y="434"/>
                  </a:cubicBezTo>
                  <a:cubicBezTo>
                    <a:pt x="393" y="434"/>
                    <a:pt x="388" y="435"/>
                    <a:pt x="383" y="436"/>
                  </a:cubicBezTo>
                  <a:cubicBezTo>
                    <a:pt x="376" y="436"/>
                    <a:pt x="371" y="436"/>
                    <a:pt x="365" y="440"/>
                  </a:cubicBezTo>
                  <a:cubicBezTo>
                    <a:pt x="361" y="442"/>
                    <a:pt x="359" y="447"/>
                    <a:pt x="359" y="452"/>
                  </a:cubicBezTo>
                  <a:cubicBezTo>
                    <a:pt x="359" y="460"/>
                    <a:pt x="366" y="465"/>
                    <a:pt x="368" y="473"/>
                  </a:cubicBezTo>
                  <a:cubicBezTo>
                    <a:pt x="371" y="481"/>
                    <a:pt x="370" y="491"/>
                    <a:pt x="370" y="500"/>
                  </a:cubicBezTo>
                  <a:cubicBezTo>
                    <a:pt x="370" y="510"/>
                    <a:pt x="367" y="520"/>
                    <a:pt x="366" y="530"/>
                  </a:cubicBezTo>
                  <a:cubicBezTo>
                    <a:pt x="363" y="550"/>
                    <a:pt x="362" y="571"/>
                    <a:pt x="358" y="592"/>
                  </a:cubicBezTo>
                  <a:cubicBezTo>
                    <a:pt x="358" y="594"/>
                    <a:pt x="358" y="597"/>
                    <a:pt x="357" y="600"/>
                  </a:cubicBezTo>
                  <a:cubicBezTo>
                    <a:pt x="357" y="599"/>
                    <a:pt x="357" y="597"/>
                    <a:pt x="357" y="596"/>
                  </a:cubicBezTo>
                  <a:cubicBezTo>
                    <a:pt x="355" y="584"/>
                    <a:pt x="348" y="574"/>
                    <a:pt x="345" y="563"/>
                  </a:cubicBezTo>
                  <a:cubicBezTo>
                    <a:pt x="338" y="540"/>
                    <a:pt x="341" y="517"/>
                    <a:pt x="340" y="493"/>
                  </a:cubicBezTo>
                  <a:close/>
                  <a:moveTo>
                    <a:pt x="485" y="383"/>
                  </a:moveTo>
                  <a:cubicBezTo>
                    <a:pt x="484" y="385"/>
                    <a:pt x="483" y="387"/>
                    <a:pt x="483" y="390"/>
                  </a:cubicBezTo>
                  <a:cubicBezTo>
                    <a:pt x="478" y="390"/>
                    <a:pt x="476" y="394"/>
                    <a:pt x="476" y="399"/>
                  </a:cubicBezTo>
                  <a:cubicBezTo>
                    <a:pt x="471" y="400"/>
                    <a:pt x="466" y="402"/>
                    <a:pt x="462" y="404"/>
                  </a:cubicBezTo>
                  <a:cubicBezTo>
                    <a:pt x="459" y="405"/>
                    <a:pt x="456" y="407"/>
                    <a:pt x="453" y="408"/>
                  </a:cubicBezTo>
                  <a:cubicBezTo>
                    <a:pt x="452" y="408"/>
                    <a:pt x="451" y="409"/>
                    <a:pt x="450" y="409"/>
                  </a:cubicBezTo>
                  <a:cubicBezTo>
                    <a:pt x="448" y="410"/>
                    <a:pt x="447" y="409"/>
                    <a:pt x="449" y="410"/>
                  </a:cubicBezTo>
                  <a:cubicBezTo>
                    <a:pt x="445" y="408"/>
                    <a:pt x="441" y="414"/>
                    <a:pt x="445" y="416"/>
                  </a:cubicBezTo>
                  <a:cubicBezTo>
                    <a:pt x="448" y="418"/>
                    <a:pt x="451" y="417"/>
                    <a:pt x="454" y="416"/>
                  </a:cubicBezTo>
                  <a:cubicBezTo>
                    <a:pt x="453" y="425"/>
                    <a:pt x="452" y="434"/>
                    <a:pt x="450" y="442"/>
                  </a:cubicBezTo>
                  <a:cubicBezTo>
                    <a:pt x="448" y="443"/>
                    <a:pt x="445" y="445"/>
                    <a:pt x="443" y="446"/>
                  </a:cubicBezTo>
                  <a:cubicBezTo>
                    <a:pt x="441" y="446"/>
                    <a:pt x="440" y="447"/>
                    <a:pt x="438" y="448"/>
                  </a:cubicBezTo>
                  <a:cubicBezTo>
                    <a:pt x="438" y="447"/>
                    <a:pt x="438" y="446"/>
                    <a:pt x="438" y="445"/>
                  </a:cubicBezTo>
                  <a:cubicBezTo>
                    <a:pt x="436" y="435"/>
                    <a:pt x="420" y="433"/>
                    <a:pt x="412" y="433"/>
                  </a:cubicBezTo>
                  <a:cubicBezTo>
                    <a:pt x="413" y="432"/>
                    <a:pt x="415" y="430"/>
                    <a:pt x="417" y="429"/>
                  </a:cubicBezTo>
                  <a:cubicBezTo>
                    <a:pt x="425" y="420"/>
                    <a:pt x="430" y="409"/>
                    <a:pt x="438" y="401"/>
                  </a:cubicBezTo>
                  <a:cubicBezTo>
                    <a:pt x="448" y="391"/>
                    <a:pt x="456" y="378"/>
                    <a:pt x="457" y="364"/>
                  </a:cubicBezTo>
                  <a:cubicBezTo>
                    <a:pt x="458" y="364"/>
                    <a:pt x="460" y="363"/>
                    <a:pt x="461" y="362"/>
                  </a:cubicBezTo>
                  <a:cubicBezTo>
                    <a:pt x="464" y="364"/>
                    <a:pt x="468" y="365"/>
                    <a:pt x="471" y="363"/>
                  </a:cubicBezTo>
                  <a:cubicBezTo>
                    <a:pt x="472" y="363"/>
                    <a:pt x="472" y="362"/>
                    <a:pt x="473" y="362"/>
                  </a:cubicBezTo>
                  <a:cubicBezTo>
                    <a:pt x="473" y="362"/>
                    <a:pt x="473" y="362"/>
                    <a:pt x="473" y="362"/>
                  </a:cubicBezTo>
                  <a:cubicBezTo>
                    <a:pt x="474" y="367"/>
                    <a:pt x="478" y="373"/>
                    <a:pt x="483" y="374"/>
                  </a:cubicBezTo>
                  <a:cubicBezTo>
                    <a:pt x="483" y="375"/>
                    <a:pt x="484" y="376"/>
                    <a:pt x="484" y="377"/>
                  </a:cubicBezTo>
                  <a:cubicBezTo>
                    <a:pt x="484" y="379"/>
                    <a:pt x="484" y="381"/>
                    <a:pt x="485" y="383"/>
                  </a:cubicBezTo>
                  <a:close/>
                  <a:moveTo>
                    <a:pt x="525" y="381"/>
                  </a:moveTo>
                  <a:cubicBezTo>
                    <a:pt x="527" y="379"/>
                    <a:pt x="529" y="376"/>
                    <a:pt x="530" y="373"/>
                  </a:cubicBezTo>
                  <a:cubicBezTo>
                    <a:pt x="534" y="375"/>
                    <a:pt x="536" y="379"/>
                    <a:pt x="534" y="384"/>
                  </a:cubicBezTo>
                  <a:cubicBezTo>
                    <a:pt x="532" y="389"/>
                    <a:pt x="524" y="389"/>
                    <a:pt x="520" y="386"/>
                  </a:cubicBezTo>
                  <a:cubicBezTo>
                    <a:pt x="520" y="386"/>
                    <a:pt x="520" y="386"/>
                    <a:pt x="520" y="386"/>
                  </a:cubicBezTo>
                  <a:cubicBezTo>
                    <a:pt x="523" y="387"/>
                    <a:pt x="525" y="384"/>
                    <a:pt x="525" y="381"/>
                  </a:cubicBezTo>
                  <a:close/>
                  <a:moveTo>
                    <a:pt x="521" y="396"/>
                  </a:moveTo>
                  <a:cubicBezTo>
                    <a:pt x="517" y="398"/>
                    <a:pt x="514" y="401"/>
                    <a:pt x="511" y="404"/>
                  </a:cubicBezTo>
                  <a:cubicBezTo>
                    <a:pt x="506" y="409"/>
                    <a:pt x="499" y="411"/>
                    <a:pt x="493" y="414"/>
                  </a:cubicBezTo>
                  <a:cubicBezTo>
                    <a:pt x="486" y="418"/>
                    <a:pt x="479" y="423"/>
                    <a:pt x="472" y="428"/>
                  </a:cubicBezTo>
                  <a:cubicBezTo>
                    <a:pt x="468" y="432"/>
                    <a:pt x="463" y="435"/>
                    <a:pt x="458" y="438"/>
                  </a:cubicBezTo>
                  <a:cubicBezTo>
                    <a:pt x="460" y="430"/>
                    <a:pt x="461" y="422"/>
                    <a:pt x="461" y="414"/>
                  </a:cubicBezTo>
                  <a:cubicBezTo>
                    <a:pt x="461" y="414"/>
                    <a:pt x="461" y="413"/>
                    <a:pt x="461" y="413"/>
                  </a:cubicBezTo>
                  <a:cubicBezTo>
                    <a:pt x="467" y="410"/>
                    <a:pt x="473" y="408"/>
                    <a:pt x="479" y="406"/>
                  </a:cubicBezTo>
                  <a:cubicBezTo>
                    <a:pt x="481" y="409"/>
                    <a:pt x="484" y="409"/>
                    <a:pt x="487" y="408"/>
                  </a:cubicBezTo>
                  <a:cubicBezTo>
                    <a:pt x="488" y="408"/>
                    <a:pt x="490" y="408"/>
                    <a:pt x="490" y="407"/>
                  </a:cubicBezTo>
                  <a:cubicBezTo>
                    <a:pt x="492" y="406"/>
                    <a:pt x="493" y="405"/>
                    <a:pt x="494" y="403"/>
                  </a:cubicBezTo>
                  <a:cubicBezTo>
                    <a:pt x="496" y="400"/>
                    <a:pt x="497" y="395"/>
                    <a:pt x="497" y="390"/>
                  </a:cubicBezTo>
                  <a:cubicBezTo>
                    <a:pt x="498" y="390"/>
                    <a:pt x="498" y="390"/>
                    <a:pt x="499" y="389"/>
                  </a:cubicBezTo>
                  <a:cubicBezTo>
                    <a:pt x="499" y="389"/>
                    <a:pt x="499" y="389"/>
                    <a:pt x="499" y="389"/>
                  </a:cubicBezTo>
                  <a:cubicBezTo>
                    <a:pt x="502" y="389"/>
                    <a:pt x="504" y="389"/>
                    <a:pt x="506" y="389"/>
                  </a:cubicBezTo>
                  <a:cubicBezTo>
                    <a:pt x="508" y="390"/>
                    <a:pt x="509" y="391"/>
                    <a:pt x="510" y="392"/>
                  </a:cubicBezTo>
                  <a:cubicBezTo>
                    <a:pt x="514" y="394"/>
                    <a:pt x="517" y="395"/>
                    <a:pt x="521" y="396"/>
                  </a:cubicBezTo>
                  <a:close/>
                  <a:moveTo>
                    <a:pt x="426" y="735"/>
                  </a:moveTo>
                  <a:cubicBezTo>
                    <a:pt x="426" y="761"/>
                    <a:pt x="431" y="786"/>
                    <a:pt x="436" y="812"/>
                  </a:cubicBezTo>
                  <a:cubicBezTo>
                    <a:pt x="439" y="829"/>
                    <a:pt x="441" y="845"/>
                    <a:pt x="443" y="862"/>
                  </a:cubicBezTo>
                  <a:cubicBezTo>
                    <a:pt x="442" y="862"/>
                    <a:pt x="441" y="862"/>
                    <a:pt x="439" y="861"/>
                  </a:cubicBezTo>
                  <a:cubicBezTo>
                    <a:pt x="430" y="861"/>
                    <a:pt x="420" y="860"/>
                    <a:pt x="410" y="862"/>
                  </a:cubicBezTo>
                  <a:cubicBezTo>
                    <a:pt x="408" y="862"/>
                    <a:pt x="407" y="862"/>
                    <a:pt x="405" y="862"/>
                  </a:cubicBezTo>
                  <a:cubicBezTo>
                    <a:pt x="407" y="854"/>
                    <a:pt x="408" y="846"/>
                    <a:pt x="409" y="838"/>
                  </a:cubicBezTo>
                  <a:cubicBezTo>
                    <a:pt x="411" y="818"/>
                    <a:pt x="415" y="798"/>
                    <a:pt x="416" y="777"/>
                  </a:cubicBezTo>
                  <a:cubicBezTo>
                    <a:pt x="418" y="757"/>
                    <a:pt x="417" y="737"/>
                    <a:pt x="418" y="716"/>
                  </a:cubicBezTo>
                  <a:cubicBezTo>
                    <a:pt x="418" y="700"/>
                    <a:pt x="418" y="684"/>
                    <a:pt x="417" y="668"/>
                  </a:cubicBezTo>
                  <a:cubicBezTo>
                    <a:pt x="420" y="667"/>
                    <a:pt x="422" y="664"/>
                    <a:pt x="419" y="662"/>
                  </a:cubicBezTo>
                  <a:cubicBezTo>
                    <a:pt x="418" y="660"/>
                    <a:pt x="420" y="654"/>
                    <a:pt x="421" y="653"/>
                  </a:cubicBezTo>
                  <a:cubicBezTo>
                    <a:pt x="422" y="649"/>
                    <a:pt x="423" y="646"/>
                    <a:pt x="423" y="643"/>
                  </a:cubicBezTo>
                  <a:cubicBezTo>
                    <a:pt x="423" y="642"/>
                    <a:pt x="424" y="642"/>
                    <a:pt x="424" y="642"/>
                  </a:cubicBezTo>
                  <a:cubicBezTo>
                    <a:pt x="429" y="648"/>
                    <a:pt x="432" y="656"/>
                    <a:pt x="433" y="665"/>
                  </a:cubicBezTo>
                  <a:cubicBezTo>
                    <a:pt x="433" y="677"/>
                    <a:pt x="431" y="690"/>
                    <a:pt x="428" y="702"/>
                  </a:cubicBezTo>
                  <a:cubicBezTo>
                    <a:pt x="427" y="708"/>
                    <a:pt x="426" y="713"/>
                    <a:pt x="425" y="719"/>
                  </a:cubicBezTo>
                  <a:cubicBezTo>
                    <a:pt x="425" y="724"/>
                    <a:pt x="426" y="730"/>
                    <a:pt x="426" y="735"/>
                  </a:cubicBezTo>
                  <a:close/>
                  <a:moveTo>
                    <a:pt x="337" y="955"/>
                  </a:moveTo>
                  <a:cubicBezTo>
                    <a:pt x="335" y="954"/>
                    <a:pt x="333" y="954"/>
                    <a:pt x="330" y="954"/>
                  </a:cubicBezTo>
                  <a:cubicBezTo>
                    <a:pt x="330" y="954"/>
                    <a:pt x="330" y="954"/>
                    <a:pt x="329" y="953"/>
                  </a:cubicBezTo>
                  <a:cubicBezTo>
                    <a:pt x="328" y="948"/>
                    <a:pt x="328" y="943"/>
                    <a:pt x="329" y="938"/>
                  </a:cubicBezTo>
                  <a:cubicBezTo>
                    <a:pt x="333" y="940"/>
                    <a:pt x="337" y="943"/>
                    <a:pt x="341" y="946"/>
                  </a:cubicBezTo>
                  <a:cubicBezTo>
                    <a:pt x="340" y="947"/>
                    <a:pt x="339" y="949"/>
                    <a:pt x="339" y="951"/>
                  </a:cubicBezTo>
                  <a:cubicBezTo>
                    <a:pt x="338" y="951"/>
                    <a:pt x="338" y="951"/>
                    <a:pt x="338" y="952"/>
                  </a:cubicBezTo>
                  <a:cubicBezTo>
                    <a:pt x="338" y="952"/>
                    <a:pt x="337" y="953"/>
                    <a:pt x="337" y="954"/>
                  </a:cubicBezTo>
                  <a:cubicBezTo>
                    <a:pt x="337" y="954"/>
                    <a:pt x="337" y="954"/>
                    <a:pt x="337" y="955"/>
                  </a:cubicBezTo>
                  <a:close/>
                  <a:moveTo>
                    <a:pt x="394" y="928"/>
                  </a:moveTo>
                  <a:cubicBezTo>
                    <a:pt x="389" y="925"/>
                    <a:pt x="385" y="923"/>
                    <a:pt x="381" y="920"/>
                  </a:cubicBezTo>
                  <a:cubicBezTo>
                    <a:pt x="382" y="918"/>
                    <a:pt x="383" y="915"/>
                    <a:pt x="384" y="913"/>
                  </a:cubicBezTo>
                  <a:cubicBezTo>
                    <a:pt x="385" y="912"/>
                    <a:pt x="386" y="911"/>
                    <a:pt x="386" y="909"/>
                  </a:cubicBezTo>
                  <a:cubicBezTo>
                    <a:pt x="388" y="911"/>
                    <a:pt x="390" y="912"/>
                    <a:pt x="393" y="913"/>
                  </a:cubicBezTo>
                  <a:cubicBezTo>
                    <a:pt x="393" y="913"/>
                    <a:pt x="393" y="913"/>
                    <a:pt x="394" y="913"/>
                  </a:cubicBezTo>
                  <a:cubicBezTo>
                    <a:pt x="393" y="918"/>
                    <a:pt x="393" y="923"/>
                    <a:pt x="394" y="928"/>
                  </a:cubicBezTo>
                  <a:close/>
                  <a:moveTo>
                    <a:pt x="371" y="901"/>
                  </a:moveTo>
                  <a:cubicBezTo>
                    <a:pt x="370" y="904"/>
                    <a:pt x="369" y="908"/>
                    <a:pt x="368" y="911"/>
                  </a:cubicBezTo>
                  <a:cubicBezTo>
                    <a:pt x="364" y="909"/>
                    <a:pt x="361" y="906"/>
                    <a:pt x="358" y="904"/>
                  </a:cubicBezTo>
                  <a:cubicBezTo>
                    <a:pt x="358" y="900"/>
                    <a:pt x="359" y="896"/>
                    <a:pt x="360" y="893"/>
                  </a:cubicBezTo>
                  <a:cubicBezTo>
                    <a:pt x="363" y="895"/>
                    <a:pt x="367" y="898"/>
                    <a:pt x="371" y="901"/>
                  </a:cubicBezTo>
                  <a:close/>
                  <a:moveTo>
                    <a:pt x="360" y="890"/>
                  </a:moveTo>
                  <a:cubicBezTo>
                    <a:pt x="360" y="887"/>
                    <a:pt x="361" y="883"/>
                    <a:pt x="362" y="879"/>
                  </a:cubicBezTo>
                  <a:cubicBezTo>
                    <a:pt x="362" y="880"/>
                    <a:pt x="363" y="880"/>
                    <a:pt x="364" y="881"/>
                  </a:cubicBezTo>
                  <a:cubicBezTo>
                    <a:pt x="367" y="884"/>
                    <a:pt x="371" y="886"/>
                    <a:pt x="374" y="889"/>
                  </a:cubicBezTo>
                  <a:cubicBezTo>
                    <a:pt x="373" y="892"/>
                    <a:pt x="372" y="895"/>
                    <a:pt x="372" y="898"/>
                  </a:cubicBezTo>
                  <a:cubicBezTo>
                    <a:pt x="368" y="896"/>
                    <a:pt x="365" y="894"/>
                    <a:pt x="361" y="891"/>
                  </a:cubicBezTo>
                  <a:cubicBezTo>
                    <a:pt x="361" y="891"/>
                    <a:pt x="360" y="891"/>
                    <a:pt x="360" y="890"/>
                  </a:cubicBezTo>
                  <a:close/>
                  <a:moveTo>
                    <a:pt x="366" y="912"/>
                  </a:moveTo>
                  <a:cubicBezTo>
                    <a:pt x="366" y="913"/>
                    <a:pt x="367" y="913"/>
                    <a:pt x="367" y="913"/>
                  </a:cubicBezTo>
                  <a:cubicBezTo>
                    <a:pt x="365" y="918"/>
                    <a:pt x="363" y="923"/>
                    <a:pt x="361" y="927"/>
                  </a:cubicBezTo>
                  <a:cubicBezTo>
                    <a:pt x="359" y="926"/>
                    <a:pt x="357" y="926"/>
                    <a:pt x="355" y="925"/>
                  </a:cubicBezTo>
                  <a:cubicBezTo>
                    <a:pt x="354" y="924"/>
                    <a:pt x="353" y="924"/>
                    <a:pt x="352" y="923"/>
                  </a:cubicBezTo>
                  <a:cubicBezTo>
                    <a:pt x="353" y="920"/>
                    <a:pt x="354" y="917"/>
                    <a:pt x="355" y="914"/>
                  </a:cubicBezTo>
                  <a:cubicBezTo>
                    <a:pt x="356" y="911"/>
                    <a:pt x="357" y="909"/>
                    <a:pt x="357" y="906"/>
                  </a:cubicBezTo>
                  <a:cubicBezTo>
                    <a:pt x="360" y="908"/>
                    <a:pt x="363" y="910"/>
                    <a:pt x="366" y="912"/>
                  </a:cubicBezTo>
                  <a:close/>
                  <a:moveTo>
                    <a:pt x="356" y="903"/>
                  </a:moveTo>
                  <a:cubicBezTo>
                    <a:pt x="351" y="899"/>
                    <a:pt x="347" y="897"/>
                    <a:pt x="342" y="894"/>
                  </a:cubicBezTo>
                  <a:cubicBezTo>
                    <a:pt x="343" y="890"/>
                    <a:pt x="345" y="887"/>
                    <a:pt x="346" y="884"/>
                  </a:cubicBezTo>
                  <a:cubicBezTo>
                    <a:pt x="349" y="885"/>
                    <a:pt x="351" y="887"/>
                    <a:pt x="354" y="889"/>
                  </a:cubicBezTo>
                  <a:cubicBezTo>
                    <a:pt x="355" y="889"/>
                    <a:pt x="356" y="890"/>
                    <a:pt x="357" y="891"/>
                  </a:cubicBezTo>
                  <a:cubicBezTo>
                    <a:pt x="357" y="895"/>
                    <a:pt x="356" y="899"/>
                    <a:pt x="356" y="903"/>
                  </a:cubicBezTo>
                  <a:close/>
                  <a:moveTo>
                    <a:pt x="355" y="905"/>
                  </a:moveTo>
                  <a:cubicBezTo>
                    <a:pt x="355" y="906"/>
                    <a:pt x="355" y="907"/>
                    <a:pt x="354" y="908"/>
                  </a:cubicBezTo>
                  <a:cubicBezTo>
                    <a:pt x="353" y="913"/>
                    <a:pt x="352" y="917"/>
                    <a:pt x="350" y="922"/>
                  </a:cubicBezTo>
                  <a:cubicBezTo>
                    <a:pt x="346" y="920"/>
                    <a:pt x="341" y="917"/>
                    <a:pt x="336" y="915"/>
                  </a:cubicBezTo>
                  <a:cubicBezTo>
                    <a:pt x="335" y="914"/>
                    <a:pt x="335" y="914"/>
                    <a:pt x="334" y="913"/>
                  </a:cubicBezTo>
                  <a:cubicBezTo>
                    <a:pt x="336" y="907"/>
                    <a:pt x="339" y="901"/>
                    <a:pt x="341" y="895"/>
                  </a:cubicBezTo>
                  <a:cubicBezTo>
                    <a:pt x="346" y="898"/>
                    <a:pt x="351" y="901"/>
                    <a:pt x="355" y="905"/>
                  </a:cubicBezTo>
                  <a:close/>
                  <a:moveTo>
                    <a:pt x="334" y="916"/>
                  </a:moveTo>
                  <a:cubicBezTo>
                    <a:pt x="339" y="919"/>
                    <a:pt x="344" y="922"/>
                    <a:pt x="349" y="924"/>
                  </a:cubicBezTo>
                  <a:cubicBezTo>
                    <a:pt x="349" y="926"/>
                    <a:pt x="348" y="928"/>
                    <a:pt x="347" y="930"/>
                  </a:cubicBezTo>
                  <a:cubicBezTo>
                    <a:pt x="344" y="928"/>
                    <a:pt x="341" y="927"/>
                    <a:pt x="337" y="925"/>
                  </a:cubicBezTo>
                  <a:cubicBezTo>
                    <a:pt x="335" y="924"/>
                    <a:pt x="333" y="923"/>
                    <a:pt x="330" y="921"/>
                  </a:cubicBezTo>
                  <a:cubicBezTo>
                    <a:pt x="331" y="920"/>
                    <a:pt x="331" y="919"/>
                    <a:pt x="332" y="917"/>
                  </a:cubicBezTo>
                  <a:cubicBezTo>
                    <a:pt x="332" y="917"/>
                    <a:pt x="333" y="916"/>
                    <a:pt x="333" y="915"/>
                  </a:cubicBezTo>
                  <a:cubicBezTo>
                    <a:pt x="333" y="916"/>
                    <a:pt x="334" y="916"/>
                    <a:pt x="334" y="916"/>
                  </a:cubicBezTo>
                  <a:close/>
                  <a:moveTo>
                    <a:pt x="351" y="925"/>
                  </a:moveTo>
                  <a:cubicBezTo>
                    <a:pt x="352" y="926"/>
                    <a:pt x="353" y="926"/>
                    <a:pt x="354" y="927"/>
                  </a:cubicBezTo>
                  <a:cubicBezTo>
                    <a:pt x="356" y="928"/>
                    <a:pt x="358" y="929"/>
                    <a:pt x="360" y="930"/>
                  </a:cubicBezTo>
                  <a:cubicBezTo>
                    <a:pt x="359" y="931"/>
                    <a:pt x="358" y="932"/>
                    <a:pt x="358" y="934"/>
                  </a:cubicBezTo>
                  <a:cubicBezTo>
                    <a:pt x="357" y="935"/>
                    <a:pt x="357" y="936"/>
                    <a:pt x="357" y="937"/>
                  </a:cubicBezTo>
                  <a:cubicBezTo>
                    <a:pt x="355" y="935"/>
                    <a:pt x="353" y="934"/>
                    <a:pt x="351" y="932"/>
                  </a:cubicBezTo>
                  <a:cubicBezTo>
                    <a:pt x="350" y="932"/>
                    <a:pt x="350" y="931"/>
                    <a:pt x="349" y="931"/>
                  </a:cubicBezTo>
                  <a:cubicBezTo>
                    <a:pt x="350" y="929"/>
                    <a:pt x="351" y="927"/>
                    <a:pt x="351" y="925"/>
                  </a:cubicBezTo>
                  <a:close/>
                  <a:moveTo>
                    <a:pt x="359" y="936"/>
                  </a:moveTo>
                  <a:cubicBezTo>
                    <a:pt x="360" y="934"/>
                    <a:pt x="361" y="932"/>
                    <a:pt x="362" y="930"/>
                  </a:cubicBezTo>
                  <a:cubicBezTo>
                    <a:pt x="365" y="932"/>
                    <a:pt x="368" y="933"/>
                    <a:pt x="371" y="935"/>
                  </a:cubicBezTo>
                  <a:cubicBezTo>
                    <a:pt x="370" y="939"/>
                    <a:pt x="368" y="943"/>
                    <a:pt x="367" y="946"/>
                  </a:cubicBezTo>
                  <a:cubicBezTo>
                    <a:pt x="366" y="945"/>
                    <a:pt x="365" y="944"/>
                    <a:pt x="364" y="944"/>
                  </a:cubicBezTo>
                  <a:cubicBezTo>
                    <a:pt x="362" y="942"/>
                    <a:pt x="360" y="940"/>
                    <a:pt x="358" y="938"/>
                  </a:cubicBezTo>
                  <a:cubicBezTo>
                    <a:pt x="359" y="937"/>
                    <a:pt x="359" y="937"/>
                    <a:pt x="359" y="936"/>
                  </a:cubicBezTo>
                  <a:close/>
                  <a:moveTo>
                    <a:pt x="363" y="928"/>
                  </a:moveTo>
                  <a:cubicBezTo>
                    <a:pt x="365" y="924"/>
                    <a:pt x="367" y="920"/>
                    <a:pt x="368" y="916"/>
                  </a:cubicBezTo>
                  <a:cubicBezTo>
                    <a:pt x="368" y="915"/>
                    <a:pt x="369" y="915"/>
                    <a:pt x="369" y="914"/>
                  </a:cubicBezTo>
                  <a:cubicBezTo>
                    <a:pt x="372" y="917"/>
                    <a:pt x="375" y="919"/>
                    <a:pt x="378" y="921"/>
                  </a:cubicBezTo>
                  <a:cubicBezTo>
                    <a:pt x="376" y="924"/>
                    <a:pt x="374" y="928"/>
                    <a:pt x="373" y="931"/>
                  </a:cubicBezTo>
                  <a:cubicBezTo>
                    <a:pt x="372" y="932"/>
                    <a:pt x="372" y="932"/>
                    <a:pt x="372" y="933"/>
                  </a:cubicBezTo>
                  <a:cubicBezTo>
                    <a:pt x="369" y="931"/>
                    <a:pt x="366" y="930"/>
                    <a:pt x="363" y="928"/>
                  </a:cubicBezTo>
                  <a:close/>
                  <a:moveTo>
                    <a:pt x="370" y="912"/>
                  </a:moveTo>
                  <a:cubicBezTo>
                    <a:pt x="371" y="909"/>
                    <a:pt x="372" y="905"/>
                    <a:pt x="373" y="902"/>
                  </a:cubicBezTo>
                  <a:cubicBezTo>
                    <a:pt x="376" y="904"/>
                    <a:pt x="380" y="906"/>
                    <a:pt x="384" y="908"/>
                  </a:cubicBezTo>
                  <a:cubicBezTo>
                    <a:pt x="384" y="909"/>
                    <a:pt x="384" y="909"/>
                    <a:pt x="384" y="909"/>
                  </a:cubicBezTo>
                  <a:cubicBezTo>
                    <a:pt x="383" y="913"/>
                    <a:pt x="381" y="916"/>
                    <a:pt x="379" y="919"/>
                  </a:cubicBezTo>
                  <a:cubicBezTo>
                    <a:pt x="376" y="917"/>
                    <a:pt x="373" y="915"/>
                    <a:pt x="370" y="912"/>
                  </a:cubicBezTo>
                  <a:close/>
                  <a:moveTo>
                    <a:pt x="385" y="906"/>
                  </a:moveTo>
                  <a:cubicBezTo>
                    <a:pt x="383" y="905"/>
                    <a:pt x="381" y="904"/>
                    <a:pt x="379" y="903"/>
                  </a:cubicBezTo>
                  <a:cubicBezTo>
                    <a:pt x="377" y="902"/>
                    <a:pt x="375" y="901"/>
                    <a:pt x="373" y="900"/>
                  </a:cubicBezTo>
                  <a:cubicBezTo>
                    <a:pt x="374" y="898"/>
                    <a:pt x="375" y="896"/>
                    <a:pt x="375" y="894"/>
                  </a:cubicBezTo>
                  <a:cubicBezTo>
                    <a:pt x="375" y="893"/>
                    <a:pt x="376" y="892"/>
                    <a:pt x="376" y="890"/>
                  </a:cubicBezTo>
                  <a:cubicBezTo>
                    <a:pt x="377" y="891"/>
                    <a:pt x="377" y="891"/>
                    <a:pt x="378" y="892"/>
                  </a:cubicBezTo>
                  <a:cubicBezTo>
                    <a:pt x="381" y="894"/>
                    <a:pt x="384" y="897"/>
                    <a:pt x="387" y="900"/>
                  </a:cubicBezTo>
                  <a:cubicBezTo>
                    <a:pt x="386" y="902"/>
                    <a:pt x="386" y="904"/>
                    <a:pt x="385" y="906"/>
                  </a:cubicBezTo>
                  <a:close/>
                  <a:moveTo>
                    <a:pt x="380" y="892"/>
                  </a:moveTo>
                  <a:cubicBezTo>
                    <a:pt x="379" y="891"/>
                    <a:pt x="378" y="890"/>
                    <a:pt x="376" y="889"/>
                  </a:cubicBezTo>
                  <a:cubicBezTo>
                    <a:pt x="377" y="886"/>
                    <a:pt x="378" y="883"/>
                    <a:pt x="379" y="880"/>
                  </a:cubicBezTo>
                  <a:cubicBezTo>
                    <a:pt x="382" y="882"/>
                    <a:pt x="386" y="885"/>
                    <a:pt x="389" y="887"/>
                  </a:cubicBezTo>
                  <a:cubicBezTo>
                    <a:pt x="389" y="888"/>
                    <a:pt x="390" y="888"/>
                    <a:pt x="391" y="889"/>
                  </a:cubicBezTo>
                  <a:cubicBezTo>
                    <a:pt x="390" y="892"/>
                    <a:pt x="389" y="895"/>
                    <a:pt x="387" y="899"/>
                  </a:cubicBezTo>
                  <a:cubicBezTo>
                    <a:pt x="385" y="897"/>
                    <a:pt x="383" y="895"/>
                    <a:pt x="380" y="892"/>
                  </a:cubicBezTo>
                  <a:close/>
                  <a:moveTo>
                    <a:pt x="375" y="887"/>
                  </a:moveTo>
                  <a:cubicBezTo>
                    <a:pt x="375" y="887"/>
                    <a:pt x="375" y="887"/>
                    <a:pt x="375" y="888"/>
                  </a:cubicBezTo>
                  <a:cubicBezTo>
                    <a:pt x="372" y="886"/>
                    <a:pt x="370" y="884"/>
                    <a:pt x="367" y="882"/>
                  </a:cubicBezTo>
                  <a:cubicBezTo>
                    <a:pt x="365" y="881"/>
                    <a:pt x="364" y="879"/>
                    <a:pt x="362" y="878"/>
                  </a:cubicBezTo>
                  <a:cubicBezTo>
                    <a:pt x="363" y="876"/>
                    <a:pt x="363" y="874"/>
                    <a:pt x="365" y="873"/>
                  </a:cubicBezTo>
                  <a:cubicBezTo>
                    <a:pt x="366" y="873"/>
                    <a:pt x="367" y="873"/>
                    <a:pt x="368" y="873"/>
                  </a:cubicBezTo>
                  <a:cubicBezTo>
                    <a:pt x="371" y="875"/>
                    <a:pt x="373" y="876"/>
                    <a:pt x="376" y="878"/>
                  </a:cubicBezTo>
                  <a:cubicBezTo>
                    <a:pt x="376" y="878"/>
                    <a:pt x="377" y="878"/>
                    <a:pt x="377" y="879"/>
                  </a:cubicBezTo>
                  <a:cubicBezTo>
                    <a:pt x="376" y="881"/>
                    <a:pt x="376" y="884"/>
                    <a:pt x="375" y="887"/>
                  </a:cubicBezTo>
                  <a:close/>
                  <a:moveTo>
                    <a:pt x="360" y="877"/>
                  </a:moveTo>
                  <a:cubicBezTo>
                    <a:pt x="360" y="877"/>
                    <a:pt x="360" y="877"/>
                    <a:pt x="360" y="877"/>
                  </a:cubicBezTo>
                  <a:cubicBezTo>
                    <a:pt x="358" y="875"/>
                    <a:pt x="356" y="874"/>
                    <a:pt x="354" y="872"/>
                  </a:cubicBezTo>
                  <a:cubicBezTo>
                    <a:pt x="357" y="872"/>
                    <a:pt x="359" y="872"/>
                    <a:pt x="361" y="873"/>
                  </a:cubicBezTo>
                  <a:cubicBezTo>
                    <a:pt x="362" y="873"/>
                    <a:pt x="362" y="873"/>
                    <a:pt x="362" y="873"/>
                  </a:cubicBezTo>
                  <a:cubicBezTo>
                    <a:pt x="361" y="874"/>
                    <a:pt x="361" y="875"/>
                    <a:pt x="360" y="877"/>
                  </a:cubicBezTo>
                  <a:close/>
                  <a:moveTo>
                    <a:pt x="357" y="875"/>
                  </a:moveTo>
                  <a:cubicBezTo>
                    <a:pt x="358" y="876"/>
                    <a:pt x="359" y="877"/>
                    <a:pt x="360" y="878"/>
                  </a:cubicBezTo>
                  <a:cubicBezTo>
                    <a:pt x="359" y="880"/>
                    <a:pt x="359" y="882"/>
                    <a:pt x="359" y="883"/>
                  </a:cubicBezTo>
                  <a:cubicBezTo>
                    <a:pt x="358" y="885"/>
                    <a:pt x="358" y="887"/>
                    <a:pt x="358" y="889"/>
                  </a:cubicBezTo>
                  <a:cubicBezTo>
                    <a:pt x="354" y="887"/>
                    <a:pt x="351" y="884"/>
                    <a:pt x="347" y="882"/>
                  </a:cubicBezTo>
                  <a:cubicBezTo>
                    <a:pt x="349" y="879"/>
                    <a:pt x="350" y="876"/>
                    <a:pt x="352" y="872"/>
                  </a:cubicBezTo>
                  <a:cubicBezTo>
                    <a:pt x="352" y="872"/>
                    <a:pt x="352" y="872"/>
                    <a:pt x="353" y="872"/>
                  </a:cubicBezTo>
                  <a:cubicBezTo>
                    <a:pt x="354" y="873"/>
                    <a:pt x="355" y="874"/>
                    <a:pt x="357" y="875"/>
                  </a:cubicBezTo>
                  <a:close/>
                  <a:moveTo>
                    <a:pt x="345" y="881"/>
                  </a:moveTo>
                  <a:cubicBezTo>
                    <a:pt x="344" y="881"/>
                    <a:pt x="343" y="880"/>
                    <a:pt x="342" y="880"/>
                  </a:cubicBezTo>
                  <a:cubicBezTo>
                    <a:pt x="340" y="879"/>
                    <a:pt x="338" y="878"/>
                    <a:pt x="336" y="876"/>
                  </a:cubicBezTo>
                  <a:cubicBezTo>
                    <a:pt x="336" y="875"/>
                    <a:pt x="337" y="873"/>
                    <a:pt x="338" y="871"/>
                  </a:cubicBezTo>
                  <a:cubicBezTo>
                    <a:pt x="342" y="872"/>
                    <a:pt x="346" y="872"/>
                    <a:pt x="350" y="872"/>
                  </a:cubicBezTo>
                  <a:cubicBezTo>
                    <a:pt x="348" y="875"/>
                    <a:pt x="347" y="878"/>
                    <a:pt x="345" y="881"/>
                  </a:cubicBezTo>
                  <a:close/>
                  <a:moveTo>
                    <a:pt x="334" y="875"/>
                  </a:moveTo>
                  <a:cubicBezTo>
                    <a:pt x="333" y="875"/>
                    <a:pt x="333" y="875"/>
                    <a:pt x="332" y="875"/>
                  </a:cubicBezTo>
                  <a:cubicBezTo>
                    <a:pt x="332" y="873"/>
                    <a:pt x="332" y="872"/>
                    <a:pt x="332" y="871"/>
                  </a:cubicBezTo>
                  <a:cubicBezTo>
                    <a:pt x="332" y="871"/>
                    <a:pt x="332" y="871"/>
                    <a:pt x="332" y="871"/>
                  </a:cubicBezTo>
                  <a:cubicBezTo>
                    <a:pt x="333" y="871"/>
                    <a:pt x="334" y="871"/>
                    <a:pt x="336" y="871"/>
                  </a:cubicBezTo>
                  <a:cubicBezTo>
                    <a:pt x="335" y="873"/>
                    <a:pt x="334" y="874"/>
                    <a:pt x="334" y="875"/>
                  </a:cubicBezTo>
                  <a:close/>
                  <a:moveTo>
                    <a:pt x="333" y="876"/>
                  </a:moveTo>
                  <a:cubicBezTo>
                    <a:pt x="333" y="877"/>
                    <a:pt x="332" y="878"/>
                    <a:pt x="332" y="879"/>
                  </a:cubicBezTo>
                  <a:cubicBezTo>
                    <a:pt x="332" y="878"/>
                    <a:pt x="332" y="877"/>
                    <a:pt x="332" y="876"/>
                  </a:cubicBezTo>
                  <a:cubicBezTo>
                    <a:pt x="333" y="876"/>
                    <a:pt x="333" y="876"/>
                    <a:pt x="333" y="876"/>
                  </a:cubicBezTo>
                  <a:close/>
                  <a:moveTo>
                    <a:pt x="335" y="877"/>
                  </a:moveTo>
                  <a:cubicBezTo>
                    <a:pt x="338" y="879"/>
                    <a:pt x="341" y="881"/>
                    <a:pt x="344" y="883"/>
                  </a:cubicBezTo>
                  <a:cubicBezTo>
                    <a:pt x="343" y="886"/>
                    <a:pt x="341" y="889"/>
                    <a:pt x="340" y="893"/>
                  </a:cubicBezTo>
                  <a:cubicBezTo>
                    <a:pt x="338" y="892"/>
                    <a:pt x="336" y="891"/>
                    <a:pt x="335" y="890"/>
                  </a:cubicBezTo>
                  <a:cubicBezTo>
                    <a:pt x="334" y="889"/>
                    <a:pt x="333" y="889"/>
                    <a:pt x="332" y="888"/>
                  </a:cubicBezTo>
                  <a:cubicBezTo>
                    <a:pt x="332" y="887"/>
                    <a:pt x="332" y="886"/>
                    <a:pt x="332" y="885"/>
                  </a:cubicBezTo>
                  <a:cubicBezTo>
                    <a:pt x="333" y="882"/>
                    <a:pt x="334" y="880"/>
                    <a:pt x="335" y="877"/>
                  </a:cubicBezTo>
                  <a:close/>
                  <a:moveTo>
                    <a:pt x="332" y="890"/>
                  </a:moveTo>
                  <a:cubicBezTo>
                    <a:pt x="334" y="891"/>
                    <a:pt x="337" y="893"/>
                    <a:pt x="339" y="894"/>
                  </a:cubicBezTo>
                  <a:cubicBezTo>
                    <a:pt x="337" y="900"/>
                    <a:pt x="334" y="906"/>
                    <a:pt x="332" y="912"/>
                  </a:cubicBezTo>
                  <a:cubicBezTo>
                    <a:pt x="331" y="912"/>
                    <a:pt x="330" y="911"/>
                    <a:pt x="329" y="911"/>
                  </a:cubicBezTo>
                  <a:cubicBezTo>
                    <a:pt x="330" y="907"/>
                    <a:pt x="330" y="903"/>
                    <a:pt x="331" y="899"/>
                  </a:cubicBezTo>
                  <a:cubicBezTo>
                    <a:pt x="331" y="896"/>
                    <a:pt x="331" y="893"/>
                    <a:pt x="332" y="890"/>
                  </a:cubicBezTo>
                  <a:cubicBezTo>
                    <a:pt x="332" y="890"/>
                    <a:pt x="332" y="890"/>
                    <a:pt x="332" y="890"/>
                  </a:cubicBezTo>
                  <a:close/>
                  <a:moveTo>
                    <a:pt x="331" y="914"/>
                  </a:moveTo>
                  <a:cubicBezTo>
                    <a:pt x="330" y="916"/>
                    <a:pt x="330" y="917"/>
                    <a:pt x="329" y="919"/>
                  </a:cubicBezTo>
                  <a:cubicBezTo>
                    <a:pt x="329" y="917"/>
                    <a:pt x="329" y="915"/>
                    <a:pt x="329" y="913"/>
                  </a:cubicBezTo>
                  <a:cubicBezTo>
                    <a:pt x="330" y="913"/>
                    <a:pt x="330" y="914"/>
                    <a:pt x="331" y="914"/>
                  </a:cubicBezTo>
                  <a:close/>
                  <a:moveTo>
                    <a:pt x="329" y="924"/>
                  </a:moveTo>
                  <a:cubicBezTo>
                    <a:pt x="331" y="924"/>
                    <a:pt x="333" y="925"/>
                    <a:pt x="334" y="926"/>
                  </a:cubicBezTo>
                  <a:cubicBezTo>
                    <a:pt x="338" y="928"/>
                    <a:pt x="342" y="930"/>
                    <a:pt x="346" y="932"/>
                  </a:cubicBezTo>
                  <a:cubicBezTo>
                    <a:pt x="345" y="936"/>
                    <a:pt x="344" y="940"/>
                    <a:pt x="342" y="943"/>
                  </a:cubicBezTo>
                  <a:cubicBezTo>
                    <a:pt x="338" y="941"/>
                    <a:pt x="333" y="938"/>
                    <a:pt x="329" y="935"/>
                  </a:cubicBezTo>
                  <a:cubicBezTo>
                    <a:pt x="329" y="934"/>
                    <a:pt x="329" y="933"/>
                    <a:pt x="329" y="931"/>
                  </a:cubicBezTo>
                  <a:cubicBezTo>
                    <a:pt x="329" y="929"/>
                    <a:pt x="329" y="927"/>
                    <a:pt x="329" y="925"/>
                  </a:cubicBezTo>
                  <a:cubicBezTo>
                    <a:pt x="329" y="924"/>
                    <a:pt x="329" y="924"/>
                    <a:pt x="329" y="924"/>
                  </a:cubicBezTo>
                  <a:close/>
                  <a:moveTo>
                    <a:pt x="340" y="954"/>
                  </a:moveTo>
                  <a:cubicBezTo>
                    <a:pt x="341" y="952"/>
                    <a:pt x="342" y="949"/>
                    <a:pt x="343" y="947"/>
                  </a:cubicBezTo>
                  <a:cubicBezTo>
                    <a:pt x="343" y="947"/>
                    <a:pt x="343" y="947"/>
                    <a:pt x="343" y="947"/>
                  </a:cubicBezTo>
                  <a:cubicBezTo>
                    <a:pt x="346" y="949"/>
                    <a:pt x="349" y="951"/>
                    <a:pt x="352" y="953"/>
                  </a:cubicBezTo>
                  <a:cubicBezTo>
                    <a:pt x="352" y="954"/>
                    <a:pt x="352" y="955"/>
                    <a:pt x="351" y="956"/>
                  </a:cubicBezTo>
                  <a:cubicBezTo>
                    <a:pt x="348" y="955"/>
                    <a:pt x="346" y="955"/>
                    <a:pt x="343" y="955"/>
                  </a:cubicBezTo>
                  <a:cubicBezTo>
                    <a:pt x="341" y="955"/>
                    <a:pt x="340" y="955"/>
                    <a:pt x="339" y="955"/>
                  </a:cubicBezTo>
                  <a:cubicBezTo>
                    <a:pt x="339" y="955"/>
                    <a:pt x="340" y="954"/>
                    <a:pt x="340" y="954"/>
                  </a:cubicBezTo>
                  <a:close/>
                  <a:moveTo>
                    <a:pt x="347" y="946"/>
                  </a:moveTo>
                  <a:cubicBezTo>
                    <a:pt x="346" y="946"/>
                    <a:pt x="345" y="945"/>
                    <a:pt x="344" y="944"/>
                  </a:cubicBezTo>
                  <a:cubicBezTo>
                    <a:pt x="345" y="941"/>
                    <a:pt x="346" y="937"/>
                    <a:pt x="348" y="933"/>
                  </a:cubicBezTo>
                  <a:cubicBezTo>
                    <a:pt x="348" y="933"/>
                    <a:pt x="348" y="933"/>
                    <a:pt x="348" y="933"/>
                  </a:cubicBezTo>
                  <a:cubicBezTo>
                    <a:pt x="351" y="935"/>
                    <a:pt x="353" y="937"/>
                    <a:pt x="356" y="939"/>
                  </a:cubicBezTo>
                  <a:cubicBezTo>
                    <a:pt x="355" y="943"/>
                    <a:pt x="354" y="946"/>
                    <a:pt x="353" y="950"/>
                  </a:cubicBezTo>
                  <a:cubicBezTo>
                    <a:pt x="351" y="949"/>
                    <a:pt x="349" y="948"/>
                    <a:pt x="347" y="946"/>
                  </a:cubicBezTo>
                  <a:close/>
                  <a:moveTo>
                    <a:pt x="354" y="954"/>
                  </a:moveTo>
                  <a:cubicBezTo>
                    <a:pt x="355" y="955"/>
                    <a:pt x="356" y="955"/>
                    <a:pt x="357" y="956"/>
                  </a:cubicBezTo>
                  <a:cubicBezTo>
                    <a:pt x="356" y="956"/>
                    <a:pt x="355" y="956"/>
                    <a:pt x="354" y="956"/>
                  </a:cubicBezTo>
                  <a:cubicBezTo>
                    <a:pt x="354" y="955"/>
                    <a:pt x="354" y="955"/>
                    <a:pt x="354" y="954"/>
                  </a:cubicBezTo>
                  <a:close/>
                  <a:moveTo>
                    <a:pt x="355" y="951"/>
                  </a:moveTo>
                  <a:cubicBezTo>
                    <a:pt x="356" y="948"/>
                    <a:pt x="357" y="944"/>
                    <a:pt x="358" y="941"/>
                  </a:cubicBezTo>
                  <a:cubicBezTo>
                    <a:pt x="359" y="942"/>
                    <a:pt x="360" y="943"/>
                    <a:pt x="361" y="945"/>
                  </a:cubicBezTo>
                  <a:cubicBezTo>
                    <a:pt x="363" y="946"/>
                    <a:pt x="364" y="947"/>
                    <a:pt x="366" y="949"/>
                  </a:cubicBezTo>
                  <a:cubicBezTo>
                    <a:pt x="365" y="951"/>
                    <a:pt x="363" y="953"/>
                    <a:pt x="362" y="955"/>
                  </a:cubicBezTo>
                  <a:cubicBezTo>
                    <a:pt x="361" y="956"/>
                    <a:pt x="364" y="956"/>
                    <a:pt x="364" y="955"/>
                  </a:cubicBezTo>
                  <a:cubicBezTo>
                    <a:pt x="365" y="955"/>
                    <a:pt x="366" y="954"/>
                    <a:pt x="366" y="953"/>
                  </a:cubicBezTo>
                  <a:cubicBezTo>
                    <a:pt x="367" y="953"/>
                    <a:pt x="366" y="952"/>
                    <a:pt x="366" y="952"/>
                  </a:cubicBezTo>
                  <a:cubicBezTo>
                    <a:pt x="366" y="951"/>
                    <a:pt x="367" y="951"/>
                    <a:pt x="367" y="950"/>
                  </a:cubicBezTo>
                  <a:cubicBezTo>
                    <a:pt x="369" y="952"/>
                    <a:pt x="370" y="953"/>
                    <a:pt x="372" y="955"/>
                  </a:cubicBezTo>
                  <a:cubicBezTo>
                    <a:pt x="372" y="955"/>
                    <a:pt x="372" y="955"/>
                    <a:pt x="372" y="955"/>
                  </a:cubicBezTo>
                  <a:cubicBezTo>
                    <a:pt x="371" y="954"/>
                    <a:pt x="370" y="955"/>
                    <a:pt x="370" y="956"/>
                  </a:cubicBezTo>
                  <a:cubicBezTo>
                    <a:pt x="367" y="956"/>
                    <a:pt x="364" y="956"/>
                    <a:pt x="360" y="956"/>
                  </a:cubicBezTo>
                  <a:cubicBezTo>
                    <a:pt x="360" y="955"/>
                    <a:pt x="359" y="954"/>
                    <a:pt x="358" y="954"/>
                  </a:cubicBezTo>
                  <a:cubicBezTo>
                    <a:pt x="357" y="953"/>
                    <a:pt x="356" y="952"/>
                    <a:pt x="355" y="951"/>
                  </a:cubicBezTo>
                  <a:close/>
                  <a:moveTo>
                    <a:pt x="368" y="948"/>
                  </a:moveTo>
                  <a:cubicBezTo>
                    <a:pt x="370" y="944"/>
                    <a:pt x="371" y="941"/>
                    <a:pt x="372" y="937"/>
                  </a:cubicBezTo>
                  <a:cubicBezTo>
                    <a:pt x="372" y="937"/>
                    <a:pt x="373" y="937"/>
                    <a:pt x="373" y="936"/>
                  </a:cubicBezTo>
                  <a:cubicBezTo>
                    <a:pt x="378" y="940"/>
                    <a:pt x="384" y="945"/>
                    <a:pt x="388" y="949"/>
                  </a:cubicBezTo>
                  <a:cubicBezTo>
                    <a:pt x="389" y="950"/>
                    <a:pt x="389" y="950"/>
                    <a:pt x="389" y="950"/>
                  </a:cubicBezTo>
                  <a:cubicBezTo>
                    <a:pt x="388" y="952"/>
                    <a:pt x="388" y="953"/>
                    <a:pt x="387" y="955"/>
                  </a:cubicBezTo>
                  <a:cubicBezTo>
                    <a:pt x="383" y="955"/>
                    <a:pt x="380" y="955"/>
                    <a:pt x="376" y="955"/>
                  </a:cubicBezTo>
                  <a:cubicBezTo>
                    <a:pt x="374" y="953"/>
                    <a:pt x="371" y="950"/>
                    <a:pt x="368" y="948"/>
                  </a:cubicBezTo>
                  <a:close/>
                  <a:moveTo>
                    <a:pt x="388" y="945"/>
                  </a:moveTo>
                  <a:cubicBezTo>
                    <a:pt x="383" y="941"/>
                    <a:pt x="379" y="937"/>
                    <a:pt x="374" y="934"/>
                  </a:cubicBezTo>
                  <a:cubicBezTo>
                    <a:pt x="376" y="930"/>
                    <a:pt x="378" y="926"/>
                    <a:pt x="380" y="922"/>
                  </a:cubicBezTo>
                  <a:cubicBezTo>
                    <a:pt x="384" y="925"/>
                    <a:pt x="389" y="928"/>
                    <a:pt x="394" y="931"/>
                  </a:cubicBezTo>
                  <a:cubicBezTo>
                    <a:pt x="394" y="933"/>
                    <a:pt x="394" y="936"/>
                    <a:pt x="394" y="938"/>
                  </a:cubicBezTo>
                  <a:cubicBezTo>
                    <a:pt x="392" y="942"/>
                    <a:pt x="391" y="945"/>
                    <a:pt x="390" y="948"/>
                  </a:cubicBezTo>
                  <a:cubicBezTo>
                    <a:pt x="389" y="947"/>
                    <a:pt x="389" y="946"/>
                    <a:pt x="388" y="945"/>
                  </a:cubicBezTo>
                  <a:close/>
                  <a:moveTo>
                    <a:pt x="391" y="952"/>
                  </a:moveTo>
                  <a:cubicBezTo>
                    <a:pt x="391" y="953"/>
                    <a:pt x="393" y="954"/>
                    <a:pt x="394" y="954"/>
                  </a:cubicBezTo>
                  <a:cubicBezTo>
                    <a:pt x="394" y="955"/>
                    <a:pt x="394" y="955"/>
                    <a:pt x="394" y="955"/>
                  </a:cubicBezTo>
                  <a:cubicBezTo>
                    <a:pt x="392" y="955"/>
                    <a:pt x="391" y="955"/>
                    <a:pt x="389" y="955"/>
                  </a:cubicBezTo>
                  <a:cubicBezTo>
                    <a:pt x="390" y="954"/>
                    <a:pt x="390" y="953"/>
                    <a:pt x="391" y="952"/>
                  </a:cubicBezTo>
                  <a:close/>
                  <a:moveTo>
                    <a:pt x="392" y="949"/>
                  </a:moveTo>
                  <a:cubicBezTo>
                    <a:pt x="392" y="947"/>
                    <a:pt x="393" y="946"/>
                    <a:pt x="394" y="944"/>
                  </a:cubicBezTo>
                  <a:cubicBezTo>
                    <a:pt x="394" y="946"/>
                    <a:pt x="394" y="949"/>
                    <a:pt x="394" y="951"/>
                  </a:cubicBezTo>
                  <a:cubicBezTo>
                    <a:pt x="393" y="950"/>
                    <a:pt x="392" y="950"/>
                    <a:pt x="392" y="949"/>
                  </a:cubicBezTo>
                  <a:close/>
                  <a:moveTo>
                    <a:pt x="394" y="908"/>
                  </a:moveTo>
                  <a:cubicBezTo>
                    <a:pt x="394" y="909"/>
                    <a:pt x="394" y="910"/>
                    <a:pt x="394" y="911"/>
                  </a:cubicBezTo>
                  <a:cubicBezTo>
                    <a:pt x="391" y="909"/>
                    <a:pt x="389" y="908"/>
                    <a:pt x="387" y="907"/>
                  </a:cubicBezTo>
                  <a:cubicBezTo>
                    <a:pt x="388" y="905"/>
                    <a:pt x="388" y="903"/>
                    <a:pt x="389" y="901"/>
                  </a:cubicBezTo>
                  <a:cubicBezTo>
                    <a:pt x="389" y="902"/>
                    <a:pt x="390" y="902"/>
                    <a:pt x="390" y="903"/>
                  </a:cubicBezTo>
                  <a:cubicBezTo>
                    <a:pt x="392" y="904"/>
                    <a:pt x="393" y="904"/>
                    <a:pt x="394" y="905"/>
                  </a:cubicBezTo>
                  <a:cubicBezTo>
                    <a:pt x="394" y="906"/>
                    <a:pt x="394" y="907"/>
                    <a:pt x="394" y="908"/>
                  </a:cubicBezTo>
                  <a:close/>
                  <a:moveTo>
                    <a:pt x="393" y="903"/>
                  </a:moveTo>
                  <a:cubicBezTo>
                    <a:pt x="392" y="902"/>
                    <a:pt x="390" y="901"/>
                    <a:pt x="389" y="900"/>
                  </a:cubicBezTo>
                  <a:cubicBezTo>
                    <a:pt x="390" y="898"/>
                    <a:pt x="391" y="895"/>
                    <a:pt x="392" y="893"/>
                  </a:cubicBezTo>
                  <a:cubicBezTo>
                    <a:pt x="392" y="892"/>
                    <a:pt x="392" y="891"/>
                    <a:pt x="393" y="890"/>
                  </a:cubicBezTo>
                  <a:cubicBezTo>
                    <a:pt x="393" y="890"/>
                    <a:pt x="394" y="891"/>
                    <a:pt x="395" y="891"/>
                  </a:cubicBezTo>
                  <a:cubicBezTo>
                    <a:pt x="394" y="895"/>
                    <a:pt x="394" y="900"/>
                    <a:pt x="394" y="904"/>
                  </a:cubicBezTo>
                  <a:cubicBezTo>
                    <a:pt x="394" y="904"/>
                    <a:pt x="393" y="903"/>
                    <a:pt x="393" y="903"/>
                  </a:cubicBezTo>
                  <a:close/>
                  <a:moveTo>
                    <a:pt x="393" y="889"/>
                  </a:moveTo>
                  <a:cubicBezTo>
                    <a:pt x="394" y="887"/>
                    <a:pt x="395" y="884"/>
                    <a:pt x="396" y="882"/>
                  </a:cubicBezTo>
                  <a:cubicBezTo>
                    <a:pt x="395" y="885"/>
                    <a:pt x="395" y="887"/>
                    <a:pt x="395" y="890"/>
                  </a:cubicBezTo>
                  <a:cubicBezTo>
                    <a:pt x="394" y="890"/>
                    <a:pt x="394" y="889"/>
                    <a:pt x="393" y="889"/>
                  </a:cubicBezTo>
                  <a:close/>
                  <a:moveTo>
                    <a:pt x="392" y="886"/>
                  </a:moveTo>
                  <a:cubicBezTo>
                    <a:pt x="392" y="887"/>
                    <a:pt x="391" y="887"/>
                    <a:pt x="391" y="888"/>
                  </a:cubicBezTo>
                  <a:cubicBezTo>
                    <a:pt x="391" y="887"/>
                    <a:pt x="390" y="887"/>
                    <a:pt x="390" y="887"/>
                  </a:cubicBezTo>
                  <a:cubicBezTo>
                    <a:pt x="386" y="884"/>
                    <a:pt x="383" y="881"/>
                    <a:pt x="379" y="879"/>
                  </a:cubicBezTo>
                  <a:cubicBezTo>
                    <a:pt x="380" y="877"/>
                    <a:pt x="381" y="875"/>
                    <a:pt x="382" y="874"/>
                  </a:cubicBezTo>
                  <a:cubicBezTo>
                    <a:pt x="383" y="873"/>
                    <a:pt x="381" y="873"/>
                    <a:pt x="380" y="874"/>
                  </a:cubicBezTo>
                  <a:cubicBezTo>
                    <a:pt x="379" y="875"/>
                    <a:pt x="378" y="876"/>
                    <a:pt x="378" y="878"/>
                  </a:cubicBezTo>
                  <a:cubicBezTo>
                    <a:pt x="378" y="878"/>
                    <a:pt x="378" y="878"/>
                    <a:pt x="378" y="878"/>
                  </a:cubicBezTo>
                  <a:cubicBezTo>
                    <a:pt x="375" y="876"/>
                    <a:pt x="372" y="875"/>
                    <a:pt x="370" y="873"/>
                  </a:cubicBezTo>
                  <a:cubicBezTo>
                    <a:pt x="376" y="873"/>
                    <a:pt x="382" y="873"/>
                    <a:pt x="389" y="873"/>
                  </a:cubicBezTo>
                  <a:cubicBezTo>
                    <a:pt x="391" y="873"/>
                    <a:pt x="394" y="872"/>
                    <a:pt x="397" y="872"/>
                  </a:cubicBezTo>
                  <a:cubicBezTo>
                    <a:pt x="397" y="872"/>
                    <a:pt x="397" y="873"/>
                    <a:pt x="397" y="873"/>
                  </a:cubicBezTo>
                  <a:cubicBezTo>
                    <a:pt x="395" y="877"/>
                    <a:pt x="393" y="882"/>
                    <a:pt x="392" y="886"/>
                  </a:cubicBezTo>
                  <a:close/>
                  <a:moveTo>
                    <a:pt x="353" y="863"/>
                  </a:moveTo>
                  <a:cubicBezTo>
                    <a:pt x="346" y="863"/>
                    <a:pt x="339" y="862"/>
                    <a:pt x="333" y="862"/>
                  </a:cubicBezTo>
                  <a:cubicBezTo>
                    <a:pt x="333" y="854"/>
                    <a:pt x="334" y="847"/>
                    <a:pt x="335" y="839"/>
                  </a:cubicBezTo>
                  <a:cubicBezTo>
                    <a:pt x="338" y="819"/>
                    <a:pt x="339" y="800"/>
                    <a:pt x="342" y="780"/>
                  </a:cubicBezTo>
                  <a:cubicBezTo>
                    <a:pt x="345" y="761"/>
                    <a:pt x="349" y="742"/>
                    <a:pt x="352" y="723"/>
                  </a:cubicBezTo>
                  <a:cubicBezTo>
                    <a:pt x="352" y="719"/>
                    <a:pt x="352" y="716"/>
                    <a:pt x="353" y="712"/>
                  </a:cubicBezTo>
                  <a:cubicBezTo>
                    <a:pt x="353" y="712"/>
                    <a:pt x="353" y="712"/>
                    <a:pt x="353" y="713"/>
                  </a:cubicBezTo>
                  <a:cubicBezTo>
                    <a:pt x="354" y="717"/>
                    <a:pt x="355" y="721"/>
                    <a:pt x="359" y="724"/>
                  </a:cubicBezTo>
                  <a:cubicBezTo>
                    <a:pt x="362" y="726"/>
                    <a:pt x="365" y="726"/>
                    <a:pt x="368" y="725"/>
                  </a:cubicBezTo>
                  <a:cubicBezTo>
                    <a:pt x="369" y="725"/>
                    <a:pt x="371" y="723"/>
                    <a:pt x="372" y="722"/>
                  </a:cubicBezTo>
                  <a:cubicBezTo>
                    <a:pt x="374" y="725"/>
                    <a:pt x="376" y="726"/>
                    <a:pt x="380" y="727"/>
                  </a:cubicBezTo>
                  <a:cubicBezTo>
                    <a:pt x="386" y="728"/>
                    <a:pt x="390" y="728"/>
                    <a:pt x="395" y="725"/>
                  </a:cubicBezTo>
                  <a:cubicBezTo>
                    <a:pt x="401" y="720"/>
                    <a:pt x="403" y="708"/>
                    <a:pt x="399" y="701"/>
                  </a:cubicBezTo>
                  <a:cubicBezTo>
                    <a:pt x="397" y="696"/>
                    <a:pt x="392" y="696"/>
                    <a:pt x="388" y="697"/>
                  </a:cubicBezTo>
                  <a:cubicBezTo>
                    <a:pt x="382" y="698"/>
                    <a:pt x="381" y="693"/>
                    <a:pt x="376" y="690"/>
                  </a:cubicBezTo>
                  <a:cubicBezTo>
                    <a:pt x="368" y="685"/>
                    <a:pt x="356" y="690"/>
                    <a:pt x="355" y="700"/>
                  </a:cubicBezTo>
                  <a:cubicBezTo>
                    <a:pt x="354" y="703"/>
                    <a:pt x="357" y="705"/>
                    <a:pt x="359" y="704"/>
                  </a:cubicBezTo>
                  <a:cubicBezTo>
                    <a:pt x="359" y="704"/>
                    <a:pt x="359" y="704"/>
                    <a:pt x="359" y="704"/>
                  </a:cubicBezTo>
                  <a:cubicBezTo>
                    <a:pt x="362" y="705"/>
                    <a:pt x="363" y="702"/>
                    <a:pt x="363" y="699"/>
                  </a:cubicBezTo>
                  <a:cubicBezTo>
                    <a:pt x="364" y="697"/>
                    <a:pt x="367" y="695"/>
                    <a:pt x="370" y="696"/>
                  </a:cubicBezTo>
                  <a:cubicBezTo>
                    <a:pt x="372" y="696"/>
                    <a:pt x="374" y="698"/>
                    <a:pt x="375" y="700"/>
                  </a:cubicBezTo>
                  <a:cubicBezTo>
                    <a:pt x="378" y="703"/>
                    <a:pt x="381" y="704"/>
                    <a:pt x="385" y="705"/>
                  </a:cubicBezTo>
                  <a:cubicBezTo>
                    <a:pt x="388" y="705"/>
                    <a:pt x="392" y="702"/>
                    <a:pt x="393" y="706"/>
                  </a:cubicBezTo>
                  <a:cubicBezTo>
                    <a:pt x="394" y="708"/>
                    <a:pt x="393" y="712"/>
                    <a:pt x="393" y="714"/>
                  </a:cubicBezTo>
                  <a:cubicBezTo>
                    <a:pt x="390" y="723"/>
                    <a:pt x="379" y="721"/>
                    <a:pt x="376" y="714"/>
                  </a:cubicBezTo>
                  <a:cubicBezTo>
                    <a:pt x="375" y="712"/>
                    <a:pt x="372" y="711"/>
                    <a:pt x="371" y="712"/>
                  </a:cubicBezTo>
                  <a:cubicBezTo>
                    <a:pt x="369" y="714"/>
                    <a:pt x="366" y="719"/>
                    <a:pt x="363" y="718"/>
                  </a:cubicBezTo>
                  <a:cubicBezTo>
                    <a:pt x="360" y="716"/>
                    <a:pt x="360" y="710"/>
                    <a:pt x="359" y="707"/>
                  </a:cubicBezTo>
                  <a:cubicBezTo>
                    <a:pt x="358" y="705"/>
                    <a:pt x="355" y="704"/>
                    <a:pt x="353" y="705"/>
                  </a:cubicBezTo>
                  <a:cubicBezTo>
                    <a:pt x="354" y="692"/>
                    <a:pt x="354" y="679"/>
                    <a:pt x="355" y="666"/>
                  </a:cubicBezTo>
                  <a:cubicBezTo>
                    <a:pt x="356" y="651"/>
                    <a:pt x="358" y="637"/>
                    <a:pt x="361" y="623"/>
                  </a:cubicBezTo>
                  <a:cubicBezTo>
                    <a:pt x="365" y="623"/>
                    <a:pt x="370" y="624"/>
                    <a:pt x="373" y="624"/>
                  </a:cubicBezTo>
                  <a:cubicBezTo>
                    <a:pt x="382" y="624"/>
                    <a:pt x="391" y="624"/>
                    <a:pt x="399" y="627"/>
                  </a:cubicBezTo>
                  <a:cubicBezTo>
                    <a:pt x="401" y="627"/>
                    <a:pt x="403" y="628"/>
                    <a:pt x="405" y="629"/>
                  </a:cubicBezTo>
                  <a:cubicBezTo>
                    <a:pt x="406" y="631"/>
                    <a:pt x="406" y="634"/>
                    <a:pt x="407" y="637"/>
                  </a:cubicBezTo>
                  <a:cubicBezTo>
                    <a:pt x="409" y="646"/>
                    <a:pt x="409" y="656"/>
                    <a:pt x="410" y="666"/>
                  </a:cubicBezTo>
                  <a:cubicBezTo>
                    <a:pt x="410" y="676"/>
                    <a:pt x="411" y="686"/>
                    <a:pt x="410" y="697"/>
                  </a:cubicBezTo>
                  <a:cubicBezTo>
                    <a:pt x="410" y="717"/>
                    <a:pt x="410" y="737"/>
                    <a:pt x="410" y="758"/>
                  </a:cubicBezTo>
                  <a:cubicBezTo>
                    <a:pt x="409" y="791"/>
                    <a:pt x="403" y="825"/>
                    <a:pt x="398" y="859"/>
                  </a:cubicBezTo>
                  <a:cubicBezTo>
                    <a:pt x="398" y="860"/>
                    <a:pt x="398" y="861"/>
                    <a:pt x="398" y="863"/>
                  </a:cubicBezTo>
                  <a:cubicBezTo>
                    <a:pt x="383" y="864"/>
                    <a:pt x="368" y="864"/>
                    <a:pt x="353" y="863"/>
                  </a:cubicBezTo>
                  <a:close/>
                  <a:moveTo>
                    <a:pt x="378" y="489"/>
                  </a:moveTo>
                  <a:cubicBezTo>
                    <a:pt x="378" y="481"/>
                    <a:pt x="377" y="473"/>
                    <a:pt x="374" y="466"/>
                  </a:cubicBezTo>
                  <a:cubicBezTo>
                    <a:pt x="371" y="460"/>
                    <a:pt x="361" y="451"/>
                    <a:pt x="370" y="445"/>
                  </a:cubicBezTo>
                  <a:cubicBezTo>
                    <a:pt x="375" y="442"/>
                    <a:pt x="382" y="443"/>
                    <a:pt x="388" y="442"/>
                  </a:cubicBezTo>
                  <a:cubicBezTo>
                    <a:pt x="387" y="444"/>
                    <a:pt x="386" y="447"/>
                    <a:pt x="387" y="449"/>
                  </a:cubicBezTo>
                  <a:cubicBezTo>
                    <a:pt x="388" y="453"/>
                    <a:pt x="395" y="452"/>
                    <a:pt x="394" y="447"/>
                  </a:cubicBezTo>
                  <a:cubicBezTo>
                    <a:pt x="396" y="445"/>
                    <a:pt x="399" y="443"/>
                    <a:pt x="401" y="441"/>
                  </a:cubicBezTo>
                  <a:cubicBezTo>
                    <a:pt x="407" y="441"/>
                    <a:pt x="412" y="440"/>
                    <a:pt x="418" y="441"/>
                  </a:cubicBezTo>
                  <a:cubicBezTo>
                    <a:pt x="423" y="442"/>
                    <a:pt x="434" y="444"/>
                    <a:pt x="430" y="451"/>
                  </a:cubicBezTo>
                  <a:cubicBezTo>
                    <a:pt x="428" y="452"/>
                    <a:pt x="426" y="452"/>
                    <a:pt x="425" y="453"/>
                  </a:cubicBezTo>
                  <a:cubicBezTo>
                    <a:pt x="424" y="453"/>
                    <a:pt x="423" y="453"/>
                    <a:pt x="422" y="453"/>
                  </a:cubicBezTo>
                  <a:cubicBezTo>
                    <a:pt x="421" y="453"/>
                    <a:pt x="420" y="453"/>
                    <a:pt x="419" y="453"/>
                  </a:cubicBezTo>
                  <a:cubicBezTo>
                    <a:pt x="419" y="453"/>
                    <a:pt x="418" y="453"/>
                    <a:pt x="418" y="453"/>
                  </a:cubicBezTo>
                  <a:cubicBezTo>
                    <a:pt x="415" y="453"/>
                    <a:pt x="413" y="457"/>
                    <a:pt x="415" y="459"/>
                  </a:cubicBezTo>
                  <a:cubicBezTo>
                    <a:pt x="417" y="461"/>
                    <a:pt x="419" y="461"/>
                    <a:pt x="422" y="461"/>
                  </a:cubicBezTo>
                  <a:cubicBezTo>
                    <a:pt x="419" y="465"/>
                    <a:pt x="417" y="468"/>
                    <a:pt x="415" y="472"/>
                  </a:cubicBezTo>
                  <a:cubicBezTo>
                    <a:pt x="406" y="487"/>
                    <a:pt x="407" y="504"/>
                    <a:pt x="406" y="521"/>
                  </a:cubicBezTo>
                  <a:cubicBezTo>
                    <a:pt x="403" y="522"/>
                    <a:pt x="399" y="523"/>
                    <a:pt x="395" y="522"/>
                  </a:cubicBezTo>
                  <a:cubicBezTo>
                    <a:pt x="393" y="522"/>
                    <a:pt x="379" y="517"/>
                    <a:pt x="381" y="515"/>
                  </a:cubicBezTo>
                  <a:cubicBezTo>
                    <a:pt x="381" y="515"/>
                    <a:pt x="380" y="514"/>
                    <a:pt x="380" y="515"/>
                  </a:cubicBezTo>
                  <a:cubicBezTo>
                    <a:pt x="379" y="515"/>
                    <a:pt x="379" y="515"/>
                    <a:pt x="379" y="516"/>
                  </a:cubicBezTo>
                  <a:cubicBezTo>
                    <a:pt x="379" y="516"/>
                    <a:pt x="379" y="517"/>
                    <a:pt x="379" y="517"/>
                  </a:cubicBezTo>
                  <a:cubicBezTo>
                    <a:pt x="387" y="522"/>
                    <a:pt x="397" y="525"/>
                    <a:pt x="406" y="522"/>
                  </a:cubicBezTo>
                  <a:cubicBezTo>
                    <a:pt x="406" y="522"/>
                    <a:pt x="406" y="523"/>
                    <a:pt x="406" y="523"/>
                  </a:cubicBezTo>
                  <a:cubicBezTo>
                    <a:pt x="406" y="525"/>
                    <a:pt x="406" y="528"/>
                    <a:pt x="406" y="530"/>
                  </a:cubicBezTo>
                  <a:cubicBezTo>
                    <a:pt x="402" y="534"/>
                    <a:pt x="398" y="537"/>
                    <a:pt x="393" y="538"/>
                  </a:cubicBezTo>
                  <a:cubicBezTo>
                    <a:pt x="392" y="538"/>
                    <a:pt x="382" y="539"/>
                    <a:pt x="382" y="536"/>
                  </a:cubicBezTo>
                  <a:cubicBezTo>
                    <a:pt x="383" y="535"/>
                    <a:pt x="381" y="535"/>
                    <a:pt x="381" y="536"/>
                  </a:cubicBezTo>
                  <a:cubicBezTo>
                    <a:pt x="380" y="540"/>
                    <a:pt x="388" y="539"/>
                    <a:pt x="390" y="539"/>
                  </a:cubicBezTo>
                  <a:cubicBezTo>
                    <a:pt x="396" y="539"/>
                    <a:pt x="401" y="537"/>
                    <a:pt x="406" y="532"/>
                  </a:cubicBezTo>
                  <a:cubicBezTo>
                    <a:pt x="405" y="541"/>
                    <a:pt x="405" y="550"/>
                    <a:pt x="405" y="559"/>
                  </a:cubicBezTo>
                  <a:cubicBezTo>
                    <a:pt x="402" y="561"/>
                    <a:pt x="400" y="564"/>
                    <a:pt x="396" y="566"/>
                  </a:cubicBezTo>
                  <a:cubicBezTo>
                    <a:pt x="394" y="567"/>
                    <a:pt x="390" y="567"/>
                    <a:pt x="387" y="567"/>
                  </a:cubicBezTo>
                  <a:cubicBezTo>
                    <a:pt x="385" y="567"/>
                    <a:pt x="378" y="567"/>
                    <a:pt x="380" y="564"/>
                  </a:cubicBezTo>
                  <a:cubicBezTo>
                    <a:pt x="380" y="563"/>
                    <a:pt x="379" y="562"/>
                    <a:pt x="379" y="563"/>
                  </a:cubicBezTo>
                  <a:cubicBezTo>
                    <a:pt x="376" y="569"/>
                    <a:pt x="386" y="569"/>
                    <a:pt x="389" y="569"/>
                  </a:cubicBezTo>
                  <a:cubicBezTo>
                    <a:pt x="394" y="569"/>
                    <a:pt x="397" y="568"/>
                    <a:pt x="401" y="565"/>
                  </a:cubicBezTo>
                  <a:cubicBezTo>
                    <a:pt x="402" y="564"/>
                    <a:pt x="404" y="562"/>
                    <a:pt x="405" y="560"/>
                  </a:cubicBezTo>
                  <a:cubicBezTo>
                    <a:pt x="405" y="566"/>
                    <a:pt x="405" y="572"/>
                    <a:pt x="405" y="577"/>
                  </a:cubicBezTo>
                  <a:cubicBezTo>
                    <a:pt x="398" y="580"/>
                    <a:pt x="390" y="581"/>
                    <a:pt x="382" y="581"/>
                  </a:cubicBezTo>
                  <a:cubicBezTo>
                    <a:pt x="383" y="581"/>
                    <a:pt x="383" y="580"/>
                    <a:pt x="383" y="580"/>
                  </a:cubicBezTo>
                  <a:cubicBezTo>
                    <a:pt x="384" y="579"/>
                    <a:pt x="383" y="579"/>
                    <a:pt x="382" y="579"/>
                  </a:cubicBezTo>
                  <a:cubicBezTo>
                    <a:pt x="382" y="580"/>
                    <a:pt x="381" y="581"/>
                    <a:pt x="381" y="581"/>
                  </a:cubicBezTo>
                  <a:cubicBezTo>
                    <a:pt x="381" y="582"/>
                    <a:pt x="381" y="582"/>
                    <a:pt x="381" y="582"/>
                  </a:cubicBezTo>
                  <a:cubicBezTo>
                    <a:pt x="390" y="583"/>
                    <a:pt x="398" y="582"/>
                    <a:pt x="405" y="579"/>
                  </a:cubicBezTo>
                  <a:cubicBezTo>
                    <a:pt x="405" y="580"/>
                    <a:pt x="405" y="582"/>
                    <a:pt x="405" y="584"/>
                  </a:cubicBezTo>
                  <a:cubicBezTo>
                    <a:pt x="405" y="589"/>
                    <a:pt x="405" y="594"/>
                    <a:pt x="405" y="599"/>
                  </a:cubicBezTo>
                  <a:cubicBezTo>
                    <a:pt x="404" y="600"/>
                    <a:pt x="404" y="600"/>
                    <a:pt x="404" y="600"/>
                  </a:cubicBezTo>
                  <a:cubicBezTo>
                    <a:pt x="398" y="603"/>
                    <a:pt x="389" y="603"/>
                    <a:pt x="383" y="603"/>
                  </a:cubicBezTo>
                  <a:cubicBezTo>
                    <a:pt x="382" y="603"/>
                    <a:pt x="382" y="604"/>
                    <a:pt x="383" y="604"/>
                  </a:cubicBezTo>
                  <a:cubicBezTo>
                    <a:pt x="389" y="604"/>
                    <a:pt x="397" y="605"/>
                    <a:pt x="403" y="602"/>
                  </a:cubicBezTo>
                  <a:cubicBezTo>
                    <a:pt x="403" y="602"/>
                    <a:pt x="404" y="601"/>
                    <a:pt x="405" y="601"/>
                  </a:cubicBezTo>
                  <a:cubicBezTo>
                    <a:pt x="404" y="605"/>
                    <a:pt x="404" y="609"/>
                    <a:pt x="404" y="613"/>
                  </a:cubicBezTo>
                  <a:cubicBezTo>
                    <a:pt x="404" y="615"/>
                    <a:pt x="404" y="618"/>
                    <a:pt x="404" y="620"/>
                  </a:cubicBezTo>
                  <a:cubicBezTo>
                    <a:pt x="401" y="619"/>
                    <a:pt x="397" y="618"/>
                    <a:pt x="394" y="618"/>
                  </a:cubicBezTo>
                  <a:cubicBezTo>
                    <a:pt x="386" y="616"/>
                    <a:pt x="379" y="616"/>
                    <a:pt x="371" y="616"/>
                  </a:cubicBezTo>
                  <a:cubicBezTo>
                    <a:pt x="368" y="616"/>
                    <a:pt x="365" y="616"/>
                    <a:pt x="362" y="616"/>
                  </a:cubicBezTo>
                  <a:cubicBezTo>
                    <a:pt x="363" y="613"/>
                    <a:pt x="363" y="609"/>
                    <a:pt x="364" y="605"/>
                  </a:cubicBezTo>
                  <a:cubicBezTo>
                    <a:pt x="367" y="586"/>
                    <a:pt x="369" y="566"/>
                    <a:pt x="371" y="547"/>
                  </a:cubicBezTo>
                  <a:cubicBezTo>
                    <a:pt x="373" y="527"/>
                    <a:pt x="378" y="508"/>
                    <a:pt x="378" y="489"/>
                  </a:cubicBezTo>
                  <a:close/>
                  <a:moveTo>
                    <a:pt x="444" y="935"/>
                  </a:moveTo>
                  <a:cubicBezTo>
                    <a:pt x="444" y="935"/>
                    <a:pt x="444" y="935"/>
                    <a:pt x="444" y="935"/>
                  </a:cubicBezTo>
                  <a:cubicBezTo>
                    <a:pt x="444" y="936"/>
                    <a:pt x="444" y="936"/>
                    <a:pt x="444" y="937"/>
                  </a:cubicBezTo>
                  <a:cubicBezTo>
                    <a:pt x="441" y="935"/>
                    <a:pt x="438" y="934"/>
                    <a:pt x="436" y="932"/>
                  </a:cubicBezTo>
                  <a:cubicBezTo>
                    <a:pt x="435" y="931"/>
                    <a:pt x="434" y="931"/>
                    <a:pt x="433" y="930"/>
                  </a:cubicBezTo>
                  <a:cubicBezTo>
                    <a:pt x="435" y="927"/>
                    <a:pt x="436" y="923"/>
                    <a:pt x="438" y="919"/>
                  </a:cubicBezTo>
                  <a:cubicBezTo>
                    <a:pt x="440" y="921"/>
                    <a:pt x="442" y="922"/>
                    <a:pt x="444" y="923"/>
                  </a:cubicBezTo>
                  <a:cubicBezTo>
                    <a:pt x="444" y="925"/>
                    <a:pt x="444" y="926"/>
                    <a:pt x="444" y="928"/>
                  </a:cubicBezTo>
                  <a:cubicBezTo>
                    <a:pt x="444" y="930"/>
                    <a:pt x="444" y="933"/>
                    <a:pt x="444" y="935"/>
                  </a:cubicBezTo>
                  <a:close/>
                  <a:moveTo>
                    <a:pt x="404" y="912"/>
                  </a:moveTo>
                  <a:cubicBezTo>
                    <a:pt x="403" y="913"/>
                    <a:pt x="403" y="914"/>
                    <a:pt x="402" y="915"/>
                  </a:cubicBezTo>
                  <a:cubicBezTo>
                    <a:pt x="402" y="915"/>
                    <a:pt x="402" y="915"/>
                    <a:pt x="401" y="915"/>
                  </a:cubicBezTo>
                  <a:cubicBezTo>
                    <a:pt x="401" y="913"/>
                    <a:pt x="401" y="912"/>
                    <a:pt x="401" y="910"/>
                  </a:cubicBezTo>
                  <a:cubicBezTo>
                    <a:pt x="402" y="911"/>
                    <a:pt x="403" y="911"/>
                    <a:pt x="404" y="912"/>
                  </a:cubicBezTo>
                  <a:close/>
                  <a:moveTo>
                    <a:pt x="401" y="909"/>
                  </a:moveTo>
                  <a:cubicBezTo>
                    <a:pt x="401" y="905"/>
                    <a:pt x="401" y="902"/>
                    <a:pt x="402" y="898"/>
                  </a:cubicBezTo>
                  <a:cubicBezTo>
                    <a:pt x="402" y="898"/>
                    <a:pt x="402" y="897"/>
                    <a:pt x="402" y="896"/>
                  </a:cubicBezTo>
                  <a:cubicBezTo>
                    <a:pt x="402" y="896"/>
                    <a:pt x="402" y="896"/>
                    <a:pt x="402" y="896"/>
                  </a:cubicBezTo>
                  <a:cubicBezTo>
                    <a:pt x="404" y="897"/>
                    <a:pt x="406" y="899"/>
                    <a:pt x="407" y="900"/>
                  </a:cubicBezTo>
                  <a:cubicBezTo>
                    <a:pt x="406" y="903"/>
                    <a:pt x="405" y="907"/>
                    <a:pt x="404" y="911"/>
                  </a:cubicBezTo>
                  <a:cubicBezTo>
                    <a:pt x="403" y="910"/>
                    <a:pt x="402" y="909"/>
                    <a:pt x="401" y="909"/>
                  </a:cubicBezTo>
                  <a:close/>
                  <a:moveTo>
                    <a:pt x="404" y="919"/>
                  </a:moveTo>
                  <a:cubicBezTo>
                    <a:pt x="408" y="921"/>
                    <a:pt x="412" y="923"/>
                    <a:pt x="416" y="925"/>
                  </a:cubicBezTo>
                  <a:cubicBezTo>
                    <a:pt x="414" y="929"/>
                    <a:pt x="413" y="934"/>
                    <a:pt x="411" y="938"/>
                  </a:cubicBezTo>
                  <a:cubicBezTo>
                    <a:pt x="408" y="936"/>
                    <a:pt x="405" y="934"/>
                    <a:pt x="402" y="932"/>
                  </a:cubicBezTo>
                  <a:cubicBezTo>
                    <a:pt x="401" y="932"/>
                    <a:pt x="401" y="932"/>
                    <a:pt x="401" y="932"/>
                  </a:cubicBezTo>
                  <a:cubicBezTo>
                    <a:pt x="401" y="930"/>
                    <a:pt x="401" y="928"/>
                    <a:pt x="401" y="925"/>
                  </a:cubicBezTo>
                  <a:cubicBezTo>
                    <a:pt x="402" y="923"/>
                    <a:pt x="403" y="921"/>
                    <a:pt x="404" y="919"/>
                  </a:cubicBezTo>
                  <a:close/>
                  <a:moveTo>
                    <a:pt x="404" y="916"/>
                  </a:moveTo>
                  <a:cubicBezTo>
                    <a:pt x="405" y="915"/>
                    <a:pt x="405" y="914"/>
                    <a:pt x="406" y="913"/>
                  </a:cubicBezTo>
                  <a:cubicBezTo>
                    <a:pt x="409" y="916"/>
                    <a:pt x="413" y="918"/>
                    <a:pt x="417" y="921"/>
                  </a:cubicBezTo>
                  <a:cubicBezTo>
                    <a:pt x="417" y="922"/>
                    <a:pt x="417" y="922"/>
                    <a:pt x="417" y="923"/>
                  </a:cubicBezTo>
                  <a:cubicBezTo>
                    <a:pt x="413" y="921"/>
                    <a:pt x="408" y="918"/>
                    <a:pt x="404" y="916"/>
                  </a:cubicBezTo>
                  <a:close/>
                  <a:moveTo>
                    <a:pt x="407" y="913"/>
                  </a:moveTo>
                  <a:cubicBezTo>
                    <a:pt x="407" y="912"/>
                    <a:pt x="406" y="912"/>
                    <a:pt x="406" y="912"/>
                  </a:cubicBezTo>
                  <a:cubicBezTo>
                    <a:pt x="407" y="908"/>
                    <a:pt x="408" y="905"/>
                    <a:pt x="409" y="901"/>
                  </a:cubicBezTo>
                  <a:cubicBezTo>
                    <a:pt x="411" y="903"/>
                    <a:pt x="414" y="904"/>
                    <a:pt x="416" y="905"/>
                  </a:cubicBezTo>
                  <a:cubicBezTo>
                    <a:pt x="418" y="906"/>
                    <a:pt x="419" y="907"/>
                    <a:pt x="421" y="908"/>
                  </a:cubicBezTo>
                  <a:cubicBezTo>
                    <a:pt x="420" y="911"/>
                    <a:pt x="419" y="914"/>
                    <a:pt x="419" y="917"/>
                  </a:cubicBezTo>
                  <a:cubicBezTo>
                    <a:pt x="418" y="918"/>
                    <a:pt x="418" y="919"/>
                    <a:pt x="418" y="920"/>
                  </a:cubicBezTo>
                  <a:cubicBezTo>
                    <a:pt x="414" y="918"/>
                    <a:pt x="410" y="915"/>
                    <a:pt x="407" y="913"/>
                  </a:cubicBezTo>
                  <a:close/>
                  <a:moveTo>
                    <a:pt x="410" y="900"/>
                  </a:moveTo>
                  <a:cubicBezTo>
                    <a:pt x="411" y="896"/>
                    <a:pt x="412" y="892"/>
                    <a:pt x="413" y="887"/>
                  </a:cubicBezTo>
                  <a:cubicBezTo>
                    <a:pt x="413" y="886"/>
                    <a:pt x="414" y="884"/>
                    <a:pt x="414" y="882"/>
                  </a:cubicBezTo>
                  <a:cubicBezTo>
                    <a:pt x="418" y="885"/>
                    <a:pt x="421" y="887"/>
                    <a:pt x="425" y="890"/>
                  </a:cubicBezTo>
                  <a:cubicBezTo>
                    <a:pt x="424" y="896"/>
                    <a:pt x="423" y="902"/>
                    <a:pt x="421" y="907"/>
                  </a:cubicBezTo>
                  <a:cubicBezTo>
                    <a:pt x="420" y="907"/>
                    <a:pt x="418" y="906"/>
                    <a:pt x="417" y="905"/>
                  </a:cubicBezTo>
                  <a:cubicBezTo>
                    <a:pt x="415" y="903"/>
                    <a:pt x="412" y="902"/>
                    <a:pt x="410" y="900"/>
                  </a:cubicBezTo>
                  <a:close/>
                  <a:moveTo>
                    <a:pt x="419" y="922"/>
                  </a:moveTo>
                  <a:cubicBezTo>
                    <a:pt x="423" y="925"/>
                    <a:pt x="427" y="927"/>
                    <a:pt x="431" y="930"/>
                  </a:cubicBezTo>
                  <a:cubicBezTo>
                    <a:pt x="431" y="930"/>
                    <a:pt x="431" y="930"/>
                    <a:pt x="431" y="930"/>
                  </a:cubicBezTo>
                  <a:cubicBezTo>
                    <a:pt x="427" y="928"/>
                    <a:pt x="423" y="926"/>
                    <a:pt x="418" y="924"/>
                  </a:cubicBezTo>
                  <a:cubicBezTo>
                    <a:pt x="419" y="923"/>
                    <a:pt x="419" y="923"/>
                    <a:pt x="419" y="922"/>
                  </a:cubicBezTo>
                  <a:close/>
                  <a:moveTo>
                    <a:pt x="419" y="921"/>
                  </a:moveTo>
                  <a:cubicBezTo>
                    <a:pt x="420" y="919"/>
                    <a:pt x="421" y="916"/>
                    <a:pt x="422" y="914"/>
                  </a:cubicBezTo>
                  <a:cubicBezTo>
                    <a:pt x="422" y="912"/>
                    <a:pt x="422" y="911"/>
                    <a:pt x="423" y="910"/>
                  </a:cubicBezTo>
                  <a:cubicBezTo>
                    <a:pt x="427" y="913"/>
                    <a:pt x="432" y="915"/>
                    <a:pt x="436" y="918"/>
                  </a:cubicBezTo>
                  <a:cubicBezTo>
                    <a:pt x="435" y="922"/>
                    <a:pt x="433" y="926"/>
                    <a:pt x="432" y="929"/>
                  </a:cubicBezTo>
                  <a:cubicBezTo>
                    <a:pt x="427" y="927"/>
                    <a:pt x="423" y="924"/>
                    <a:pt x="419" y="921"/>
                  </a:cubicBezTo>
                  <a:close/>
                  <a:moveTo>
                    <a:pt x="438" y="918"/>
                  </a:moveTo>
                  <a:cubicBezTo>
                    <a:pt x="439" y="916"/>
                    <a:pt x="440" y="914"/>
                    <a:pt x="440" y="912"/>
                  </a:cubicBezTo>
                  <a:cubicBezTo>
                    <a:pt x="441" y="909"/>
                    <a:pt x="442" y="907"/>
                    <a:pt x="442" y="904"/>
                  </a:cubicBezTo>
                  <a:cubicBezTo>
                    <a:pt x="443" y="904"/>
                    <a:pt x="444" y="905"/>
                    <a:pt x="445" y="906"/>
                  </a:cubicBezTo>
                  <a:cubicBezTo>
                    <a:pt x="444" y="911"/>
                    <a:pt x="444" y="917"/>
                    <a:pt x="444" y="922"/>
                  </a:cubicBezTo>
                  <a:cubicBezTo>
                    <a:pt x="442" y="921"/>
                    <a:pt x="440" y="920"/>
                    <a:pt x="438" y="918"/>
                  </a:cubicBezTo>
                  <a:close/>
                  <a:moveTo>
                    <a:pt x="441" y="893"/>
                  </a:moveTo>
                  <a:cubicBezTo>
                    <a:pt x="439" y="892"/>
                    <a:pt x="437" y="890"/>
                    <a:pt x="435" y="889"/>
                  </a:cubicBezTo>
                  <a:cubicBezTo>
                    <a:pt x="433" y="887"/>
                    <a:pt x="430" y="885"/>
                    <a:pt x="428" y="883"/>
                  </a:cubicBezTo>
                  <a:cubicBezTo>
                    <a:pt x="428" y="879"/>
                    <a:pt x="429" y="875"/>
                    <a:pt x="429" y="871"/>
                  </a:cubicBezTo>
                  <a:cubicBezTo>
                    <a:pt x="431" y="873"/>
                    <a:pt x="434" y="874"/>
                    <a:pt x="436" y="876"/>
                  </a:cubicBezTo>
                  <a:cubicBezTo>
                    <a:pt x="438" y="878"/>
                    <a:pt x="441" y="880"/>
                    <a:pt x="443" y="881"/>
                  </a:cubicBezTo>
                  <a:cubicBezTo>
                    <a:pt x="443" y="882"/>
                    <a:pt x="443" y="884"/>
                    <a:pt x="443" y="885"/>
                  </a:cubicBezTo>
                  <a:cubicBezTo>
                    <a:pt x="442" y="888"/>
                    <a:pt x="442" y="890"/>
                    <a:pt x="441" y="893"/>
                  </a:cubicBezTo>
                  <a:close/>
                  <a:moveTo>
                    <a:pt x="433" y="888"/>
                  </a:moveTo>
                  <a:cubicBezTo>
                    <a:pt x="436" y="890"/>
                    <a:pt x="438" y="892"/>
                    <a:pt x="441" y="894"/>
                  </a:cubicBezTo>
                  <a:cubicBezTo>
                    <a:pt x="441" y="897"/>
                    <a:pt x="441" y="899"/>
                    <a:pt x="440" y="901"/>
                  </a:cubicBezTo>
                  <a:cubicBezTo>
                    <a:pt x="436" y="898"/>
                    <a:pt x="432" y="895"/>
                    <a:pt x="429" y="892"/>
                  </a:cubicBezTo>
                  <a:cubicBezTo>
                    <a:pt x="428" y="891"/>
                    <a:pt x="427" y="891"/>
                    <a:pt x="426" y="890"/>
                  </a:cubicBezTo>
                  <a:cubicBezTo>
                    <a:pt x="427" y="888"/>
                    <a:pt x="427" y="886"/>
                    <a:pt x="427" y="884"/>
                  </a:cubicBezTo>
                  <a:cubicBezTo>
                    <a:pt x="429" y="886"/>
                    <a:pt x="431" y="887"/>
                    <a:pt x="433" y="888"/>
                  </a:cubicBezTo>
                  <a:close/>
                  <a:moveTo>
                    <a:pt x="440" y="902"/>
                  </a:moveTo>
                  <a:cubicBezTo>
                    <a:pt x="440" y="905"/>
                    <a:pt x="439" y="907"/>
                    <a:pt x="439" y="910"/>
                  </a:cubicBezTo>
                  <a:cubicBezTo>
                    <a:pt x="438" y="913"/>
                    <a:pt x="437" y="915"/>
                    <a:pt x="436" y="917"/>
                  </a:cubicBezTo>
                  <a:cubicBezTo>
                    <a:pt x="432" y="915"/>
                    <a:pt x="428" y="912"/>
                    <a:pt x="423" y="909"/>
                  </a:cubicBezTo>
                  <a:cubicBezTo>
                    <a:pt x="424" y="903"/>
                    <a:pt x="425" y="897"/>
                    <a:pt x="426" y="891"/>
                  </a:cubicBezTo>
                  <a:cubicBezTo>
                    <a:pt x="431" y="895"/>
                    <a:pt x="435" y="899"/>
                    <a:pt x="440" y="902"/>
                  </a:cubicBezTo>
                  <a:close/>
                  <a:moveTo>
                    <a:pt x="426" y="882"/>
                  </a:moveTo>
                  <a:cubicBezTo>
                    <a:pt x="424" y="881"/>
                    <a:pt x="423" y="879"/>
                    <a:pt x="421" y="878"/>
                  </a:cubicBezTo>
                  <a:cubicBezTo>
                    <a:pt x="420" y="877"/>
                    <a:pt x="418" y="877"/>
                    <a:pt x="416" y="876"/>
                  </a:cubicBezTo>
                  <a:cubicBezTo>
                    <a:pt x="417" y="874"/>
                    <a:pt x="417" y="872"/>
                    <a:pt x="418" y="870"/>
                  </a:cubicBezTo>
                  <a:cubicBezTo>
                    <a:pt x="418" y="870"/>
                    <a:pt x="418" y="870"/>
                    <a:pt x="418" y="870"/>
                  </a:cubicBezTo>
                  <a:cubicBezTo>
                    <a:pt x="421" y="869"/>
                    <a:pt x="423" y="869"/>
                    <a:pt x="426" y="869"/>
                  </a:cubicBezTo>
                  <a:cubicBezTo>
                    <a:pt x="426" y="869"/>
                    <a:pt x="426" y="870"/>
                    <a:pt x="426" y="870"/>
                  </a:cubicBezTo>
                  <a:cubicBezTo>
                    <a:pt x="426" y="874"/>
                    <a:pt x="426" y="878"/>
                    <a:pt x="426" y="882"/>
                  </a:cubicBezTo>
                  <a:close/>
                  <a:moveTo>
                    <a:pt x="419" y="878"/>
                  </a:moveTo>
                  <a:cubicBezTo>
                    <a:pt x="421" y="880"/>
                    <a:pt x="424" y="881"/>
                    <a:pt x="426" y="883"/>
                  </a:cubicBezTo>
                  <a:cubicBezTo>
                    <a:pt x="425" y="885"/>
                    <a:pt x="425" y="887"/>
                    <a:pt x="425" y="889"/>
                  </a:cubicBezTo>
                  <a:cubicBezTo>
                    <a:pt x="422" y="887"/>
                    <a:pt x="419" y="884"/>
                    <a:pt x="417" y="882"/>
                  </a:cubicBezTo>
                  <a:cubicBezTo>
                    <a:pt x="416" y="882"/>
                    <a:pt x="415" y="882"/>
                    <a:pt x="415" y="881"/>
                  </a:cubicBezTo>
                  <a:cubicBezTo>
                    <a:pt x="415" y="880"/>
                    <a:pt x="416" y="878"/>
                    <a:pt x="416" y="877"/>
                  </a:cubicBezTo>
                  <a:cubicBezTo>
                    <a:pt x="417" y="877"/>
                    <a:pt x="418" y="878"/>
                    <a:pt x="419" y="878"/>
                  </a:cubicBezTo>
                  <a:close/>
                  <a:moveTo>
                    <a:pt x="414" y="874"/>
                  </a:moveTo>
                  <a:cubicBezTo>
                    <a:pt x="412" y="873"/>
                    <a:pt x="410" y="872"/>
                    <a:pt x="409" y="871"/>
                  </a:cubicBezTo>
                  <a:cubicBezTo>
                    <a:pt x="411" y="870"/>
                    <a:pt x="413" y="870"/>
                    <a:pt x="415" y="870"/>
                  </a:cubicBezTo>
                  <a:cubicBezTo>
                    <a:pt x="415" y="871"/>
                    <a:pt x="415" y="873"/>
                    <a:pt x="414" y="874"/>
                  </a:cubicBezTo>
                  <a:close/>
                  <a:moveTo>
                    <a:pt x="414" y="875"/>
                  </a:moveTo>
                  <a:cubicBezTo>
                    <a:pt x="414" y="877"/>
                    <a:pt x="413" y="878"/>
                    <a:pt x="413" y="880"/>
                  </a:cubicBezTo>
                  <a:cubicBezTo>
                    <a:pt x="410" y="879"/>
                    <a:pt x="408" y="877"/>
                    <a:pt x="406" y="875"/>
                  </a:cubicBezTo>
                  <a:cubicBezTo>
                    <a:pt x="406" y="875"/>
                    <a:pt x="405" y="875"/>
                    <a:pt x="405" y="876"/>
                  </a:cubicBezTo>
                  <a:cubicBezTo>
                    <a:pt x="407" y="878"/>
                    <a:pt x="410" y="879"/>
                    <a:pt x="412" y="881"/>
                  </a:cubicBezTo>
                  <a:cubicBezTo>
                    <a:pt x="412" y="883"/>
                    <a:pt x="412" y="884"/>
                    <a:pt x="411" y="886"/>
                  </a:cubicBezTo>
                  <a:cubicBezTo>
                    <a:pt x="410" y="890"/>
                    <a:pt x="409" y="894"/>
                    <a:pt x="408" y="899"/>
                  </a:cubicBezTo>
                  <a:cubicBezTo>
                    <a:pt x="407" y="898"/>
                    <a:pt x="406" y="897"/>
                    <a:pt x="405" y="897"/>
                  </a:cubicBezTo>
                  <a:cubicBezTo>
                    <a:pt x="404" y="896"/>
                    <a:pt x="403" y="895"/>
                    <a:pt x="402" y="895"/>
                  </a:cubicBezTo>
                  <a:cubicBezTo>
                    <a:pt x="402" y="887"/>
                    <a:pt x="403" y="879"/>
                    <a:pt x="404" y="871"/>
                  </a:cubicBezTo>
                  <a:cubicBezTo>
                    <a:pt x="405" y="871"/>
                    <a:pt x="406" y="871"/>
                    <a:pt x="407" y="871"/>
                  </a:cubicBezTo>
                  <a:cubicBezTo>
                    <a:pt x="407" y="871"/>
                    <a:pt x="407" y="871"/>
                    <a:pt x="407" y="871"/>
                  </a:cubicBezTo>
                  <a:cubicBezTo>
                    <a:pt x="409" y="873"/>
                    <a:pt x="412" y="874"/>
                    <a:pt x="414" y="875"/>
                  </a:cubicBezTo>
                  <a:close/>
                  <a:moveTo>
                    <a:pt x="402" y="918"/>
                  </a:moveTo>
                  <a:cubicBezTo>
                    <a:pt x="402" y="918"/>
                    <a:pt x="401" y="919"/>
                    <a:pt x="401" y="919"/>
                  </a:cubicBezTo>
                  <a:cubicBezTo>
                    <a:pt x="401" y="918"/>
                    <a:pt x="401" y="918"/>
                    <a:pt x="401" y="917"/>
                  </a:cubicBezTo>
                  <a:cubicBezTo>
                    <a:pt x="401" y="917"/>
                    <a:pt x="402" y="917"/>
                    <a:pt x="402" y="918"/>
                  </a:cubicBezTo>
                  <a:close/>
                  <a:moveTo>
                    <a:pt x="401" y="935"/>
                  </a:moveTo>
                  <a:cubicBezTo>
                    <a:pt x="404" y="937"/>
                    <a:pt x="407" y="939"/>
                    <a:pt x="410" y="941"/>
                  </a:cubicBezTo>
                  <a:cubicBezTo>
                    <a:pt x="409" y="945"/>
                    <a:pt x="406" y="950"/>
                    <a:pt x="406" y="955"/>
                  </a:cubicBezTo>
                  <a:cubicBezTo>
                    <a:pt x="404" y="955"/>
                    <a:pt x="403" y="955"/>
                    <a:pt x="402" y="955"/>
                  </a:cubicBezTo>
                  <a:cubicBezTo>
                    <a:pt x="402" y="955"/>
                    <a:pt x="401" y="954"/>
                    <a:pt x="401" y="954"/>
                  </a:cubicBezTo>
                  <a:cubicBezTo>
                    <a:pt x="401" y="948"/>
                    <a:pt x="401" y="941"/>
                    <a:pt x="401" y="935"/>
                  </a:cubicBezTo>
                  <a:close/>
                  <a:moveTo>
                    <a:pt x="412" y="942"/>
                  </a:moveTo>
                  <a:cubicBezTo>
                    <a:pt x="416" y="945"/>
                    <a:pt x="421" y="948"/>
                    <a:pt x="425" y="952"/>
                  </a:cubicBezTo>
                  <a:cubicBezTo>
                    <a:pt x="425" y="952"/>
                    <a:pt x="424" y="953"/>
                    <a:pt x="424" y="953"/>
                  </a:cubicBezTo>
                  <a:cubicBezTo>
                    <a:pt x="421" y="954"/>
                    <a:pt x="418" y="955"/>
                    <a:pt x="415" y="955"/>
                  </a:cubicBezTo>
                  <a:cubicBezTo>
                    <a:pt x="413" y="955"/>
                    <a:pt x="411" y="955"/>
                    <a:pt x="408" y="955"/>
                  </a:cubicBezTo>
                  <a:cubicBezTo>
                    <a:pt x="408" y="951"/>
                    <a:pt x="410" y="946"/>
                    <a:pt x="412" y="942"/>
                  </a:cubicBezTo>
                  <a:close/>
                  <a:moveTo>
                    <a:pt x="413" y="939"/>
                  </a:moveTo>
                  <a:cubicBezTo>
                    <a:pt x="413" y="938"/>
                    <a:pt x="414" y="937"/>
                    <a:pt x="414" y="936"/>
                  </a:cubicBezTo>
                  <a:cubicBezTo>
                    <a:pt x="415" y="933"/>
                    <a:pt x="416" y="929"/>
                    <a:pt x="418" y="926"/>
                  </a:cubicBezTo>
                  <a:cubicBezTo>
                    <a:pt x="421" y="928"/>
                    <a:pt x="424" y="930"/>
                    <a:pt x="428" y="931"/>
                  </a:cubicBezTo>
                  <a:cubicBezTo>
                    <a:pt x="428" y="932"/>
                    <a:pt x="429" y="932"/>
                    <a:pt x="430" y="933"/>
                  </a:cubicBezTo>
                  <a:cubicBezTo>
                    <a:pt x="428" y="938"/>
                    <a:pt x="427" y="943"/>
                    <a:pt x="426" y="949"/>
                  </a:cubicBezTo>
                  <a:cubicBezTo>
                    <a:pt x="422" y="945"/>
                    <a:pt x="417" y="942"/>
                    <a:pt x="413" y="939"/>
                  </a:cubicBezTo>
                  <a:close/>
                  <a:moveTo>
                    <a:pt x="432" y="934"/>
                  </a:moveTo>
                  <a:cubicBezTo>
                    <a:pt x="436" y="936"/>
                    <a:pt x="439" y="938"/>
                    <a:pt x="443" y="941"/>
                  </a:cubicBezTo>
                  <a:cubicBezTo>
                    <a:pt x="442" y="942"/>
                    <a:pt x="442" y="944"/>
                    <a:pt x="441" y="946"/>
                  </a:cubicBezTo>
                  <a:cubicBezTo>
                    <a:pt x="441" y="946"/>
                    <a:pt x="441" y="949"/>
                    <a:pt x="441" y="951"/>
                  </a:cubicBezTo>
                  <a:cubicBezTo>
                    <a:pt x="437" y="952"/>
                    <a:pt x="433" y="952"/>
                    <a:pt x="430" y="952"/>
                  </a:cubicBezTo>
                  <a:cubicBezTo>
                    <a:pt x="430" y="952"/>
                    <a:pt x="430" y="952"/>
                    <a:pt x="430" y="952"/>
                  </a:cubicBezTo>
                  <a:cubicBezTo>
                    <a:pt x="429" y="952"/>
                    <a:pt x="428" y="951"/>
                    <a:pt x="427" y="950"/>
                  </a:cubicBezTo>
                  <a:cubicBezTo>
                    <a:pt x="429" y="945"/>
                    <a:pt x="430" y="939"/>
                    <a:pt x="432" y="934"/>
                  </a:cubicBezTo>
                  <a:close/>
                  <a:moveTo>
                    <a:pt x="439" y="935"/>
                  </a:moveTo>
                  <a:cubicBezTo>
                    <a:pt x="441" y="936"/>
                    <a:pt x="442" y="937"/>
                    <a:pt x="443" y="938"/>
                  </a:cubicBezTo>
                  <a:cubicBezTo>
                    <a:pt x="443" y="938"/>
                    <a:pt x="443" y="938"/>
                    <a:pt x="443" y="938"/>
                  </a:cubicBezTo>
                  <a:cubicBezTo>
                    <a:pt x="442" y="937"/>
                    <a:pt x="441" y="936"/>
                    <a:pt x="439" y="935"/>
                  </a:cubicBezTo>
                  <a:close/>
                  <a:moveTo>
                    <a:pt x="444" y="942"/>
                  </a:moveTo>
                  <a:cubicBezTo>
                    <a:pt x="445" y="942"/>
                    <a:pt x="445" y="942"/>
                    <a:pt x="445" y="942"/>
                  </a:cubicBezTo>
                  <a:cubicBezTo>
                    <a:pt x="446" y="945"/>
                    <a:pt x="446" y="950"/>
                    <a:pt x="446" y="950"/>
                  </a:cubicBezTo>
                  <a:cubicBezTo>
                    <a:pt x="445" y="950"/>
                    <a:pt x="445" y="951"/>
                    <a:pt x="445" y="951"/>
                  </a:cubicBezTo>
                  <a:cubicBezTo>
                    <a:pt x="444" y="951"/>
                    <a:pt x="444" y="951"/>
                    <a:pt x="443" y="951"/>
                  </a:cubicBezTo>
                  <a:cubicBezTo>
                    <a:pt x="443" y="948"/>
                    <a:pt x="444" y="945"/>
                    <a:pt x="444" y="942"/>
                  </a:cubicBezTo>
                  <a:close/>
                  <a:moveTo>
                    <a:pt x="442" y="903"/>
                  </a:moveTo>
                  <a:cubicBezTo>
                    <a:pt x="443" y="900"/>
                    <a:pt x="443" y="898"/>
                    <a:pt x="443" y="896"/>
                  </a:cubicBezTo>
                  <a:cubicBezTo>
                    <a:pt x="444" y="896"/>
                    <a:pt x="444" y="896"/>
                    <a:pt x="444" y="897"/>
                  </a:cubicBezTo>
                  <a:cubicBezTo>
                    <a:pt x="445" y="899"/>
                    <a:pt x="445" y="902"/>
                    <a:pt x="445" y="904"/>
                  </a:cubicBezTo>
                  <a:cubicBezTo>
                    <a:pt x="444" y="904"/>
                    <a:pt x="443" y="903"/>
                    <a:pt x="442" y="903"/>
                  </a:cubicBezTo>
                  <a:close/>
                  <a:moveTo>
                    <a:pt x="443" y="895"/>
                  </a:moveTo>
                  <a:cubicBezTo>
                    <a:pt x="444" y="893"/>
                    <a:pt x="444" y="891"/>
                    <a:pt x="444" y="889"/>
                  </a:cubicBezTo>
                  <a:cubicBezTo>
                    <a:pt x="444" y="889"/>
                    <a:pt x="444" y="890"/>
                    <a:pt x="444" y="890"/>
                  </a:cubicBezTo>
                  <a:cubicBezTo>
                    <a:pt x="444" y="892"/>
                    <a:pt x="444" y="894"/>
                    <a:pt x="444" y="896"/>
                  </a:cubicBezTo>
                  <a:cubicBezTo>
                    <a:pt x="444" y="895"/>
                    <a:pt x="444" y="895"/>
                    <a:pt x="443" y="895"/>
                  </a:cubicBezTo>
                  <a:close/>
                  <a:moveTo>
                    <a:pt x="443" y="880"/>
                  </a:moveTo>
                  <a:cubicBezTo>
                    <a:pt x="442" y="879"/>
                    <a:pt x="440" y="878"/>
                    <a:pt x="438" y="876"/>
                  </a:cubicBezTo>
                  <a:cubicBezTo>
                    <a:pt x="435" y="874"/>
                    <a:pt x="432" y="872"/>
                    <a:pt x="429" y="870"/>
                  </a:cubicBezTo>
                  <a:cubicBezTo>
                    <a:pt x="429" y="870"/>
                    <a:pt x="429" y="870"/>
                    <a:pt x="429" y="869"/>
                  </a:cubicBezTo>
                  <a:cubicBezTo>
                    <a:pt x="434" y="869"/>
                    <a:pt x="439" y="870"/>
                    <a:pt x="443" y="870"/>
                  </a:cubicBezTo>
                  <a:cubicBezTo>
                    <a:pt x="444" y="872"/>
                    <a:pt x="444" y="874"/>
                    <a:pt x="444" y="876"/>
                  </a:cubicBezTo>
                  <a:cubicBezTo>
                    <a:pt x="444" y="878"/>
                    <a:pt x="444" y="879"/>
                    <a:pt x="443" y="880"/>
                  </a:cubicBezTo>
                  <a:close/>
                  <a:moveTo>
                    <a:pt x="414" y="633"/>
                  </a:moveTo>
                  <a:cubicBezTo>
                    <a:pt x="415" y="634"/>
                    <a:pt x="416" y="634"/>
                    <a:pt x="417" y="635"/>
                  </a:cubicBezTo>
                  <a:cubicBezTo>
                    <a:pt x="416" y="638"/>
                    <a:pt x="416" y="641"/>
                    <a:pt x="415" y="644"/>
                  </a:cubicBezTo>
                  <a:cubicBezTo>
                    <a:pt x="415" y="641"/>
                    <a:pt x="415" y="637"/>
                    <a:pt x="414" y="633"/>
                  </a:cubicBezTo>
                  <a:close/>
                  <a:moveTo>
                    <a:pt x="421" y="586"/>
                  </a:moveTo>
                  <a:cubicBezTo>
                    <a:pt x="419" y="598"/>
                    <a:pt x="417" y="609"/>
                    <a:pt x="417" y="621"/>
                  </a:cubicBezTo>
                  <a:cubicBezTo>
                    <a:pt x="417" y="623"/>
                    <a:pt x="417" y="625"/>
                    <a:pt x="417" y="626"/>
                  </a:cubicBezTo>
                  <a:cubicBezTo>
                    <a:pt x="415" y="625"/>
                    <a:pt x="413" y="624"/>
                    <a:pt x="412" y="624"/>
                  </a:cubicBezTo>
                  <a:cubicBezTo>
                    <a:pt x="411" y="622"/>
                    <a:pt x="411" y="621"/>
                    <a:pt x="411" y="620"/>
                  </a:cubicBezTo>
                  <a:cubicBezTo>
                    <a:pt x="411" y="614"/>
                    <a:pt x="412" y="609"/>
                    <a:pt x="412" y="603"/>
                  </a:cubicBezTo>
                  <a:cubicBezTo>
                    <a:pt x="412" y="600"/>
                    <a:pt x="412" y="597"/>
                    <a:pt x="413" y="593"/>
                  </a:cubicBezTo>
                  <a:cubicBezTo>
                    <a:pt x="414" y="592"/>
                    <a:pt x="415" y="591"/>
                    <a:pt x="416" y="589"/>
                  </a:cubicBezTo>
                  <a:cubicBezTo>
                    <a:pt x="416" y="589"/>
                    <a:pt x="415" y="588"/>
                    <a:pt x="415" y="588"/>
                  </a:cubicBezTo>
                  <a:cubicBezTo>
                    <a:pt x="414" y="589"/>
                    <a:pt x="413" y="590"/>
                    <a:pt x="413" y="591"/>
                  </a:cubicBezTo>
                  <a:cubicBezTo>
                    <a:pt x="413" y="575"/>
                    <a:pt x="413" y="559"/>
                    <a:pt x="413" y="542"/>
                  </a:cubicBezTo>
                  <a:cubicBezTo>
                    <a:pt x="413" y="533"/>
                    <a:pt x="414" y="523"/>
                    <a:pt x="414" y="514"/>
                  </a:cubicBezTo>
                  <a:cubicBezTo>
                    <a:pt x="415" y="504"/>
                    <a:pt x="414" y="494"/>
                    <a:pt x="417" y="484"/>
                  </a:cubicBezTo>
                  <a:cubicBezTo>
                    <a:pt x="420" y="476"/>
                    <a:pt x="425" y="467"/>
                    <a:pt x="431" y="461"/>
                  </a:cubicBezTo>
                  <a:cubicBezTo>
                    <a:pt x="432" y="460"/>
                    <a:pt x="433" y="459"/>
                    <a:pt x="434" y="458"/>
                  </a:cubicBezTo>
                  <a:cubicBezTo>
                    <a:pt x="435" y="457"/>
                    <a:pt x="436" y="457"/>
                    <a:pt x="438" y="456"/>
                  </a:cubicBezTo>
                  <a:cubicBezTo>
                    <a:pt x="441" y="455"/>
                    <a:pt x="445" y="453"/>
                    <a:pt x="448" y="452"/>
                  </a:cubicBezTo>
                  <a:cubicBezTo>
                    <a:pt x="446" y="462"/>
                    <a:pt x="444" y="472"/>
                    <a:pt x="442" y="481"/>
                  </a:cubicBezTo>
                  <a:cubicBezTo>
                    <a:pt x="439" y="493"/>
                    <a:pt x="437" y="504"/>
                    <a:pt x="435" y="516"/>
                  </a:cubicBezTo>
                  <a:cubicBezTo>
                    <a:pt x="433" y="527"/>
                    <a:pt x="429" y="539"/>
                    <a:pt x="427" y="550"/>
                  </a:cubicBezTo>
                  <a:cubicBezTo>
                    <a:pt x="424" y="562"/>
                    <a:pt x="423" y="574"/>
                    <a:pt x="421" y="586"/>
                  </a:cubicBezTo>
                  <a:close/>
                  <a:moveTo>
                    <a:pt x="325" y="871"/>
                  </a:moveTo>
                  <a:cubicBezTo>
                    <a:pt x="324" y="876"/>
                    <a:pt x="324" y="880"/>
                    <a:pt x="324" y="885"/>
                  </a:cubicBezTo>
                  <a:cubicBezTo>
                    <a:pt x="322" y="884"/>
                    <a:pt x="319" y="883"/>
                    <a:pt x="316" y="882"/>
                  </a:cubicBezTo>
                  <a:cubicBezTo>
                    <a:pt x="315" y="881"/>
                    <a:pt x="312" y="880"/>
                    <a:pt x="310" y="880"/>
                  </a:cubicBezTo>
                  <a:cubicBezTo>
                    <a:pt x="310" y="877"/>
                    <a:pt x="310" y="874"/>
                    <a:pt x="311" y="872"/>
                  </a:cubicBezTo>
                  <a:cubicBezTo>
                    <a:pt x="315" y="871"/>
                    <a:pt x="320" y="871"/>
                    <a:pt x="325" y="871"/>
                  </a:cubicBezTo>
                  <a:close/>
                  <a:moveTo>
                    <a:pt x="313" y="881"/>
                  </a:moveTo>
                  <a:cubicBezTo>
                    <a:pt x="317" y="883"/>
                    <a:pt x="320" y="884"/>
                    <a:pt x="324" y="886"/>
                  </a:cubicBezTo>
                  <a:cubicBezTo>
                    <a:pt x="324" y="890"/>
                    <a:pt x="324" y="893"/>
                    <a:pt x="323" y="897"/>
                  </a:cubicBezTo>
                  <a:cubicBezTo>
                    <a:pt x="322" y="899"/>
                    <a:pt x="321" y="901"/>
                    <a:pt x="319" y="904"/>
                  </a:cubicBezTo>
                  <a:cubicBezTo>
                    <a:pt x="316" y="902"/>
                    <a:pt x="313" y="900"/>
                    <a:pt x="310" y="898"/>
                  </a:cubicBezTo>
                  <a:cubicBezTo>
                    <a:pt x="310" y="892"/>
                    <a:pt x="310" y="886"/>
                    <a:pt x="310" y="880"/>
                  </a:cubicBezTo>
                  <a:cubicBezTo>
                    <a:pt x="311" y="881"/>
                    <a:pt x="312" y="881"/>
                    <a:pt x="313" y="881"/>
                  </a:cubicBezTo>
                  <a:close/>
                  <a:moveTo>
                    <a:pt x="321" y="933"/>
                  </a:moveTo>
                  <a:cubicBezTo>
                    <a:pt x="321" y="935"/>
                    <a:pt x="321" y="936"/>
                    <a:pt x="321" y="937"/>
                  </a:cubicBezTo>
                  <a:cubicBezTo>
                    <a:pt x="321" y="938"/>
                    <a:pt x="321" y="938"/>
                    <a:pt x="321" y="938"/>
                  </a:cubicBezTo>
                  <a:cubicBezTo>
                    <a:pt x="320" y="940"/>
                    <a:pt x="318" y="943"/>
                    <a:pt x="317" y="945"/>
                  </a:cubicBezTo>
                  <a:cubicBezTo>
                    <a:pt x="315" y="944"/>
                    <a:pt x="313" y="942"/>
                    <a:pt x="311" y="940"/>
                  </a:cubicBezTo>
                  <a:cubicBezTo>
                    <a:pt x="310" y="940"/>
                    <a:pt x="309" y="939"/>
                    <a:pt x="309" y="939"/>
                  </a:cubicBezTo>
                  <a:cubicBezTo>
                    <a:pt x="310" y="935"/>
                    <a:pt x="311" y="932"/>
                    <a:pt x="313" y="928"/>
                  </a:cubicBezTo>
                  <a:cubicBezTo>
                    <a:pt x="315" y="930"/>
                    <a:pt x="318" y="931"/>
                    <a:pt x="321" y="933"/>
                  </a:cubicBezTo>
                  <a:close/>
                  <a:moveTo>
                    <a:pt x="313" y="926"/>
                  </a:moveTo>
                  <a:cubicBezTo>
                    <a:pt x="314" y="923"/>
                    <a:pt x="315" y="920"/>
                    <a:pt x="316" y="917"/>
                  </a:cubicBezTo>
                  <a:cubicBezTo>
                    <a:pt x="317" y="917"/>
                    <a:pt x="318" y="918"/>
                    <a:pt x="319" y="918"/>
                  </a:cubicBezTo>
                  <a:cubicBezTo>
                    <a:pt x="320" y="919"/>
                    <a:pt x="320" y="919"/>
                    <a:pt x="321" y="920"/>
                  </a:cubicBezTo>
                  <a:cubicBezTo>
                    <a:pt x="321" y="923"/>
                    <a:pt x="321" y="927"/>
                    <a:pt x="321" y="930"/>
                  </a:cubicBezTo>
                  <a:cubicBezTo>
                    <a:pt x="319" y="929"/>
                    <a:pt x="317" y="928"/>
                    <a:pt x="315" y="927"/>
                  </a:cubicBezTo>
                  <a:cubicBezTo>
                    <a:pt x="314" y="926"/>
                    <a:pt x="314" y="926"/>
                    <a:pt x="313" y="926"/>
                  </a:cubicBezTo>
                  <a:close/>
                  <a:moveTo>
                    <a:pt x="321" y="948"/>
                  </a:moveTo>
                  <a:cubicBezTo>
                    <a:pt x="320" y="948"/>
                    <a:pt x="320" y="947"/>
                    <a:pt x="319" y="947"/>
                  </a:cubicBezTo>
                  <a:cubicBezTo>
                    <a:pt x="320" y="945"/>
                    <a:pt x="320" y="944"/>
                    <a:pt x="321" y="943"/>
                  </a:cubicBezTo>
                  <a:cubicBezTo>
                    <a:pt x="321" y="945"/>
                    <a:pt x="321" y="946"/>
                    <a:pt x="321" y="948"/>
                  </a:cubicBezTo>
                  <a:close/>
                  <a:moveTo>
                    <a:pt x="318" y="949"/>
                  </a:moveTo>
                  <a:cubicBezTo>
                    <a:pt x="319" y="950"/>
                    <a:pt x="320" y="950"/>
                    <a:pt x="320" y="951"/>
                  </a:cubicBezTo>
                  <a:cubicBezTo>
                    <a:pt x="321" y="951"/>
                    <a:pt x="321" y="951"/>
                    <a:pt x="321" y="951"/>
                  </a:cubicBezTo>
                  <a:cubicBezTo>
                    <a:pt x="321" y="952"/>
                    <a:pt x="321" y="953"/>
                    <a:pt x="322" y="953"/>
                  </a:cubicBezTo>
                  <a:cubicBezTo>
                    <a:pt x="320" y="953"/>
                    <a:pt x="318" y="953"/>
                    <a:pt x="316" y="953"/>
                  </a:cubicBezTo>
                  <a:cubicBezTo>
                    <a:pt x="317" y="951"/>
                    <a:pt x="317" y="950"/>
                    <a:pt x="318" y="949"/>
                  </a:cubicBezTo>
                  <a:close/>
                  <a:moveTo>
                    <a:pt x="321" y="917"/>
                  </a:moveTo>
                  <a:cubicBezTo>
                    <a:pt x="321" y="917"/>
                    <a:pt x="321" y="917"/>
                    <a:pt x="321" y="917"/>
                  </a:cubicBezTo>
                  <a:cubicBezTo>
                    <a:pt x="320" y="916"/>
                    <a:pt x="318" y="915"/>
                    <a:pt x="317" y="915"/>
                  </a:cubicBezTo>
                  <a:cubicBezTo>
                    <a:pt x="318" y="912"/>
                    <a:pt x="318" y="910"/>
                    <a:pt x="319" y="908"/>
                  </a:cubicBezTo>
                  <a:cubicBezTo>
                    <a:pt x="320" y="908"/>
                    <a:pt x="320" y="907"/>
                    <a:pt x="320" y="907"/>
                  </a:cubicBezTo>
                  <a:cubicBezTo>
                    <a:pt x="321" y="907"/>
                    <a:pt x="321" y="908"/>
                    <a:pt x="322" y="908"/>
                  </a:cubicBezTo>
                  <a:cubicBezTo>
                    <a:pt x="322" y="911"/>
                    <a:pt x="322" y="914"/>
                    <a:pt x="321" y="917"/>
                  </a:cubicBezTo>
                  <a:close/>
                  <a:moveTo>
                    <a:pt x="321" y="905"/>
                  </a:moveTo>
                  <a:cubicBezTo>
                    <a:pt x="321" y="904"/>
                    <a:pt x="322" y="903"/>
                    <a:pt x="323" y="901"/>
                  </a:cubicBezTo>
                  <a:cubicBezTo>
                    <a:pt x="323" y="903"/>
                    <a:pt x="322" y="904"/>
                    <a:pt x="322" y="906"/>
                  </a:cubicBezTo>
                  <a:cubicBezTo>
                    <a:pt x="322" y="905"/>
                    <a:pt x="321" y="905"/>
                    <a:pt x="321" y="905"/>
                  </a:cubicBezTo>
                  <a:close/>
                  <a:moveTo>
                    <a:pt x="316" y="904"/>
                  </a:moveTo>
                  <a:cubicBezTo>
                    <a:pt x="317" y="905"/>
                    <a:pt x="318" y="905"/>
                    <a:pt x="318" y="906"/>
                  </a:cubicBezTo>
                  <a:cubicBezTo>
                    <a:pt x="318" y="906"/>
                    <a:pt x="318" y="907"/>
                    <a:pt x="317" y="908"/>
                  </a:cubicBezTo>
                  <a:cubicBezTo>
                    <a:pt x="316" y="910"/>
                    <a:pt x="315" y="912"/>
                    <a:pt x="315" y="914"/>
                  </a:cubicBezTo>
                  <a:cubicBezTo>
                    <a:pt x="313" y="913"/>
                    <a:pt x="311" y="912"/>
                    <a:pt x="310" y="912"/>
                  </a:cubicBezTo>
                  <a:cubicBezTo>
                    <a:pt x="310" y="911"/>
                    <a:pt x="310" y="910"/>
                    <a:pt x="310" y="909"/>
                  </a:cubicBezTo>
                  <a:cubicBezTo>
                    <a:pt x="310" y="906"/>
                    <a:pt x="310" y="903"/>
                    <a:pt x="310" y="900"/>
                  </a:cubicBezTo>
                  <a:cubicBezTo>
                    <a:pt x="312" y="901"/>
                    <a:pt x="314" y="902"/>
                    <a:pt x="316" y="904"/>
                  </a:cubicBezTo>
                  <a:close/>
                  <a:moveTo>
                    <a:pt x="314" y="916"/>
                  </a:moveTo>
                  <a:cubicBezTo>
                    <a:pt x="313" y="919"/>
                    <a:pt x="312" y="922"/>
                    <a:pt x="311" y="924"/>
                  </a:cubicBezTo>
                  <a:cubicBezTo>
                    <a:pt x="311" y="924"/>
                    <a:pt x="310" y="923"/>
                    <a:pt x="309" y="923"/>
                  </a:cubicBezTo>
                  <a:cubicBezTo>
                    <a:pt x="309" y="920"/>
                    <a:pt x="310" y="917"/>
                    <a:pt x="310" y="914"/>
                  </a:cubicBezTo>
                  <a:cubicBezTo>
                    <a:pt x="311" y="915"/>
                    <a:pt x="313" y="915"/>
                    <a:pt x="314" y="916"/>
                  </a:cubicBezTo>
                  <a:close/>
                  <a:moveTo>
                    <a:pt x="311" y="927"/>
                  </a:moveTo>
                  <a:cubicBezTo>
                    <a:pt x="311" y="927"/>
                    <a:pt x="311" y="927"/>
                    <a:pt x="311" y="927"/>
                  </a:cubicBezTo>
                  <a:cubicBezTo>
                    <a:pt x="310" y="929"/>
                    <a:pt x="309" y="931"/>
                    <a:pt x="308" y="934"/>
                  </a:cubicBezTo>
                  <a:cubicBezTo>
                    <a:pt x="308" y="931"/>
                    <a:pt x="309" y="928"/>
                    <a:pt x="309" y="925"/>
                  </a:cubicBezTo>
                  <a:cubicBezTo>
                    <a:pt x="309" y="926"/>
                    <a:pt x="310" y="926"/>
                    <a:pt x="311" y="927"/>
                  </a:cubicBezTo>
                  <a:close/>
                  <a:moveTo>
                    <a:pt x="308" y="942"/>
                  </a:moveTo>
                  <a:cubicBezTo>
                    <a:pt x="311" y="944"/>
                    <a:pt x="313" y="946"/>
                    <a:pt x="316" y="947"/>
                  </a:cubicBezTo>
                  <a:cubicBezTo>
                    <a:pt x="315" y="949"/>
                    <a:pt x="314" y="951"/>
                    <a:pt x="314" y="952"/>
                  </a:cubicBezTo>
                  <a:cubicBezTo>
                    <a:pt x="312" y="952"/>
                    <a:pt x="311" y="952"/>
                    <a:pt x="309" y="952"/>
                  </a:cubicBezTo>
                  <a:cubicBezTo>
                    <a:pt x="309" y="949"/>
                    <a:pt x="308" y="945"/>
                    <a:pt x="308" y="942"/>
                  </a:cubicBezTo>
                  <a:cubicBezTo>
                    <a:pt x="308" y="942"/>
                    <a:pt x="308" y="942"/>
                    <a:pt x="308" y="942"/>
                  </a:cubicBezTo>
                  <a:close/>
                  <a:moveTo>
                    <a:pt x="517" y="929"/>
                  </a:moveTo>
                  <a:cubicBezTo>
                    <a:pt x="515" y="930"/>
                    <a:pt x="513" y="932"/>
                    <a:pt x="510" y="933"/>
                  </a:cubicBezTo>
                  <a:cubicBezTo>
                    <a:pt x="510" y="933"/>
                    <a:pt x="510" y="933"/>
                    <a:pt x="510" y="933"/>
                  </a:cubicBezTo>
                  <a:cubicBezTo>
                    <a:pt x="511" y="930"/>
                    <a:pt x="511" y="927"/>
                    <a:pt x="511" y="925"/>
                  </a:cubicBezTo>
                  <a:cubicBezTo>
                    <a:pt x="511" y="924"/>
                    <a:pt x="511" y="924"/>
                    <a:pt x="512" y="923"/>
                  </a:cubicBezTo>
                  <a:cubicBezTo>
                    <a:pt x="514" y="924"/>
                    <a:pt x="516" y="926"/>
                    <a:pt x="519" y="927"/>
                  </a:cubicBezTo>
                  <a:cubicBezTo>
                    <a:pt x="519" y="927"/>
                    <a:pt x="519" y="927"/>
                    <a:pt x="518" y="928"/>
                  </a:cubicBezTo>
                  <a:cubicBezTo>
                    <a:pt x="518" y="928"/>
                    <a:pt x="518" y="928"/>
                    <a:pt x="518" y="928"/>
                  </a:cubicBezTo>
                  <a:cubicBezTo>
                    <a:pt x="518" y="927"/>
                    <a:pt x="517" y="927"/>
                    <a:pt x="517" y="928"/>
                  </a:cubicBezTo>
                  <a:cubicBezTo>
                    <a:pt x="517" y="928"/>
                    <a:pt x="517" y="929"/>
                    <a:pt x="517" y="929"/>
                  </a:cubicBezTo>
                  <a:close/>
                  <a:moveTo>
                    <a:pt x="499" y="937"/>
                  </a:moveTo>
                  <a:cubicBezTo>
                    <a:pt x="499" y="938"/>
                    <a:pt x="499" y="938"/>
                    <a:pt x="499" y="938"/>
                  </a:cubicBezTo>
                  <a:cubicBezTo>
                    <a:pt x="499" y="938"/>
                    <a:pt x="498" y="938"/>
                    <a:pt x="497" y="938"/>
                  </a:cubicBezTo>
                  <a:cubicBezTo>
                    <a:pt x="496" y="938"/>
                    <a:pt x="495" y="937"/>
                    <a:pt x="494" y="937"/>
                  </a:cubicBezTo>
                  <a:cubicBezTo>
                    <a:pt x="494" y="935"/>
                    <a:pt x="494" y="933"/>
                    <a:pt x="495" y="930"/>
                  </a:cubicBezTo>
                  <a:cubicBezTo>
                    <a:pt x="495" y="930"/>
                    <a:pt x="495" y="930"/>
                    <a:pt x="495" y="930"/>
                  </a:cubicBezTo>
                  <a:cubicBezTo>
                    <a:pt x="497" y="931"/>
                    <a:pt x="499" y="933"/>
                    <a:pt x="502" y="935"/>
                  </a:cubicBezTo>
                  <a:cubicBezTo>
                    <a:pt x="501" y="936"/>
                    <a:pt x="501" y="937"/>
                    <a:pt x="499" y="936"/>
                  </a:cubicBezTo>
                  <a:cubicBezTo>
                    <a:pt x="499" y="936"/>
                    <a:pt x="498" y="937"/>
                    <a:pt x="499" y="937"/>
                  </a:cubicBezTo>
                  <a:close/>
                  <a:moveTo>
                    <a:pt x="456" y="946"/>
                  </a:moveTo>
                  <a:cubicBezTo>
                    <a:pt x="456" y="947"/>
                    <a:pt x="456" y="947"/>
                    <a:pt x="457" y="948"/>
                  </a:cubicBezTo>
                  <a:cubicBezTo>
                    <a:pt x="457" y="948"/>
                    <a:pt x="457" y="949"/>
                    <a:pt x="457" y="949"/>
                  </a:cubicBezTo>
                  <a:cubicBezTo>
                    <a:pt x="457" y="949"/>
                    <a:pt x="457" y="949"/>
                    <a:pt x="457" y="949"/>
                  </a:cubicBezTo>
                  <a:cubicBezTo>
                    <a:pt x="456" y="948"/>
                    <a:pt x="454" y="946"/>
                    <a:pt x="453" y="945"/>
                  </a:cubicBezTo>
                  <a:cubicBezTo>
                    <a:pt x="453" y="945"/>
                    <a:pt x="453" y="944"/>
                    <a:pt x="453" y="944"/>
                  </a:cubicBezTo>
                  <a:cubicBezTo>
                    <a:pt x="453" y="943"/>
                    <a:pt x="452" y="942"/>
                    <a:pt x="452" y="941"/>
                  </a:cubicBezTo>
                  <a:cubicBezTo>
                    <a:pt x="454" y="942"/>
                    <a:pt x="456" y="942"/>
                    <a:pt x="458" y="943"/>
                  </a:cubicBezTo>
                  <a:cubicBezTo>
                    <a:pt x="458" y="944"/>
                    <a:pt x="457" y="944"/>
                    <a:pt x="457" y="945"/>
                  </a:cubicBezTo>
                  <a:cubicBezTo>
                    <a:pt x="457" y="945"/>
                    <a:pt x="456" y="945"/>
                    <a:pt x="456" y="946"/>
                  </a:cubicBezTo>
                  <a:close/>
                  <a:moveTo>
                    <a:pt x="454" y="950"/>
                  </a:moveTo>
                  <a:cubicBezTo>
                    <a:pt x="454" y="950"/>
                    <a:pt x="454" y="950"/>
                    <a:pt x="453" y="950"/>
                  </a:cubicBezTo>
                  <a:cubicBezTo>
                    <a:pt x="453" y="949"/>
                    <a:pt x="453" y="949"/>
                    <a:pt x="453" y="949"/>
                  </a:cubicBezTo>
                  <a:cubicBezTo>
                    <a:pt x="454" y="949"/>
                    <a:pt x="454" y="949"/>
                    <a:pt x="454" y="950"/>
                  </a:cubicBezTo>
                  <a:close/>
                  <a:moveTo>
                    <a:pt x="452" y="940"/>
                  </a:moveTo>
                  <a:cubicBezTo>
                    <a:pt x="452" y="936"/>
                    <a:pt x="452" y="932"/>
                    <a:pt x="452" y="928"/>
                  </a:cubicBezTo>
                  <a:cubicBezTo>
                    <a:pt x="454" y="929"/>
                    <a:pt x="456" y="930"/>
                    <a:pt x="459" y="932"/>
                  </a:cubicBezTo>
                  <a:cubicBezTo>
                    <a:pt x="459" y="932"/>
                    <a:pt x="459" y="932"/>
                    <a:pt x="459" y="932"/>
                  </a:cubicBezTo>
                  <a:cubicBezTo>
                    <a:pt x="459" y="935"/>
                    <a:pt x="458" y="939"/>
                    <a:pt x="458" y="942"/>
                  </a:cubicBezTo>
                  <a:cubicBezTo>
                    <a:pt x="456" y="941"/>
                    <a:pt x="454" y="941"/>
                    <a:pt x="452" y="940"/>
                  </a:cubicBezTo>
                  <a:close/>
                  <a:moveTo>
                    <a:pt x="452" y="901"/>
                  </a:moveTo>
                  <a:cubicBezTo>
                    <a:pt x="452" y="896"/>
                    <a:pt x="452" y="892"/>
                    <a:pt x="452" y="887"/>
                  </a:cubicBezTo>
                  <a:cubicBezTo>
                    <a:pt x="453" y="888"/>
                    <a:pt x="453" y="888"/>
                    <a:pt x="454" y="889"/>
                  </a:cubicBezTo>
                  <a:cubicBezTo>
                    <a:pt x="454" y="889"/>
                    <a:pt x="454" y="889"/>
                    <a:pt x="454" y="889"/>
                  </a:cubicBezTo>
                  <a:cubicBezTo>
                    <a:pt x="454" y="893"/>
                    <a:pt x="453" y="897"/>
                    <a:pt x="453" y="901"/>
                  </a:cubicBezTo>
                  <a:cubicBezTo>
                    <a:pt x="453" y="901"/>
                    <a:pt x="452" y="901"/>
                    <a:pt x="452" y="901"/>
                  </a:cubicBezTo>
                  <a:close/>
                  <a:moveTo>
                    <a:pt x="453" y="902"/>
                  </a:moveTo>
                  <a:cubicBezTo>
                    <a:pt x="452" y="903"/>
                    <a:pt x="452" y="904"/>
                    <a:pt x="452" y="905"/>
                  </a:cubicBezTo>
                  <a:cubicBezTo>
                    <a:pt x="452" y="904"/>
                    <a:pt x="452" y="903"/>
                    <a:pt x="452" y="902"/>
                  </a:cubicBezTo>
                  <a:cubicBezTo>
                    <a:pt x="452" y="902"/>
                    <a:pt x="452" y="902"/>
                    <a:pt x="453" y="902"/>
                  </a:cubicBezTo>
                  <a:close/>
                  <a:moveTo>
                    <a:pt x="455" y="903"/>
                  </a:moveTo>
                  <a:cubicBezTo>
                    <a:pt x="457" y="905"/>
                    <a:pt x="459" y="906"/>
                    <a:pt x="461" y="907"/>
                  </a:cubicBezTo>
                  <a:cubicBezTo>
                    <a:pt x="461" y="908"/>
                    <a:pt x="461" y="908"/>
                    <a:pt x="462" y="908"/>
                  </a:cubicBezTo>
                  <a:cubicBezTo>
                    <a:pt x="462" y="908"/>
                    <a:pt x="462" y="908"/>
                    <a:pt x="462" y="908"/>
                  </a:cubicBezTo>
                  <a:cubicBezTo>
                    <a:pt x="461" y="911"/>
                    <a:pt x="461" y="914"/>
                    <a:pt x="461" y="916"/>
                  </a:cubicBezTo>
                  <a:cubicBezTo>
                    <a:pt x="458" y="914"/>
                    <a:pt x="456" y="913"/>
                    <a:pt x="453" y="911"/>
                  </a:cubicBezTo>
                  <a:cubicBezTo>
                    <a:pt x="454" y="908"/>
                    <a:pt x="454" y="906"/>
                    <a:pt x="455" y="903"/>
                  </a:cubicBezTo>
                  <a:close/>
                  <a:moveTo>
                    <a:pt x="454" y="888"/>
                  </a:moveTo>
                  <a:cubicBezTo>
                    <a:pt x="453" y="887"/>
                    <a:pt x="453" y="886"/>
                    <a:pt x="452" y="886"/>
                  </a:cubicBezTo>
                  <a:cubicBezTo>
                    <a:pt x="452" y="882"/>
                    <a:pt x="452" y="877"/>
                    <a:pt x="451" y="873"/>
                  </a:cubicBezTo>
                  <a:cubicBezTo>
                    <a:pt x="452" y="874"/>
                    <a:pt x="454" y="875"/>
                    <a:pt x="455" y="876"/>
                  </a:cubicBezTo>
                  <a:cubicBezTo>
                    <a:pt x="454" y="879"/>
                    <a:pt x="454" y="884"/>
                    <a:pt x="454" y="888"/>
                  </a:cubicBezTo>
                  <a:close/>
                  <a:moveTo>
                    <a:pt x="452" y="927"/>
                  </a:moveTo>
                  <a:cubicBezTo>
                    <a:pt x="452" y="925"/>
                    <a:pt x="452" y="924"/>
                    <a:pt x="452" y="923"/>
                  </a:cubicBezTo>
                  <a:cubicBezTo>
                    <a:pt x="452" y="920"/>
                    <a:pt x="452" y="918"/>
                    <a:pt x="452" y="915"/>
                  </a:cubicBezTo>
                  <a:cubicBezTo>
                    <a:pt x="452" y="915"/>
                    <a:pt x="452" y="914"/>
                    <a:pt x="452" y="914"/>
                  </a:cubicBezTo>
                  <a:cubicBezTo>
                    <a:pt x="452" y="913"/>
                    <a:pt x="453" y="913"/>
                    <a:pt x="453" y="912"/>
                  </a:cubicBezTo>
                  <a:cubicBezTo>
                    <a:pt x="456" y="914"/>
                    <a:pt x="458" y="916"/>
                    <a:pt x="461" y="918"/>
                  </a:cubicBezTo>
                  <a:cubicBezTo>
                    <a:pt x="461" y="921"/>
                    <a:pt x="460" y="925"/>
                    <a:pt x="460" y="928"/>
                  </a:cubicBezTo>
                  <a:cubicBezTo>
                    <a:pt x="459" y="929"/>
                    <a:pt x="459" y="930"/>
                    <a:pt x="459" y="931"/>
                  </a:cubicBezTo>
                  <a:cubicBezTo>
                    <a:pt x="457" y="930"/>
                    <a:pt x="454" y="928"/>
                    <a:pt x="452" y="927"/>
                  </a:cubicBezTo>
                  <a:close/>
                  <a:moveTo>
                    <a:pt x="459" y="948"/>
                  </a:moveTo>
                  <a:cubicBezTo>
                    <a:pt x="459" y="947"/>
                    <a:pt x="460" y="945"/>
                    <a:pt x="460" y="944"/>
                  </a:cubicBezTo>
                  <a:cubicBezTo>
                    <a:pt x="461" y="944"/>
                    <a:pt x="461" y="945"/>
                    <a:pt x="462" y="945"/>
                  </a:cubicBezTo>
                  <a:cubicBezTo>
                    <a:pt x="462" y="945"/>
                    <a:pt x="461" y="946"/>
                    <a:pt x="462" y="946"/>
                  </a:cubicBezTo>
                  <a:cubicBezTo>
                    <a:pt x="463" y="946"/>
                    <a:pt x="463" y="946"/>
                    <a:pt x="464" y="946"/>
                  </a:cubicBezTo>
                  <a:cubicBezTo>
                    <a:pt x="464" y="946"/>
                    <a:pt x="464" y="945"/>
                    <a:pt x="464" y="945"/>
                  </a:cubicBezTo>
                  <a:cubicBezTo>
                    <a:pt x="463" y="944"/>
                    <a:pt x="461" y="943"/>
                    <a:pt x="460" y="943"/>
                  </a:cubicBezTo>
                  <a:cubicBezTo>
                    <a:pt x="461" y="940"/>
                    <a:pt x="461" y="937"/>
                    <a:pt x="461" y="934"/>
                  </a:cubicBezTo>
                  <a:cubicBezTo>
                    <a:pt x="462" y="934"/>
                    <a:pt x="463" y="935"/>
                    <a:pt x="465" y="936"/>
                  </a:cubicBezTo>
                  <a:cubicBezTo>
                    <a:pt x="466" y="937"/>
                    <a:pt x="468" y="937"/>
                    <a:pt x="470" y="938"/>
                  </a:cubicBezTo>
                  <a:cubicBezTo>
                    <a:pt x="470" y="938"/>
                    <a:pt x="470" y="938"/>
                    <a:pt x="470" y="938"/>
                  </a:cubicBezTo>
                  <a:cubicBezTo>
                    <a:pt x="470" y="940"/>
                    <a:pt x="469" y="943"/>
                    <a:pt x="469" y="946"/>
                  </a:cubicBezTo>
                  <a:cubicBezTo>
                    <a:pt x="469" y="946"/>
                    <a:pt x="468" y="946"/>
                    <a:pt x="468" y="946"/>
                  </a:cubicBezTo>
                  <a:cubicBezTo>
                    <a:pt x="465" y="947"/>
                    <a:pt x="462" y="948"/>
                    <a:pt x="459" y="948"/>
                  </a:cubicBezTo>
                  <a:cubicBezTo>
                    <a:pt x="459" y="948"/>
                    <a:pt x="459" y="948"/>
                    <a:pt x="459" y="948"/>
                  </a:cubicBezTo>
                  <a:close/>
                  <a:moveTo>
                    <a:pt x="468" y="936"/>
                  </a:moveTo>
                  <a:cubicBezTo>
                    <a:pt x="466" y="935"/>
                    <a:pt x="464" y="934"/>
                    <a:pt x="461" y="933"/>
                  </a:cubicBezTo>
                  <a:cubicBezTo>
                    <a:pt x="462" y="931"/>
                    <a:pt x="462" y="929"/>
                    <a:pt x="462" y="928"/>
                  </a:cubicBezTo>
                  <a:cubicBezTo>
                    <a:pt x="463" y="925"/>
                    <a:pt x="463" y="922"/>
                    <a:pt x="463" y="919"/>
                  </a:cubicBezTo>
                  <a:cubicBezTo>
                    <a:pt x="467" y="921"/>
                    <a:pt x="470" y="924"/>
                    <a:pt x="474" y="926"/>
                  </a:cubicBezTo>
                  <a:cubicBezTo>
                    <a:pt x="473" y="927"/>
                    <a:pt x="473" y="927"/>
                    <a:pt x="473" y="928"/>
                  </a:cubicBezTo>
                  <a:cubicBezTo>
                    <a:pt x="472" y="931"/>
                    <a:pt x="471" y="934"/>
                    <a:pt x="471" y="937"/>
                  </a:cubicBezTo>
                  <a:cubicBezTo>
                    <a:pt x="470" y="937"/>
                    <a:pt x="469" y="936"/>
                    <a:pt x="468" y="936"/>
                  </a:cubicBezTo>
                  <a:close/>
                  <a:moveTo>
                    <a:pt x="463" y="874"/>
                  </a:moveTo>
                  <a:cubicBezTo>
                    <a:pt x="464" y="874"/>
                    <a:pt x="465" y="875"/>
                    <a:pt x="465" y="875"/>
                  </a:cubicBezTo>
                  <a:cubicBezTo>
                    <a:pt x="468" y="877"/>
                    <a:pt x="471" y="879"/>
                    <a:pt x="474" y="881"/>
                  </a:cubicBezTo>
                  <a:cubicBezTo>
                    <a:pt x="474" y="881"/>
                    <a:pt x="474" y="882"/>
                    <a:pt x="474" y="882"/>
                  </a:cubicBezTo>
                  <a:cubicBezTo>
                    <a:pt x="474" y="882"/>
                    <a:pt x="474" y="883"/>
                    <a:pt x="474" y="883"/>
                  </a:cubicBezTo>
                  <a:cubicBezTo>
                    <a:pt x="474" y="885"/>
                    <a:pt x="475" y="887"/>
                    <a:pt x="475" y="889"/>
                  </a:cubicBezTo>
                  <a:cubicBezTo>
                    <a:pt x="472" y="888"/>
                    <a:pt x="470" y="886"/>
                    <a:pt x="468" y="884"/>
                  </a:cubicBezTo>
                  <a:cubicBezTo>
                    <a:pt x="466" y="883"/>
                    <a:pt x="465" y="882"/>
                    <a:pt x="463" y="881"/>
                  </a:cubicBezTo>
                  <a:cubicBezTo>
                    <a:pt x="463" y="879"/>
                    <a:pt x="463" y="876"/>
                    <a:pt x="463" y="874"/>
                  </a:cubicBezTo>
                  <a:close/>
                  <a:moveTo>
                    <a:pt x="465" y="883"/>
                  </a:moveTo>
                  <a:cubicBezTo>
                    <a:pt x="468" y="886"/>
                    <a:pt x="472" y="888"/>
                    <a:pt x="475" y="891"/>
                  </a:cubicBezTo>
                  <a:cubicBezTo>
                    <a:pt x="475" y="895"/>
                    <a:pt x="476" y="898"/>
                    <a:pt x="476" y="902"/>
                  </a:cubicBezTo>
                  <a:cubicBezTo>
                    <a:pt x="476" y="902"/>
                    <a:pt x="475" y="902"/>
                    <a:pt x="475" y="902"/>
                  </a:cubicBezTo>
                  <a:cubicBezTo>
                    <a:pt x="471" y="899"/>
                    <a:pt x="467" y="897"/>
                    <a:pt x="463" y="894"/>
                  </a:cubicBezTo>
                  <a:cubicBezTo>
                    <a:pt x="463" y="892"/>
                    <a:pt x="463" y="889"/>
                    <a:pt x="463" y="887"/>
                  </a:cubicBezTo>
                  <a:cubicBezTo>
                    <a:pt x="463" y="885"/>
                    <a:pt x="463" y="884"/>
                    <a:pt x="463" y="882"/>
                  </a:cubicBezTo>
                  <a:cubicBezTo>
                    <a:pt x="464" y="882"/>
                    <a:pt x="464" y="883"/>
                    <a:pt x="465" y="883"/>
                  </a:cubicBezTo>
                  <a:close/>
                  <a:moveTo>
                    <a:pt x="488" y="890"/>
                  </a:moveTo>
                  <a:cubicBezTo>
                    <a:pt x="489" y="890"/>
                    <a:pt x="491" y="891"/>
                    <a:pt x="492" y="892"/>
                  </a:cubicBezTo>
                  <a:cubicBezTo>
                    <a:pt x="494" y="893"/>
                    <a:pt x="496" y="894"/>
                    <a:pt x="498" y="896"/>
                  </a:cubicBezTo>
                  <a:cubicBezTo>
                    <a:pt x="497" y="898"/>
                    <a:pt x="497" y="901"/>
                    <a:pt x="496" y="904"/>
                  </a:cubicBezTo>
                  <a:cubicBezTo>
                    <a:pt x="494" y="902"/>
                    <a:pt x="491" y="901"/>
                    <a:pt x="488" y="899"/>
                  </a:cubicBezTo>
                  <a:cubicBezTo>
                    <a:pt x="488" y="899"/>
                    <a:pt x="488" y="899"/>
                    <a:pt x="488" y="899"/>
                  </a:cubicBezTo>
                  <a:cubicBezTo>
                    <a:pt x="488" y="898"/>
                    <a:pt x="488" y="898"/>
                    <a:pt x="488" y="898"/>
                  </a:cubicBezTo>
                  <a:cubicBezTo>
                    <a:pt x="488" y="895"/>
                    <a:pt x="488" y="892"/>
                    <a:pt x="488" y="890"/>
                  </a:cubicBezTo>
                  <a:close/>
                  <a:moveTo>
                    <a:pt x="506" y="910"/>
                  </a:moveTo>
                  <a:cubicBezTo>
                    <a:pt x="503" y="908"/>
                    <a:pt x="500" y="906"/>
                    <a:pt x="497" y="905"/>
                  </a:cubicBezTo>
                  <a:cubicBezTo>
                    <a:pt x="498" y="902"/>
                    <a:pt x="498" y="900"/>
                    <a:pt x="498" y="898"/>
                  </a:cubicBezTo>
                  <a:cubicBezTo>
                    <a:pt x="498" y="897"/>
                    <a:pt x="498" y="897"/>
                    <a:pt x="498" y="896"/>
                  </a:cubicBezTo>
                  <a:cubicBezTo>
                    <a:pt x="499" y="896"/>
                    <a:pt x="499" y="897"/>
                    <a:pt x="500" y="897"/>
                  </a:cubicBezTo>
                  <a:cubicBezTo>
                    <a:pt x="502" y="899"/>
                    <a:pt x="505" y="900"/>
                    <a:pt x="507" y="901"/>
                  </a:cubicBezTo>
                  <a:cubicBezTo>
                    <a:pt x="507" y="904"/>
                    <a:pt x="506" y="907"/>
                    <a:pt x="506" y="910"/>
                  </a:cubicBezTo>
                  <a:close/>
                  <a:moveTo>
                    <a:pt x="508" y="901"/>
                  </a:moveTo>
                  <a:cubicBezTo>
                    <a:pt x="508" y="902"/>
                    <a:pt x="509" y="902"/>
                    <a:pt x="509" y="902"/>
                  </a:cubicBezTo>
                  <a:cubicBezTo>
                    <a:pt x="511" y="903"/>
                    <a:pt x="512" y="904"/>
                    <a:pt x="514" y="905"/>
                  </a:cubicBezTo>
                  <a:cubicBezTo>
                    <a:pt x="513" y="907"/>
                    <a:pt x="513" y="910"/>
                    <a:pt x="512" y="913"/>
                  </a:cubicBezTo>
                  <a:cubicBezTo>
                    <a:pt x="512" y="913"/>
                    <a:pt x="512" y="914"/>
                    <a:pt x="512" y="914"/>
                  </a:cubicBezTo>
                  <a:cubicBezTo>
                    <a:pt x="511" y="913"/>
                    <a:pt x="509" y="912"/>
                    <a:pt x="508" y="911"/>
                  </a:cubicBezTo>
                  <a:cubicBezTo>
                    <a:pt x="508" y="911"/>
                    <a:pt x="507" y="911"/>
                    <a:pt x="507" y="911"/>
                  </a:cubicBezTo>
                  <a:cubicBezTo>
                    <a:pt x="507" y="907"/>
                    <a:pt x="508" y="904"/>
                    <a:pt x="508" y="901"/>
                  </a:cubicBezTo>
                  <a:close/>
                  <a:moveTo>
                    <a:pt x="506" y="911"/>
                  </a:moveTo>
                  <a:cubicBezTo>
                    <a:pt x="505" y="913"/>
                    <a:pt x="505" y="915"/>
                    <a:pt x="505" y="916"/>
                  </a:cubicBezTo>
                  <a:cubicBezTo>
                    <a:pt x="505" y="917"/>
                    <a:pt x="504" y="918"/>
                    <a:pt x="504" y="918"/>
                  </a:cubicBezTo>
                  <a:cubicBezTo>
                    <a:pt x="503" y="918"/>
                    <a:pt x="502" y="917"/>
                    <a:pt x="500" y="916"/>
                  </a:cubicBezTo>
                  <a:cubicBezTo>
                    <a:pt x="499" y="915"/>
                    <a:pt x="498" y="914"/>
                    <a:pt x="496" y="914"/>
                  </a:cubicBezTo>
                  <a:cubicBezTo>
                    <a:pt x="496" y="914"/>
                    <a:pt x="496" y="913"/>
                    <a:pt x="496" y="913"/>
                  </a:cubicBezTo>
                  <a:cubicBezTo>
                    <a:pt x="497" y="911"/>
                    <a:pt x="497" y="908"/>
                    <a:pt x="497" y="906"/>
                  </a:cubicBezTo>
                  <a:cubicBezTo>
                    <a:pt x="500" y="907"/>
                    <a:pt x="503" y="909"/>
                    <a:pt x="506" y="911"/>
                  </a:cubicBezTo>
                  <a:close/>
                  <a:moveTo>
                    <a:pt x="496" y="905"/>
                  </a:moveTo>
                  <a:cubicBezTo>
                    <a:pt x="496" y="907"/>
                    <a:pt x="496" y="909"/>
                    <a:pt x="495" y="911"/>
                  </a:cubicBezTo>
                  <a:cubicBezTo>
                    <a:pt x="495" y="912"/>
                    <a:pt x="495" y="912"/>
                    <a:pt x="495" y="913"/>
                  </a:cubicBezTo>
                  <a:cubicBezTo>
                    <a:pt x="493" y="912"/>
                    <a:pt x="491" y="911"/>
                    <a:pt x="488" y="910"/>
                  </a:cubicBezTo>
                  <a:cubicBezTo>
                    <a:pt x="487" y="909"/>
                    <a:pt x="487" y="909"/>
                    <a:pt x="486" y="908"/>
                  </a:cubicBezTo>
                  <a:cubicBezTo>
                    <a:pt x="487" y="905"/>
                    <a:pt x="487" y="903"/>
                    <a:pt x="488" y="900"/>
                  </a:cubicBezTo>
                  <a:cubicBezTo>
                    <a:pt x="490" y="902"/>
                    <a:pt x="493" y="903"/>
                    <a:pt x="496" y="905"/>
                  </a:cubicBezTo>
                  <a:close/>
                  <a:moveTo>
                    <a:pt x="478" y="917"/>
                  </a:moveTo>
                  <a:cubicBezTo>
                    <a:pt x="478" y="915"/>
                    <a:pt x="478" y="913"/>
                    <a:pt x="478" y="911"/>
                  </a:cubicBezTo>
                  <a:cubicBezTo>
                    <a:pt x="478" y="909"/>
                    <a:pt x="478" y="907"/>
                    <a:pt x="478" y="905"/>
                  </a:cubicBezTo>
                  <a:cubicBezTo>
                    <a:pt x="480" y="906"/>
                    <a:pt x="482" y="907"/>
                    <a:pt x="484" y="908"/>
                  </a:cubicBezTo>
                  <a:cubicBezTo>
                    <a:pt x="484" y="910"/>
                    <a:pt x="484" y="912"/>
                    <a:pt x="483" y="914"/>
                  </a:cubicBezTo>
                  <a:cubicBezTo>
                    <a:pt x="483" y="916"/>
                    <a:pt x="482" y="918"/>
                    <a:pt x="482" y="920"/>
                  </a:cubicBezTo>
                  <a:cubicBezTo>
                    <a:pt x="480" y="919"/>
                    <a:pt x="479" y="918"/>
                    <a:pt x="478" y="917"/>
                  </a:cubicBezTo>
                  <a:close/>
                  <a:moveTo>
                    <a:pt x="482" y="921"/>
                  </a:moveTo>
                  <a:cubicBezTo>
                    <a:pt x="481" y="924"/>
                    <a:pt x="481" y="926"/>
                    <a:pt x="480" y="929"/>
                  </a:cubicBezTo>
                  <a:cubicBezTo>
                    <a:pt x="479" y="928"/>
                    <a:pt x="477" y="927"/>
                    <a:pt x="476" y="926"/>
                  </a:cubicBezTo>
                  <a:cubicBezTo>
                    <a:pt x="477" y="924"/>
                    <a:pt x="477" y="921"/>
                    <a:pt x="477" y="919"/>
                  </a:cubicBezTo>
                  <a:cubicBezTo>
                    <a:pt x="479" y="920"/>
                    <a:pt x="480" y="921"/>
                    <a:pt x="482" y="921"/>
                  </a:cubicBezTo>
                  <a:close/>
                  <a:moveTo>
                    <a:pt x="478" y="904"/>
                  </a:moveTo>
                  <a:cubicBezTo>
                    <a:pt x="478" y="900"/>
                    <a:pt x="477" y="896"/>
                    <a:pt x="477" y="892"/>
                  </a:cubicBezTo>
                  <a:cubicBezTo>
                    <a:pt x="480" y="894"/>
                    <a:pt x="483" y="897"/>
                    <a:pt x="486" y="899"/>
                  </a:cubicBezTo>
                  <a:cubicBezTo>
                    <a:pt x="486" y="899"/>
                    <a:pt x="487" y="899"/>
                    <a:pt x="487" y="899"/>
                  </a:cubicBezTo>
                  <a:cubicBezTo>
                    <a:pt x="486" y="902"/>
                    <a:pt x="485" y="905"/>
                    <a:pt x="485" y="908"/>
                  </a:cubicBezTo>
                  <a:cubicBezTo>
                    <a:pt x="482" y="906"/>
                    <a:pt x="480" y="905"/>
                    <a:pt x="478" y="904"/>
                  </a:cubicBezTo>
                  <a:close/>
                  <a:moveTo>
                    <a:pt x="487" y="895"/>
                  </a:moveTo>
                  <a:cubicBezTo>
                    <a:pt x="487" y="896"/>
                    <a:pt x="487" y="897"/>
                    <a:pt x="487" y="898"/>
                  </a:cubicBezTo>
                  <a:cubicBezTo>
                    <a:pt x="483" y="896"/>
                    <a:pt x="480" y="893"/>
                    <a:pt x="476" y="890"/>
                  </a:cubicBezTo>
                  <a:cubicBezTo>
                    <a:pt x="476" y="890"/>
                    <a:pt x="476" y="890"/>
                    <a:pt x="476" y="890"/>
                  </a:cubicBezTo>
                  <a:cubicBezTo>
                    <a:pt x="476" y="888"/>
                    <a:pt x="476" y="885"/>
                    <a:pt x="475" y="882"/>
                  </a:cubicBezTo>
                  <a:cubicBezTo>
                    <a:pt x="478" y="884"/>
                    <a:pt x="480" y="886"/>
                    <a:pt x="483" y="887"/>
                  </a:cubicBezTo>
                  <a:cubicBezTo>
                    <a:pt x="484" y="888"/>
                    <a:pt x="486" y="889"/>
                    <a:pt x="487" y="889"/>
                  </a:cubicBezTo>
                  <a:cubicBezTo>
                    <a:pt x="487" y="891"/>
                    <a:pt x="487" y="893"/>
                    <a:pt x="487" y="895"/>
                  </a:cubicBezTo>
                  <a:close/>
                  <a:moveTo>
                    <a:pt x="463" y="908"/>
                  </a:moveTo>
                  <a:cubicBezTo>
                    <a:pt x="463" y="904"/>
                    <a:pt x="463" y="899"/>
                    <a:pt x="463" y="895"/>
                  </a:cubicBezTo>
                  <a:cubicBezTo>
                    <a:pt x="466" y="897"/>
                    <a:pt x="470" y="900"/>
                    <a:pt x="473" y="902"/>
                  </a:cubicBezTo>
                  <a:cubicBezTo>
                    <a:pt x="474" y="902"/>
                    <a:pt x="475" y="903"/>
                    <a:pt x="476" y="903"/>
                  </a:cubicBezTo>
                  <a:cubicBezTo>
                    <a:pt x="476" y="904"/>
                    <a:pt x="476" y="905"/>
                    <a:pt x="476" y="905"/>
                  </a:cubicBezTo>
                  <a:cubicBezTo>
                    <a:pt x="476" y="909"/>
                    <a:pt x="476" y="912"/>
                    <a:pt x="475" y="916"/>
                  </a:cubicBezTo>
                  <a:cubicBezTo>
                    <a:pt x="471" y="913"/>
                    <a:pt x="467" y="911"/>
                    <a:pt x="463" y="908"/>
                  </a:cubicBezTo>
                  <a:close/>
                  <a:moveTo>
                    <a:pt x="475" y="917"/>
                  </a:moveTo>
                  <a:cubicBezTo>
                    <a:pt x="475" y="920"/>
                    <a:pt x="474" y="922"/>
                    <a:pt x="474" y="925"/>
                  </a:cubicBezTo>
                  <a:cubicBezTo>
                    <a:pt x="470" y="922"/>
                    <a:pt x="467" y="920"/>
                    <a:pt x="463" y="918"/>
                  </a:cubicBezTo>
                  <a:cubicBezTo>
                    <a:pt x="463" y="915"/>
                    <a:pt x="463" y="912"/>
                    <a:pt x="463" y="909"/>
                  </a:cubicBezTo>
                  <a:cubicBezTo>
                    <a:pt x="467" y="912"/>
                    <a:pt x="471" y="914"/>
                    <a:pt x="475" y="917"/>
                  </a:cubicBezTo>
                  <a:close/>
                  <a:moveTo>
                    <a:pt x="472" y="940"/>
                  </a:moveTo>
                  <a:cubicBezTo>
                    <a:pt x="473" y="940"/>
                    <a:pt x="473" y="939"/>
                    <a:pt x="473" y="939"/>
                  </a:cubicBezTo>
                  <a:cubicBezTo>
                    <a:pt x="473" y="939"/>
                    <a:pt x="474" y="938"/>
                    <a:pt x="473" y="938"/>
                  </a:cubicBezTo>
                  <a:cubicBezTo>
                    <a:pt x="473" y="938"/>
                    <a:pt x="473" y="938"/>
                    <a:pt x="473" y="938"/>
                  </a:cubicBezTo>
                  <a:cubicBezTo>
                    <a:pt x="473" y="936"/>
                    <a:pt x="474" y="933"/>
                    <a:pt x="475" y="931"/>
                  </a:cubicBezTo>
                  <a:cubicBezTo>
                    <a:pt x="475" y="930"/>
                    <a:pt x="476" y="928"/>
                    <a:pt x="476" y="927"/>
                  </a:cubicBezTo>
                  <a:cubicBezTo>
                    <a:pt x="477" y="928"/>
                    <a:pt x="479" y="929"/>
                    <a:pt x="480" y="930"/>
                  </a:cubicBezTo>
                  <a:cubicBezTo>
                    <a:pt x="480" y="931"/>
                    <a:pt x="479" y="932"/>
                    <a:pt x="479" y="933"/>
                  </a:cubicBezTo>
                  <a:cubicBezTo>
                    <a:pt x="478" y="935"/>
                    <a:pt x="477" y="938"/>
                    <a:pt x="476" y="941"/>
                  </a:cubicBezTo>
                  <a:cubicBezTo>
                    <a:pt x="476" y="942"/>
                    <a:pt x="475" y="943"/>
                    <a:pt x="475" y="944"/>
                  </a:cubicBezTo>
                  <a:cubicBezTo>
                    <a:pt x="474" y="944"/>
                    <a:pt x="473" y="945"/>
                    <a:pt x="472" y="945"/>
                  </a:cubicBezTo>
                  <a:cubicBezTo>
                    <a:pt x="472" y="944"/>
                    <a:pt x="472" y="942"/>
                    <a:pt x="472" y="940"/>
                  </a:cubicBezTo>
                  <a:close/>
                  <a:moveTo>
                    <a:pt x="478" y="942"/>
                  </a:moveTo>
                  <a:cubicBezTo>
                    <a:pt x="479" y="940"/>
                    <a:pt x="480" y="937"/>
                    <a:pt x="481" y="934"/>
                  </a:cubicBezTo>
                  <a:cubicBezTo>
                    <a:pt x="481" y="933"/>
                    <a:pt x="482" y="932"/>
                    <a:pt x="482" y="931"/>
                  </a:cubicBezTo>
                  <a:cubicBezTo>
                    <a:pt x="485" y="933"/>
                    <a:pt x="489" y="935"/>
                    <a:pt x="493" y="937"/>
                  </a:cubicBezTo>
                  <a:cubicBezTo>
                    <a:pt x="493" y="937"/>
                    <a:pt x="492" y="938"/>
                    <a:pt x="492" y="938"/>
                  </a:cubicBezTo>
                  <a:cubicBezTo>
                    <a:pt x="492" y="938"/>
                    <a:pt x="492" y="939"/>
                    <a:pt x="492" y="940"/>
                  </a:cubicBezTo>
                  <a:cubicBezTo>
                    <a:pt x="489" y="941"/>
                    <a:pt x="487" y="942"/>
                    <a:pt x="484" y="942"/>
                  </a:cubicBezTo>
                  <a:cubicBezTo>
                    <a:pt x="482" y="943"/>
                    <a:pt x="480" y="943"/>
                    <a:pt x="478" y="944"/>
                  </a:cubicBezTo>
                  <a:cubicBezTo>
                    <a:pt x="478" y="943"/>
                    <a:pt x="478" y="943"/>
                    <a:pt x="478" y="942"/>
                  </a:cubicBezTo>
                  <a:close/>
                  <a:moveTo>
                    <a:pt x="482" y="930"/>
                  </a:moveTo>
                  <a:cubicBezTo>
                    <a:pt x="483" y="927"/>
                    <a:pt x="483" y="925"/>
                    <a:pt x="484" y="923"/>
                  </a:cubicBezTo>
                  <a:cubicBezTo>
                    <a:pt x="486" y="924"/>
                    <a:pt x="488" y="925"/>
                    <a:pt x="490" y="927"/>
                  </a:cubicBezTo>
                  <a:cubicBezTo>
                    <a:pt x="491" y="927"/>
                    <a:pt x="492" y="928"/>
                    <a:pt x="493" y="929"/>
                  </a:cubicBezTo>
                  <a:cubicBezTo>
                    <a:pt x="493" y="931"/>
                    <a:pt x="493" y="933"/>
                    <a:pt x="493" y="935"/>
                  </a:cubicBezTo>
                  <a:cubicBezTo>
                    <a:pt x="493" y="935"/>
                    <a:pt x="493" y="936"/>
                    <a:pt x="493" y="936"/>
                  </a:cubicBezTo>
                  <a:cubicBezTo>
                    <a:pt x="489" y="934"/>
                    <a:pt x="486" y="932"/>
                    <a:pt x="482" y="930"/>
                  </a:cubicBezTo>
                  <a:close/>
                  <a:moveTo>
                    <a:pt x="493" y="927"/>
                  </a:moveTo>
                  <a:cubicBezTo>
                    <a:pt x="490" y="926"/>
                    <a:pt x="487" y="924"/>
                    <a:pt x="484" y="922"/>
                  </a:cubicBezTo>
                  <a:cubicBezTo>
                    <a:pt x="484" y="920"/>
                    <a:pt x="484" y="918"/>
                    <a:pt x="485" y="916"/>
                  </a:cubicBezTo>
                  <a:cubicBezTo>
                    <a:pt x="485" y="914"/>
                    <a:pt x="485" y="911"/>
                    <a:pt x="486" y="909"/>
                  </a:cubicBezTo>
                  <a:cubicBezTo>
                    <a:pt x="489" y="911"/>
                    <a:pt x="492" y="912"/>
                    <a:pt x="495" y="914"/>
                  </a:cubicBezTo>
                  <a:cubicBezTo>
                    <a:pt x="494" y="918"/>
                    <a:pt x="494" y="923"/>
                    <a:pt x="493" y="927"/>
                  </a:cubicBezTo>
                  <a:cubicBezTo>
                    <a:pt x="493" y="927"/>
                    <a:pt x="493" y="927"/>
                    <a:pt x="493" y="928"/>
                  </a:cubicBezTo>
                  <a:cubicBezTo>
                    <a:pt x="493" y="928"/>
                    <a:pt x="493" y="928"/>
                    <a:pt x="493" y="927"/>
                  </a:cubicBezTo>
                  <a:close/>
                  <a:moveTo>
                    <a:pt x="494" y="938"/>
                  </a:moveTo>
                  <a:cubicBezTo>
                    <a:pt x="495" y="938"/>
                    <a:pt x="495" y="939"/>
                    <a:pt x="496" y="939"/>
                  </a:cubicBezTo>
                  <a:cubicBezTo>
                    <a:pt x="495" y="939"/>
                    <a:pt x="495" y="939"/>
                    <a:pt x="494" y="940"/>
                  </a:cubicBezTo>
                  <a:cubicBezTo>
                    <a:pt x="494" y="939"/>
                    <a:pt x="494" y="938"/>
                    <a:pt x="494" y="938"/>
                  </a:cubicBezTo>
                  <a:close/>
                  <a:moveTo>
                    <a:pt x="495" y="929"/>
                  </a:moveTo>
                  <a:cubicBezTo>
                    <a:pt x="495" y="924"/>
                    <a:pt x="496" y="919"/>
                    <a:pt x="496" y="915"/>
                  </a:cubicBezTo>
                  <a:cubicBezTo>
                    <a:pt x="497" y="915"/>
                    <a:pt x="498" y="915"/>
                    <a:pt x="498" y="916"/>
                  </a:cubicBezTo>
                  <a:cubicBezTo>
                    <a:pt x="500" y="917"/>
                    <a:pt x="502" y="918"/>
                    <a:pt x="504" y="919"/>
                  </a:cubicBezTo>
                  <a:cubicBezTo>
                    <a:pt x="504" y="923"/>
                    <a:pt x="503" y="926"/>
                    <a:pt x="503" y="929"/>
                  </a:cubicBezTo>
                  <a:cubicBezTo>
                    <a:pt x="503" y="930"/>
                    <a:pt x="503" y="932"/>
                    <a:pt x="502" y="934"/>
                  </a:cubicBezTo>
                  <a:cubicBezTo>
                    <a:pt x="500" y="932"/>
                    <a:pt x="497" y="930"/>
                    <a:pt x="495" y="929"/>
                  </a:cubicBezTo>
                  <a:close/>
                  <a:moveTo>
                    <a:pt x="505" y="928"/>
                  </a:moveTo>
                  <a:cubicBezTo>
                    <a:pt x="505" y="928"/>
                    <a:pt x="505" y="924"/>
                    <a:pt x="506" y="920"/>
                  </a:cubicBezTo>
                  <a:cubicBezTo>
                    <a:pt x="507" y="921"/>
                    <a:pt x="509" y="922"/>
                    <a:pt x="510" y="923"/>
                  </a:cubicBezTo>
                  <a:cubicBezTo>
                    <a:pt x="510" y="923"/>
                    <a:pt x="510" y="924"/>
                    <a:pt x="510" y="924"/>
                  </a:cubicBezTo>
                  <a:cubicBezTo>
                    <a:pt x="509" y="927"/>
                    <a:pt x="508" y="931"/>
                    <a:pt x="508" y="934"/>
                  </a:cubicBezTo>
                  <a:cubicBezTo>
                    <a:pt x="507" y="935"/>
                    <a:pt x="506" y="935"/>
                    <a:pt x="505" y="936"/>
                  </a:cubicBezTo>
                  <a:cubicBezTo>
                    <a:pt x="504" y="935"/>
                    <a:pt x="504" y="935"/>
                    <a:pt x="504" y="935"/>
                  </a:cubicBezTo>
                  <a:cubicBezTo>
                    <a:pt x="504" y="932"/>
                    <a:pt x="504" y="930"/>
                    <a:pt x="505" y="928"/>
                  </a:cubicBezTo>
                  <a:close/>
                  <a:moveTo>
                    <a:pt x="506" y="919"/>
                  </a:moveTo>
                  <a:cubicBezTo>
                    <a:pt x="506" y="917"/>
                    <a:pt x="506" y="914"/>
                    <a:pt x="507" y="912"/>
                  </a:cubicBezTo>
                  <a:cubicBezTo>
                    <a:pt x="507" y="912"/>
                    <a:pt x="507" y="912"/>
                    <a:pt x="508" y="913"/>
                  </a:cubicBezTo>
                  <a:cubicBezTo>
                    <a:pt x="509" y="914"/>
                    <a:pt x="510" y="915"/>
                    <a:pt x="511" y="916"/>
                  </a:cubicBezTo>
                  <a:cubicBezTo>
                    <a:pt x="511" y="918"/>
                    <a:pt x="511" y="920"/>
                    <a:pt x="510" y="921"/>
                  </a:cubicBezTo>
                  <a:cubicBezTo>
                    <a:pt x="509" y="921"/>
                    <a:pt x="507" y="920"/>
                    <a:pt x="506" y="919"/>
                  </a:cubicBezTo>
                  <a:close/>
                  <a:moveTo>
                    <a:pt x="512" y="922"/>
                  </a:moveTo>
                  <a:cubicBezTo>
                    <a:pt x="512" y="920"/>
                    <a:pt x="512" y="918"/>
                    <a:pt x="513" y="917"/>
                  </a:cubicBezTo>
                  <a:cubicBezTo>
                    <a:pt x="514" y="918"/>
                    <a:pt x="515" y="919"/>
                    <a:pt x="516" y="919"/>
                  </a:cubicBezTo>
                  <a:cubicBezTo>
                    <a:pt x="517" y="920"/>
                    <a:pt x="519" y="921"/>
                    <a:pt x="520" y="921"/>
                  </a:cubicBezTo>
                  <a:cubicBezTo>
                    <a:pt x="520" y="922"/>
                    <a:pt x="520" y="922"/>
                    <a:pt x="519" y="922"/>
                  </a:cubicBezTo>
                  <a:cubicBezTo>
                    <a:pt x="519" y="923"/>
                    <a:pt x="519" y="925"/>
                    <a:pt x="519" y="926"/>
                  </a:cubicBezTo>
                  <a:cubicBezTo>
                    <a:pt x="517" y="925"/>
                    <a:pt x="514" y="923"/>
                    <a:pt x="512" y="922"/>
                  </a:cubicBezTo>
                  <a:close/>
                  <a:moveTo>
                    <a:pt x="518" y="919"/>
                  </a:moveTo>
                  <a:cubicBezTo>
                    <a:pt x="516" y="918"/>
                    <a:pt x="515" y="917"/>
                    <a:pt x="513" y="915"/>
                  </a:cubicBezTo>
                  <a:cubicBezTo>
                    <a:pt x="513" y="915"/>
                    <a:pt x="513" y="915"/>
                    <a:pt x="513" y="914"/>
                  </a:cubicBezTo>
                  <a:cubicBezTo>
                    <a:pt x="514" y="912"/>
                    <a:pt x="514" y="909"/>
                    <a:pt x="515" y="906"/>
                  </a:cubicBezTo>
                  <a:cubicBezTo>
                    <a:pt x="515" y="906"/>
                    <a:pt x="515" y="905"/>
                    <a:pt x="515" y="905"/>
                  </a:cubicBezTo>
                  <a:cubicBezTo>
                    <a:pt x="516" y="906"/>
                    <a:pt x="517" y="906"/>
                    <a:pt x="518" y="907"/>
                  </a:cubicBezTo>
                  <a:cubicBezTo>
                    <a:pt x="520" y="907"/>
                    <a:pt x="521" y="908"/>
                    <a:pt x="523" y="909"/>
                  </a:cubicBezTo>
                  <a:cubicBezTo>
                    <a:pt x="522" y="910"/>
                    <a:pt x="522" y="912"/>
                    <a:pt x="521" y="914"/>
                  </a:cubicBezTo>
                  <a:cubicBezTo>
                    <a:pt x="521" y="916"/>
                    <a:pt x="520" y="918"/>
                    <a:pt x="520" y="920"/>
                  </a:cubicBezTo>
                  <a:cubicBezTo>
                    <a:pt x="519" y="920"/>
                    <a:pt x="519" y="920"/>
                    <a:pt x="518" y="919"/>
                  </a:cubicBezTo>
                  <a:close/>
                  <a:moveTo>
                    <a:pt x="520" y="926"/>
                  </a:moveTo>
                  <a:cubicBezTo>
                    <a:pt x="521" y="925"/>
                    <a:pt x="521" y="923"/>
                    <a:pt x="521" y="922"/>
                  </a:cubicBezTo>
                  <a:cubicBezTo>
                    <a:pt x="522" y="923"/>
                    <a:pt x="524" y="923"/>
                    <a:pt x="525" y="924"/>
                  </a:cubicBezTo>
                  <a:cubicBezTo>
                    <a:pt x="524" y="925"/>
                    <a:pt x="522" y="926"/>
                    <a:pt x="521" y="927"/>
                  </a:cubicBezTo>
                  <a:cubicBezTo>
                    <a:pt x="521" y="927"/>
                    <a:pt x="520" y="927"/>
                    <a:pt x="520" y="927"/>
                  </a:cubicBezTo>
                  <a:cubicBezTo>
                    <a:pt x="520" y="926"/>
                    <a:pt x="520" y="926"/>
                    <a:pt x="520" y="926"/>
                  </a:cubicBezTo>
                  <a:close/>
                  <a:moveTo>
                    <a:pt x="521" y="921"/>
                  </a:moveTo>
                  <a:cubicBezTo>
                    <a:pt x="521" y="920"/>
                    <a:pt x="522" y="918"/>
                    <a:pt x="522" y="917"/>
                  </a:cubicBezTo>
                  <a:cubicBezTo>
                    <a:pt x="522" y="914"/>
                    <a:pt x="523" y="912"/>
                    <a:pt x="523" y="909"/>
                  </a:cubicBezTo>
                  <a:cubicBezTo>
                    <a:pt x="523" y="909"/>
                    <a:pt x="523" y="909"/>
                    <a:pt x="523" y="909"/>
                  </a:cubicBezTo>
                  <a:cubicBezTo>
                    <a:pt x="524" y="909"/>
                    <a:pt x="524" y="909"/>
                    <a:pt x="525" y="910"/>
                  </a:cubicBezTo>
                  <a:cubicBezTo>
                    <a:pt x="526" y="913"/>
                    <a:pt x="526" y="917"/>
                    <a:pt x="526" y="921"/>
                  </a:cubicBezTo>
                  <a:cubicBezTo>
                    <a:pt x="526" y="921"/>
                    <a:pt x="526" y="922"/>
                    <a:pt x="526" y="923"/>
                  </a:cubicBezTo>
                  <a:cubicBezTo>
                    <a:pt x="526" y="923"/>
                    <a:pt x="526" y="923"/>
                    <a:pt x="526" y="923"/>
                  </a:cubicBezTo>
                  <a:cubicBezTo>
                    <a:pt x="524" y="922"/>
                    <a:pt x="523" y="922"/>
                    <a:pt x="521" y="921"/>
                  </a:cubicBezTo>
                  <a:close/>
                  <a:moveTo>
                    <a:pt x="524" y="908"/>
                  </a:moveTo>
                  <a:cubicBezTo>
                    <a:pt x="524" y="907"/>
                    <a:pt x="524" y="906"/>
                    <a:pt x="524" y="905"/>
                  </a:cubicBezTo>
                  <a:cubicBezTo>
                    <a:pt x="524" y="906"/>
                    <a:pt x="525" y="907"/>
                    <a:pt x="525" y="908"/>
                  </a:cubicBezTo>
                  <a:cubicBezTo>
                    <a:pt x="524" y="908"/>
                    <a:pt x="524" y="908"/>
                    <a:pt x="524" y="908"/>
                  </a:cubicBezTo>
                  <a:close/>
                  <a:moveTo>
                    <a:pt x="523" y="908"/>
                  </a:moveTo>
                  <a:cubicBezTo>
                    <a:pt x="522" y="907"/>
                    <a:pt x="522" y="907"/>
                    <a:pt x="522" y="907"/>
                  </a:cubicBezTo>
                  <a:cubicBezTo>
                    <a:pt x="519" y="906"/>
                    <a:pt x="517" y="905"/>
                    <a:pt x="515" y="904"/>
                  </a:cubicBezTo>
                  <a:cubicBezTo>
                    <a:pt x="515" y="903"/>
                    <a:pt x="515" y="902"/>
                    <a:pt x="515" y="901"/>
                  </a:cubicBezTo>
                  <a:cubicBezTo>
                    <a:pt x="515" y="900"/>
                    <a:pt x="516" y="894"/>
                    <a:pt x="518" y="897"/>
                  </a:cubicBezTo>
                  <a:cubicBezTo>
                    <a:pt x="518" y="897"/>
                    <a:pt x="518" y="897"/>
                    <a:pt x="518" y="897"/>
                  </a:cubicBezTo>
                  <a:cubicBezTo>
                    <a:pt x="517" y="896"/>
                    <a:pt x="517" y="896"/>
                    <a:pt x="516" y="895"/>
                  </a:cubicBezTo>
                  <a:cubicBezTo>
                    <a:pt x="516" y="895"/>
                    <a:pt x="516" y="895"/>
                    <a:pt x="516" y="895"/>
                  </a:cubicBezTo>
                  <a:cubicBezTo>
                    <a:pt x="515" y="898"/>
                    <a:pt x="515" y="900"/>
                    <a:pt x="514" y="903"/>
                  </a:cubicBezTo>
                  <a:cubicBezTo>
                    <a:pt x="514" y="903"/>
                    <a:pt x="514" y="903"/>
                    <a:pt x="514" y="904"/>
                  </a:cubicBezTo>
                  <a:cubicBezTo>
                    <a:pt x="513" y="903"/>
                    <a:pt x="513" y="903"/>
                    <a:pt x="512" y="902"/>
                  </a:cubicBezTo>
                  <a:cubicBezTo>
                    <a:pt x="511" y="902"/>
                    <a:pt x="510" y="901"/>
                    <a:pt x="508" y="900"/>
                  </a:cubicBezTo>
                  <a:cubicBezTo>
                    <a:pt x="509" y="895"/>
                    <a:pt x="510" y="892"/>
                    <a:pt x="510" y="892"/>
                  </a:cubicBezTo>
                  <a:cubicBezTo>
                    <a:pt x="510" y="892"/>
                    <a:pt x="510" y="892"/>
                    <a:pt x="510" y="892"/>
                  </a:cubicBezTo>
                  <a:cubicBezTo>
                    <a:pt x="510" y="892"/>
                    <a:pt x="510" y="892"/>
                    <a:pt x="510" y="892"/>
                  </a:cubicBezTo>
                  <a:cubicBezTo>
                    <a:pt x="510" y="892"/>
                    <a:pt x="509" y="892"/>
                    <a:pt x="509" y="892"/>
                  </a:cubicBezTo>
                  <a:cubicBezTo>
                    <a:pt x="509" y="895"/>
                    <a:pt x="508" y="897"/>
                    <a:pt x="508" y="900"/>
                  </a:cubicBezTo>
                  <a:cubicBezTo>
                    <a:pt x="506" y="899"/>
                    <a:pt x="504" y="898"/>
                    <a:pt x="503" y="897"/>
                  </a:cubicBezTo>
                  <a:cubicBezTo>
                    <a:pt x="501" y="897"/>
                    <a:pt x="500" y="896"/>
                    <a:pt x="499" y="895"/>
                  </a:cubicBezTo>
                  <a:cubicBezTo>
                    <a:pt x="499" y="893"/>
                    <a:pt x="499" y="891"/>
                    <a:pt x="499" y="889"/>
                  </a:cubicBezTo>
                  <a:cubicBezTo>
                    <a:pt x="500" y="888"/>
                    <a:pt x="501" y="887"/>
                    <a:pt x="501" y="886"/>
                  </a:cubicBezTo>
                  <a:cubicBezTo>
                    <a:pt x="501" y="885"/>
                    <a:pt x="500" y="885"/>
                    <a:pt x="500" y="885"/>
                  </a:cubicBezTo>
                  <a:cubicBezTo>
                    <a:pt x="500" y="886"/>
                    <a:pt x="500" y="886"/>
                    <a:pt x="500" y="886"/>
                  </a:cubicBezTo>
                  <a:cubicBezTo>
                    <a:pt x="500" y="887"/>
                    <a:pt x="500" y="888"/>
                    <a:pt x="499" y="888"/>
                  </a:cubicBezTo>
                  <a:cubicBezTo>
                    <a:pt x="499" y="890"/>
                    <a:pt x="498" y="892"/>
                    <a:pt x="498" y="895"/>
                  </a:cubicBezTo>
                  <a:cubicBezTo>
                    <a:pt x="497" y="894"/>
                    <a:pt x="496" y="893"/>
                    <a:pt x="495" y="892"/>
                  </a:cubicBezTo>
                  <a:cubicBezTo>
                    <a:pt x="493" y="891"/>
                    <a:pt x="490" y="889"/>
                    <a:pt x="488" y="888"/>
                  </a:cubicBezTo>
                  <a:cubicBezTo>
                    <a:pt x="488" y="886"/>
                    <a:pt x="488" y="883"/>
                    <a:pt x="489" y="881"/>
                  </a:cubicBezTo>
                  <a:cubicBezTo>
                    <a:pt x="489" y="881"/>
                    <a:pt x="489" y="881"/>
                    <a:pt x="489" y="881"/>
                  </a:cubicBezTo>
                  <a:cubicBezTo>
                    <a:pt x="488" y="883"/>
                    <a:pt x="488" y="886"/>
                    <a:pt x="487" y="888"/>
                  </a:cubicBezTo>
                  <a:cubicBezTo>
                    <a:pt x="487" y="888"/>
                    <a:pt x="486" y="888"/>
                    <a:pt x="486" y="887"/>
                  </a:cubicBezTo>
                  <a:cubicBezTo>
                    <a:pt x="483" y="886"/>
                    <a:pt x="480" y="884"/>
                    <a:pt x="477" y="882"/>
                  </a:cubicBezTo>
                  <a:cubicBezTo>
                    <a:pt x="476" y="882"/>
                    <a:pt x="476" y="881"/>
                    <a:pt x="475" y="881"/>
                  </a:cubicBezTo>
                  <a:cubicBezTo>
                    <a:pt x="475" y="880"/>
                    <a:pt x="475" y="880"/>
                    <a:pt x="475" y="880"/>
                  </a:cubicBezTo>
                  <a:cubicBezTo>
                    <a:pt x="475" y="879"/>
                    <a:pt x="474" y="876"/>
                    <a:pt x="474" y="874"/>
                  </a:cubicBezTo>
                  <a:cubicBezTo>
                    <a:pt x="476" y="874"/>
                    <a:pt x="477" y="875"/>
                    <a:pt x="478" y="875"/>
                  </a:cubicBezTo>
                  <a:cubicBezTo>
                    <a:pt x="487" y="877"/>
                    <a:pt x="494" y="880"/>
                    <a:pt x="502" y="885"/>
                  </a:cubicBezTo>
                  <a:cubicBezTo>
                    <a:pt x="508" y="889"/>
                    <a:pt x="514" y="892"/>
                    <a:pt x="520" y="897"/>
                  </a:cubicBezTo>
                  <a:cubicBezTo>
                    <a:pt x="521" y="899"/>
                    <a:pt x="523" y="902"/>
                    <a:pt x="524" y="905"/>
                  </a:cubicBezTo>
                  <a:cubicBezTo>
                    <a:pt x="523" y="906"/>
                    <a:pt x="523" y="907"/>
                    <a:pt x="523" y="908"/>
                  </a:cubicBezTo>
                  <a:close/>
                  <a:moveTo>
                    <a:pt x="474" y="880"/>
                  </a:moveTo>
                  <a:cubicBezTo>
                    <a:pt x="472" y="879"/>
                    <a:pt x="470" y="877"/>
                    <a:pt x="468" y="876"/>
                  </a:cubicBezTo>
                  <a:cubicBezTo>
                    <a:pt x="467" y="875"/>
                    <a:pt x="465" y="874"/>
                    <a:pt x="463" y="873"/>
                  </a:cubicBezTo>
                  <a:cubicBezTo>
                    <a:pt x="463" y="873"/>
                    <a:pt x="463" y="872"/>
                    <a:pt x="463" y="872"/>
                  </a:cubicBezTo>
                  <a:cubicBezTo>
                    <a:pt x="466" y="873"/>
                    <a:pt x="470" y="874"/>
                    <a:pt x="473" y="874"/>
                  </a:cubicBezTo>
                  <a:cubicBezTo>
                    <a:pt x="474" y="876"/>
                    <a:pt x="474" y="878"/>
                    <a:pt x="474" y="880"/>
                  </a:cubicBezTo>
                  <a:close/>
                  <a:moveTo>
                    <a:pt x="463" y="881"/>
                  </a:moveTo>
                  <a:cubicBezTo>
                    <a:pt x="461" y="879"/>
                    <a:pt x="459" y="877"/>
                    <a:pt x="457" y="876"/>
                  </a:cubicBezTo>
                  <a:cubicBezTo>
                    <a:pt x="457" y="875"/>
                    <a:pt x="458" y="873"/>
                    <a:pt x="458" y="872"/>
                  </a:cubicBezTo>
                  <a:cubicBezTo>
                    <a:pt x="459" y="872"/>
                    <a:pt x="460" y="872"/>
                    <a:pt x="461" y="872"/>
                  </a:cubicBezTo>
                  <a:cubicBezTo>
                    <a:pt x="461" y="873"/>
                    <a:pt x="462" y="873"/>
                    <a:pt x="463" y="874"/>
                  </a:cubicBezTo>
                  <a:cubicBezTo>
                    <a:pt x="463" y="876"/>
                    <a:pt x="463" y="878"/>
                    <a:pt x="463" y="881"/>
                  </a:cubicBezTo>
                  <a:close/>
                  <a:moveTo>
                    <a:pt x="463" y="882"/>
                  </a:moveTo>
                  <a:cubicBezTo>
                    <a:pt x="463" y="884"/>
                    <a:pt x="462" y="886"/>
                    <a:pt x="462" y="888"/>
                  </a:cubicBezTo>
                  <a:cubicBezTo>
                    <a:pt x="462" y="890"/>
                    <a:pt x="462" y="891"/>
                    <a:pt x="462" y="893"/>
                  </a:cubicBezTo>
                  <a:cubicBezTo>
                    <a:pt x="460" y="892"/>
                    <a:pt x="458" y="891"/>
                    <a:pt x="456" y="889"/>
                  </a:cubicBezTo>
                  <a:cubicBezTo>
                    <a:pt x="457" y="885"/>
                    <a:pt x="456" y="881"/>
                    <a:pt x="457" y="877"/>
                  </a:cubicBezTo>
                  <a:cubicBezTo>
                    <a:pt x="459" y="879"/>
                    <a:pt x="461" y="880"/>
                    <a:pt x="463" y="882"/>
                  </a:cubicBezTo>
                  <a:close/>
                  <a:moveTo>
                    <a:pt x="462" y="894"/>
                  </a:moveTo>
                  <a:cubicBezTo>
                    <a:pt x="462" y="899"/>
                    <a:pt x="462" y="903"/>
                    <a:pt x="462" y="907"/>
                  </a:cubicBezTo>
                  <a:cubicBezTo>
                    <a:pt x="459" y="905"/>
                    <a:pt x="457" y="904"/>
                    <a:pt x="455" y="902"/>
                  </a:cubicBezTo>
                  <a:cubicBezTo>
                    <a:pt x="456" y="899"/>
                    <a:pt x="456" y="895"/>
                    <a:pt x="456" y="891"/>
                  </a:cubicBezTo>
                  <a:cubicBezTo>
                    <a:pt x="456" y="891"/>
                    <a:pt x="456" y="891"/>
                    <a:pt x="456" y="890"/>
                  </a:cubicBezTo>
                  <a:cubicBezTo>
                    <a:pt x="458" y="892"/>
                    <a:pt x="460" y="893"/>
                    <a:pt x="462" y="894"/>
                  </a:cubicBezTo>
                  <a:close/>
                  <a:moveTo>
                    <a:pt x="455" y="874"/>
                  </a:moveTo>
                  <a:cubicBezTo>
                    <a:pt x="454" y="873"/>
                    <a:pt x="452" y="873"/>
                    <a:pt x="451" y="872"/>
                  </a:cubicBezTo>
                  <a:cubicBezTo>
                    <a:pt x="451" y="871"/>
                    <a:pt x="451" y="871"/>
                    <a:pt x="451" y="871"/>
                  </a:cubicBezTo>
                  <a:cubicBezTo>
                    <a:pt x="453" y="871"/>
                    <a:pt x="454" y="871"/>
                    <a:pt x="456" y="871"/>
                  </a:cubicBezTo>
                  <a:cubicBezTo>
                    <a:pt x="455" y="872"/>
                    <a:pt x="455" y="873"/>
                    <a:pt x="455" y="874"/>
                  </a:cubicBezTo>
                  <a:close/>
                  <a:moveTo>
                    <a:pt x="746" y="395"/>
                  </a:moveTo>
                  <a:cubicBezTo>
                    <a:pt x="746" y="414"/>
                    <a:pt x="745" y="434"/>
                    <a:pt x="741" y="454"/>
                  </a:cubicBezTo>
                  <a:cubicBezTo>
                    <a:pt x="738" y="473"/>
                    <a:pt x="732" y="491"/>
                    <a:pt x="725" y="509"/>
                  </a:cubicBezTo>
                  <a:cubicBezTo>
                    <a:pt x="723" y="513"/>
                    <a:pt x="721" y="517"/>
                    <a:pt x="719" y="522"/>
                  </a:cubicBezTo>
                  <a:cubicBezTo>
                    <a:pt x="717" y="523"/>
                    <a:pt x="714" y="524"/>
                    <a:pt x="712" y="526"/>
                  </a:cubicBezTo>
                  <a:cubicBezTo>
                    <a:pt x="709" y="528"/>
                    <a:pt x="705" y="530"/>
                    <a:pt x="702" y="532"/>
                  </a:cubicBezTo>
                  <a:cubicBezTo>
                    <a:pt x="698" y="535"/>
                    <a:pt x="694" y="537"/>
                    <a:pt x="690" y="538"/>
                  </a:cubicBezTo>
                  <a:cubicBezTo>
                    <a:pt x="690" y="537"/>
                    <a:pt x="691" y="535"/>
                    <a:pt x="691" y="534"/>
                  </a:cubicBezTo>
                  <a:cubicBezTo>
                    <a:pt x="693" y="525"/>
                    <a:pt x="695" y="517"/>
                    <a:pt x="695" y="508"/>
                  </a:cubicBezTo>
                  <a:cubicBezTo>
                    <a:pt x="696" y="500"/>
                    <a:pt x="696" y="491"/>
                    <a:pt x="696" y="482"/>
                  </a:cubicBezTo>
                  <a:cubicBezTo>
                    <a:pt x="696" y="481"/>
                    <a:pt x="694" y="481"/>
                    <a:pt x="694" y="482"/>
                  </a:cubicBezTo>
                  <a:cubicBezTo>
                    <a:pt x="694" y="490"/>
                    <a:pt x="695" y="499"/>
                    <a:pt x="694" y="507"/>
                  </a:cubicBezTo>
                  <a:cubicBezTo>
                    <a:pt x="694" y="516"/>
                    <a:pt x="692" y="525"/>
                    <a:pt x="690" y="533"/>
                  </a:cubicBezTo>
                  <a:cubicBezTo>
                    <a:pt x="690" y="535"/>
                    <a:pt x="689" y="537"/>
                    <a:pt x="689" y="539"/>
                  </a:cubicBezTo>
                  <a:cubicBezTo>
                    <a:pt x="685" y="541"/>
                    <a:pt x="681" y="542"/>
                    <a:pt x="677" y="543"/>
                  </a:cubicBezTo>
                  <a:cubicBezTo>
                    <a:pt x="676" y="543"/>
                    <a:pt x="677" y="545"/>
                    <a:pt x="677" y="544"/>
                  </a:cubicBezTo>
                  <a:cubicBezTo>
                    <a:pt x="681" y="543"/>
                    <a:pt x="685" y="542"/>
                    <a:pt x="688" y="540"/>
                  </a:cubicBezTo>
                  <a:cubicBezTo>
                    <a:pt x="687" y="546"/>
                    <a:pt x="686" y="551"/>
                    <a:pt x="685" y="557"/>
                  </a:cubicBezTo>
                  <a:cubicBezTo>
                    <a:pt x="684" y="561"/>
                    <a:pt x="683" y="565"/>
                    <a:pt x="681" y="569"/>
                  </a:cubicBezTo>
                  <a:cubicBezTo>
                    <a:pt x="680" y="572"/>
                    <a:pt x="678" y="575"/>
                    <a:pt x="677" y="579"/>
                  </a:cubicBezTo>
                  <a:cubicBezTo>
                    <a:pt x="677" y="580"/>
                    <a:pt x="678" y="580"/>
                    <a:pt x="678" y="579"/>
                  </a:cubicBezTo>
                  <a:cubicBezTo>
                    <a:pt x="679" y="575"/>
                    <a:pt x="681" y="572"/>
                    <a:pt x="683" y="568"/>
                  </a:cubicBezTo>
                  <a:cubicBezTo>
                    <a:pt x="684" y="565"/>
                    <a:pt x="685" y="561"/>
                    <a:pt x="686" y="558"/>
                  </a:cubicBezTo>
                  <a:cubicBezTo>
                    <a:pt x="687" y="552"/>
                    <a:pt x="688" y="546"/>
                    <a:pt x="690" y="540"/>
                  </a:cubicBezTo>
                  <a:cubicBezTo>
                    <a:pt x="694" y="538"/>
                    <a:pt x="698" y="536"/>
                    <a:pt x="702" y="534"/>
                  </a:cubicBezTo>
                  <a:cubicBezTo>
                    <a:pt x="705" y="532"/>
                    <a:pt x="709" y="529"/>
                    <a:pt x="713" y="527"/>
                  </a:cubicBezTo>
                  <a:cubicBezTo>
                    <a:pt x="715" y="526"/>
                    <a:pt x="717" y="525"/>
                    <a:pt x="718" y="524"/>
                  </a:cubicBezTo>
                  <a:cubicBezTo>
                    <a:pt x="713" y="535"/>
                    <a:pt x="708" y="546"/>
                    <a:pt x="701" y="557"/>
                  </a:cubicBezTo>
                  <a:cubicBezTo>
                    <a:pt x="692" y="573"/>
                    <a:pt x="681" y="587"/>
                    <a:pt x="670" y="601"/>
                  </a:cubicBezTo>
                  <a:cubicBezTo>
                    <a:pt x="659" y="615"/>
                    <a:pt x="653" y="632"/>
                    <a:pt x="644" y="647"/>
                  </a:cubicBezTo>
                  <a:cubicBezTo>
                    <a:pt x="636" y="663"/>
                    <a:pt x="624" y="676"/>
                    <a:pt x="614" y="691"/>
                  </a:cubicBezTo>
                  <a:cubicBezTo>
                    <a:pt x="604" y="705"/>
                    <a:pt x="600" y="722"/>
                    <a:pt x="597" y="739"/>
                  </a:cubicBezTo>
                  <a:cubicBezTo>
                    <a:pt x="594" y="758"/>
                    <a:pt x="590" y="777"/>
                    <a:pt x="585" y="796"/>
                  </a:cubicBezTo>
                  <a:cubicBezTo>
                    <a:pt x="580" y="814"/>
                    <a:pt x="575" y="832"/>
                    <a:pt x="568" y="849"/>
                  </a:cubicBezTo>
                  <a:cubicBezTo>
                    <a:pt x="567" y="850"/>
                    <a:pt x="567" y="851"/>
                    <a:pt x="567" y="852"/>
                  </a:cubicBezTo>
                  <a:cubicBezTo>
                    <a:pt x="567" y="852"/>
                    <a:pt x="567" y="853"/>
                    <a:pt x="566" y="853"/>
                  </a:cubicBezTo>
                  <a:cubicBezTo>
                    <a:pt x="564" y="857"/>
                    <a:pt x="563" y="862"/>
                    <a:pt x="561" y="867"/>
                  </a:cubicBezTo>
                  <a:cubicBezTo>
                    <a:pt x="560" y="868"/>
                    <a:pt x="559" y="870"/>
                    <a:pt x="558" y="873"/>
                  </a:cubicBezTo>
                  <a:cubicBezTo>
                    <a:pt x="558" y="873"/>
                    <a:pt x="558" y="873"/>
                    <a:pt x="559" y="873"/>
                  </a:cubicBezTo>
                  <a:cubicBezTo>
                    <a:pt x="558" y="874"/>
                    <a:pt x="557" y="875"/>
                    <a:pt x="557" y="876"/>
                  </a:cubicBezTo>
                  <a:cubicBezTo>
                    <a:pt x="553" y="884"/>
                    <a:pt x="552" y="893"/>
                    <a:pt x="548" y="900"/>
                  </a:cubicBezTo>
                  <a:cubicBezTo>
                    <a:pt x="544" y="906"/>
                    <a:pt x="540" y="911"/>
                    <a:pt x="535" y="916"/>
                  </a:cubicBezTo>
                  <a:cubicBezTo>
                    <a:pt x="534" y="916"/>
                    <a:pt x="534" y="915"/>
                    <a:pt x="534" y="914"/>
                  </a:cubicBezTo>
                  <a:cubicBezTo>
                    <a:pt x="534" y="907"/>
                    <a:pt x="532" y="900"/>
                    <a:pt x="528" y="894"/>
                  </a:cubicBezTo>
                  <a:cubicBezTo>
                    <a:pt x="525" y="889"/>
                    <a:pt x="519" y="885"/>
                    <a:pt x="513" y="882"/>
                  </a:cubicBezTo>
                  <a:cubicBezTo>
                    <a:pt x="507" y="878"/>
                    <a:pt x="501" y="873"/>
                    <a:pt x="494" y="870"/>
                  </a:cubicBezTo>
                  <a:cubicBezTo>
                    <a:pt x="486" y="866"/>
                    <a:pt x="476" y="865"/>
                    <a:pt x="467" y="864"/>
                  </a:cubicBezTo>
                  <a:cubicBezTo>
                    <a:pt x="461" y="863"/>
                    <a:pt x="456" y="862"/>
                    <a:pt x="451" y="862"/>
                  </a:cubicBezTo>
                  <a:cubicBezTo>
                    <a:pt x="449" y="843"/>
                    <a:pt x="445" y="824"/>
                    <a:pt x="442" y="805"/>
                  </a:cubicBezTo>
                  <a:cubicBezTo>
                    <a:pt x="438" y="785"/>
                    <a:pt x="434" y="765"/>
                    <a:pt x="434" y="744"/>
                  </a:cubicBezTo>
                  <a:cubicBezTo>
                    <a:pt x="434" y="736"/>
                    <a:pt x="434" y="727"/>
                    <a:pt x="433" y="719"/>
                  </a:cubicBezTo>
                  <a:cubicBezTo>
                    <a:pt x="433" y="714"/>
                    <a:pt x="435" y="709"/>
                    <a:pt x="436" y="704"/>
                  </a:cubicBezTo>
                  <a:cubicBezTo>
                    <a:pt x="437" y="699"/>
                    <a:pt x="438" y="694"/>
                    <a:pt x="438" y="689"/>
                  </a:cubicBezTo>
                  <a:cubicBezTo>
                    <a:pt x="441" y="672"/>
                    <a:pt x="443" y="655"/>
                    <a:pt x="432" y="640"/>
                  </a:cubicBezTo>
                  <a:cubicBezTo>
                    <a:pt x="430" y="637"/>
                    <a:pt x="427" y="634"/>
                    <a:pt x="424" y="632"/>
                  </a:cubicBezTo>
                  <a:cubicBezTo>
                    <a:pt x="425" y="625"/>
                    <a:pt x="424" y="618"/>
                    <a:pt x="425" y="611"/>
                  </a:cubicBezTo>
                  <a:cubicBezTo>
                    <a:pt x="426" y="600"/>
                    <a:pt x="428" y="589"/>
                    <a:pt x="430" y="577"/>
                  </a:cubicBezTo>
                  <a:cubicBezTo>
                    <a:pt x="431" y="566"/>
                    <a:pt x="433" y="554"/>
                    <a:pt x="436" y="543"/>
                  </a:cubicBezTo>
                  <a:cubicBezTo>
                    <a:pt x="441" y="522"/>
                    <a:pt x="445" y="500"/>
                    <a:pt x="450" y="479"/>
                  </a:cubicBezTo>
                  <a:cubicBezTo>
                    <a:pt x="453" y="469"/>
                    <a:pt x="454" y="458"/>
                    <a:pt x="456" y="448"/>
                  </a:cubicBezTo>
                  <a:cubicBezTo>
                    <a:pt x="460" y="446"/>
                    <a:pt x="463" y="444"/>
                    <a:pt x="466" y="442"/>
                  </a:cubicBezTo>
                  <a:cubicBezTo>
                    <a:pt x="473" y="438"/>
                    <a:pt x="479" y="433"/>
                    <a:pt x="486" y="428"/>
                  </a:cubicBezTo>
                  <a:cubicBezTo>
                    <a:pt x="493" y="424"/>
                    <a:pt x="500" y="419"/>
                    <a:pt x="507" y="416"/>
                  </a:cubicBezTo>
                  <a:cubicBezTo>
                    <a:pt x="514" y="412"/>
                    <a:pt x="519" y="405"/>
                    <a:pt x="526" y="402"/>
                  </a:cubicBezTo>
                  <a:cubicBezTo>
                    <a:pt x="533" y="399"/>
                    <a:pt x="541" y="400"/>
                    <a:pt x="548" y="396"/>
                  </a:cubicBezTo>
                  <a:cubicBezTo>
                    <a:pt x="552" y="394"/>
                    <a:pt x="549" y="389"/>
                    <a:pt x="545" y="389"/>
                  </a:cubicBezTo>
                  <a:cubicBezTo>
                    <a:pt x="543" y="390"/>
                    <a:pt x="540" y="390"/>
                    <a:pt x="538" y="390"/>
                  </a:cubicBezTo>
                  <a:cubicBezTo>
                    <a:pt x="539" y="390"/>
                    <a:pt x="539" y="390"/>
                    <a:pt x="539" y="390"/>
                  </a:cubicBezTo>
                  <a:cubicBezTo>
                    <a:pt x="547" y="380"/>
                    <a:pt x="541" y="368"/>
                    <a:pt x="531" y="364"/>
                  </a:cubicBezTo>
                  <a:cubicBezTo>
                    <a:pt x="529" y="361"/>
                    <a:pt x="525" y="360"/>
                    <a:pt x="521" y="361"/>
                  </a:cubicBezTo>
                  <a:cubicBezTo>
                    <a:pt x="520" y="362"/>
                    <a:pt x="518" y="363"/>
                    <a:pt x="517" y="364"/>
                  </a:cubicBezTo>
                  <a:cubicBezTo>
                    <a:pt x="513" y="362"/>
                    <a:pt x="508" y="361"/>
                    <a:pt x="503" y="365"/>
                  </a:cubicBezTo>
                  <a:cubicBezTo>
                    <a:pt x="502" y="365"/>
                    <a:pt x="501" y="366"/>
                    <a:pt x="500" y="367"/>
                  </a:cubicBezTo>
                  <a:cubicBezTo>
                    <a:pt x="500" y="366"/>
                    <a:pt x="500" y="366"/>
                    <a:pt x="500" y="365"/>
                  </a:cubicBezTo>
                  <a:cubicBezTo>
                    <a:pt x="501" y="359"/>
                    <a:pt x="497" y="354"/>
                    <a:pt x="491" y="355"/>
                  </a:cubicBezTo>
                  <a:cubicBezTo>
                    <a:pt x="489" y="353"/>
                    <a:pt x="486" y="352"/>
                    <a:pt x="483" y="352"/>
                  </a:cubicBezTo>
                  <a:cubicBezTo>
                    <a:pt x="481" y="348"/>
                    <a:pt x="477" y="346"/>
                    <a:pt x="474" y="349"/>
                  </a:cubicBezTo>
                  <a:cubicBezTo>
                    <a:pt x="473" y="349"/>
                    <a:pt x="473" y="349"/>
                    <a:pt x="473" y="349"/>
                  </a:cubicBezTo>
                  <a:cubicBezTo>
                    <a:pt x="472" y="349"/>
                    <a:pt x="471" y="350"/>
                    <a:pt x="470" y="350"/>
                  </a:cubicBezTo>
                  <a:cubicBezTo>
                    <a:pt x="470" y="349"/>
                    <a:pt x="469" y="348"/>
                    <a:pt x="469" y="347"/>
                  </a:cubicBezTo>
                  <a:cubicBezTo>
                    <a:pt x="467" y="345"/>
                    <a:pt x="464" y="343"/>
                    <a:pt x="461" y="343"/>
                  </a:cubicBezTo>
                  <a:cubicBezTo>
                    <a:pt x="461" y="342"/>
                    <a:pt x="462" y="340"/>
                    <a:pt x="462" y="338"/>
                  </a:cubicBezTo>
                  <a:cubicBezTo>
                    <a:pt x="462" y="335"/>
                    <a:pt x="458" y="334"/>
                    <a:pt x="456" y="335"/>
                  </a:cubicBezTo>
                  <a:cubicBezTo>
                    <a:pt x="454" y="336"/>
                    <a:pt x="450" y="338"/>
                    <a:pt x="447" y="340"/>
                  </a:cubicBezTo>
                  <a:cubicBezTo>
                    <a:pt x="443" y="338"/>
                    <a:pt x="440" y="339"/>
                    <a:pt x="437" y="341"/>
                  </a:cubicBezTo>
                  <a:cubicBezTo>
                    <a:pt x="436" y="337"/>
                    <a:pt x="433" y="334"/>
                    <a:pt x="429" y="334"/>
                  </a:cubicBezTo>
                  <a:cubicBezTo>
                    <a:pt x="427" y="334"/>
                    <a:pt x="425" y="335"/>
                    <a:pt x="424" y="336"/>
                  </a:cubicBezTo>
                  <a:cubicBezTo>
                    <a:pt x="423" y="336"/>
                    <a:pt x="423" y="336"/>
                    <a:pt x="423" y="336"/>
                  </a:cubicBezTo>
                  <a:cubicBezTo>
                    <a:pt x="421" y="333"/>
                    <a:pt x="418" y="331"/>
                    <a:pt x="415" y="331"/>
                  </a:cubicBezTo>
                  <a:cubicBezTo>
                    <a:pt x="414" y="330"/>
                    <a:pt x="412" y="330"/>
                    <a:pt x="411" y="329"/>
                  </a:cubicBezTo>
                  <a:cubicBezTo>
                    <a:pt x="410" y="329"/>
                    <a:pt x="410" y="329"/>
                    <a:pt x="409" y="328"/>
                  </a:cubicBezTo>
                  <a:cubicBezTo>
                    <a:pt x="404" y="325"/>
                    <a:pt x="400" y="325"/>
                    <a:pt x="395" y="329"/>
                  </a:cubicBezTo>
                  <a:cubicBezTo>
                    <a:pt x="393" y="328"/>
                    <a:pt x="391" y="328"/>
                    <a:pt x="389" y="328"/>
                  </a:cubicBezTo>
                  <a:cubicBezTo>
                    <a:pt x="387" y="329"/>
                    <a:pt x="385" y="330"/>
                    <a:pt x="383" y="333"/>
                  </a:cubicBezTo>
                  <a:cubicBezTo>
                    <a:pt x="381" y="331"/>
                    <a:pt x="378" y="330"/>
                    <a:pt x="376" y="331"/>
                  </a:cubicBezTo>
                  <a:cubicBezTo>
                    <a:pt x="373" y="328"/>
                    <a:pt x="369" y="328"/>
                    <a:pt x="365" y="332"/>
                  </a:cubicBezTo>
                  <a:cubicBezTo>
                    <a:pt x="364" y="333"/>
                    <a:pt x="363" y="336"/>
                    <a:pt x="363" y="338"/>
                  </a:cubicBezTo>
                  <a:cubicBezTo>
                    <a:pt x="361" y="337"/>
                    <a:pt x="358" y="337"/>
                    <a:pt x="356" y="337"/>
                  </a:cubicBezTo>
                  <a:cubicBezTo>
                    <a:pt x="355" y="337"/>
                    <a:pt x="353" y="339"/>
                    <a:pt x="353" y="340"/>
                  </a:cubicBezTo>
                  <a:cubicBezTo>
                    <a:pt x="353" y="340"/>
                    <a:pt x="353" y="341"/>
                    <a:pt x="353" y="341"/>
                  </a:cubicBezTo>
                  <a:cubicBezTo>
                    <a:pt x="349" y="340"/>
                    <a:pt x="342" y="341"/>
                    <a:pt x="342" y="346"/>
                  </a:cubicBezTo>
                  <a:cubicBezTo>
                    <a:pt x="339" y="344"/>
                    <a:pt x="336" y="344"/>
                    <a:pt x="334" y="344"/>
                  </a:cubicBezTo>
                  <a:cubicBezTo>
                    <a:pt x="333" y="344"/>
                    <a:pt x="332" y="344"/>
                    <a:pt x="332" y="344"/>
                  </a:cubicBezTo>
                  <a:cubicBezTo>
                    <a:pt x="325" y="346"/>
                    <a:pt x="325" y="355"/>
                    <a:pt x="329" y="360"/>
                  </a:cubicBezTo>
                  <a:cubicBezTo>
                    <a:pt x="328" y="360"/>
                    <a:pt x="327" y="360"/>
                    <a:pt x="325" y="359"/>
                  </a:cubicBezTo>
                  <a:cubicBezTo>
                    <a:pt x="325" y="359"/>
                    <a:pt x="325" y="359"/>
                    <a:pt x="325" y="359"/>
                  </a:cubicBezTo>
                  <a:cubicBezTo>
                    <a:pt x="326" y="354"/>
                    <a:pt x="325" y="349"/>
                    <a:pt x="319" y="346"/>
                  </a:cubicBezTo>
                  <a:cubicBezTo>
                    <a:pt x="317" y="346"/>
                    <a:pt x="316" y="347"/>
                    <a:pt x="315" y="348"/>
                  </a:cubicBezTo>
                  <a:cubicBezTo>
                    <a:pt x="313" y="350"/>
                    <a:pt x="313" y="353"/>
                    <a:pt x="313" y="355"/>
                  </a:cubicBezTo>
                  <a:cubicBezTo>
                    <a:pt x="305" y="352"/>
                    <a:pt x="299" y="364"/>
                    <a:pt x="304" y="370"/>
                  </a:cubicBezTo>
                  <a:cubicBezTo>
                    <a:pt x="302" y="371"/>
                    <a:pt x="301" y="372"/>
                    <a:pt x="299" y="372"/>
                  </a:cubicBezTo>
                  <a:cubicBezTo>
                    <a:pt x="299" y="371"/>
                    <a:pt x="298" y="370"/>
                    <a:pt x="297" y="369"/>
                  </a:cubicBezTo>
                  <a:cubicBezTo>
                    <a:pt x="295" y="365"/>
                    <a:pt x="289" y="368"/>
                    <a:pt x="290" y="372"/>
                  </a:cubicBezTo>
                  <a:cubicBezTo>
                    <a:pt x="290" y="372"/>
                    <a:pt x="290" y="373"/>
                    <a:pt x="291" y="373"/>
                  </a:cubicBezTo>
                  <a:cubicBezTo>
                    <a:pt x="291" y="374"/>
                    <a:pt x="291" y="375"/>
                    <a:pt x="292" y="375"/>
                  </a:cubicBezTo>
                  <a:cubicBezTo>
                    <a:pt x="292" y="375"/>
                    <a:pt x="292" y="375"/>
                    <a:pt x="292" y="375"/>
                  </a:cubicBezTo>
                  <a:cubicBezTo>
                    <a:pt x="287" y="378"/>
                    <a:pt x="281" y="378"/>
                    <a:pt x="276" y="379"/>
                  </a:cubicBezTo>
                  <a:cubicBezTo>
                    <a:pt x="271" y="380"/>
                    <a:pt x="267" y="382"/>
                    <a:pt x="262" y="384"/>
                  </a:cubicBezTo>
                  <a:cubicBezTo>
                    <a:pt x="260" y="385"/>
                    <a:pt x="258" y="390"/>
                    <a:pt x="262" y="391"/>
                  </a:cubicBezTo>
                  <a:cubicBezTo>
                    <a:pt x="262" y="391"/>
                    <a:pt x="262" y="391"/>
                    <a:pt x="263" y="392"/>
                  </a:cubicBezTo>
                  <a:cubicBezTo>
                    <a:pt x="265" y="392"/>
                    <a:pt x="266" y="392"/>
                    <a:pt x="268" y="390"/>
                  </a:cubicBezTo>
                  <a:cubicBezTo>
                    <a:pt x="273" y="388"/>
                    <a:pt x="278" y="386"/>
                    <a:pt x="283" y="385"/>
                  </a:cubicBezTo>
                  <a:cubicBezTo>
                    <a:pt x="287" y="385"/>
                    <a:pt x="291" y="384"/>
                    <a:pt x="294" y="382"/>
                  </a:cubicBezTo>
                  <a:cubicBezTo>
                    <a:pt x="294" y="384"/>
                    <a:pt x="295" y="386"/>
                    <a:pt x="295" y="388"/>
                  </a:cubicBezTo>
                  <a:cubicBezTo>
                    <a:pt x="296" y="393"/>
                    <a:pt x="298" y="397"/>
                    <a:pt x="301" y="402"/>
                  </a:cubicBezTo>
                  <a:cubicBezTo>
                    <a:pt x="308" y="412"/>
                    <a:pt x="311" y="425"/>
                    <a:pt x="315" y="436"/>
                  </a:cubicBezTo>
                  <a:cubicBezTo>
                    <a:pt x="323" y="459"/>
                    <a:pt x="333" y="480"/>
                    <a:pt x="332" y="505"/>
                  </a:cubicBezTo>
                  <a:cubicBezTo>
                    <a:pt x="332" y="527"/>
                    <a:pt x="332" y="550"/>
                    <a:pt x="339" y="571"/>
                  </a:cubicBezTo>
                  <a:cubicBezTo>
                    <a:pt x="344" y="582"/>
                    <a:pt x="350" y="592"/>
                    <a:pt x="350" y="604"/>
                  </a:cubicBezTo>
                  <a:cubicBezTo>
                    <a:pt x="350" y="608"/>
                    <a:pt x="349" y="614"/>
                    <a:pt x="350" y="618"/>
                  </a:cubicBezTo>
                  <a:cubicBezTo>
                    <a:pt x="350" y="618"/>
                    <a:pt x="350" y="618"/>
                    <a:pt x="350" y="618"/>
                  </a:cubicBezTo>
                  <a:cubicBezTo>
                    <a:pt x="339" y="622"/>
                    <a:pt x="335" y="637"/>
                    <a:pt x="334" y="647"/>
                  </a:cubicBezTo>
                  <a:cubicBezTo>
                    <a:pt x="331" y="661"/>
                    <a:pt x="333" y="677"/>
                    <a:pt x="333" y="692"/>
                  </a:cubicBezTo>
                  <a:cubicBezTo>
                    <a:pt x="333" y="700"/>
                    <a:pt x="332" y="708"/>
                    <a:pt x="330" y="716"/>
                  </a:cubicBezTo>
                  <a:cubicBezTo>
                    <a:pt x="328" y="723"/>
                    <a:pt x="324" y="730"/>
                    <a:pt x="321" y="736"/>
                  </a:cubicBezTo>
                  <a:cubicBezTo>
                    <a:pt x="316" y="751"/>
                    <a:pt x="310" y="767"/>
                    <a:pt x="307" y="782"/>
                  </a:cubicBezTo>
                  <a:cubicBezTo>
                    <a:pt x="304" y="796"/>
                    <a:pt x="304" y="811"/>
                    <a:pt x="304" y="826"/>
                  </a:cubicBezTo>
                  <a:cubicBezTo>
                    <a:pt x="304" y="838"/>
                    <a:pt x="304" y="851"/>
                    <a:pt x="303" y="864"/>
                  </a:cubicBezTo>
                  <a:cubicBezTo>
                    <a:pt x="301" y="864"/>
                    <a:pt x="298" y="864"/>
                    <a:pt x="296" y="865"/>
                  </a:cubicBezTo>
                  <a:cubicBezTo>
                    <a:pt x="287" y="866"/>
                    <a:pt x="278" y="867"/>
                    <a:pt x="270" y="869"/>
                  </a:cubicBezTo>
                  <a:cubicBezTo>
                    <a:pt x="261" y="871"/>
                    <a:pt x="254" y="877"/>
                    <a:pt x="246" y="881"/>
                  </a:cubicBezTo>
                  <a:cubicBezTo>
                    <a:pt x="240" y="886"/>
                    <a:pt x="234" y="889"/>
                    <a:pt x="228" y="895"/>
                  </a:cubicBezTo>
                  <a:cubicBezTo>
                    <a:pt x="222" y="900"/>
                    <a:pt x="218" y="908"/>
                    <a:pt x="216" y="915"/>
                  </a:cubicBezTo>
                  <a:cubicBezTo>
                    <a:pt x="214" y="913"/>
                    <a:pt x="212" y="911"/>
                    <a:pt x="210" y="909"/>
                  </a:cubicBezTo>
                  <a:cubicBezTo>
                    <a:pt x="210" y="908"/>
                    <a:pt x="210" y="908"/>
                    <a:pt x="209" y="907"/>
                  </a:cubicBezTo>
                  <a:cubicBezTo>
                    <a:pt x="208" y="905"/>
                    <a:pt x="206" y="904"/>
                    <a:pt x="205" y="903"/>
                  </a:cubicBezTo>
                  <a:cubicBezTo>
                    <a:pt x="205" y="902"/>
                    <a:pt x="204" y="901"/>
                    <a:pt x="204" y="900"/>
                  </a:cubicBezTo>
                  <a:cubicBezTo>
                    <a:pt x="204" y="899"/>
                    <a:pt x="202" y="898"/>
                    <a:pt x="201" y="898"/>
                  </a:cubicBezTo>
                  <a:cubicBezTo>
                    <a:pt x="186" y="877"/>
                    <a:pt x="181" y="851"/>
                    <a:pt x="178" y="825"/>
                  </a:cubicBezTo>
                  <a:cubicBezTo>
                    <a:pt x="176" y="803"/>
                    <a:pt x="175" y="780"/>
                    <a:pt x="171" y="758"/>
                  </a:cubicBezTo>
                  <a:cubicBezTo>
                    <a:pt x="172" y="758"/>
                    <a:pt x="173" y="759"/>
                    <a:pt x="174" y="760"/>
                  </a:cubicBezTo>
                  <a:cubicBezTo>
                    <a:pt x="176" y="762"/>
                    <a:pt x="178" y="763"/>
                    <a:pt x="180" y="765"/>
                  </a:cubicBezTo>
                  <a:cubicBezTo>
                    <a:pt x="182" y="766"/>
                    <a:pt x="184" y="767"/>
                    <a:pt x="186" y="767"/>
                  </a:cubicBezTo>
                  <a:cubicBezTo>
                    <a:pt x="186" y="767"/>
                    <a:pt x="186" y="767"/>
                    <a:pt x="186" y="767"/>
                  </a:cubicBezTo>
                  <a:cubicBezTo>
                    <a:pt x="183" y="766"/>
                    <a:pt x="180" y="764"/>
                    <a:pt x="178" y="762"/>
                  </a:cubicBezTo>
                  <a:cubicBezTo>
                    <a:pt x="175" y="759"/>
                    <a:pt x="173" y="757"/>
                    <a:pt x="171" y="755"/>
                  </a:cubicBezTo>
                  <a:cubicBezTo>
                    <a:pt x="171" y="755"/>
                    <a:pt x="171" y="755"/>
                    <a:pt x="171" y="754"/>
                  </a:cubicBezTo>
                  <a:cubicBezTo>
                    <a:pt x="169" y="749"/>
                    <a:pt x="168" y="744"/>
                    <a:pt x="167" y="738"/>
                  </a:cubicBezTo>
                  <a:cubicBezTo>
                    <a:pt x="163" y="727"/>
                    <a:pt x="158" y="716"/>
                    <a:pt x="153" y="705"/>
                  </a:cubicBezTo>
                  <a:cubicBezTo>
                    <a:pt x="155" y="706"/>
                    <a:pt x="157" y="706"/>
                    <a:pt x="158" y="707"/>
                  </a:cubicBezTo>
                  <a:cubicBezTo>
                    <a:pt x="160" y="708"/>
                    <a:pt x="162" y="710"/>
                    <a:pt x="165" y="710"/>
                  </a:cubicBezTo>
                  <a:cubicBezTo>
                    <a:pt x="165" y="710"/>
                    <a:pt x="165" y="709"/>
                    <a:pt x="165" y="709"/>
                  </a:cubicBezTo>
                  <a:cubicBezTo>
                    <a:pt x="162" y="709"/>
                    <a:pt x="160" y="707"/>
                    <a:pt x="157" y="705"/>
                  </a:cubicBezTo>
                  <a:cubicBezTo>
                    <a:pt x="156" y="704"/>
                    <a:pt x="154" y="703"/>
                    <a:pt x="152" y="702"/>
                  </a:cubicBezTo>
                  <a:cubicBezTo>
                    <a:pt x="150" y="698"/>
                    <a:pt x="148" y="694"/>
                    <a:pt x="146" y="690"/>
                  </a:cubicBezTo>
                  <a:cubicBezTo>
                    <a:pt x="145" y="688"/>
                    <a:pt x="144" y="686"/>
                    <a:pt x="144" y="684"/>
                  </a:cubicBezTo>
                  <a:cubicBezTo>
                    <a:pt x="146" y="681"/>
                    <a:pt x="146" y="676"/>
                    <a:pt x="149" y="674"/>
                  </a:cubicBezTo>
                  <a:cubicBezTo>
                    <a:pt x="149" y="674"/>
                    <a:pt x="149" y="674"/>
                    <a:pt x="149" y="674"/>
                  </a:cubicBezTo>
                  <a:cubicBezTo>
                    <a:pt x="148" y="674"/>
                    <a:pt x="147" y="676"/>
                    <a:pt x="146" y="677"/>
                  </a:cubicBezTo>
                  <a:cubicBezTo>
                    <a:pt x="145" y="679"/>
                    <a:pt x="144" y="681"/>
                    <a:pt x="143" y="682"/>
                  </a:cubicBezTo>
                  <a:cubicBezTo>
                    <a:pt x="140" y="675"/>
                    <a:pt x="136" y="668"/>
                    <a:pt x="133" y="661"/>
                  </a:cubicBezTo>
                  <a:cubicBezTo>
                    <a:pt x="134" y="662"/>
                    <a:pt x="135" y="663"/>
                    <a:pt x="136" y="663"/>
                  </a:cubicBezTo>
                  <a:cubicBezTo>
                    <a:pt x="137" y="664"/>
                    <a:pt x="140" y="665"/>
                    <a:pt x="142" y="664"/>
                  </a:cubicBezTo>
                  <a:cubicBezTo>
                    <a:pt x="142" y="664"/>
                    <a:pt x="142" y="664"/>
                    <a:pt x="142" y="664"/>
                  </a:cubicBezTo>
                  <a:cubicBezTo>
                    <a:pt x="140" y="666"/>
                    <a:pt x="136" y="662"/>
                    <a:pt x="134" y="661"/>
                  </a:cubicBezTo>
                  <a:cubicBezTo>
                    <a:pt x="133" y="661"/>
                    <a:pt x="133" y="660"/>
                    <a:pt x="132" y="660"/>
                  </a:cubicBezTo>
                  <a:cubicBezTo>
                    <a:pt x="128" y="653"/>
                    <a:pt x="124" y="646"/>
                    <a:pt x="119" y="640"/>
                  </a:cubicBezTo>
                  <a:cubicBezTo>
                    <a:pt x="118" y="638"/>
                    <a:pt x="117" y="637"/>
                    <a:pt x="116" y="636"/>
                  </a:cubicBezTo>
                  <a:cubicBezTo>
                    <a:pt x="117" y="633"/>
                    <a:pt x="117" y="628"/>
                    <a:pt x="117" y="626"/>
                  </a:cubicBezTo>
                  <a:cubicBezTo>
                    <a:pt x="117" y="619"/>
                    <a:pt x="116" y="613"/>
                    <a:pt x="119" y="606"/>
                  </a:cubicBezTo>
                  <a:cubicBezTo>
                    <a:pt x="119" y="606"/>
                    <a:pt x="119" y="606"/>
                    <a:pt x="119" y="606"/>
                  </a:cubicBezTo>
                  <a:cubicBezTo>
                    <a:pt x="117" y="611"/>
                    <a:pt x="116" y="617"/>
                    <a:pt x="115" y="623"/>
                  </a:cubicBezTo>
                  <a:cubicBezTo>
                    <a:pt x="115" y="626"/>
                    <a:pt x="115" y="630"/>
                    <a:pt x="114" y="633"/>
                  </a:cubicBezTo>
                  <a:cubicBezTo>
                    <a:pt x="105" y="622"/>
                    <a:pt x="95" y="611"/>
                    <a:pt x="86" y="598"/>
                  </a:cubicBezTo>
                  <a:cubicBezTo>
                    <a:pt x="90" y="600"/>
                    <a:pt x="94" y="601"/>
                    <a:pt x="98" y="603"/>
                  </a:cubicBezTo>
                  <a:cubicBezTo>
                    <a:pt x="102" y="604"/>
                    <a:pt x="105" y="605"/>
                    <a:pt x="109" y="606"/>
                  </a:cubicBezTo>
                  <a:cubicBezTo>
                    <a:pt x="111" y="607"/>
                    <a:pt x="114" y="607"/>
                    <a:pt x="117" y="606"/>
                  </a:cubicBezTo>
                  <a:cubicBezTo>
                    <a:pt x="117" y="606"/>
                    <a:pt x="117" y="606"/>
                    <a:pt x="117" y="606"/>
                  </a:cubicBezTo>
                  <a:cubicBezTo>
                    <a:pt x="111" y="607"/>
                    <a:pt x="103" y="604"/>
                    <a:pt x="98" y="601"/>
                  </a:cubicBezTo>
                  <a:cubicBezTo>
                    <a:pt x="93" y="599"/>
                    <a:pt x="89" y="597"/>
                    <a:pt x="84" y="595"/>
                  </a:cubicBezTo>
                  <a:cubicBezTo>
                    <a:pt x="82" y="593"/>
                    <a:pt x="81" y="590"/>
                    <a:pt x="79" y="588"/>
                  </a:cubicBezTo>
                  <a:cubicBezTo>
                    <a:pt x="80" y="586"/>
                    <a:pt x="80" y="584"/>
                    <a:pt x="80" y="583"/>
                  </a:cubicBezTo>
                  <a:cubicBezTo>
                    <a:pt x="81" y="578"/>
                    <a:pt x="82" y="572"/>
                    <a:pt x="83" y="567"/>
                  </a:cubicBezTo>
                  <a:cubicBezTo>
                    <a:pt x="83" y="563"/>
                    <a:pt x="84" y="558"/>
                    <a:pt x="85" y="554"/>
                  </a:cubicBezTo>
                  <a:cubicBezTo>
                    <a:pt x="85" y="554"/>
                    <a:pt x="85" y="554"/>
                    <a:pt x="86" y="555"/>
                  </a:cubicBezTo>
                  <a:cubicBezTo>
                    <a:pt x="86" y="555"/>
                    <a:pt x="86" y="555"/>
                    <a:pt x="86" y="554"/>
                  </a:cubicBezTo>
                  <a:cubicBezTo>
                    <a:pt x="85" y="554"/>
                    <a:pt x="85" y="554"/>
                    <a:pt x="85" y="554"/>
                  </a:cubicBezTo>
                  <a:cubicBezTo>
                    <a:pt x="85" y="553"/>
                    <a:pt x="85" y="553"/>
                    <a:pt x="85" y="553"/>
                  </a:cubicBezTo>
                  <a:cubicBezTo>
                    <a:pt x="86" y="550"/>
                    <a:pt x="85" y="546"/>
                    <a:pt x="87" y="544"/>
                  </a:cubicBezTo>
                  <a:cubicBezTo>
                    <a:pt x="87" y="544"/>
                    <a:pt x="87" y="544"/>
                    <a:pt x="87" y="544"/>
                  </a:cubicBezTo>
                  <a:cubicBezTo>
                    <a:pt x="85" y="545"/>
                    <a:pt x="85" y="548"/>
                    <a:pt x="85" y="549"/>
                  </a:cubicBezTo>
                  <a:cubicBezTo>
                    <a:pt x="85" y="551"/>
                    <a:pt x="85" y="552"/>
                    <a:pt x="85" y="553"/>
                  </a:cubicBezTo>
                  <a:cubicBezTo>
                    <a:pt x="84" y="552"/>
                    <a:pt x="83" y="551"/>
                    <a:pt x="81" y="551"/>
                  </a:cubicBezTo>
                  <a:cubicBezTo>
                    <a:pt x="80" y="550"/>
                    <a:pt x="78" y="549"/>
                    <a:pt x="77" y="548"/>
                  </a:cubicBezTo>
                  <a:cubicBezTo>
                    <a:pt x="76" y="548"/>
                    <a:pt x="75" y="547"/>
                    <a:pt x="75" y="546"/>
                  </a:cubicBezTo>
                  <a:cubicBezTo>
                    <a:pt x="73" y="544"/>
                    <a:pt x="70" y="542"/>
                    <a:pt x="68" y="541"/>
                  </a:cubicBezTo>
                  <a:cubicBezTo>
                    <a:pt x="66" y="539"/>
                    <a:pt x="63" y="537"/>
                    <a:pt x="61" y="535"/>
                  </a:cubicBezTo>
                  <a:cubicBezTo>
                    <a:pt x="59" y="533"/>
                    <a:pt x="58" y="531"/>
                    <a:pt x="56" y="529"/>
                  </a:cubicBezTo>
                  <a:cubicBezTo>
                    <a:pt x="54" y="527"/>
                    <a:pt x="52" y="526"/>
                    <a:pt x="51" y="524"/>
                  </a:cubicBezTo>
                  <a:cubicBezTo>
                    <a:pt x="52" y="521"/>
                    <a:pt x="54" y="517"/>
                    <a:pt x="55" y="513"/>
                  </a:cubicBezTo>
                  <a:cubicBezTo>
                    <a:pt x="57" y="508"/>
                    <a:pt x="58" y="503"/>
                    <a:pt x="59" y="498"/>
                  </a:cubicBezTo>
                  <a:cubicBezTo>
                    <a:pt x="59" y="494"/>
                    <a:pt x="59" y="490"/>
                    <a:pt x="61" y="486"/>
                  </a:cubicBezTo>
                  <a:cubicBezTo>
                    <a:pt x="61" y="486"/>
                    <a:pt x="61" y="486"/>
                    <a:pt x="61" y="486"/>
                  </a:cubicBezTo>
                  <a:cubicBezTo>
                    <a:pt x="60" y="488"/>
                    <a:pt x="59" y="491"/>
                    <a:pt x="59" y="494"/>
                  </a:cubicBezTo>
                  <a:cubicBezTo>
                    <a:pt x="58" y="499"/>
                    <a:pt x="57" y="503"/>
                    <a:pt x="55" y="508"/>
                  </a:cubicBezTo>
                  <a:cubicBezTo>
                    <a:pt x="53" y="513"/>
                    <a:pt x="51" y="518"/>
                    <a:pt x="49" y="522"/>
                  </a:cubicBezTo>
                  <a:cubicBezTo>
                    <a:pt x="49" y="523"/>
                    <a:pt x="49" y="523"/>
                    <a:pt x="49" y="523"/>
                  </a:cubicBezTo>
                  <a:cubicBezTo>
                    <a:pt x="48" y="522"/>
                    <a:pt x="47" y="522"/>
                    <a:pt x="45" y="521"/>
                  </a:cubicBezTo>
                  <a:cubicBezTo>
                    <a:pt x="42" y="514"/>
                    <a:pt x="39" y="507"/>
                    <a:pt x="37" y="500"/>
                  </a:cubicBezTo>
                  <a:cubicBezTo>
                    <a:pt x="32" y="490"/>
                    <a:pt x="28" y="480"/>
                    <a:pt x="25" y="469"/>
                  </a:cubicBezTo>
                  <a:cubicBezTo>
                    <a:pt x="26" y="471"/>
                    <a:pt x="28" y="472"/>
                    <a:pt x="30" y="473"/>
                  </a:cubicBezTo>
                  <a:cubicBezTo>
                    <a:pt x="33" y="475"/>
                    <a:pt x="36" y="477"/>
                    <a:pt x="38" y="479"/>
                  </a:cubicBezTo>
                  <a:cubicBezTo>
                    <a:pt x="40" y="480"/>
                    <a:pt x="42" y="481"/>
                    <a:pt x="44" y="481"/>
                  </a:cubicBezTo>
                  <a:cubicBezTo>
                    <a:pt x="44" y="481"/>
                    <a:pt x="44" y="481"/>
                    <a:pt x="44" y="481"/>
                  </a:cubicBezTo>
                  <a:cubicBezTo>
                    <a:pt x="41" y="481"/>
                    <a:pt x="39" y="479"/>
                    <a:pt x="37" y="477"/>
                  </a:cubicBezTo>
                  <a:cubicBezTo>
                    <a:pt x="35" y="475"/>
                    <a:pt x="33" y="474"/>
                    <a:pt x="31" y="472"/>
                  </a:cubicBezTo>
                  <a:cubicBezTo>
                    <a:pt x="29" y="471"/>
                    <a:pt x="27" y="469"/>
                    <a:pt x="25" y="467"/>
                  </a:cubicBezTo>
                  <a:cubicBezTo>
                    <a:pt x="24" y="466"/>
                    <a:pt x="24" y="466"/>
                    <a:pt x="23" y="465"/>
                  </a:cubicBezTo>
                  <a:cubicBezTo>
                    <a:pt x="22" y="461"/>
                    <a:pt x="21" y="457"/>
                    <a:pt x="20" y="453"/>
                  </a:cubicBezTo>
                  <a:cubicBezTo>
                    <a:pt x="19" y="452"/>
                    <a:pt x="19" y="451"/>
                    <a:pt x="19" y="450"/>
                  </a:cubicBezTo>
                  <a:cubicBezTo>
                    <a:pt x="21" y="448"/>
                    <a:pt x="22" y="445"/>
                    <a:pt x="24" y="442"/>
                  </a:cubicBezTo>
                  <a:cubicBezTo>
                    <a:pt x="26" y="438"/>
                    <a:pt x="28" y="434"/>
                    <a:pt x="30" y="430"/>
                  </a:cubicBezTo>
                  <a:cubicBezTo>
                    <a:pt x="32" y="427"/>
                    <a:pt x="33" y="423"/>
                    <a:pt x="35" y="420"/>
                  </a:cubicBezTo>
                  <a:cubicBezTo>
                    <a:pt x="35" y="418"/>
                    <a:pt x="36" y="416"/>
                    <a:pt x="37" y="413"/>
                  </a:cubicBezTo>
                  <a:cubicBezTo>
                    <a:pt x="37" y="415"/>
                    <a:pt x="36" y="416"/>
                    <a:pt x="35" y="417"/>
                  </a:cubicBezTo>
                  <a:cubicBezTo>
                    <a:pt x="34" y="420"/>
                    <a:pt x="32" y="424"/>
                    <a:pt x="30" y="427"/>
                  </a:cubicBezTo>
                  <a:cubicBezTo>
                    <a:pt x="28" y="431"/>
                    <a:pt x="25" y="435"/>
                    <a:pt x="23" y="439"/>
                  </a:cubicBezTo>
                  <a:cubicBezTo>
                    <a:pt x="22" y="441"/>
                    <a:pt x="20" y="445"/>
                    <a:pt x="18" y="447"/>
                  </a:cubicBezTo>
                  <a:cubicBezTo>
                    <a:pt x="13" y="429"/>
                    <a:pt x="10" y="410"/>
                    <a:pt x="9" y="391"/>
                  </a:cubicBezTo>
                  <a:cubicBezTo>
                    <a:pt x="10" y="393"/>
                    <a:pt x="12" y="394"/>
                    <a:pt x="14" y="396"/>
                  </a:cubicBezTo>
                  <a:cubicBezTo>
                    <a:pt x="16" y="399"/>
                    <a:pt x="18" y="402"/>
                    <a:pt x="21" y="404"/>
                  </a:cubicBezTo>
                  <a:cubicBezTo>
                    <a:pt x="23" y="407"/>
                    <a:pt x="24" y="409"/>
                    <a:pt x="27" y="411"/>
                  </a:cubicBezTo>
                  <a:cubicBezTo>
                    <a:pt x="27" y="411"/>
                    <a:pt x="27" y="411"/>
                    <a:pt x="27" y="411"/>
                  </a:cubicBezTo>
                  <a:cubicBezTo>
                    <a:pt x="25" y="409"/>
                    <a:pt x="23" y="407"/>
                    <a:pt x="22" y="404"/>
                  </a:cubicBezTo>
                  <a:cubicBezTo>
                    <a:pt x="21" y="402"/>
                    <a:pt x="19" y="400"/>
                    <a:pt x="17" y="398"/>
                  </a:cubicBezTo>
                  <a:cubicBezTo>
                    <a:pt x="15" y="395"/>
                    <a:pt x="14" y="393"/>
                    <a:pt x="12" y="391"/>
                  </a:cubicBezTo>
                  <a:cubicBezTo>
                    <a:pt x="11" y="389"/>
                    <a:pt x="9" y="388"/>
                    <a:pt x="9" y="387"/>
                  </a:cubicBezTo>
                  <a:cubicBezTo>
                    <a:pt x="8" y="378"/>
                    <a:pt x="8" y="369"/>
                    <a:pt x="8" y="360"/>
                  </a:cubicBezTo>
                  <a:cubicBezTo>
                    <a:pt x="9" y="360"/>
                    <a:pt x="9" y="360"/>
                    <a:pt x="10" y="359"/>
                  </a:cubicBezTo>
                  <a:cubicBezTo>
                    <a:pt x="12" y="357"/>
                    <a:pt x="15" y="355"/>
                    <a:pt x="18" y="353"/>
                  </a:cubicBezTo>
                  <a:cubicBezTo>
                    <a:pt x="23" y="349"/>
                    <a:pt x="28" y="342"/>
                    <a:pt x="35" y="340"/>
                  </a:cubicBezTo>
                  <a:cubicBezTo>
                    <a:pt x="35" y="340"/>
                    <a:pt x="35" y="340"/>
                    <a:pt x="35" y="340"/>
                  </a:cubicBezTo>
                  <a:cubicBezTo>
                    <a:pt x="29" y="342"/>
                    <a:pt x="24" y="347"/>
                    <a:pt x="19" y="350"/>
                  </a:cubicBezTo>
                  <a:cubicBezTo>
                    <a:pt x="17" y="353"/>
                    <a:pt x="14" y="355"/>
                    <a:pt x="11" y="357"/>
                  </a:cubicBezTo>
                  <a:cubicBezTo>
                    <a:pt x="10" y="357"/>
                    <a:pt x="9" y="358"/>
                    <a:pt x="8" y="358"/>
                  </a:cubicBezTo>
                  <a:cubicBezTo>
                    <a:pt x="8" y="356"/>
                    <a:pt x="8" y="355"/>
                    <a:pt x="8" y="353"/>
                  </a:cubicBezTo>
                  <a:cubicBezTo>
                    <a:pt x="9" y="333"/>
                    <a:pt x="11" y="313"/>
                    <a:pt x="16" y="294"/>
                  </a:cubicBezTo>
                  <a:cubicBezTo>
                    <a:pt x="16" y="294"/>
                    <a:pt x="17" y="293"/>
                    <a:pt x="17" y="293"/>
                  </a:cubicBezTo>
                  <a:cubicBezTo>
                    <a:pt x="20" y="292"/>
                    <a:pt x="22" y="290"/>
                    <a:pt x="25" y="289"/>
                  </a:cubicBezTo>
                  <a:cubicBezTo>
                    <a:pt x="27" y="288"/>
                    <a:pt x="30" y="286"/>
                    <a:pt x="32" y="285"/>
                  </a:cubicBezTo>
                  <a:cubicBezTo>
                    <a:pt x="34" y="284"/>
                    <a:pt x="35" y="283"/>
                    <a:pt x="36" y="282"/>
                  </a:cubicBezTo>
                  <a:cubicBezTo>
                    <a:pt x="37" y="286"/>
                    <a:pt x="39" y="289"/>
                    <a:pt x="41" y="292"/>
                  </a:cubicBezTo>
                  <a:cubicBezTo>
                    <a:pt x="41" y="292"/>
                    <a:pt x="41" y="292"/>
                    <a:pt x="41" y="292"/>
                  </a:cubicBezTo>
                  <a:cubicBezTo>
                    <a:pt x="39" y="289"/>
                    <a:pt x="38" y="285"/>
                    <a:pt x="37" y="282"/>
                  </a:cubicBezTo>
                  <a:cubicBezTo>
                    <a:pt x="38" y="281"/>
                    <a:pt x="39" y="281"/>
                    <a:pt x="41" y="281"/>
                  </a:cubicBezTo>
                  <a:cubicBezTo>
                    <a:pt x="41" y="281"/>
                    <a:pt x="41" y="281"/>
                    <a:pt x="41" y="281"/>
                  </a:cubicBezTo>
                  <a:cubicBezTo>
                    <a:pt x="39" y="281"/>
                    <a:pt x="38" y="281"/>
                    <a:pt x="37" y="282"/>
                  </a:cubicBezTo>
                  <a:cubicBezTo>
                    <a:pt x="37" y="282"/>
                    <a:pt x="37" y="282"/>
                    <a:pt x="37" y="281"/>
                  </a:cubicBezTo>
                  <a:cubicBezTo>
                    <a:pt x="36" y="278"/>
                    <a:pt x="34" y="275"/>
                    <a:pt x="33" y="272"/>
                  </a:cubicBezTo>
                  <a:cubicBezTo>
                    <a:pt x="31" y="268"/>
                    <a:pt x="29" y="264"/>
                    <a:pt x="28" y="260"/>
                  </a:cubicBezTo>
                  <a:cubicBezTo>
                    <a:pt x="28" y="258"/>
                    <a:pt x="28" y="257"/>
                    <a:pt x="27" y="255"/>
                  </a:cubicBezTo>
                  <a:cubicBezTo>
                    <a:pt x="27" y="255"/>
                    <a:pt x="27" y="255"/>
                    <a:pt x="27" y="254"/>
                  </a:cubicBezTo>
                  <a:cubicBezTo>
                    <a:pt x="39" y="223"/>
                    <a:pt x="58" y="195"/>
                    <a:pt x="78" y="168"/>
                  </a:cubicBezTo>
                  <a:cubicBezTo>
                    <a:pt x="119" y="116"/>
                    <a:pt x="171" y="72"/>
                    <a:pt x="231" y="45"/>
                  </a:cubicBezTo>
                  <a:cubicBezTo>
                    <a:pt x="263" y="30"/>
                    <a:pt x="299" y="19"/>
                    <a:pt x="334" y="13"/>
                  </a:cubicBezTo>
                  <a:cubicBezTo>
                    <a:pt x="352" y="9"/>
                    <a:pt x="372" y="8"/>
                    <a:pt x="391" y="9"/>
                  </a:cubicBezTo>
                  <a:cubicBezTo>
                    <a:pt x="410" y="9"/>
                    <a:pt x="429" y="10"/>
                    <a:pt x="447" y="16"/>
                  </a:cubicBezTo>
                  <a:cubicBezTo>
                    <a:pt x="461" y="20"/>
                    <a:pt x="474" y="27"/>
                    <a:pt x="487" y="31"/>
                  </a:cubicBezTo>
                  <a:cubicBezTo>
                    <a:pt x="501" y="37"/>
                    <a:pt x="516" y="41"/>
                    <a:pt x="530" y="47"/>
                  </a:cubicBezTo>
                  <a:cubicBezTo>
                    <a:pt x="544" y="52"/>
                    <a:pt x="558" y="59"/>
                    <a:pt x="572" y="66"/>
                  </a:cubicBezTo>
                  <a:cubicBezTo>
                    <a:pt x="574" y="77"/>
                    <a:pt x="575" y="89"/>
                    <a:pt x="573" y="100"/>
                  </a:cubicBezTo>
                  <a:cubicBezTo>
                    <a:pt x="573" y="101"/>
                    <a:pt x="574" y="101"/>
                    <a:pt x="574" y="100"/>
                  </a:cubicBezTo>
                  <a:cubicBezTo>
                    <a:pt x="576" y="89"/>
                    <a:pt x="575" y="78"/>
                    <a:pt x="573" y="67"/>
                  </a:cubicBezTo>
                  <a:cubicBezTo>
                    <a:pt x="585" y="73"/>
                    <a:pt x="597" y="80"/>
                    <a:pt x="609" y="87"/>
                  </a:cubicBezTo>
                  <a:cubicBezTo>
                    <a:pt x="609" y="91"/>
                    <a:pt x="611" y="95"/>
                    <a:pt x="611" y="99"/>
                  </a:cubicBezTo>
                  <a:cubicBezTo>
                    <a:pt x="612" y="105"/>
                    <a:pt x="613" y="112"/>
                    <a:pt x="614" y="118"/>
                  </a:cubicBezTo>
                  <a:cubicBezTo>
                    <a:pt x="615" y="124"/>
                    <a:pt x="616" y="130"/>
                    <a:pt x="616" y="135"/>
                  </a:cubicBezTo>
                  <a:cubicBezTo>
                    <a:pt x="615" y="135"/>
                    <a:pt x="614" y="134"/>
                    <a:pt x="613" y="133"/>
                  </a:cubicBezTo>
                  <a:cubicBezTo>
                    <a:pt x="613" y="133"/>
                    <a:pt x="613" y="133"/>
                    <a:pt x="612" y="134"/>
                  </a:cubicBezTo>
                  <a:cubicBezTo>
                    <a:pt x="612" y="134"/>
                    <a:pt x="612" y="134"/>
                    <a:pt x="612" y="135"/>
                  </a:cubicBezTo>
                  <a:cubicBezTo>
                    <a:pt x="612" y="136"/>
                    <a:pt x="613" y="136"/>
                    <a:pt x="613" y="135"/>
                  </a:cubicBezTo>
                  <a:cubicBezTo>
                    <a:pt x="614" y="136"/>
                    <a:pt x="615" y="136"/>
                    <a:pt x="616" y="137"/>
                  </a:cubicBezTo>
                  <a:cubicBezTo>
                    <a:pt x="617" y="141"/>
                    <a:pt x="618" y="146"/>
                    <a:pt x="616" y="150"/>
                  </a:cubicBezTo>
                  <a:cubicBezTo>
                    <a:pt x="616" y="150"/>
                    <a:pt x="615" y="150"/>
                    <a:pt x="615" y="151"/>
                  </a:cubicBezTo>
                  <a:cubicBezTo>
                    <a:pt x="615" y="151"/>
                    <a:pt x="615" y="152"/>
                    <a:pt x="616" y="152"/>
                  </a:cubicBezTo>
                  <a:cubicBezTo>
                    <a:pt x="616" y="152"/>
                    <a:pt x="616" y="152"/>
                    <a:pt x="617" y="152"/>
                  </a:cubicBezTo>
                  <a:cubicBezTo>
                    <a:pt x="619" y="148"/>
                    <a:pt x="618" y="144"/>
                    <a:pt x="618" y="140"/>
                  </a:cubicBezTo>
                  <a:cubicBezTo>
                    <a:pt x="618" y="139"/>
                    <a:pt x="618" y="138"/>
                    <a:pt x="618" y="138"/>
                  </a:cubicBezTo>
                  <a:cubicBezTo>
                    <a:pt x="624" y="142"/>
                    <a:pt x="630" y="146"/>
                    <a:pt x="637" y="150"/>
                  </a:cubicBezTo>
                  <a:cubicBezTo>
                    <a:pt x="643" y="154"/>
                    <a:pt x="649" y="158"/>
                    <a:pt x="655" y="162"/>
                  </a:cubicBezTo>
                  <a:cubicBezTo>
                    <a:pt x="656" y="169"/>
                    <a:pt x="656" y="176"/>
                    <a:pt x="655" y="183"/>
                  </a:cubicBezTo>
                  <a:cubicBezTo>
                    <a:pt x="655" y="184"/>
                    <a:pt x="656" y="184"/>
                    <a:pt x="656" y="184"/>
                  </a:cubicBezTo>
                  <a:cubicBezTo>
                    <a:pt x="658" y="177"/>
                    <a:pt x="657" y="170"/>
                    <a:pt x="657" y="163"/>
                  </a:cubicBezTo>
                  <a:cubicBezTo>
                    <a:pt x="658" y="164"/>
                    <a:pt x="660" y="165"/>
                    <a:pt x="661" y="166"/>
                  </a:cubicBezTo>
                  <a:cubicBezTo>
                    <a:pt x="668" y="170"/>
                    <a:pt x="675" y="176"/>
                    <a:pt x="681" y="181"/>
                  </a:cubicBezTo>
                  <a:cubicBezTo>
                    <a:pt x="681" y="185"/>
                    <a:pt x="681" y="190"/>
                    <a:pt x="680" y="195"/>
                  </a:cubicBezTo>
                  <a:cubicBezTo>
                    <a:pt x="680" y="199"/>
                    <a:pt x="680" y="204"/>
                    <a:pt x="680" y="208"/>
                  </a:cubicBezTo>
                  <a:cubicBezTo>
                    <a:pt x="680" y="209"/>
                    <a:pt x="680" y="209"/>
                    <a:pt x="680" y="210"/>
                  </a:cubicBezTo>
                  <a:cubicBezTo>
                    <a:pt x="678" y="208"/>
                    <a:pt x="676" y="206"/>
                    <a:pt x="674" y="204"/>
                  </a:cubicBezTo>
                  <a:cubicBezTo>
                    <a:pt x="672" y="202"/>
                    <a:pt x="670" y="200"/>
                    <a:pt x="668" y="198"/>
                  </a:cubicBezTo>
                  <a:cubicBezTo>
                    <a:pt x="667" y="197"/>
                    <a:pt x="666" y="196"/>
                    <a:pt x="666" y="195"/>
                  </a:cubicBezTo>
                  <a:cubicBezTo>
                    <a:pt x="665" y="195"/>
                    <a:pt x="665" y="194"/>
                    <a:pt x="664" y="194"/>
                  </a:cubicBezTo>
                  <a:cubicBezTo>
                    <a:pt x="665" y="194"/>
                    <a:pt x="664" y="193"/>
                    <a:pt x="663" y="193"/>
                  </a:cubicBezTo>
                  <a:cubicBezTo>
                    <a:pt x="662" y="195"/>
                    <a:pt x="673" y="205"/>
                    <a:pt x="680" y="212"/>
                  </a:cubicBezTo>
                  <a:cubicBezTo>
                    <a:pt x="680" y="215"/>
                    <a:pt x="679" y="218"/>
                    <a:pt x="677" y="221"/>
                  </a:cubicBezTo>
                  <a:cubicBezTo>
                    <a:pt x="677" y="221"/>
                    <a:pt x="678" y="222"/>
                    <a:pt x="678" y="222"/>
                  </a:cubicBezTo>
                  <a:cubicBezTo>
                    <a:pt x="680" y="219"/>
                    <a:pt x="681" y="216"/>
                    <a:pt x="681" y="213"/>
                  </a:cubicBezTo>
                  <a:cubicBezTo>
                    <a:pt x="681" y="213"/>
                    <a:pt x="681" y="213"/>
                    <a:pt x="681" y="213"/>
                  </a:cubicBezTo>
                  <a:cubicBezTo>
                    <a:pt x="684" y="215"/>
                    <a:pt x="686" y="217"/>
                    <a:pt x="686" y="217"/>
                  </a:cubicBezTo>
                  <a:cubicBezTo>
                    <a:pt x="693" y="224"/>
                    <a:pt x="699" y="230"/>
                    <a:pt x="705" y="237"/>
                  </a:cubicBezTo>
                  <a:cubicBezTo>
                    <a:pt x="709" y="242"/>
                    <a:pt x="714" y="246"/>
                    <a:pt x="718" y="250"/>
                  </a:cubicBezTo>
                  <a:cubicBezTo>
                    <a:pt x="717" y="255"/>
                    <a:pt x="716" y="259"/>
                    <a:pt x="715" y="263"/>
                  </a:cubicBezTo>
                  <a:cubicBezTo>
                    <a:pt x="714" y="268"/>
                    <a:pt x="712" y="273"/>
                    <a:pt x="710" y="277"/>
                  </a:cubicBezTo>
                  <a:cubicBezTo>
                    <a:pt x="708" y="275"/>
                    <a:pt x="706" y="272"/>
                    <a:pt x="703" y="270"/>
                  </a:cubicBezTo>
                  <a:cubicBezTo>
                    <a:pt x="700" y="266"/>
                    <a:pt x="696" y="262"/>
                    <a:pt x="693" y="258"/>
                  </a:cubicBezTo>
                  <a:cubicBezTo>
                    <a:pt x="690" y="255"/>
                    <a:pt x="686" y="252"/>
                    <a:pt x="684" y="248"/>
                  </a:cubicBezTo>
                  <a:cubicBezTo>
                    <a:pt x="684" y="248"/>
                    <a:pt x="683" y="248"/>
                    <a:pt x="683" y="249"/>
                  </a:cubicBezTo>
                  <a:cubicBezTo>
                    <a:pt x="685" y="252"/>
                    <a:pt x="688" y="255"/>
                    <a:pt x="691" y="258"/>
                  </a:cubicBezTo>
                  <a:cubicBezTo>
                    <a:pt x="694" y="261"/>
                    <a:pt x="697" y="265"/>
                    <a:pt x="701" y="269"/>
                  </a:cubicBezTo>
                  <a:cubicBezTo>
                    <a:pt x="704" y="272"/>
                    <a:pt x="707" y="275"/>
                    <a:pt x="710" y="279"/>
                  </a:cubicBezTo>
                  <a:cubicBezTo>
                    <a:pt x="709" y="281"/>
                    <a:pt x="708" y="283"/>
                    <a:pt x="708" y="285"/>
                  </a:cubicBezTo>
                  <a:cubicBezTo>
                    <a:pt x="707" y="289"/>
                    <a:pt x="706" y="293"/>
                    <a:pt x="704" y="296"/>
                  </a:cubicBezTo>
                  <a:cubicBezTo>
                    <a:pt x="703" y="300"/>
                    <a:pt x="701" y="303"/>
                    <a:pt x="701" y="306"/>
                  </a:cubicBezTo>
                  <a:cubicBezTo>
                    <a:pt x="700" y="307"/>
                    <a:pt x="702" y="307"/>
                    <a:pt x="702" y="306"/>
                  </a:cubicBezTo>
                  <a:cubicBezTo>
                    <a:pt x="703" y="303"/>
                    <a:pt x="704" y="299"/>
                    <a:pt x="706" y="296"/>
                  </a:cubicBezTo>
                  <a:cubicBezTo>
                    <a:pt x="707" y="292"/>
                    <a:pt x="708" y="289"/>
                    <a:pt x="709" y="285"/>
                  </a:cubicBezTo>
                  <a:cubicBezTo>
                    <a:pt x="709" y="283"/>
                    <a:pt x="710" y="282"/>
                    <a:pt x="711" y="280"/>
                  </a:cubicBezTo>
                  <a:cubicBezTo>
                    <a:pt x="714" y="284"/>
                    <a:pt x="717" y="288"/>
                    <a:pt x="720" y="293"/>
                  </a:cubicBezTo>
                  <a:cubicBezTo>
                    <a:pt x="726" y="301"/>
                    <a:pt x="732" y="309"/>
                    <a:pt x="736" y="318"/>
                  </a:cubicBezTo>
                  <a:cubicBezTo>
                    <a:pt x="739" y="324"/>
                    <a:pt x="740" y="331"/>
                    <a:pt x="744" y="337"/>
                  </a:cubicBezTo>
                  <a:cubicBezTo>
                    <a:pt x="746" y="356"/>
                    <a:pt x="746" y="375"/>
                    <a:pt x="746" y="395"/>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16" name="Freeform 9"/>
            <p:cNvSpPr/>
            <p:nvPr/>
          </p:nvSpPr>
          <p:spPr bwMode="auto">
            <a:xfrm>
              <a:off x="5748338" y="4794251"/>
              <a:ext cx="4763" cy="4763"/>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0"/>
                    <a:pt x="0" y="2"/>
                    <a:pt x="1" y="2"/>
                  </a:cubicBezTo>
                  <a:cubicBezTo>
                    <a:pt x="2" y="2"/>
                    <a:pt x="2" y="0"/>
                    <a:pt x="1" y="0"/>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17" name="Freeform 10"/>
            <p:cNvSpPr/>
            <p:nvPr/>
          </p:nvSpPr>
          <p:spPr bwMode="auto">
            <a:xfrm>
              <a:off x="6294438" y="4872038"/>
              <a:ext cx="9525" cy="12700"/>
            </a:xfrm>
            <a:custGeom>
              <a:avLst/>
              <a:gdLst>
                <a:gd name="T0" fmla="*/ 2 w 3"/>
                <a:gd name="T1" fmla="*/ 4 h 5"/>
                <a:gd name="T2" fmla="*/ 1 w 3"/>
                <a:gd name="T3" fmla="*/ 2 h 5"/>
                <a:gd name="T4" fmla="*/ 1 w 3"/>
                <a:gd name="T5" fmla="*/ 1 h 5"/>
                <a:gd name="T6" fmla="*/ 1 w 3"/>
                <a:gd name="T7" fmla="*/ 1 h 5"/>
                <a:gd name="T8" fmla="*/ 1 w 3"/>
                <a:gd name="T9" fmla="*/ 0 h 5"/>
                <a:gd name="T10" fmla="*/ 0 w 3"/>
                <a:gd name="T11" fmla="*/ 1 h 5"/>
                <a:gd name="T12" fmla="*/ 1 w 3"/>
                <a:gd name="T13" fmla="*/ 5 h 5"/>
                <a:gd name="T14" fmla="*/ 2 w 3"/>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4"/>
                  </a:moveTo>
                  <a:cubicBezTo>
                    <a:pt x="1" y="3"/>
                    <a:pt x="1" y="3"/>
                    <a:pt x="1" y="2"/>
                  </a:cubicBezTo>
                  <a:cubicBezTo>
                    <a:pt x="1" y="2"/>
                    <a:pt x="1" y="1"/>
                    <a:pt x="1" y="1"/>
                  </a:cubicBezTo>
                  <a:cubicBezTo>
                    <a:pt x="1" y="1"/>
                    <a:pt x="1" y="1"/>
                    <a:pt x="1" y="1"/>
                  </a:cubicBezTo>
                  <a:cubicBezTo>
                    <a:pt x="1" y="1"/>
                    <a:pt x="1" y="0"/>
                    <a:pt x="1" y="0"/>
                  </a:cubicBezTo>
                  <a:cubicBezTo>
                    <a:pt x="1" y="0"/>
                    <a:pt x="0" y="0"/>
                    <a:pt x="0" y="1"/>
                  </a:cubicBezTo>
                  <a:cubicBezTo>
                    <a:pt x="0" y="2"/>
                    <a:pt x="0" y="4"/>
                    <a:pt x="1" y="5"/>
                  </a:cubicBezTo>
                  <a:cubicBezTo>
                    <a:pt x="2" y="5"/>
                    <a:pt x="3" y="4"/>
                    <a:pt x="2" y="4"/>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18" name="Freeform 11"/>
            <p:cNvSpPr/>
            <p:nvPr/>
          </p:nvSpPr>
          <p:spPr bwMode="auto">
            <a:xfrm>
              <a:off x="6303963" y="4872038"/>
              <a:ext cx="4763" cy="11113"/>
            </a:xfrm>
            <a:custGeom>
              <a:avLst/>
              <a:gdLst>
                <a:gd name="T0" fmla="*/ 1 w 2"/>
                <a:gd name="T1" fmla="*/ 3 h 4"/>
                <a:gd name="T2" fmla="*/ 1 w 2"/>
                <a:gd name="T3" fmla="*/ 2 h 4"/>
                <a:gd name="T4" fmla="*/ 1 w 2"/>
                <a:gd name="T5" fmla="*/ 0 h 4"/>
                <a:gd name="T6" fmla="*/ 0 w 2"/>
                <a:gd name="T7" fmla="*/ 0 h 4"/>
                <a:gd name="T8" fmla="*/ 0 w 2"/>
                <a:gd name="T9" fmla="*/ 2 h 4"/>
                <a:gd name="T10" fmla="*/ 1 w 2"/>
                <a:gd name="T11" fmla="*/ 4 h 4"/>
                <a:gd name="T12" fmla="*/ 1 w 2"/>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1" y="3"/>
                  </a:moveTo>
                  <a:cubicBezTo>
                    <a:pt x="1" y="3"/>
                    <a:pt x="1" y="2"/>
                    <a:pt x="1" y="2"/>
                  </a:cubicBezTo>
                  <a:cubicBezTo>
                    <a:pt x="1" y="1"/>
                    <a:pt x="1" y="1"/>
                    <a:pt x="1" y="0"/>
                  </a:cubicBezTo>
                  <a:cubicBezTo>
                    <a:pt x="1" y="0"/>
                    <a:pt x="0" y="0"/>
                    <a:pt x="0" y="0"/>
                  </a:cubicBezTo>
                  <a:cubicBezTo>
                    <a:pt x="0" y="1"/>
                    <a:pt x="0" y="2"/>
                    <a:pt x="0" y="2"/>
                  </a:cubicBezTo>
                  <a:cubicBezTo>
                    <a:pt x="0" y="3"/>
                    <a:pt x="0" y="4"/>
                    <a:pt x="1" y="4"/>
                  </a:cubicBezTo>
                  <a:cubicBezTo>
                    <a:pt x="2" y="4"/>
                    <a:pt x="2" y="3"/>
                    <a:pt x="1" y="3"/>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19" name="Freeform 12"/>
            <p:cNvSpPr/>
            <p:nvPr/>
          </p:nvSpPr>
          <p:spPr bwMode="auto">
            <a:xfrm>
              <a:off x="6308726" y="4868863"/>
              <a:ext cx="11113" cy="14288"/>
            </a:xfrm>
            <a:custGeom>
              <a:avLst/>
              <a:gdLst>
                <a:gd name="T0" fmla="*/ 3 w 4"/>
                <a:gd name="T1" fmla="*/ 4 h 5"/>
                <a:gd name="T2" fmla="*/ 2 w 4"/>
                <a:gd name="T3" fmla="*/ 2 h 5"/>
                <a:gd name="T4" fmla="*/ 2 w 4"/>
                <a:gd name="T5" fmla="*/ 0 h 5"/>
                <a:gd name="T6" fmla="*/ 1 w 4"/>
                <a:gd name="T7" fmla="*/ 0 h 5"/>
                <a:gd name="T8" fmla="*/ 2 w 4"/>
                <a:gd name="T9" fmla="*/ 3 h 5"/>
                <a:gd name="T10" fmla="*/ 3 w 4"/>
                <a:gd name="T11" fmla="*/ 5 h 5"/>
                <a:gd name="T12" fmla="*/ 3 w 4"/>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3" y="4"/>
                  </a:moveTo>
                  <a:cubicBezTo>
                    <a:pt x="3" y="4"/>
                    <a:pt x="3" y="2"/>
                    <a:pt x="2" y="2"/>
                  </a:cubicBezTo>
                  <a:cubicBezTo>
                    <a:pt x="2" y="2"/>
                    <a:pt x="2" y="1"/>
                    <a:pt x="2" y="0"/>
                  </a:cubicBezTo>
                  <a:cubicBezTo>
                    <a:pt x="2" y="0"/>
                    <a:pt x="0" y="0"/>
                    <a:pt x="1" y="0"/>
                  </a:cubicBezTo>
                  <a:cubicBezTo>
                    <a:pt x="1" y="1"/>
                    <a:pt x="1" y="2"/>
                    <a:pt x="2" y="3"/>
                  </a:cubicBezTo>
                  <a:cubicBezTo>
                    <a:pt x="2" y="4"/>
                    <a:pt x="3" y="5"/>
                    <a:pt x="3" y="5"/>
                  </a:cubicBezTo>
                  <a:cubicBezTo>
                    <a:pt x="4" y="5"/>
                    <a:pt x="4" y="3"/>
                    <a:pt x="3" y="4"/>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20" name="Freeform 13"/>
            <p:cNvSpPr/>
            <p:nvPr/>
          </p:nvSpPr>
          <p:spPr bwMode="auto">
            <a:xfrm>
              <a:off x="6319838" y="4860926"/>
              <a:ext cx="14288" cy="22225"/>
            </a:xfrm>
            <a:custGeom>
              <a:avLst/>
              <a:gdLst>
                <a:gd name="T0" fmla="*/ 4 w 5"/>
                <a:gd name="T1" fmla="*/ 6 h 8"/>
                <a:gd name="T2" fmla="*/ 3 w 5"/>
                <a:gd name="T3" fmla="*/ 4 h 8"/>
                <a:gd name="T4" fmla="*/ 1 w 5"/>
                <a:gd name="T5" fmla="*/ 0 h 8"/>
                <a:gd name="T6" fmla="*/ 0 w 5"/>
                <a:gd name="T7" fmla="*/ 1 h 8"/>
                <a:gd name="T8" fmla="*/ 2 w 5"/>
                <a:gd name="T9" fmla="*/ 5 h 8"/>
                <a:gd name="T10" fmla="*/ 3 w 5"/>
                <a:gd name="T11" fmla="*/ 8 h 8"/>
                <a:gd name="T12" fmla="*/ 4 w 5"/>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5" h="8">
                  <a:moveTo>
                    <a:pt x="4" y="6"/>
                  </a:moveTo>
                  <a:cubicBezTo>
                    <a:pt x="3" y="6"/>
                    <a:pt x="3" y="5"/>
                    <a:pt x="3" y="4"/>
                  </a:cubicBezTo>
                  <a:cubicBezTo>
                    <a:pt x="2" y="3"/>
                    <a:pt x="2" y="2"/>
                    <a:pt x="1" y="0"/>
                  </a:cubicBezTo>
                  <a:cubicBezTo>
                    <a:pt x="1" y="0"/>
                    <a:pt x="0" y="0"/>
                    <a:pt x="0" y="1"/>
                  </a:cubicBezTo>
                  <a:cubicBezTo>
                    <a:pt x="1" y="2"/>
                    <a:pt x="1" y="4"/>
                    <a:pt x="2" y="5"/>
                  </a:cubicBezTo>
                  <a:cubicBezTo>
                    <a:pt x="2" y="6"/>
                    <a:pt x="2" y="7"/>
                    <a:pt x="3" y="8"/>
                  </a:cubicBezTo>
                  <a:cubicBezTo>
                    <a:pt x="4" y="8"/>
                    <a:pt x="5" y="7"/>
                    <a:pt x="4" y="6"/>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21" name="Freeform 14"/>
            <p:cNvSpPr/>
            <p:nvPr/>
          </p:nvSpPr>
          <p:spPr bwMode="auto">
            <a:xfrm>
              <a:off x="6330951" y="4857751"/>
              <a:ext cx="14288" cy="25400"/>
            </a:xfrm>
            <a:custGeom>
              <a:avLst/>
              <a:gdLst>
                <a:gd name="T0" fmla="*/ 4 w 5"/>
                <a:gd name="T1" fmla="*/ 8 h 9"/>
                <a:gd name="T2" fmla="*/ 3 w 5"/>
                <a:gd name="T3" fmla="*/ 4 h 9"/>
                <a:gd name="T4" fmla="*/ 2 w 5"/>
                <a:gd name="T5" fmla="*/ 1 h 9"/>
                <a:gd name="T6" fmla="*/ 1 w 5"/>
                <a:gd name="T7" fmla="*/ 1 h 9"/>
                <a:gd name="T8" fmla="*/ 2 w 5"/>
                <a:gd name="T9" fmla="*/ 6 h 9"/>
                <a:gd name="T10" fmla="*/ 5 w 5"/>
                <a:gd name="T11" fmla="*/ 9 h 9"/>
                <a:gd name="T12" fmla="*/ 5 w 5"/>
                <a:gd name="T13" fmla="*/ 9 h 9"/>
                <a:gd name="T14" fmla="*/ 5 w 5"/>
                <a:gd name="T15" fmla="*/ 8 h 9"/>
                <a:gd name="T16" fmla="*/ 4 w 5"/>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9">
                  <a:moveTo>
                    <a:pt x="4" y="8"/>
                  </a:moveTo>
                  <a:cubicBezTo>
                    <a:pt x="4" y="7"/>
                    <a:pt x="3" y="5"/>
                    <a:pt x="3" y="4"/>
                  </a:cubicBezTo>
                  <a:cubicBezTo>
                    <a:pt x="3" y="3"/>
                    <a:pt x="2" y="2"/>
                    <a:pt x="2" y="1"/>
                  </a:cubicBezTo>
                  <a:cubicBezTo>
                    <a:pt x="2" y="0"/>
                    <a:pt x="0" y="0"/>
                    <a:pt x="1" y="1"/>
                  </a:cubicBezTo>
                  <a:cubicBezTo>
                    <a:pt x="1" y="3"/>
                    <a:pt x="2" y="5"/>
                    <a:pt x="2" y="6"/>
                  </a:cubicBezTo>
                  <a:cubicBezTo>
                    <a:pt x="3" y="7"/>
                    <a:pt x="3" y="9"/>
                    <a:pt x="5" y="9"/>
                  </a:cubicBezTo>
                  <a:cubicBezTo>
                    <a:pt x="5" y="9"/>
                    <a:pt x="5" y="9"/>
                    <a:pt x="5" y="9"/>
                  </a:cubicBezTo>
                  <a:cubicBezTo>
                    <a:pt x="5" y="9"/>
                    <a:pt x="5" y="9"/>
                    <a:pt x="5" y="8"/>
                  </a:cubicBezTo>
                  <a:cubicBezTo>
                    <a:pt x="5" y="8"/>
                    <a:pt x="5" y="7"/>
                    <a:pt x="4" y="8"/>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22" name="Freeform 15"/>
            <p:cNvSpPr/>
            <p:nvPr/>
          </p:nvSpPr>
          <p:spPr bwMode="auto">
            <a:xfrm>
              <a:off x="6342063" y="4857751"/>
              <a:ext cx="14288" cy="26988"/>
            </a:xfrm>
            <a:custGeom>
              <a:avLst/>
              <a:gdLst>
                <a:gd name="T0" fmla="*/ 4 w 5"/>
                <a:gd name="T1" fmla="*/ 8 h 10"/>
                <a:gd name="T2" fmla="*/ 4 w 5"/>
                <a:gd name="T3" fmla="*/ 7 h 10"/>
                <a:gd name="T4" fmla="*/ 3 w 5"/>
                <a:gd name="T5" fmla="*/ 3 h 10"/>
                <a:gd name="T6" fmla="*/ 1 w 5"/>
                <a:gd name="T7" fmla="*/ 0 h 10"/>
                <a:gd name="T8" fmla="*/ 1 w 5"/>
                <a:gd name="T9" fmla="*/ 1 h 10"/>
                <a:gd name="T10" fmla="*/ 1 w 5"/>
                <a:gd name="T11" fmla="*/ 2 h 10"/>
                <a:gd name="T12" fmla="*/ 1 w 5"/>
                <a:gd name="T13" fmla="*/ 3 h 10"/>
                <a:gd name="T14" fmla="*/ 2 w 5"/>
                <a:gd name="T15" fmla="*/ 6 h 10"/>
                <a:gd name="T16" fmla="*/ 4 w 5"/>
                <a:gd name="T17" fmla="*/ 10 h 10"/>
                <a:gd name="T18" fmla="*/ 5 w 5"/>
                <a:gd name="T19" fmla="*/ 9 h 10"/>
                <a:gd name="T20" fmla="*/ 5 w 5"/>
                <a:gd name="T21" fmla="*/ 9 h 10"/>
                <a:gd name="T22" fmla="*/ 4 w 5"/>
                <a:gd name="T23"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10">
                  <a:moveTo>
                    <a:pt x="4" y="8"/>
                  </a:moveTo>
                  <a:cubicBezTo>
                    <a:pt x="4" y="8"/>
                    <a:pt x="4" y="7"/>
                    <a:pt x="4" y="7"/>
                  </a:cubicBezTo>
                  <a:cubicBezTo>
                    <a:pt x="3" y="6"/>
                    <a:pt x="3" y="4"/>
                    <a:pt x="3" y="3"/>
                  </a:cubicBezTo>
                  <a:cubicBezTo>
                    <a:pt x="2" y="2"/>
                    <a:pt x="2" y="0"/>
                    <a:pt x="1" y="0"/>
                  </a:cubicBezTo>
                  <a:cubicBezTo>
                    <a:pt x="0" y="0"/>
                    <a:pt x="0" y="1"/>
                    <a:pt x="1" y="1"/>
                  </a:cubicBezTo>
                  <a:cubicBezTo>
                    <a:pt x="0" y="1"/>
                    <a:pt x="1" y="1"/>
                    <a:pt x="1" y="2"/>
                  </a:cubicBezTo>
                  <a:cubicBezTo>
                    <a:pt x="1" y="2"/>
                    <a:pt x="1" y="2"/>
                    <a:pt x="1" y="3"/>
                  </a:cubicBezTo>
                  <a:cubicBezTo>
                    <a:pt x="1" y="4"/>
                    <a:pt x="2" y="5"/>
                    <a:pt x="2" y="6"/>
                  </a:cubicBezTo>
                  <a:cubicBezTo>
                    <a:pt x="2" y="7"/>
                    <a:pt x="3" y="9"/>
                    <a:pt x="4" y="10"/>
                  </a:cubicBezTo>
                  <a:cubicBezTo>
                    <a:pt x="4" y="10"/>
                    <a:pt x="5" y="10"/>
                    <a:pt x="5" y="9"/>
                  </a:cubicBezTo>
                  <a:cubicBezTo>
                    <a:pt x="5" y="9"/>
                    <a:pt x="5" y="9"/>
                    <a:pt x="5" y="9"/>
                  </a:cubicBezTo>
                  <a:cubicBezTo>
                    <a:pt x="5" y="8"/>
                    <a:pt x="4" y="8"/>
                    <a:pt x="4" y="8"/>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23" name="Freeform 16"/>
            <p:cNvSpPr/>
            <p:nvPr/>
          </p:nvSpPr>
          <p:spPr bwMode="auto">
            <a:xfrm>
              <a:off x="6350001" y="4852988"/>
              <a:ext cx="19050" cy="31750"/>
            </a:xfrm>
            <a:custGeom>
              <a:avLst/>
              <a:gdLst>
                <a:gd name="T0" fmla="*/ 6 w 7"/>
                <a:gd name="T1" fmla="*/ 10 h 12"/>
                <a:gd name="T2" fmla="*/ 6 w 7"/>
                <a:gd name="T3" fmla="*/ 10 h 12"/>
                <a:gd name="T4" fmla="*/ 2 w 7"/>
                <a:gd name="T5" fmla="*/ 1 h 12"/>
                <a:gd name="T6" fmla="*/ 1 w 7"/>
                <a:gd name="T7" fmla="*/ 2 h 12"/>
                <a:gd name="T8" fmla="*/ 5 w 7"/>
                <a:gd name="T9" fmla="*/ 11 h 12"/>
                <a:gd name="T10" fmla="*/ 6 w 7"/>
                <a:gd name="T11" fmla="*/ 11 h 12"/>
                <a:gd name="T12" fmla="*/ 6 w 7"/>
                <a:gd name="T13" fmla="*/ 11 h 12"/>
                <a:gd name="T14" fmla="*/ 7 w 7"/>
                <a:gd name="T15" fmla="*/ 11 h 12"/>
                <a:gd name="T16" fmla="*/ 6 w 7"/>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2">
                  <a:moveTo>
                    <a:pt x="6" y="10"/>
                  </a:moveTo>
                  <a:cubicBezTo>
                    <a:pt x="6" y="10"/>
                    <a:pt x="6" y="10"/>
                    <a:pt x="6" y="10"/>
                  </a:cubicBezTo>
                  <a:cubicBezTo>
                    <a:pt x="4" y="7"/>
                    <a:pt x="3" y="4"/>
                    <a:pt x="2" y="1"/>
                  </a:cubicBezTo>
                  <a:cubicBezTo>
                    <a:pt x="1" y="0"/>
                    <a:pt x="0" y="1"/>
                    <a:pt x="1" y="2"/>
                  </a:cubicBezTo>
                  <a:cubicBezTo>
                    <a:pt x="2" y="5"/>
                    <a:pt x="3" y="8"/>
                    <a:pt x="5" y="11"/>
                  </a:cubicBezTo>
                  <a:cubicBezTo>
                    <a:pt x="5" y="12"/>
                    <a:pt x="6" y="12"/>
                    <a:pt x="6" y="11"/>
                  </a:cubicBezTo>
                  <a:cubicBezTo>
                    <a:pt x="6" y="11"/>
                    <a:pt x="6" y="11"/>
                    <a:pt x="6" y="11"/>
                  </a:cubicBezTo>
                  <a:cubicBezTo>
                    <a:pt x="6" y="11"/>
                    <a:pt x="7" y="11"/>
                    <a:pt x="7" y="11"/>
                  </a:cubicBezTo>
                  <a:cubicBezTo>
                    <a:pt x="7" y="10"/>
                    <a:pt x="6" y="10"/>
                    <a:pt x="6" y="10"/>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24" name="Freeform 17"/>
            <p:cNvSpPr/>
            <p:nvPr/>
          </p:nvSpPr>
          <p:spPr bwMode="auto">
            <a:xfrm>
              <a:off x="6361113" y="4849813"/>
              <a:ext cx="17463" cy="33338"/>
            </a:xfrm>
            <a:custGeom>
              <a:avLst/>
              <a:gdLst>
                <a:gd name="T0" fmla="*/ 5 w 6"/>
                <a:gd name="T1" fmla="*/ 11 h 12"/>
                <a:gd name="T2" fmla="*/ 2 w 6"/>
                <a:gd name="T3" fmla="*/ 1 h 12"/>
                <a:gd name="T4" fmla="*/ 0 w 6"/>
                <a:gd name="T5" fmla="*/ 1 h 12"/>
                <a:gd name="T6" fmla="*/ 5 w 6"/>
                <a:gd name="T7" fmla="*/ 12 h 12"/>
                <a:gd name="T8" fmla="*/ 5 w 6"/>
                <a:gd name="T9" fmla="*/ 12 h 12"/>
                <a:gd name="T10" fmla="*/ 6 w 6"/>
                <a:gd name="T11" fmla="*/ 12 h 12"/>
                <a:gd name="T12" fmla="*/ 5 w 6"/>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5" y="11"/>
                  </a:moveTo>
                  <a:cubicBezTo>
                    <a:pt x="4" y="8"/>
                    <a:pt x="3" y="4"/>
                    <a:pt x="2" y="1"/>
                  </a:cubicBezTo>
                  <a:cubicBezTo>
                    <a:pt x="1" y="0"/>
                    <a:pt x="0" y="1"/>
                    <a:pt x="0" y="1"/>
                  </a:cubicBezTo>
                  <a:cubicBezTo>
                    <a:pt x="2" y="5"/>
                    <a:pt x="3" y="9"/>
                    <a:pt x="5" y="12"/>
                  </a:cubicBezTo>
                  <a:cubicBezTo>
                    <a:pt x="5" y="12"/>
                    <a:pt x="5" y="12"/>
                    <a:pt x="5" y="12"/>
                  </a:cubicBezTo>
                  <a:cubicBezTo>
                    <a:pt x="6" y="12"/>
                    <a:pt x="6" y="12"/>
                    <a:pt x="6" y="12"/>
                  </a:cubicBezTo>
                  <a:cubicBezTo>
                    <a:pt x="6" y="11"/>
                    <a:pt x="6" y="11"/>
                    <a:pt x="5" y="11"/>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25" name="Freeform 18"/>
            <p:cNvSpPr/>
            <p:nvPr/>
          </p:nvSpPr>
          <p:spPr bwMode="auto">
            <a:xfrm>
              <a:off x="6369051" y="4846638"/>
              <a:ext cx="20638" cy="38100"/>
            </a:xfrm>
            <a:custGeom>
              <a:avLst/>
              <a:gdLst>
                <a:gd name="T0" fmla="*/ 6 w 7"/>
                <a:gd name="T1" fmla="*/ 10 h 14"/>
                <a:gd name="T2" fmla="*/ 5 w 7"/>
                <a:gd name="T3" fmla="*/ 10 h 14"/>
                <a:gd name="T4" fmla="*/ 4 w 7"/>
                <a:gd name="T5" fmla="*/ 7 h 14"/>
                <a:gd name="T6" fmla="*/ 1 w 7"/>
                <a:gd name="T7" fmla="*/ 1 h 14"/>
                <a:gd name="T8" fmla="*/ 0 w 7"/>
                <a:gd name="T9" fmla="*/ 1 h 14"/>
                <a:gd name="T10" fmla="*/ 3 w 7"/>
                <a:gd name="T11" fmla="*/ 8 h 14"/>
                <a:gd name="T12" fmla="*/ 6 w 7"/>
                <a:gd name="T13" fmla="*/ 13 h 14"/>
                <a:gd name="T14" fmla="*/ 7 w 7"/>
                <a:gd name="T15" fmla="*/ 13 h 14"/>
                <a:gd name="T16" fmla="*/ 6 w 7"/>
                <a:gd name="T17"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4">
                  <a:moveTo>
                    <a:pt x="6" y="10"/>
                  </a:moveTo>
                  <a:cubicBezTo>
                    <a:pt x="6" y="9"/>
                    <a:pt x="5" y="10"/>
                    <a:pt x="5" y="10"/>
                  </a:cubicBezTo>
                  <a:cubicBezTo>
                    <a:pt x="5" y="9"/>
                    <a:pt x="4" y="8"/>
                    <a:pt x="4" y="7"/>
                  </a:cubicBezTo>
                  <a:cubicBezTo>
                    <a:pt x="3" y="5"/>
                    <a:pt x="2" y="3"/>
                    <a:pt x="1" y="1"/>
                  </a:cubicBezTo>
                  <a:cubicBezTo>
                    <a:pt x="1" y="0"/>
                    <a:pt x="0" y="0"/>
                    <a:pt x="0" y="1"/>
                  </a:cubicBezTo>
                  <a:cubicBezTo>
                    <a:pt x="1" y="3"/>
                    <a:pt x="2" y="6"/>
                    <a:pt x="3" y="8"/>
                  </a:cubicBezTo>
                  <a:cubicBezTo>
                    <a:pt x="4" y="10"/>
                    <a:pt x="4" y="12"/>
                    <a:pt x="6" y="13"/>
                  </a:cubicBezTo>
                  <a:cubicBezTo>
                    <a:pt x="6" y="14"/>
                    <a:pt x="7" y="13"/>
                    <a:pt x="7" y="13"/>
                  </a:cubicBezTo>
                  <a:cubicBezTo>
                    <a:pt x="7" y="12"/>
                    <a:pt x="7" y="11"/>
                    <a:pt x="6" y="10"/>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26" name="Freeform 19"/>
            <p:cNvSpPr/>
            <p:nvPr/>
          </p:nvSpPr>
          <p:spPr bwMode="auto">
            <a:xfrm>
              <a:off x="6378576" y="4843463"/>
              <a:ext cx="19050" cy="36513"/>
            </a:xfrm>
            <a:custGeom>
              <a:avLst/>
              <a:gdLst>
                <a:gd name="T0" fmla="*/ 6 w 7"/>
                <a:gd name="T1" fmla="*/ 12 h 13"/>
                <a:gd name="T2" fmla="*/ 5 w 7"/>
                <a:gd name="T3" fmla="*/ 9 h 13"/>
                <a:gd name="T4" fmla="*/ 3 w 7"/>
                <a:gd name="T5" fmla="*/ 4 h 13"/>
                <a:gd name="T6" fmla="*/ 1 w 7"/>
                <a:gd name="T7" fmla="*/ 1 h 13"/>
                <a:gd name="T8" fmla="*/ 1 w 7"/>
                <a:gd name="T9" fmla="*/ 2 h 13"/>
                <a:gd name="T10" fmla="*/ 1 w 7"/>
                <a:gd name="T11" fmla="*/ 3 h 13"/>
                <a:gd name="T12" fmla="*/ 2 w 7"/>
                <a:gd name="T13" fmla="*/ 4 h 13"/>
                <a:gd name="T14" fmla="*/ 3 w 7"/>
                <a:gd name="T15" fmla="*/ 9 h 13"/>
                <a:gd name="T16" fmla="*/ 6 w 7"/>
                <a:gd name="T17" fmla="*/ 13 h 13"/>
                <a:gd name="T18" fmla="*/ 6 w 7"/>
                <a:gd name="T19"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6" y="12"/>
                  </a:moveTo>
                  <a:cubicBezTo>
                    <a:pt x="6" y="12"/>
                    <a:pt x="5" y="9"/>
                    <a:pt x="5" y="9"/>
                  </a:cubicBezTo>
                  <a:cubicBezTo>
                    <a:pt x="4" y="7"/>
                    <a:pt x="4" y="6"/>
                    <a:pt x="3" y="4"/>
                  </a:cubicBezTo>
                  <a:cubicBezTo>
                    <a:pt x="3" y="4"/>
                    <a:pt x="2" y="0"/>
                    <a:pt x="1" y="1"/>
                  </a:cubicBezTo>
                  <a:cubicBezTo>
                    <a:pt x="0" y="1"/>
                    <a:pt x="0" y="2"/>
                    <a:pt x="1" y="2"/>
                  </a:cubicBezTo>
                  <a:cubicBezTo>
                    <a:pt x="1" y="2"/>
                    <a:pt x="1" y="2"/>
                    <a:pt x="1" y="3"/>
                  </a:cubicBezTo>
                  <a:cubicBezTo>
                    <a:pt x="1" y="3"/>
                    <a:pt x="2" y="4"/>
                    <a:pt x="2" y="4"/>
                  </a:cubicBezTo>
                  <a:cubicBezTo>
                    <a:pt x="2" y="6"/>
                    <a:pt x="3" y="7"/>
                    <a:pt x="3" y="9"/>
                  </a:cubicBezTo>
                  <a:cubicBezTo>
                    <a:pt x="4" y="10"/>
                    <a:pt x="5" y="13"/>
                    <a:pt x="6" y="13"/>
                  </a:cubicBezTo>
                  <a:cubicBezTo>
                    <a:pt x="7" y="13"/>
                    <a:pt x="7" y="12"/>
                    <a:pt x="6" y="12"/>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27" name="Freeform 20"/>
            <p:cNvSpPr/>
            <p:nvPr/>
          </p:nvSpPr>
          <p:spPr bwMode="auto">
            <a:xfrm>
              <a:off x="6413501" y="4835526"/>
              <a:ext cx="9525" cy="6350"/>
            </a:xfrm>
            <a:custGeom>
              <a:avLst/>
              <a:gdLst>
                <a:gd name="T0" fmla="*/ 2 w 3"/>
                <a:gd name="T1" fmla="*/ 1 h 2"/>
                <a:gd name="T2" fmla="*/ 2 w 3"/>
                <a:gd name="T3" fmla="*/ 0 h 2"/>
                <a:gd name="T4" fmla="*/ 1 w 3"/>
                <a:gd name="T5" fmla="*/ 1 h 2"/>
                <a:gd name="T6" fmla="*/ 2 w 3"/>
                <a:gd name="T7" fmla="*/ 2 h 2"/>
                <a:gd name="T8" fmla="*/ 2 w 3"/>
                <a:gd name="T9" fmla="*/ 1 h 2"/>
              </a:gdLst>
              <a:ahLst/>
              <a:cxnLst>
                <a:cxn ang="0">
                  <a:pos x="T0" y="T1"/>
                </a:cxn>
                <a:cxn ang="0">
                  <a:pos x="T2" y="T3"/>
                </a:cxn>
                <a:cxn ang="0">
                  <a:pos x="T4" y="T5"/>
                </a:cxn>
                <a:cxn ang="0">
                  <a:pos x="T6" y="T7"/>
                </a:cxn>
                <a:cxn ang="0">
                  <a:pos x="T8" y="T9"/>
                </a:cxn>
              </a:cxnLst>
              <a:rect l="0" t="0" r="r" b="b"/>
              <a:pathLst>
                <a:path w="3" h="2">
                  <a:moveTo>
                    <a:pt x="2" y="1"/>
                  </a:moveTo>
                  <a:cubicBezTo>
                    <a:pt x="2" y="0"/>
                    <a:pt x="2" y="0"/>
                    <a:pt x="2" y="0"/>
                  </a:cubicBezTo>
                  <a:cubicBezTo>
                    <a:pt x="1" y="0"/>
                    <a:pt x="0" y="1"/>
                    <a:pt x="1" y="1"/>
                  </a:cubicBezTo>
                  <a:cubicBezTo>
                    <a:pt x="1" y="1"/>
                    <a:pt x="1" y="2"/>
                    <a:pt x="2" y="2"/>
                  </a:cubicBezTo>
                  <a:cubicBezTo>
                    <a:pt x="2" y="2"/>
                    <a:pt x="3" y="1"/>
                    <a:pt x="2" y="1"/>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28" name="Freeform 21"/>
            <p:cNvSpPr/>
            <p:nvPr/>
          </p:nvSpPr>
          <p:spPr bwMode="auto">
            <a:xfrm>
              <a:off x="6430963" y="482441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29" name="Freeform 22"/>
            <p:cNvSpPr/>
            <p:nvPr/>
          </p:nvSpPr>
          <p:spPr bwMode="auto">
            <a:xfrm>
              <a:off x="6345238" y="4965701"/>
              <a:ext cx="11113" cy="19050"/>
            </a:xfrm>
            <a:custGeom>
              <a:avLst/>
              <a:gdLst>
                <a:gd name="T0" fmla="*/ 3 w 4"/>
                <a:gd name="T1" fmla="*/ 5 h 7"/>
                <a:gd name="T2" fmla="*/ 1 w 4"/>
                <a:gd name="T3" fmla="*/ 1 h 7"/>
                <a:gd name="T4" fmla="*/ 1 w 4"/>
                <a:gd name="T5" fmla="*/ 0 h 7"/>
                <a:gd name="T6" fmla="*/ 1 w 4"/>
                <a:gd name="T7" fmla="*/ 0 h 7"/>
                <a:gd name="T8" fmla="*/ 0 w 4"/>
                <a:gd name="T9" fmla="*/ 1 h 7"/>
                <a:gd name="T10" fmla="*/ 1 w 4"/>
                <a:gd name="T11" fmla="*/ 5 h 7"/>
                <a:gd name="T12" fmla="*/ 4 w 4"/>
                <a:gd name="T13" fmla="*/ 6 h 7"/>
                <a:gd name="T14" fmla="*/ 3 w 4"/>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3" y="5"/>
                  </a:moveTo>
                  <a:cubicBezTo>
                    <a:pt x="2" y="4"/>
                    <a:pt x="1" y="2"/>
                    <a:pt x="1" y="1"/>
                  </a:cubicBezTo>
                  <a:cubicBezTo>
                    <a:pt x="1" y="1"/>
                    <a:pt x="1" y="0"/>
                    <a:pt x="1" y="0"/>
                  </a:cubicBezTo>
                  <a:cubicBezTo>
                    <a:pt x="1" y="0"/>
                    <a:pt x="1" y="0"/>
                    <a:pt x="1" y="0"/>
                  </a:cubicBezTo>
                  <a:cubicBezTo>
                    <a:pt x="0" y="0"/>
                    <a:pt x="0" y="0"/>
                    <a:pt x="0" y="1"/>
                  </a:cubicBezTo>
                  <a:cubicBezTo>
                    <a:pt x="0" y="2"/>
                    <a:pt x="1" y="3"/>
                    <a:pt x="1" y="5"/>
                  </a:cubicBezTo>
                  <a:cubicBezTo>
                    <a:pt x="2" y="5"/>
                    <a:pt x="3" y="7"/>
                    <a:pt x="4" y="6"/>
                  </a:cubicBezTo>
                  <a:cubicBezTo>
                    <a:pt x="4" y="5"/>
                    <a:pt x="3" y="5"/>
                    <a:pt x="3" y="5"/>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30" name="Freeform 23"/>
            <p:cNvSpPr/>
            <p:nvPr/>
          </p:nvSpPr>
          <p:spPr bwMode="auto">
            <a:xfrm>
              <a:off x="6350001" y="4965701"/>
              <a:ext cx="14288" cy="15875"/>
            </a:xfrm>
            <a:custGeom>
              <a:avLst/>
              <a:gdLst>
                <a:gd name="T0" fmla="*/ 4 w 5"/>
                <a:gd name="T1" fmla="*/ 5 h 6"/>
                <a:gd name="T2" fmla="*/ 3 w 5"/>
                <a:gd name="T3" fmla="*/ 3 h 6"/>
                <a:gd name="T4" fmla="*/ 1 w 5"/>
                <a:gd name="T5" fmla="*/ 1 h 6"/>
                <a:gd name="T6" fmla="*/ 0 w 5"/>
                <a:gd name="T7" fmla="*/ 1 h 6"/>
                <a:gd name="T8" fmla="*/ 2 w 5"/>
                <a:gd name="T9" fmla="*/ 4 h 6"/>
                <a:gd name="T10" fmla="*/ 4 w 5"/>
                <a:gd name="T11" fmla="*/ 6 h 6"/>
                <a:gd name="T12" fmla="*/ 4 w 5"/>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4" y="5"/>
                  </a:moveTo>
                  <a:cubicBezTo>
                    <a:pt x="4" y="4"/>
                    <a:pt x="3" y="3"/>
                    <a:pt x="3" y="3"/>
                  </a:cubicBezTo>
                  <a:cubicBezTo>
                    <a:pt x="2" y="2"/>
                    <a:pt x="2" y="1"/>
                    <a:pt x="1" y="1"/>
                  </a:cubicBezTo>
                  <a:cubicBezTo>
                    <a:pt x="1" y="0"/>
                    <a:pt x="0" y="1"/>
                    <a:pt x="0" y="1"/>
                  </a:cubicBezTo>
                  <a:cubicBezTo>
                    <a:pt x="1" y="2"/>
                    <a:pt x="2" y="3"/>
                    <a:pt x="2" y="4"/>
                  </a:cubicBezTo>
                  <a:cubicBezTo>
                    <a:pt x="2" y="5"/>
                    <a:pt x="3" y="5"/>
                    <a:pt x="4" y="6"/>
                  </a:cubicBezTo>
                  <a:cubicBezTo>
                    <a:pt x="4" y="6"/>
                    <a:pt x="5" y="5"/>
                    <a:pt x="4" y="5"/>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31" name="Freeform 24"/>
            <p:cNvSpPr/>
            <p:nvPr/>
          </p:nvSpPr>
          <p:spPr bwMode="auto">
            <a:xfrm>
              <a:off x="6357938" y="4962526"/>
              <a:ext cx="14288" cy="19050"/>
            </a:xfrm>
            <a:custGeom>
              <a:avLst/>
              <a:gdLst>
                <a:gd name="T0" fmla="*/ 4 w 5"/>
                <a:gd name="T1" fmla="*/ 5 h 7"/>
                <a:gd name="T2" fmla="*/ 1 w 5"/>
                <a:gd name="T3" fmla="*/ 0 h 7"/>
                <a:gd name="T4" fmla="*/ 0 w 5"/>
                <a:gd name="T5" fmla="*/ 1 h 7"/>
                <a:gd name="T6" fmla="*/ 3 w 5"/>
                <a:gd name="T7" fmla="*/ 6 h 7"/>
                <a:gd name="T8" fmla="*/ 4 w 5"/>
                <a:gd name="T9" fmla="*/ 5 h 7"/>
              </a:gdLst>
              <a:ahLst/>
              <a:cxnLst>
                <a:cxn ang="0">
                  <a:pos x="T0" y="T1"/>
                </a:cxn>
                <a:cxn ang="0">
                  <a:pos x="T2" y="T3"/>
                </a:cxn>
                <a:cxn ang="0">
                  <a:pos x="T4" y="T5"/>
                </a:cxn>
                <a:cxn ang="0">
                  <a:pos x="T6" y="T7"/>
                </a:cxn>
                <a:cxn ang="0">
                  <a:pos x="T8" y="T9"/>
                </a:cxn>
              </a:cxnLst>
              <a:rect l="0" t="0" r="r" b="b"/>
              <a:pathLst>
                <a:path w="5" h="7">
                  <a:moveTo>
                    <a:pt x="4" y="5"/>
                  </a:moveTo>
                  <a:cubicBezTo>
                    <a:pt x="2" y="4"/>
                    <a:pt x="2" y="2"/>
                    <a:pt x="1" y="0"/>
                  </a:cubicBezTo>
                  <a:cubicBezTo>
                    <a:pt x="0" y="0"/>
                    <a:pt x="0" y="1"/>
                    <a:pt x="0" y="1"/>
                  </a:cubicBezTo>
                  <a:cubicBezTo>
                    <a:pt x="1" y="3"/>
                    <a:pt x="1" y="5"/>
                    <a:pt x="3" y="6"/>
                  </a:cubicBezTo>
                  <a:cubicBezTo>
                    <a:pt x="4" y="7"/>
                    <a:pt x="5" y="5"/>
                    <a:pt x="4" y="5"/>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32" name="Freeform 25"/>
            <p:cNvSpPr/>
            <p:nvPr/>
          </p:nvSpPr>
          <p:spPr bwMode="auto">
            <a:xfrm>
              <a:off x="6367463" y="4959351"/>
              <a:ext cx="19050" cy="22225"/>
            </a:xfrm>
            <a:custGeom>
              <a:avLst/>
              <a:gdLst>
                <a:gd name="T0" fmla="*/ 5 w 7"/>
                <a:gd name="T1" fmla="*/ 6 h 8"/>
                <a:gd name="T2" fmla="*/ 3 w 7"/>
                <a:gd name="T3" fmla="*/ 4 h 8"/>
                <a:gd name="T4" fmla="*/ 1 w 7"/>
                <a:gd name="T5" fmla="*/ 0 h 8"/>
                <a:gd name="T6" fmla="*/ 0 w 7"/>
                <a:gd name="T7" fmla="*/ 1 h 8"/>
                <a:gd name="T8" fmla="*/ 5 w 7"/>
                <a:gd name="T9" fmla="*/ 8 h 8"/>
                <a:gd name="T10" fmla="*/ 6 w 7"/>
                <a:gd name="T11" fmla="*/ 8 h 8"/>
                <a:gd name="T12" fmla="*/ 6 w 7"/>
                <a:gd name="T13" fmla="*/ 7 h 8"/>
                <a:gd name="T14" fmla="*/ 5 w 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8">
                  <a:moveTo>
                    <a:pt x="5" y="6"/>
                  </a:moveTo>
                  <a:cubicBezTo>
                    <a:pt x="4" y="6"/>
                    <a:pt x="4" y="5"/>
                    <a:pt x="3" y="4"/>
                  </a:cubicBezTo>
                  <a:cubicBezTo>
                    <a:pt x="3" y="3"/>
                    <a:pt x="2" y="1"/>
                    <a:pt x="1" y="0"/>
                  </a:cubicBezTo>
                  <a:cubicBezTo>
                    <a:pt x="1" y="0"/>
                    <a:pt x="0" y="1"/>
                    <a:pt x="0" y="1"/>
                  </a:cubicBezTo>
                  <a:cubicBezTo>
                    <a:pt x="2" y="3"/>
                    <a:pt x="3" y="7"/>
                    <a:pt x="5" y="8"/>
                  </a:cubicBezTo>
                  <a:cubicBezTo>
                    <a:pt x="6" y="8"/>
                    <a:pt x="6" y="8"/>
                    <a:pt x="6" y="8"/>
                  </a:cubicBezTo>
                  <a:cubicBezTo>
                    <a:pt x="6" y="8"/>
                    <a:pt x="6" y="7"/>
                    <a:pt x="6" y="7"/>
                  </a:cubicBezTo>
                  <a:cubicBezTo>
                    <a:pt x="7" y="7"/>
                    <a:pt x="6" y="6"/>
                    <a:pt x="5" y="6"/>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33" name="Freeform 26"/>
            <p:cNvSpPr/>
            <p:nvPr/>
          </p:nvSpPr>
          <p:spPr bwMode="auto">
            <a:xfrm>
              <a:off x="6378576" y="4954588"/>
              <a:ext cx="15875" cy="26988"/>
            </a:xfrm>
            <a:custGeom>
              <a:avLst/>
              <a:gdLst>
                <a:gd name="T0" fmla="*/ 6 w 6"/>
                <a:gd name="T1" fmla="*/ 8 h 10"/>
                <a:gd name="T2" fmla="*/ 4 w 6"/>
                <a:gd name="T3" fmla="*/ 5 h 10"/>
                <a:gd name="T4" fmla="*/ 2 w 6"/>
                <a:gd name="T5" fmla="*/ 1 h 10"/>
                <a:gd name="T6" fmla="*/ 1 w 6"/>
                <a:gd name="T7" fmla="*/ 2 h 10"/>
                <a:gd name="T8" fmla="*/ 3 w 6"/>
                <a:gd name="T9" fmla="*/ 7 h 10"/>
                <a:gd name="T10" fmla="*/ 6 w 6"/>
                <a:gd name="T11" fmla="*/ 9 h 10"/>
                <a:gd name="T12" fmla="*/ 6 w 6"/>
                <a:gd name="T13" fmla="*/ 9 h 10"/>
                <a:gd name="T14" fmla="*/ 6 w 6"/>
                <a:gd name="T15" fmla="*/ 9 h 10"/>
                <a:gd name="T16" fmla="*/ 6 w 6"/>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0">
                  <a:moveTo>
                    <a:pt x="6" y="8"/>
                  </a:moveTo>
                  <a:cubicBezTo>
                    <a:pt x="5" y="7"/>
                    <a:pt x="4" y="6"/>
                    <a:pt x="4" y="5"/>
                  </a:cubicBezTo>
                  <a:cubicBezTo>
                    <a:pt x="3" y="4"/>
                    <a:pt x="3" y="3"/>
                    <a:pt x="2" y="1"/>
                  </a:cubicBezTo>
                  <a:cubicBezTo>
                    <a:pt x="1" y="0"/>
                    <a:pt x="0" y="1"/>
                    <a:pt x="1" y="2"/>
                  </a:cubicBezTo>
                  <a:cubicBezTo>
                    <a:pt x="2" y="3"/>
                    <a:pt x="2" y="5"/>
                    <a:pt x="3" y="7"/>
                  </a:cubicBezTo>
                  <a:cubicBezTo>
                    <a:pt x="4" y="8"/>
                    <a:pt x="4" y="9"/>
                    <a:pt x="6" y="9"/>
                  </a:cubicBezTo>
                  <a:cubicBezTo>
                    <a:pt x="6" y="10"/>
                    <a:pt x="6" y="9"/>
                    <a:pt x="6" y="9"/>
                  </a:cubicBezTo>
                  <a:cubicBezTo>
                    <a:pt x="6" y="9"/>
                    <a:pt x="6" y="9"/>
                    <a:pt x="6" y="9"/>
                  </a:cubicBezTo>
                  <a:cubicBezTo>
                    <a:pt x="6" y="8"/>
                    <a:pt x="6" y="8"/>
                    <a:pt x="6" y="8"/>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34" name="Freeform 27"/>
            <p:cNvSpPr/>
            <p:nvPr/>
          </p:nvSpPr>
          <p:spPr bwMode="auto">
            <a:xfrm>
              <a:off x="6389688" y="4954588"/>
              <a:ext cx="15875" cy="22225"/>
            </a:xfrm>
            <a:custGeom>
              <a:avLst/>
              <a:gdLst>
                <a:gd name="T0" fmla="*/ 5 w 6"/>
                <a:gd name="T1" fmla="*/ 6 h 8"/>
                <a:gd name="T2" fmla="*/ 2 w 6"/>
                <a:gd name="T3" fmla="*/ 1 h 8"/>
                <a:gd name="T4" fmla="*/ 1 w 6"/>
                <a:gd name="T5" fmla="*/ 2 h 8"/>
                <a:gd name="T6" fmla="*/ 4 w 6"/>
                <a:gd name="T7" fmla="*/ 8 h 8"/>
                <a:gd name="T8" fmla="*/ 5 w 6"/>
                <a:gd name="T9" fmla="*/ 8 h 8"/>
                <a:gd name="T10" fmla="*/ 6 w 6"/>
                <a:gd name="T11" fmla="*/ 7 h 8"/>
                <a:gd name="T12" fmla="*/ 5 w 6"/>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5" y="6"/>
                  </a:moveTo>
                  <a:cubicBezTo>
                    <a:pt x="3" y="5"/>
                    <a:pt x="3" y="3"/>
                    <a:pt x="2" y="1"/>
                  </a:cubicBezTo>
                  <a:cubicBezTo>
                    <a:pt x="1" y="0"/>
                    <a:pt x="0" y="1"/>
                    <a:pt x="1" y="2"/>
                  </a:cubicBezTo>
                  <a:cubicBezTo>
                    <a:pt x="2" y="4"/>
                    <a:pt x="2" y="6"/>
                    <a:pt x="4" y="8"/>
                  </a:cubicBezTo>
                  <a:cubicBezTo>
                    <a:pt x="5" y="8"/>
                    <a:pt x="5" y="8"/>
                    <a:pt x="5" y="8"/>
                  </a:cubicBezTo>
                  <a:cubicBezTo>
                    <a:pt x="5" y="7"/>
                    <a:pt x="5" y="7"/>
                    <a:pt x="6" y="7"/>
                  </a:cubicBezTo>
                  <a:cubicBezTo>
                    <a:pt x="6" y="6"/>
                    <a:pt x="5" y="6"/>
                    <a:pt x="5" y="6"/>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35" name="Freeform 28"/>
            <p:cNvSpPr/>
            <p:nvPr/>
          </p:nvSpPr>
          <p:spPr bwMode="auto">
            <a:xfrm>
              <a:off x="6337301" y="5092701"/>
              <a:ext cx="12700" cy="14288"/>
            </a:xfrm>
            <a:custGeom>
              <a:avLst/>
              <a:gdLst>
                <a:gd name="T0" fmla="*/ 4 w 5"/>
                <a:gd name="T1" fmla="*/ 4 h 5"/>
                <a:gd name="T2" fmla="*/ 3 w 5"/>
                <a:gd name="T3" fmla="*/ 3 h 5"/>
                <a:gd name="T4" fmla="*/ 2 w 5"/>
                <a:gd name="T5" fmla="*/ 1 h 5"/>
                <a:gd name="T6" fmla="*/ 1 w 5"/>
                <a:gd name="T7" fmla="*/ 2 h 5"/>
                <a:gd name="T8" fmla="*/ 2 w 5"/>
                <a:gd name="T9" fmla="*/ 4 h 5"/>
                <a:gd name="T10" fmla="*/ 4 w 5"/>
                <a:gd name="T11" fmla="*/ 5 h 5"/>
                <a:gd name="T12" fmla="*/ 4 w 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4" y="4"/>
                  </a:moveTo>
                  <a:cubicBezTo>
                    <a:pt x="4" y="4"/>
                    <a:pt x="3" y="3"/>
                    <a:pt x="3" y="3"/>
                  </a:cubicBezTo>
                  <a:cubicBezTo>
                    <a:pt x="2" y="2"/>
                    <a:pt x="2" y="1"/>
                    <a:pt x="2" y="1"/>
                  </a:cubicBezTo>
                  <a:cubicBezTo>
                    <a:pt x="1" y="0"/>
                    <a:pt x="0" y="1"/>
                    <a:pt x="1" y="2"/>
                  </a:cubicBezTo>
                  <a:cubicBezTo>
                    <a:pt x="1" y="2"/>
                    <a:pt x="2" y="3"/>
                    <a:pt x="2" y="4"/>
                  </a:cubicBezTo>
                  <a:cubicBezTo>
                    <a:pt x="2" y="4"/>
                    <a:pt x="3" y="5"/>
                    <a:pt x="4" y="5"/>
                  </a:cubicBezTo>
                  <a:cubicBezTo>
                    <a:pt x="4" y="5"/>
                    <a:pt x="5" y="4"/>
                    <a:pt x="4" y="4"/>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36" name="Freeform 29"/>
            <p:cNvSpPr/>
            <p:nvPr/>
          </p:nvSpPr>
          <p:spPr bwMode="auto">
            <a:xfrm>
              <a:off x="6345238" y="5086351"/>
              <a:ext cx="12700" cy="17463"/>
            </a:xfrm>
            <a:custGeom>
              <a:avLst/>
              <a:gdLst>
                <a:gd name="T0" fmla="*/ 4 w 5"/>
                <a:gd name="T1" fmla="*/ 4 h 6"/>
                <a:gd name="T2" fmla="*/ 2 w 5"/>
                <a:gd name="T3" fmla="*/ 1 h 6"/>
                <a:gd name="T4" fmla="*/ 1 w 5"/>
                <a:gd name="T5" fmla="*/ 2 h 6"/>
                <a:gd name="T6" fmla="*/ 3 w 5"/>
                <a:gd name="T7" fmla="*/ 5 h 6"/>
                <a:gd name="T8" fmla="*/ 4 w 5"/>
                <a:gd name="T9" fmla="*/ 4 h 6"/>
              </a:gdLst>
              <a:ahLst/>
              <a:cxnLst>
                <a:cxn ang="0">
                  <a:pos x="T0" y="T1"/>
                </a:cxn>
                <a:cxn ang="0">
                  <a:pos x="T2" y="T3"/>
                </a:cxn>
                <a:cxn ang="0">
                  <a:pos x="T4" y="T5"/>
                </a:cxn>
                <a:cxn ang="0">
                  <a:pos x="T6" y="T7"/>
                </a:cxn>
                <a:cxn ang="0">
                  <a:pos x="T8" y="T9"/>
                </a:cxn>
              </a:cxnLst>
              <a:rect l="0" t="0" r="r" b="b"/>
              <a:pathLst>
                <a:path w="5" h="6">
                  <a:moveTo>
                    <a:pt x="4" y="4"/>
                  </a:moveTo>
                  <a:cubicBezTo>
                    <a:pt x="3" y="3"/>
                    <a:pt x="3" y="2"/>
                    <a:pt x="2" y="1"/>
                  </a:cubicBezTo>
                  <a:cubicBezTo>
                    <a:pt x="1" y="0"/>
                    <a:pt x="0" y="1"/>
                    <a:pt x="1" y="2"/>
                  </a:cubicBezTo>
                  <a:cubicBezTo>
                    <a:pt x="2" y="3"/>
                    <a:pt x="2" y="4"/>
                    <a:pt x="3" y="5"/>
                  </a:cubicBezTo>
                  <a:cubicBezTo>
                    <a:pt x="4" y="6"/>
                    <a:pt x="5" y="5"/>
                    <a:pt x="4" y="4"/>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37" name="Freeform 30"/>
            <p:cNvSpPr/>
            <p:nvPr/>
          </p:nvSpPr>
          <p:spPr bwMode="auto">
            <a:xfrm>
              <a:off x="6353176" y="5081588"/>
              <a:ext cx="7938" cy="14288"/>
            </a:xfrm>
            <a:custGeom>
              <a:avLst/>
              <a:gdLst>
                <a:gd name="T0" fmla="*/ 3 w 3"/>
                <a:gd name="T1" fmla="*/ 3 h 5"/>
                <a:gd name="T2" fmla="*/ 1 w 3"/>
                <a:gd name="T3" fmla="*/ 1 h 5"/>
                <a:gd name="T4" fmla="*/ 0 w 3"/>
                <a:gd name="T5" fmla="*/ 2 h 5"/>
                <a:gd name="T6" fmla="*/ 2 w 3"/>
                <a:gd name="T7" fmla="*/ 4 h 5"/>
                <a:gd name="T8" fmla="*/ 3 w 3"/>
                <a:gd name="T9" fmla="*/ 3 h 5"/>
              </a:gdLst>
              <a:ahLst/>
              <a:cxnLst>
                <a:cxn ang="0">
                  <a:pos x="T0" y="T1"/>
                </a:cxn>
                <a:cxn ang="0">
                  <a:pos x="T2" y="T3"/>
                </a:cxn>
                <a:cxn ang="0">
                  <a:pos x="T4" y="T5"/>
                </a:cxn>
                <a:cxn ang="0">
                  <a:pos x="T6" y="T7"/>
                </a:cxn>
                <a:cxn ang="0">
                  <a:pos x="T8" y="T9"/>
                </a:cxn>
              </a:cxnLst>
              <a:rect l="0" t="0" r="r" b="b"/>
              <a:pathLst>
                <a:path w="3" h="5">
                  <a:moveTo>
                    <a:pt x="3" y="3"/>
                  </a:moveTo>
                  <a:cubicBezTo>
                    <a:pt x="2" y="3"/>
                    <a:pt x="2" y="2"/>
                    <a:pt x="1" y="1"/>
                  </a:cubicBezTo>
                  <a:cubicBezTo>
                    <a:pt x="1" y="0"/>
                    <a:pt x="0" y="1"/>
                    <a:pt x="0" y="2"/>
                  </a:cubicBezTo>
                  <a:cubicBezTo>
                    <a:pt x="1" y="3"/>
                    <a:pt x="1" y="4"/>
                    <a:pt x="2" y="4"/>
                  </a:cubicBezTo>
                  <a:cubicBezTo>
                    <a:pt x="3" y="5"/>
                    <a:pt x="3" y="3"/>
                    <a:pt x="3" y="3"/>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38" name="Freeform 31"/>
            <p:cNvSpPr/>
            <p:nvPr/>
          </p:nvSpPr>
          <p:spPr bwMode="auto">
            <a:xfrm>
              <a:off x="6357938" y="5075238"/>
              <a:ext cx="14288" cy="20638"/>
            </a:xfrm>
            <a:custGeom>
              <a:avLst/>
              <a:gdLst>
                <a:gd name="T0" fmla="*/ 5 w 5"/>
                <a:gd name="T1" fmla="*/ 5 h 7"/>
                <a:gd name="T2" fmla="*/ 2 w 5"/>
                <a:gd name="T3" fmla="*/ 1 h 7"/>
                <a:gd name="T4" fmla="*/ 1 w 5"/>
                <a:gd name="T5" fmla="*/ 1 h 7"/>
                <a:gd name="T6" fmla="*/ 4 w 5"/>
                <a:gd name="T7" fmla="*/ 6 h 7"/>
                <a:gd name="T8" fmla="*/ 5 w 5"/>
                <a:gd name="T9" fmla="*/ 5 h 7"/>
              </a:gdLst>
              <a:ahLst/>
              <a:cxnLst>
                <a:cxn ang="0">
                  <a:pos x="T0" y="T1"/>
                </a:cxn>
                <a:cxn ang="0">
                  <a:pos x="T2" y="T3"/>
                </a:cxn>
                <a:cxn ang="0">
                  <a:pos x="T4" y="T5"/>
                </a:cxn>
                <a:cxn ang="0">
                  <a:pos x="T6" y="T7"/>
                </a:cxn>
                <a:cxn ang="0">
                  <a:pos x="T8" y="T9"/>
                </a:cxn>
              </a:cxnLst>
              <a:rect l="0" t="0" r="r" b="b"/>
              <a:pathLst>
                <a:path w="5" h="7">
                  <a:moveTo>
                    <a:pt x="5" y="5"/>
                  </a:moveTo>
                  <a:cubicBezTo>
                    <a:pt x="3" y="4"/>
                    <a:pt x="3" y="2"/>
                    <a:pt x="2" y="1"/>
                  </a:cubicBezTo>
                  <a:cubicBezTo>
                    <a:pt x="1" y="0"/>
                    <a:pt x="0" y="1"/>
                    <a:pt x="1" y="1"/>
                  </a:cubicBezTo>
                  <a:cubicBezTo>
                    <a:pt x="2" y="3"/>
                    <a:pt x="2" y="5"/>
                    <a:pt x="4" y="6"/>
                  </a:cubicBezTo>
                  <a:cubicBezTo>
                    <a:pt x="4" y="7"/>
                    <a:pt x="5" y="6"/>
                    <a:pt x="5" y="5"/>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39" name="Freeform 32"/>
            <p:cNvSpPr/>
            <p:nvPr/>
          </p:nvSpPr>
          <p:spPr bwMode="auto">
            <a:xfrm>
              <a:off x="6369051" y="5073651"/>
              <a:ext cx="11113" cy="12700"/>
            </a:xfrm>
            <a:custGeom>
              <a:avLst/>
              <a:gdLst>
                <a:gd name="T0" fmla="*/ 3 w 4"/>
                <a:gd name="T1" fmla="*/ 4 h 5"/>
                <a:gd name="T2" fmla="*/ 2 w 4"/>
                <a:gd name="T3" fmla="*/ 1 h 5"/>
                <a:gd name="T4" fmla="*/ 1 w 4"/>
                <a:gd name="T5" fmla="*/ 1 h 5"/>
                <a:gd name="T6" fmla="*/ 3 w 4"/>
                <a:gd name="T7" fmla="*/ 5 h 5"/>
                <a:gd name="T8" fmla="*/ 4 w 4"/>
                <a:gd name="T9" fmla="*/ 4 h 5"/>
                <a:gd name="T10" fmla="*/ 4 w 4"/>
                <a:gd name="T11" fmla="*/ 4 h 5"/>
                <a:gd name="T12" fmla="*/ 3 w 4"/>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3" y="4"/>
                  </a:moveTo>
                  <a:cubicBezTo>
                    <a:pt x="2" y="3"/>
                    <a:pt x="2" y="2"/>
                    <a:pt x="2" y="1"/>
                  </a:cubicBezTo>
                  <a:cubicBezTo>
                    <a:pt x="1" y="0"/>
                    <a:pt x="0" y="1"/>
                    <a:pt x="1" y="1"/>
                  </a:cubicBezTo>
                  <a:cubicBezTo>
                    <a:pt x="1" y="3"/>
                    <a:pt x="2" y="4"/>
                    <a:pt x="3" y="5"/>
                  </a:cubicBezTo>
                  <a:cubicBezTo>
                    <a:pt x="3" y="5"/>
                    <a:pt x="4" y="5"/>
                    <a:pt x="4" y="4"/>
                  </a:cubicBezTo>
                  <a:cubicBezTo>
                    <a:pt x="4" y="4"/>
                    <a:pt x="4" y="4"/>
                    <a:pt x="4" y="4"/>
                  </a:cubicBezTo>
                  <a:cubicBezTo>
                    <a:pt x="4" y="4"/>
                    <a:pt x="4" y="3"/>
                    <a:pt x="3" y="4"/>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40" name="Freeform 33"/>
            <p:cNvSpPr/>
            <p:nvPr/>
          </p:nvSpPr>
          <p:spPr bwMode="auto">
            <a:xfrm>
              <a:off x="6375401" y="5067301"/>
              <a:ext cx="19050" cy="22225"/>
            </a:xfrm>
            <a:custGeom>
              <a:avLst/>
              <a:gdLst>
                <a:gd name="T0" fmla="*/ 6 w 7"/>
                <a:gd name="T1" fmla="*/ 6 h 8"/>
                <a:gd name="T2" fmla="*/ 1 w 7"/>
                <a:gd name="T3" fmla="*/ 1 h 8"/>
                <a:gd name="T4" fmla="*/ 0 w 7"/>
                <a:gd name="T5" fmla="*/ 1 h 8"/>
                <a:gd name="T6" fmla="*/ 6 w 7"/>
                <a:gd name="T7" fmla="*/ 8 h 8"/>
                <a:gd name="T8" fmla="*/ 6 w 7"/>
                <a:gd name="T9" fmla="*/ 6 h 8"/>
              </a:gdLst>
              <a:ahLst/>
              <a:cxnLst>
                <a:cxn ang="0">
                  <a:pos x="T0" y="T1"/>
                </a:cxn>
                <a:cxn ang="0">
                  <a:pos x="T2" y="T3"/>
                </a:cxn>
                <a:cxn ang="0">
                  <a:pos x="T4" y="T5"/>
                </a:cxn>
                <a:cxn ang="0">
                  <a:pos x="T6" y="T7"/>
                </a:cxn>
                <a:cxn ang="0">
                  <a:pos x="T8" y="T9"/>
                </a:cxn>
              </a:cxnLst>
              <a:rect l="0" t="0" r="r" b="b"/>
              <a:pathLst>
                <a:path w="7" h="8">
                  <a:moveTo>
                    <a:pt x="6" y="6"/>
                  </a:moveTo>
                  <a:cubicBezTo>
                    <a:pt x="4" y="5"/>
                    <a:pt x="3" y="3"/>
                    <a:pt x="1" y="1"/>
                  </a:cubicBezTo>
                  <a:cubicBezTo>
                    <a:pt x="1" y="0"/>
                    <a:pt x="0" y="0"/>
                    <a:pt x="0" y="1"/>
                  </a:cubicBezTo>
                  <a:cubicBezTo>
                    <a:pt x="2" y="3"/>
                    <a:pt x="3" y="6"/>
                    <a:pt x="6" y="8"/>
                  </a:cubicBezTo>
                  <a:cubicBezTo>
                    <a:pt x="7" y="8"/>
                    <a:pt x="7" y="7"/>
                    <a:pt x="6" y="6"/>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41" name="Freeform 34"/>
            <p:cNvSpPr/>
            <p:nvPr/>
          </p:nvSpPr>
          <p:spPr bwMode="auto">
            <a:xfrm>
              <a:off x="6380163" y="5065713"/>
              <a:ext cx="22225" cy="20638"/>
            </a:xfrm>
            <a:custGeom>
              <a:avLst/>
              <a:gdLst>
                <a:gd name="T0" fmla="*/ 8 w 8"/>
                <a:gd name="T1" fmla="*/ 6 h 8"/>
                <a:gd name="T2" fmla="*/ 5 w 8"/>
                <a:gd name="T3" fmla="*/ 4 h 8"/>
                <a:gd name="T4" fmla="*/ 2 w 8"/>
                <a:gd name="T5" fmla="*/ 0 h 8"/>
                <a:gd name="T6" fmla="*/ 1 w 8"/>
                <a:gd name="T7" fmla="*/ 1 h 8"/>
                <a:gd name="T8" fmla="*/ 5 w 8"/>
                <a:gd name="T9" fmla="*/ 5 h 8"/>
                <a:gd name="T10" fmla="*/ 7 w 8"/>
                <a:gd name="T11" fmla="*/ 8 h 8"/>
                <a:gd name="T12" fmla="*/ 8 w 8"/>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8" y="6"/>
                  </a:moveTo>
                  <a:cubicBezTo>
                    <a:pt x="7" y="6"/>
                    <a:pt x="6" y="4"/>
                    <a:pt x="5" y="4"/>
                  </a:cubicBezTo>
                  <a:cubicBezTo>
                    <a:pt x="5" y="2"/>
                    <a:pt x="3" y="1"/>
                    <a:pt x="2" y="0"/>
                  </a:cubicBezTo>
                  <a:cubicBezTo>
                    <a:pt x="1" y="0"/>
                    <a:pt x="0" y="1"/>
                    <a:pt x="1" y="1"/>
                  </a:cubicBezTo>
                  <a:cubicBezTo>
                    <a:pt x="3" y="2"/>
                    <a:pt x="4" y="3"/>
                    <a:pt x="5" y="5"/>
                  </a:cubicBezTo>
                  <a:cubicBezTo>
                    <a:pt x="5" y="6"/>
                    <a:pt x="6" y="7"/>
                    <a:pt x="7" y="8"/>
                  </a:cubicBezTo>
                  <a:cubicBezTo>
                    <a:pt x="8" y="8"/>
                    <a:pt x="8" y="7"/>
                    <a:pt x="8" y="6"/>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42" name="Freeform 35"/>
            <p:cNvSpPr/>
            <p:nvPr/>
          </p:nvSpPr>
          <p:spPr bwMode="auto">
            <a:xfrm>
              <a:off x="6326188" y="5213351"/>
              <a:ext cx="7938" cy="11113"/>
            </a:xfrm>
            <a:custGeom>
              <a:avLst/>
              <a:gdLst>
                <a:gd name="T0" fmla="*/ 2 w 3"/>
                <a:gd name="T1" fmla="*/ 3 h 4"/>
                <a:gd name="T2" fmla="*/ 1 w 3"/>
                <a:gd name="T3" fmla="*/ 1 h 4"/>
                <a:gd name="T4" fmla="*/ 0 w 3"/>
                <a:gd name="T5" fmla="*/ 2 h 4"/>
                <a:gd name="T6" fmla="*/ 1 w 3"/>
                <a:gd name="T7" fmla="*/ 4 h 4"/>
                <a:gd name="T8" fmla="*/ 2 w 3"/>
                <a:gd name="T9" fmla="*/ 3 h 4"/>
              </a:gdLst>
              <a:ahLst/>
              <a:cxnLst>
                <a:cxn ang="0">
                  <a:pos x="T0" y="T1"/>
                </a:cxn>
                <a:cxn ang="0">
                  <a:pos x="T2" y="T3"/>
                </a:cxn>
                <a:cxn ang="0">
                  <a:pos x="T4" y="T5"/>
                </a:cxn>
                <a:cxn ang="0">
                  <a:pos x="T6" y="T7"/>
                </a:cxn>
                <a:cxn ang="0">
                  <a:pos x="T8" y="T9"/>
                </a:cxn>
              </a:cxnLst>
              <a:rect l="0" t="0" r="r" b="b"/>
              <a:pathLst>
                <a:path w="3" h="4">
                  <a:moveTo>
                    <a:pt x="2" y="3"/>
                  </a:moveTo>
                  <a:cubicBezTo>
                    <a:pt x="2" y="2"/>
                    <a:pt x="2" y="2"/>
                    <a:pt x="1" y="1"/>
                  </a:cubicBezTo>
                  <a:cubicBezTo>
                    <a:pt x="1" y="0"/>
                    <a:pt x="0" y="1"/>
                    <a:pt x="0" y="2"/>
                  </a:cubicBezTo>
                  <a:cubicBezTo>
                    <a:pt x="1" y="2"/>
                    <a:pt x="1" y="3"/>
                    <a:pt x="1" y="4"/>
                  </a:cubicBezTo>
                  <a:cubicBezTo>
                    <a:pt x="2" y="4"/>
                    <a:pt x="3" y="4"/>
                    <a:pt x="2" y="3"/>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43" name="Freeform 36"/>
            <p:cNvSpPr/>
            <p:nvPr/>
          </p:nvSpPr>
          <p:spPr bwMode="auto">
            <a:xfrm>
              <a:off x="6337301" y="5213351"/>
              <a:ext cx="7938" cy="9525"/>
            </a:xfrm>
            <a:custGeom>
              <a:avLst/>
              <a:gdLst>
                <a:gd name="T0" fmla="*/ 2 w 3"/>
                <a:gd name="T1" fmla="*/ 1 h 3"/>
                <a:gd name="T2" fmla="*/ 2 w 3"/>
                <a:gd name="T3" fmla="*/ 0 h 3"/>
                <a:gd name="T4" fmla="*/ 1 w 3"/>
                <a:gd name="T5" fmla="*/ 1 h 3"/>
                <a:gd name="T6" fmla="*/ 2 w 3"/>
                <a:gd name="T7" fmla="*/ 3 h 3"/>
                <a:gd name="T8" fmla="*/ 3 w 3"/>
                <a:gd name="T9" fmla="*/ 3 h 3"/>
                <a:gd name="T10" fmla="*/ 3 w 3"/>
                <a:gd name="T11" fmla="*/ 2 h 3"/>
                <a:gd name="T12" fmla="*/ 2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2" y="1"/>
                  </a:moveTo>
                  <a:cubicBezTo>
                    <a:pt x="2" y="1"/>
                    <a:pt x="2" y="1"/>
                    <a:pt x="2" y="0"/>
                  </a:cubicBezTo>
                  <a:cubicBezTo>
                    <a:pt x="1" y="0"/>
                    <a:pt x="0" y="1"/>
                    <a:pt x="1" y="1"/>
                  </a:cubicBezTo>
                  <a:cubicBezTo>
                    <a:pt x="1" y="1"/>
                    <a:pt x="1" y="2"/>
                    <a:pt x="2" y="3"/>
                  </a:cubicBezTo>
                  <a:cubicBezTo>
                    <a:pt x="2" y="3"/>
                    <a:pt x="3" y="3"/>
                    <a:pt x="3" y="3"/>
                  </a:cubicBezTo>
                  <a:cubicBezTo>
                    <a:pt x="3" y="2"/>
                    <a:pt x="3" y="2"/>
                    <a:pt x="3" y="2"/>
                  </a:cubicBezTo>
                  <a:cubicBezTo>
                    <a:pt x="3" y="2"/>
                    <a:pt x="3" y="1"/>
                    <a:pt x="2" y="1"/>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44" name="Freeform 37"/>
            <p:cNvSpPr/>
            <p:nvPr/>
          </p:nvSpPr>
          <p:spPr bwMode="auto">
            <a:xfrm>
              <a:off x="6342063" y="5205413"/>
              <a:ext cx="11113" cy="17463"/>
            </a:xfrm>
            <a:custGeom>
              <a:avLst/>
              <a:gdLst>
                <a:gd name="T0" fmla="*/ 4 w 4"/>
                <a:gd name="T1" fmla="*/ 5 h 6"/>
                <a:gd name="T2" fmla="*/ 4 w 4"/>
                <a:gd name="T3" fmla="*/ 5 h 6"/>
                <a:gd name="T4" fmla="*/ 4 w 4"/>
                <a:gd name="T5" fmla="*/ 4 h 6"/>
                <a:gd name="T6" fmla="*/ 2 w 4"/>
                <a:gd name="T7" fmla="*/ 1 h 6"/>
                <a:gd name="T8" fmla="*/ 0 w 4"/>
                <a:gd name="T9" fmla="*/ 2 h 6"/>
                <a:gd name="T10" fmla="*/ 3 w 4"/>
                <a:gd name="T11" fmla="*/ 6 h 6"/>
                <a:gd name="T12" fmla="*/ 4 w 4"/>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4" y="5"/>
                  </a:moveTo>
                  <a:cubicBezTo>
                    <a:pt x="4" y="5"/>
                    <a:pt x="4" y="5"/>
                    <a:pt x="4" y="5"/>
                  </a:cubicBezTo>
                  <a:cubicBezTo>
                    <a:pt x="4" y="4"/>
                    <a:pt x="4" y="4"/>
                    <a:pt x="4" y="4"/>
                  </a:cubicBezTo>
                  <a:cubicBezTo>
                    <a:pt x="3" y="3"/>
                    <a:pt x="2" y="2"/>
                    <a:pt x="2" y="1"/>
                  </a:cubicBezTo>
                  <a:cubicBezTo>
                    <a:pt x="1" y="0"/>
                    <a:pt x="0" y="1"/>
                    <a:pt x="0" y="2"/>
                  </a:cubicBezTo>
                  <a:cubicBezTo>
                    <a:pt x="1" y="3"/>
                    <a:pt x="2" y="5"/>
                    <a:pt x="3" y="6"/>
                  </a:cubicBezTo>
                  <a:cubicBezTo>
                    <a:pt x="4" y="6"/>
                    <a:pt x="4" y="5"/>
                    <a:pt x="4" y="5"/>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45" name="Freeform 38"/>
            <p:cNvSpPr/>
            <p:nvPr/>
          </p:nvSpPr>
          <p:spPr bwMode="auto">
            <a:xfrm>
              <a:off x="6350001" y="5203826"/>
              <a:ext cx="11113" cy="15875"/>
            </a:xfrm>
            <a:custGeom>
              <a:avLst/>
              <a:gdLst>
                <a:gd name="T0" fmla="*/ 4 w 4"/>
                <a:gd name="T1" fmla="*/ 5 h 6"/>
                <a:gd name="T2" fmla="*/ 3 w 4"/>
                <a:gd name="T3" fmla="*/ 5 h 6"/>
                <a:gd name="T4" fmla="*/ 1 w 4"/>
                <a:gd name="T5" fmla="*/ 0 h 6"/>
                <a:gd name="T6" fmla="*/ 0 w 4"/>
                <a:gd name="T7" fmla="*/ 1 h 6"/>
                <a:gd name="T8" fmla="*/ 3 w 4"/>
                <a:gd name="T9" fmla="*/ 6 h 6"/>
                <a:gd name="T10" fmla="*/ 4 w 4"/>
                <a:gd name="T11" fmla="*/ 5 h 6"/>
              </a:gdLst>
              <a:ahLst/>
              <a:cxnLst>
                <a:cxn ang="0">
                  <a:pos x="T0" y="T1"/>
                </a:cxn>
                <a:cxn ang="0">
                  <a:pos x="T2" y="T3"/>
                </a:cxn>
                <a:cxn ang="0">
                  <a:pos x="T4" y="T5"/>
                </a:cxn>
                <a:cxn ang="0">
                  <a:pos x="T6" y="T7"/>
                </a:cxn>
                <a:cxn ang="0">
                  <a:pos x="T8" y="T9"/>
                </a:cxn>
                <a:cxn ang="0">
                  <a:pos x="T10" y="T11"/>
                </a:cxn>
              </a:cxnLst>
              <a:rect l="0" t="0" r="r" b="b"/>
              <a:pathLst>
                <a:path w="4" h="6">
                  <a:moveTo>
                    <a:pt x="4" y="5"/>
                  </a:moveTo>
                  <a:cubicBezTo>
                    <a:pt x="4" y="5"/>
                    <a:pt x="3" y="4"/>
                    <a:pt x="3" y="5"/>
                  </a:cubicBezTo>
                  <a:cubicBezTo>
                    <a:pt x="2" y="4"/>
                    <a:pt x="1" y="2"/>
                    <a:pt x="1" y="0"/>
                  </a:cubicBezTo>
                  <a:cubicBezTo>
                    <a:pt x="1" y="0"/>
                    <a:pt x="0" y="0"/>
                    <a:pt x="0" y="1"/>
                  </a:cubicBezTo>
                  <a:cubicBezTo>
                    <a:pt x="1" y="3"/>
                    <a:pt x="1" y="5"/>
                    <a:pt x="3" y="6"/>
                  </a:cubicBezTo>
                  <a:cubicBezTo>
                    <a:pt x="3" y="6"/>
                    <a:pt x="4" y="6"/>
                    <a:pt x="4" y="5"/>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46" name="Freeform 39"/>
            <p:cNvSpPr/>
            <p:nvPr/>
          </p:nvSpPr>
          <p:spPr bwMode="auto">
            <a:xfrm>
              <a:off x="6356351" y="5197476"/>
              <a:ext cx="15875" cy="25400"/>
            </a:xfrm>
            <a:custGeom>
              <a:avLst/>
              <a:gdLst>
                <a:gd name="T0" fmla="*/ 6 w 6"/>
                <a:gd name="T1" fmla="*/ 7 h 9"/>
                <a:gd name="T2" fmla="*/ 5 w 6"/>
                <a:gd name="T3" fmla="*/ 7 h 9"/>
                <a:gd name="T4" fmla="*/ 5 w 6"/>
                <a:gd name="T5" fmla="*/ 7 h 9"/>
                <a:gd name="T6" fmla="*/ 3 w 6"/>
                <a:gd name="T7" fmla="*/ 4 h 9"/>
                <a:gd name="T8" fmla="*/ 1 w 6"/>
                <a:gd name="T9" fmla="*/ 1 h 9"/>
                <a:gd name="T10" fmla="*/ 0 w 6"/>
                <a:gd name="T11" fmla="*/ 1 h 9"/>
                <a:gd name="T12" fmla="*/ 2 w 6"/>
                <a:gd name="T13" fmla="*/ 6 h 9"/>
                <a:gd name="T14" fmla="*/ 5 w 6"/>
                <a:gd name="T15" fmla="*/ 8 h 9"/>
                <a:gd name="T16" fmla="*/ 6 w 6"/>
                <a:gd name="T17" fmla="*/ 8 h 9"/>
                <a:gd name="T18" fmla="*/ 6 w 6"/>
                <a:gd name="T19"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9">
                  <a:moveTo>
                    <a:pt x="6" y="7"/>
                  </a:moveTo>
                  <a:cubicBezTo>
                    <a:pt x="6" y="6"/>
                    <a:pt x="5" y="6"/>
                    <a:pt x="5" y="7"/>
                  </a:cubicBezTo>
                  <a:cubicBezTo>
                    <a:pt x="5" y="7"/>
                    <a:pt x="5" y="7"/>
                    <a:pt x="5" y="7"/>
                  </a:cubicBezTo>
                  <a:cubicBezTo>
                    <a:pt x="4" y="6"/>
                    <a:pt x="3" y="5"/>
                    <a:pt x="3" y="4"/>
                  </a:cubicBezTo>
                  <a:cubicBezTo>
                    <a:pt x="3" y="3"/>
                    <a:pt x="2" y="2"/>
                    <a:pt x="1" y="1"/>
                  </a:cubicBezTo>
                  <a:cubicBezTo>
                    <a:pt x="1" y="0"/>
                    <a:pt x="0" y="1"/>
                    <a:pt x="0" y="1"/>
                  </a:cubicBezTo>
                  <a:cubicBezTo>
                    <a:pt x="1" y="3"/>
                    <a:pt x="2" y="4"/>
                    <a:pt x="2" y="6"/>
                  </a:cubicBezTo>
                  <a:cubicBezTo>
                    <a:pt x="3" y="7"/>
                    <a:pt x="4" y="9"/>
                    <a:pt x="5" y="8"/>
                  </a:cubicBezTo>
                  <a:cubicBezTo>
                    <a:pt x="6" y="8"/>
                    <a:pt x="6" y="8"/>
                    <a:pt x="6" y="8"/>
                  </a:cubicBezTo>
                  <a:cubicBezTo>
                    <a:pt x="6" y="8"/>
                    <a:pt x="6" y="7"/>
                    <a:pt x="6" y="7"/>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47" name="Freeform 40"/>
            <p:cNvSpPr/>
            <p:nvPr/>
          </p:nvSpPr>
          <p:spPr bwMode="auto">
            <a:xfrm>
              <a:off x="6364288" y="5200651"/>
              <a:ext cx="14288" cy="19050"/>
            </a:xfrm>
            <a:custGeom>
              <a:avLst/>
              <a:gdLst>
                <a:gd name="T0" fmla="*/ 5 w 5"/>
                <a:gd name="T1" fmla="*/ 6 h 7"/>
                <a:gd name="T2" fmla="*/ 2 w 5"/>
                <a:gd name="T3" fmla="*/ 1 h 7"/>
                <a:gd name="T4" fmla="*/ 1 w 5"/>
                <a:gd name="T5" fmla="*/ 2 h 7"/>
                <a:gd name="T6" fmla="*/ 4 w 5"/>
                <a:gd name="T7" fmla="*/ 6 h 7"/>
                <a:gd name="T8" fmla="*/ 5 w 5"/>
                <a:gd name="T9" fmla="*/ 6 h 7"/>
              </a:gdLst>
              <a:ahLst/>
              <a:cxnLst>
                <a:cxn ang="0">
                  <a:pos x="T0" y="T1"/>
                </a:cxn>
                <a:cxn ang="0">
                  <a:pos x="T2" y="T3"/>
                </a:cxn>
                <a:cxn ang="0">
                  <a:pos x="T4" y="T5"/>
                </a:cxn>
                <a:cxn ang="0">
                  <a:pos x="T6" y="T7"/>
                </a:cxn>
                <a:cxn ang="0">
                  <a:pos x="T8" y="T9"/>
                </a:cxn>
              </a:cxnLst>
              <a:rect l="0" t="0" r="r" b="b"/>
              <a:pathLst>
                <a:path w="5" h="7">
                  <a:moveTo>
                    <a:pt x="5" y="6"/>
                  </a:moveTo>
                  <a:cubicBezTo>
                    <a:pt x="4" y="4"/>
                    <a:pt x="3" y="2"/>
                    <a:pt x="2" y="1"/>
                  </a:cubicBezTo>
                  <a:cubicBezTo>
                    <a:pt x="1" y="0"/>
                    <a:pt x="0" y="1"/>
                    <a:pt x="1" y="2"/>
                  </a:cubicBezTo>
                  <a:cubicBezTo>
                    <a:pt x="2" y="3"/>
                    <a:pt x="3" y="5"/>
                    <a:pt x="4" y="6"/>
                  </a:cubicBezTo>
                  <a:cubicBezTo>
                    <a:pt x="4" y="7"/>
                    <a:pt x="5" y="7"/>
                    <a:pt x="5" y="6"/>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48" name="Freeform 41"/>
            <p:cNvSpPr/>
            <p:nvPr/>
          </p:nvSpPr>
          <p:spPr bwMode="auto">
            <a:xfrm>
              <a:off x="5700713" y="5321301"/>
              <a:ext cx="3175" cy="22225"/>
            </a:xfrm>
            <a:custGeom>
              <a:avLst/>
              <a:gdLst>
                <a:gd name="T0" fmla="*/ 0 w 1"/>
                <a:gd name="T1" fmla="*/ 1 h 8"/>
                <a:gd name="T2" fmla="*/ 0 w 1"/>
                <a:gd name="T3" fmla="*/ 7 h 8"/>
                <a:gd name="T4" fmla="*/ 1 w 1"/>
                <a:gd name="T5" fmla="*/ 7 h 8"/>
                <a:gd name="T6" fmla="*/ 1 w 1"/>
                <a:gd name="T7" fmla="*/ 1 h 8"/>
                <a:gd name="T8" fmla="*/ 0 w 1"/>
                <a:gd name="T9" fmla="*/ 1 h 8"/>
              </a:gdLst>
              <a:ahLst/>
              <a:cxnLst>
                <a:cxn ang="0">
                  <a:pos x="T0" y="T1"/>
                </a:cxn>
                <a:cxn ang="0">
                  <a:pos x="T2" y="T3"/>
                </a:cxn>
                <a:cxn ang="0">
                  <a:pos x="T4" y="T5"/>
                </a:cxn>
                <a:cxn ang="0">
                  <a:pos x="T6" y="T7"/>
                </a:cxn>
                <a:cxn ang="0">
                  <a:pos x="T8" y="T9"/>
                </a:cxn>
              </a:cxnLst>
              <a:rect l="0" t="0" r="r" b="b"/>
              <a:pathLst>
                <a:path w="1" h="8">
                  <a:moveTo>
                    <a:pt x="0" y="1"/>
                  </a:moveTo>
                  <a:cubicBezTo>
                    <a:pt x="0" y="7"/>
                    <a:pt x="0" y="7"/>
                    <a:pt x="0" y="7"/>
                  </a:cubicBezTo>
                  <a:cubicBezTo>
                    <a:pt x="0" y="8"/>
                    <a:pt x="1" y="8"/>
                    <a:pt x="1" y="7"/>
                  </a:cubicBezTo>
                  <a:cubicBezTo>
                    <a:pt x="1" y="1"/>
                    <a:pt x="1" y="1"/>
                    <a:pt x="1" y="1"/>
                  </a:cubicBezTo>
                  <a:cubicBezTo>
                    <a:pt x="1" y="0"/>
                    <a:pt x="0" y="0"/>
                    <a:pt x="0" y="1"/>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49" name="Freeform 42"/>
            <p:cNvSpPr/>
            <p:nvPr/>
          </p:nvSpPr>
          <p:spPr bwMode="auto">
            <a:xfrm>
              <a:off x="5715001" y="5321301"/>
              <a:ext cx="7938" cy="28575"/>
            </a:xfrm>
            <a:custGeom>
              <a:avLst/>
              <a:gdLst>
                <a:gd name="T0" fmla="*/ 3 w 3"/>
                <a:gd name="T1" fmla="*/ 9 h 10"/>
                <a:gd name="T2" fmla="*/ 1 w 3"/>
                <a:gd name="T3" fmla="*/ 1 h 10"/>
                <a:gd name="T4" fmla="*/ 0 w 3"/>
                <a:gd name="T5" fmla="*/ 1 h 10"/>
                <a:gd name="T6" fmla="*/ 2 w 3"/>
                <a:gd name="T7" fmla="*/ 10 h 10"/>
                <a:gd name="T8" fmla="*/ 3 w 3"/>
                <a:gd name="T9" fmla="*/ 9 h 10"/>
              </a:gdLst>
              <a:ahLst/>
              <a:cxnLst>
                <a:cxn ang="0">
                  <a:pos x="T0" y="T1"/>
                </a:cxn>
                <a:cxn ang="0">
                  <a:pos x="T2" y="T3"/>
                </a:cxn>
                <a:cxn ang="0">
                  <a:pos x="T4" y="T5"/>
                </a:cxn>
                <a:cxn ang="0">
                  <a:pos x="T6" y="T7"/>
                </a:cxn>
                <a:cxn ang="0">
                  <a:pos x="T8" y="T9"/>
                </a:cxn>
              </a:cxnLst>
              <a:rect l="0" t="0" r="r" b="b"/>
              <a:pathLst>
                <a:path w="3" h="10">
                  <a:moveTo>
                    <a:pt x="3" y="9"/>
                  </a:moveTo>
                  <a:cubicBezTo>
                    <a:pt x="1" y="7"/>
                    <a:pt x="2" y="3"/>
                    <a:pt x="1" y="1"/>
                  </a:cubicBezTo>
                  <a:cubicBezTo>
                    <a:pt x="1" y="0"/>
                    <a:pt x="0" y="0"/>
                    <a:pt x="0" y="1"/>
                  </a:cubicBezTo>
                  <a:cubicBezTo>
                    <a:pt x="0" y="4"/>
                    <a:pt x="0" y="7"/>
                    <a:pt x="2" y="10"/>
                  </a:cubicBezTo>
                  <a:cubicBezTo>
                    <a:pt x="2" y="10"/>
                    <a:pt x="3" y="10"/>
                    <a:pt x="3" y="9"/>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50" name="Freeform 43"/>
            <p:cNvSpPr/>
            <p:nvPr/>
          </p:nvSpPr>
          <p:spPr bwMode="auto">
            <a:xfrm>
              <a:off x="5730876" y="5321301"/>
              <a:ext cx="14288" cy="44450"/>
            </a:xfrm>
            <a:custGeom>
              <a:avLst/>
              <a:gdLst>
                <a:gd name="T0" fmla="*/ 3 w 5"/>
                <a:gd name="T1" fmla="*/ 14 h 16"/>
                <a:gd name="T2" fmla="*/ 2 w 5"/>
                <a:gd name="T3" fmla="*/ 7 h 16"/>
                <a:gd name="T4" fmla="*/ 2 w 5"/>
                <a:gd name="T5" fmla="*/ 1 h 16"/>
                <a:gd name="T6" fmla="*/ 1 w 5"/>
                <a:gd name="T7" fmla="*/ 0 h 16"/>
                <a:gd name="T8" fmla="*/ 1 w 5"/>
                <a:gd name="T9" fmla="*/ 11 h 16"/>
                <a:gd name="T10" fmla="*/ 4 w 5"/>
                <a:gd name="T11" fmla="*/ 15 h 16"/>
                <a:gd name="T12" fmla="*/ 3 w 5"/>
                <a:gd name="T13" fmla="*/ 14 h 16"/>
              </a:gdLst>
              <a:ahLst/>
              <a:cxnLst>
                <a:cxn ang="0">
                  <a:pos x="T0" y="T1"/>
                </a:cxn>
                <a:cxn ang="0">
                  <a:pos x="T2" y="T3"/>
                </a:cxn>
                <a:cxn ang="0">
                  <a:pos x="T4" y="T5"/>
                </a:cxn>
                <a:cxn ang="0">
                  <a:pos x="T6" y="T7"/>
                </a:cxn>
                <a:cxn ang="0">
                  <a:pos x="T8" y="T9"/>
                </a:cxn>
                <a:cxn ang="0">
                  <a:pos x="T10" y="T11"/>
                </a:cxn>
                <a:cxn ang="0">
                  <a:pos x="T12" y="T13"/>
                </a:cxn>
              </a:cxnLst>
              <a:rect l="0" t="0" r="r" b="b"/>
              <a:pathLst>
                <a:path w="5" h="16">
                  <a:moveTo>
                    <a:pt x="3" y="14"/>
                  </a:moveTo>
                  <a:cubicBezTo>
                    <a:pt x="3" y="14"/>
                    <a:pt x="2" y="7"/>
                    <a:pt x="2" y="7"/>
                  </a:cubicBezTo>
                  <a:cubicBezTo>
                    <a:pt x="1" y="5"/>
                    <a:pt x="1" y="3"/>
                    <a:pt x="2" y="1"/>
                  </a:cubicBezTo>
                  <a:cubicBezTo>
                    <a:pt x="2" y="0"/>
                    <a:pt x="1" y="0"/>
                    <a:pt x="1" y="0"/>
                  </a:cubicBezTo>
                  <a:cubicBezTo>
                    <a:pt x="0" y="4"/>
                    <a:pt x="0" y="7"/>
                    <a:pt x="1" y="11"/>
                  </a:cubicBezTo>
                  <a:cubicBezTo>
                    <a:pt x="1" y="12"/>
                    <a:pt x="2" y="16"/>
                    <a:pt x="4" y="15"/>
                  </a:cubicBezTo>
                  <a:cubicBezTo>
                    <a:pt x="5" y="14"/>
                    <a:pt x="4" y="13"/>
                    <a:pt x="3" y="14"/>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51" name="Freeform 44"/>
            <p:cNvSpPr/>
            <p:nvPr/>
          </p:nvSpPr>
          <p:spPr bwMode="auto">
            <a:xfrm>
              <a:off x="5748338" y="5327651"/>
              <a:ext cx="12700" cy="41275"/>
            </a:xfrm>
            <a:custGeom>
              <a:avLst/>
              <a:gdLst>
                <a:gd name="T0" fmla="*/ 4 w 5"/>
                <a:gd name="T1" fmla="*/ 13 h 15"/>
                <a:gd name="T2" fmla="*/ 2 w 5"/>
                <a:gd name="T3" fmla="*/ 1 h 15"/>
                <a:gd name="T4" fmla="*/ 1 w 5"/>
                <a:gd name="T5" fmla="*/ 1 h 15"/>
                <a:gd name="T6" fmla="*/ 3 w 5"/>
                <a:gd name="T7" fmla="*/ 15 h 15"/>
                <a:gd name="T8" fmla="*/ 5 w 5"/>
                <a:gd name="T9" fmla="*/ 15 h 15"/>
                <a:gd name="T10" fmla="*/ 5 w 5"/>
                <a:gd name="T11" fmla="*/ 14 h 15"/>
                <a:gd name="T12" fmla="*/ 4 w 5"/>
                <a:gd name="T13" fmla="*/ 13 h 15"/>
              </a:gdLst>
              <a:ahLst/>
              <a:cxnLst>
                <a:cxn ang="0">
                  <a:pos x="T0" y="T1"/>
                </a:cxn>
                <a:cxn ang="0">
                  <a:pos x="T2" y="T3"/>
                </a:cxn>
                <a:cxn ang="0">
                  <a:pos x="T4" y="T5"/>
                </a:cxn>
                <a:cxn ang="0">
                  <a:pos x="T6" y="T7"/>
                </a:cxn>
                <a:cxn ang="0">
                  <a:pos x="T8" y="T9"/>
                </a:cxn>
                <a:cxn ang="0">
                  <a:pos x="T10" y="T11"/>
                </a:cxn>
                <a:cxn ang="0">
                  <a:pos x="T12" y="T13"/>
                </a:cxn>
              </a:cxnLst>
              <a:rect l="0" t="0" r="r" b="b"/>
              <a:pathLst>
                <a:path w="5" h="15">
                  <a:moveTo>
                    <a:pt x="4" y="13"/>
                  </a:moveTo>
                  <a:cubicBezTo>
                    <a:pt x="2" y="9"/>
                    <a:pt x="3" y="5"/>
                    <a:pt x="2" y="1"/>
                  </a:cubicBezTo>
                  <a:cubicBezTo>
                    <a:pt x="1" y="0"/>
                    <a:pt x="0" y="0"/>
                    <a:pt x="1" y="1"/>
                  </a:cubicBezTo>
                  <a:cubicBezTo>
                    <a:pt x="2" y="6"/>
                    <a:pt x="1" y="11"/>
                    <a:pt x="3" y="15"/>
                  </a:cubicBezTo>
                  <a:cubicBezTo>
                    <a:pt x="4" y="15"/>
                    <a:pt x="4" y="15"/>
                    <a:pt x="5" y="15"/>
                  </a:cubicBezTo>
                  <a:cubicBezTo>
                    <a:pt x="5" y="14"/>
                    <a:pt x="5" y="14"/>
                    <a:pt x="5" y="14"/>
                  </a:cubicBezTo>
                  <a:cubicBezTo>
                    <a:pt x="5" y="13"/>
                    <a:pt x="4" y="13"/>
                    <a:pt x="4" y="13"/>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52" name="Freeform 45"/>
            <p:cNvSpPr/>
            <p:nvPr/>
          </p:nvSpPr>
          <p:spPr bwMode="auto">
            <a:xfrm>
              <a:off x="5768976" y="5335588"/>
              <a:ext cx="11113" cy="52388"/>
            </a:xfrm>
            <a:custGeom>
              <a:avLst/>
              <a:gdLst>
                <a:gd name="T0" fmla="*/ 3 w 4"/>
                <a:gd name="T1" fmla="*/ 16 h 19"/>
                <a:gd name="T2" fmla="*/ 2 w 4"/>
                <a:gd name="T3" fmla="*/ 17 h 19"/>
                <a:gd name="T4" fmla="*/ 2 w 4"/>
                <a:gd name="T5" fmla="*/ 10 h 19"/>
                <a:gd name="T6" fmla="*/ 1 w 4"/>
                <a:gd name="T7" fmla="*/ 1 h 19"/>
                <a:gd name="T8" fmla="*/ 0 w 4"/>
                <a:gd name="T9" fmla="*/ 1 h 19"/>
                <a:gd name="T10" fmla="*/ 0 w 4"/>
                <a:gd name="T11" fmla="*/ 11 h 19"/>
                <a:gd name="T12" fmla="*/ 1 w 4"/>
                <a:gd name="T13" fmla="*/ 19 h 19"/>
                <a:gd name="T14" fmla="*/ 2 w 4"/>
                <a:gd name="T15" fmla="*/ 19 h 19"/>
                <a:gd name="T16" fmla="*/ 4 w 4"/>
                <a:gd name="T17" fmla="*/ 17 h 19"/>
                <a:gd name="T18" fmla="*/ 3 w 4"/>
                <a:gd name="T19"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9">
                  <a:moveTo>
                    <a:pt x="3" y="16"/>
                  </a:moveTo>
                  <a:cubicBezTo>
                    <a:pt x="2" y="16"/>
                    <a:pt x="2" y="17"/>
                    <a:pt x="2" y="17"/>
                  </a:cubicBezTo>
                  <a:cubicBezTo>
                    <a:pt x="1" y="15"/>
                    <a:pt x="2" y="12"/>
                    <a:pt x="2" y="10"/>
                  </a:cubicBezTo>
                  <a:cubicBezTo>
                    <a:pt x="2" y="7"/>
                    <a:pt x="1" y="4"/>
                    <a:pt x="1" y="1"/>
                  </a:cubicBezTo>
                  <a:cubicBezTo>
                    <a:pt x="1" y="0"/>
                    <a:pt x="0" y="0"/>
                    <a:pt x="0" y="1"/>
                  </a:cubicBezTo>
                  <a:cubicBezTo>
                    <a:pt x="0" y="5"/>
                    <a:pt x="1" y="8"/>
                    <a:pt x="0" y="11"/>
                  </a:cubicBezTo>
                  <a:cubicBezTo>
                    <a:pt x="0" y="14"/>
                    <a:pt x="0" y="16"/>
                    <a:pt x="1" y="19"/>
                  </a:cubicBezTo>
                  <a:cubicBezTo>
                    <a:pt x="2" y="19"/>
                    <a:pt x="2" y="19"/>
                    <a:pt x="2" y="19"/>
                  </a:cubicBezTo>
                  <a:cubicBezTo>
                    <a:pt x="3" y="18"/>
                    <a:pt x="3" y="18"/>
                    <a:pt x="4" y="17"/>
                  </a:cubicBezTo>
                  <a:cubicBezTo>
                    <a:pt x="4" y="16"/>
                    <a:pt x="3" y="15"/>
                    <a:pt x="3" y="16"/>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53" name="Freeform 46"/>
            <p:cNvSpPr/>
            <p:nvPr/>
          </p:nvSpPr>
          <p:spPr bwMode="auto">
            <a:xfrm>
              <a:off x="5786438" y="5341938"/>
              <a:ext cx="14288" cy="49213"/>
            </a:xfrm>
            <a:custGeom>
              <a:avLst/>
              <a:gdLst>
                <a:gd name="T0" fmla="*/ 3 w 5"/>
                <a:gd name="T1" fmla="*/ 14 h 18"/>
                <a:gd name="T2" fmla="*/ 2 w 5"/>
                <a:gd name="T3" fmla="*/ 12 h 18"/>
                <a:gd name="T4" fmla="*/ 2 w 5"/>
                <a:gd name="T5" fmla="*/ 8 h 18"/>
                <a:gd name="T6" fmla="*/ 1 w 5"/>
                <a:gd name="T7" fmla="*/ 1 h 18"/>
                <a:gd name="T8" fmla="*/ 0 w 5"/>
                <a:gd name="T9" fmla="*/ 1 h 18"/>
                <a:gd name="T10" fmla="*/ 1 w 5"/>
                <a:gd name="T11" fmla="*/ 13 h 18"/>
                <a:gd name="T12" fmla="*/ 4 w 5"/>
                <a:gd name="T13" fmla="*/ 15 h 18"/>
                <a:gd name="T14" fmla="*/ 3 w 5"/>
                <a:gd name="T15" fmla="*/ 14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8">
                  <a:moveTo>
                    <a:pt x="3" y="14"/>
                  </a:moveTo>
                  <a:cubicBezTo>
                    <a:pt x="3" y="14"/>
                    <a:pt x="2" y="12"/>
                    <a:pt x="2" y="12"/>
                  </a:cubicBezTo>
                  <a:cubicBezTo>
                    <a:pt x="2" y="10"/>
                    <a:pt x="2" y="9"/>
                    <a:pt x="2" y="8"/>
                  </a:cubicBezTo>
                  <a:cubicBezTo>
                    <a:pt x="1" y="5"/>
                    <a:pt x="1" y="3"/>
                    <a:pt x="1" y="1"/>
                  </a:cubicBezTo>
                  <a:cubicBezTo>
                    <a:pt x="1" y="0"/>
                    <a:pt x="0" y="0"/>
                    <a:pt x="0" y="1"/>
                  </a:cubicBezTo>
                  <a:cubicBezTo>
                    <a:pt x="0" y="5"/>
                    <a:pt x="0" y="9"/>
                    <a:pt x="1" y="13"/>
                  </a:cubicBezTo>
                  <a:cubicBezTo>
                    <a:pt x="1" y="14"/>
                    <a:pt x="3" y="18"/>
                    <a:pt x="4" y="15"/>
                  </a:cubicBezTo>
                  <a:cubicBezTo>
                    <a:pt x="5" y="14"/>
                    <a:pt x="4" y="14"/>
                    <a:pt x="3" y="14"/>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54" name="Freeform 47"/>
            <p:cNvSpPr/>
            <p:nvPr/>
          </p:nvSpPr>
          <p:spPr bwMode="auto">
            <a:xfrm>
              <a:off x="5802313" y="5335588"/>
              <a:ext cx="17463" cy="55563"/>
            </a:xfrm>
            <a:custGeom>
              <a:avLst/>
              <a:gdLst>
                <a:gd name="T0" fmla="*/ 5 w 6"/>
                <a:gd name="T1" fmla="*/ 17 h 20"/>
                <a:gd name="T2" fmla="*/ 2 w 6"/>
                <a:gd name="T3" fmla="*/ 0 h 20"/>
                <a:gd name="T4" fmla="*/ 0 w 6"/>
                <a:gd name="T5" fmla="*/ 0 h 20"/>
                <a:gd name="T6" fmla="*/ 4 w 6"/>
                <a:gd name="T7" fmla="*/ 19 h 20"/>
                <a:gd name="T8" fmla="*/ 5 w 6"/>
                <a:gd name="T9" fmla="*/ 19 h 20"/>
                <a:gd name="T10" fmla="*/ 6 w 6"/>
                <a:gd name="T11" fmla="*/ 18 h 20"/>
                <a:gd name="T12" fmla="*/ 5 w 6"/>
                <a:gd name="T13" fmla="*/ 17 h 20"/>
              </a:gdLst>
              <a:ahLst/>
              <a:cxnLst>
                <a:cxn ang="0">
                  <a:pos x="T0" y="T1"/>
                </a:cxn>
                <a:cxn ang="0">
                  <a:pos x="T2" y="T3"/>
                </a:cxn>
                <a:cxn ang="0">
                  <a:pos x="T4" y="T5"/>
                </a:cxn>
                <a:cxn ang="0">
                  <a:pos x="T6" y="T7"/>
                </a:cxn>
                <a:cxn ang="0">
                  <a:pos x="T8" y="T9"/>
                </a:cxn>
                <a:cxn ang="0">
                  <a:pos x="T10" y="T11"/>
                </a:cxn>
                <a:cxn ang="0">
                  <a:pos x="T12" y="T13"/>
                </a:cxn>
              </a:cxnLst>
              <a:rect l="0" t="0" r="r" b="b"/>
              <a:pathLst>
                <a:path w="6" h="20">
                  <a:moveTo>
                    <a:pt x="5" y="17"/>
                  </a:moveTo>
                  <a:cubicBezTo>
                    <a:pt x="3" y="12"/>
                    <a:pt x="2" y="6"/>
                    <a:pt x="2" y="0"/>
                  </a:cubicBezTo>
                  <a:cubicBezTo>
                    <a:pt x="2" y="0"/>
                    <a:pt x="0" y="0"/>
                    <a:pt x="0" y="0"/>
                  </a:cubicBezTo>
                  <a:cubicBezTo>
                    <a:pt x="0" y="7"/>
                    <a:pt x="2" y="13"/>
                    <a:pt x="4" y="19"/>
                  </a:cubicBezTo>
                  <a:cubicBezTo>
                    <a:pt x="4" y="20"/>
                    <a:pt x="5" y="20"/>
                    <a:pt x="5" y="19"/>
                  </a:cubicBezTo>
                  <a:cubicBezTo>
                    <a:pt x="5" y="19"/>
                    <a:pt x="5" y="19"/>
                    <a:pt x="6" y="18"/>
                  </a:cubicBezTo>
                  <a:cubicBezTo>
                    <a:pt x="6" y="17"/>
                    <a:pt x="5" y="17"/>
                    <a:pt x="5" y="17"/>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55" name="Freeform 48"/>
            <p:cNvSpPr/>
            <p:nvPr/>
          </p:nvSpPr>
          <p:spPr bwMode="auto">
            <a:xfrm>
              <a:off x="5819776" y="5341938"/>
              <a:ext cx="15875" cy="57150"/>
            </a:xfrm>
            <a:custGeom>
              <a:avLst/>
              <a:gdLst>
                <a:gd name="T0" fmla="*/ 5 w 6"/>
                <a:gd name="T1" fmla="*/ 19 h 21"/>
                <a:gd name="T2" fmla="*/ 2 w 6"/>
                <a:gd name="T3" fmla="*/ 1 h 21"/>
                <a:gd name="T4" fmla="*/ 1 w 6"/>
                <a:gd name="T5" fmla="*/ 1 h 21"/>
                <a:gd name="T6" fmla="*/ 4 w 6"/>
                <a:gd name="T7" fmla="*/ 20 h 21"/>
                <a:gd name="T8" fmla="*/ 5 w 6"/>
                <a:gd name="T9" fmla="*/ 20 h 21"/>
                <a:gd name="T10" fmla="*/ 6 w 6"/>
                <a:gd name="T11" fmla="*/ 19 h 21"/>
                <a:gd name="T12" fmla="*/ 5 w 6"/>
                <a:gd name="T13" fmla="*/ 19 h 21"/>
              </a:gdLst>
              <a:ahLst/>
              <a:cxnLst>
                <a:cxn ang="0">
                  <a:pos x="T0" y="T1"/>
                </a:cxn>
                <a:cxn ang="0">
                  <a:pos x="T2" y="T3"/>
                </a:cxn>
                <a:cxn ang="0">
                  <a:pos x="T4" y="T5"/>
                </a:cxn>
                <a:cxn ang="0">
                  <a:pos x="T6" y="T7"/>
                </a:cxn>
                <a:cxn ang="0">
                  <a:pos x="T8" y="T9"/>
                </a:cxn>
                <a:cxn ang="0">
                  <a:pos x="T10" y="T11"/>
                </a:cxn>
                <a:cxn ang="0">
                  <a:pos x="T12" y="T13"/>
                </a:cxn>
              </a:cxnLst>
              <a:rect l="0" t="0" r="r" b="b"/>
              <a:pathLst>
                <a:path w="6" h="21">
                  <a:moveTo>
                    <a:pt x="5" y="19"/>
                  </a:moveTo>
                  <a:cubicBezTo>
                    <a:pt x="2" y="13"/>
                    <a:pt x="2" y="7"/>
                    <a:pt x="2" y="1"/>
                  </a:cubicBezTo>
                  <a:cubicBezTo>
                    <a:pt x="2" y="0"/>
                    <a:pt x="1" y="0"/>
                    <a:pt x="1" y="1"/>
                  </a:cubicBezTo>
                  <a:cubicBezTo>
                    <a:pt x="0" y="7"/>
                    <a:pt x="1" y="15"/>
                    <a:pt x="4" y="20"/>
                  </a:cubicBezTo>
                  <a:cubicBezTo>
                    <a:pt x="4" y="21"/>
                    <a:pt x="5" y="21"/>
                    <a:pt x="5" y="20"/>
                  </a:cubicBezTo>
                  <a:cubicBezTo>
                    <a:pt x="6" y="20"/>
                    <a:pt x="6" y="20"/>
                    <a:pt x="6" y="19"/>
                  </a:cubicBezTo>
                  <a:cubicBezTo>
                    <a:pt x="6" y="19"/>
                    <a:pt x="5" y="18"/>
                    <a:pt x="5" y="19"/>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56" name="Freeform 49"/>
            <p:cNvSpPr/>
            <p:nvPr/>
          </p:nvSpPr>
          <p:spPr bwMode="auto">
            <a:xfrm>
              <a:off x="5835651" y="5346701"/>
              <a:ext cx="19050" cy="49213"/>
            </a:xfrm>
            <a:custGeom>
              <a:avLst/>
              <a:gdLst>
                <a:gd name="T0" fmla="*/ 7 w 7"/>
                <a:gd name="T1" fmla="*/ 17 h 18"/>
                <a:gd name="T2" fmla="*/ 1 w 7"/>
                <a:gd name="T3" fmla="*/ 1 h 18"/>
                <a:gd name="T4" fmla="*/ 0 w 7"/>
                <a:gd name="T5" fmla="*/ 1 h 18"/>
                <a:gd name="T6" fmla="*/ 6 w 7"/>
                <a:gd name="T7" fmla="*/ 17 h 18"/>
                <a:gd name="T8" fmla="*/ 7 w 7"/>
                <a:gd name="T9" fmla="*/ 17 h 18"/>
              </a:gdLst>
              <a:ahLst/>
              <a:cxnLst>
                <a:cxn ang="0">
                  <a:pos x="T0" y="T1"/>
                </a:cxn>
                <a:cxn ang="0">
                  <a:pos x="T2" y="T3"/>
                </a:cxn>
                <a:cxn ang="0">
                  <a:pos x="T4" y="T5"/>
                </a:cxn>
                <a:cxn ang="0">
                  <a:pos x="T6" y="T7"/>
                </a:cxn>
                <a:cxn ang="0">
                  <a:pos x="T8" y="T9"/>
                </a:cxn>
              </a:cxnLst>
              <a:rect l="0" t="0" r="r" b="b"/>
              <a:pathLst>
                <a:path w="7" h="18">
                  <a:moveTo>
                    <a:pt x="7" y="17"/>
                  </a:moveTo>
                  <a:cubicBezTo>
                    <a:pt x="4" y="12"/>
                    <a:pt x="3" y="6"/>
                    <a:pt x="1" y="1"/>
                  </a:cubicBezTo>
                  <a:cubicBezTo>
                    <a:pt x="1" y="0"/>
                    <a:pt x="0" y="0"/>
                    <a:pt x="0" y="1"/>
                  </a:cubicBezTo>
                  <a:cubicBezTo>
                    <a:pt x="2" y="7"/>
                    <a:pt x="3" y="12"/>
                    <a:pt x="6" y="17"/>
                  </a:cubicBezTo>
                  <a:cubicBezTo>
                    <a:pt x="6" y="18"/>
                    <a:pt x="7" y="17"/>
                    <a:pt x="7" y="17"/>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57" name="Freeform 50"/>
            <p:cNvSpPr/>
            <p:nvPr/>
          </p:nvSpPr>
          <p:spPr bwMode="auto">
            <a:xfrm>
              <a:off x="5864226" y="5346701"/>
              <a:ext cx="12700" cy="69850"/>
            </a:xfrm>
            <a:custGeom>
              <a:avLst/>
              <a:gdLst>
                <a:gd name="T0" fmla="*/ 4 w 5"/>
                <a:gd name="T1" fmla="*/ 23 h 25"/>
                <a:gd name="T2" fmla="*/ 2 w 5"/>
                <a:gd name="T3" fmla="*/ 13 h 25"/>
                <a:gd name="T4" fmla="*/ 2 w 5"/>
                <a:gd name="T5" fmla="*/ 1 h 25"/>
                <a:gd name="T6" fmla="*/ 0 w 5"/>
                <a:gd name="T7" fmla="*/ 1 h 25"/>
                <a:gd name="T8" fmla="*/ 1 w 5"/>
                <a:gd name="T9" fmla="*/ 15 h 25"/>
                <a:gd name="T10" fmla="*/ 3 w 5"/>
                <a:gd name="T11" fmla="*/ 25 h 25"/>
                <a:gd name="T12" fmla="*/ 4 w 5"/>
                <a:gd name="T13" fmla="*/ 25 h 25"/>
                <a:gd name="T14" fmla="*/ 5 w 5"/>
                <a:gd name="T15" fmla="*/ 24 h 25"/>
                <a:gd name="T16" fmla="*/ 4 w 5"/>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25">
                  <a:moveTo>
                    <a:pt x="4" y="23"/>
                  </a:moveTo>
                  <a:cubicBezTo>
                    <a:pt x="2" y="21"/>
                    <a:pt x="2" y="16"/>
                    <a:pt x="2" y="13"/>
                  </a:cubicBezTo>
                  <a:cubicBezTo>
                    <a:pt x="2" y="9"/>
                    <a:pt x="2" y="5"/>
                    <a:pt x="2" y="1"/>
                  </a:cubicBezTo>
                  <a:cubicBezTo>
                    <a:pt x="1" y="0"/>
                    <a:pt x="0" y="0"/>
                    <a:pt x="0" y="1"/>
                  </a:cubicBezTo>
                  <a:cubicBezTo>
                    <a:pt x="1" y="5"/>
                    <a:pt x="0" y="10"/>
                    <a:pt x="1" y="15"/>
                  </a:cubicBezTo>
                  <a:cubicBezTo>
                    <a:pt x="1" y="18"/>
                    <a:pt x="1" y="22"/>
                    <a:pt x="3" y="25"/>
                  </a:cubicBezTo>
                  <a:cubicBezTo>
                    <a:pt x="4" y="25"/>
                    <a:pt x="4" y="25"/>
                    <a:pt x="4" y="25"/>
                  </a:cubicBezTo>
                  <a:cubicBezTo>
                    <a:pt x="4" y="24"/>
                    <a:pt x="5" y="24"/>
                    <a:pt x="5" y="24"/>
                  </a:cubicBezTo>
                  <a:cubicBezTo>
                    <a:pt x="5" y="23"/>
                    <a:pt x="4" y="23"/>
                    <a:pt x="4" y="23"/>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58" name="Freeform 51"/>
            <p:cNvSpPr/>
            <p:nvPr/>
          </p:nvSpPr>
          <p:spPr bwMode="auto">
            <a:xfrm>
              <a:off x="5883276" y="5368926"/>
              <a:ext cx="11113" cy="41275"/>
            </a:xfrm>
            <a:custGeom>
              <a:avLst/>
              <a:gdLst>
                <a:gd name="T0" fmla="*/ 3 w 4"/>
                <a:gd name="T1" fmla="*/ 14 h 15"/>
                <a:gd name="T2" fmla="*/ 1 w 4"/>
                <a:gd name="T3" fmla="*/ 1 h 15"/>
                <a:gd name="T4" fmla="*/ 0 w 4"/>
                <a:gd name="T5" fmla="*/ 1 h 15"/>
                <a:gd name="T6" fmla="*/ 2 w 4"/>
                <a:gd name="T7" fmla="*/ 14 h 15"/>
                <a:gd name="T8" fmla="*/ 3 w 4"/>
                <a:gd name="T9" fmla="*/ 14 h 15"/>
              </a:gdLst>
              <a:ahLst/>
              <a:cxnLst>
                <a:cxn ang="0">
                  <a:pos x="T0" y="T1"/>
                </a:cxn>
                <a:cxn ang="0">
                  <a:pos x="T2" y="T3"/>
                </a:cxn>
                <a:cxn ang="0">
                  <a:pos x="T4" y="T5"/>
                </a:cxn>
                <a:cxn ang="0">
                  <a:pos x="T6" y="T7"/>
                </a:cxn>
                <a:cxn ang="0">
                  <a:pos x="T8" y="T9"/>
                </a:cxn>
              </a:cxnLst>
              <a:rect l="0" t="0" r="r" b="b"/>
              <a:pathLst>
                <a:path w="4" h="15">
                  <a:moveTo>
                    <a:pt x="3" y="14"/>
                  </a:moveTo>
                  <a:cubicBezTo>
                    <a:pt x="1" y="10"/>
                    <a:pt x="1" y="5"/>
                    <a:pt x="1" y="1"/>
                  </a:cubicBezTo>
                  <a:cubicBezTo>
                    <a:pt x="1" y="0"/>
                    <a:pt x="0" y="0"/>
                    <a:pt x="0" y="1"/>
                  </a:cubicBezTo>
                  <a:cubicBezTo>
                    <a:pt x="0" y="5"/>
                    <a:pt x="0" y="10"/>
                    <a:pt x="2" y="14"/>
                  </a:cubicBezTo>
                  <a:cubicBezTo>
                    <a:pt x="3" y="15"/>
                    <a:pt x="4" y="15"/>
                    <a:pt x="3" y="14"/>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59" name="Freeform 52"/>
            <p:cNvSpPr/>
            <p:nvPr/>
          </p:nvSpPr>
          <p:spPr bwMode="auto">
            <a:xfrm>
              <a:off x="5897563" y="5368926"/>
              <a:ext cx="15875" cy="41275"/>
            </a:xfrm>
            <a:custGeom>
              <a:avLst/>
              <a:gdLst>
                <a:gd name="T0" fmla="*/ 4 w 6"/>
                <a:gd name="T1" fmla="*/ 14 h 15"/>
                <a:gd name="T2" fmla="*/ 4 w 6"/>
                <a:gd name="T3" fmla="*/ 11 h 15"/>
                <a:gd name="T4" fmla="*/ 3 w 6"/>
                <a:gd name="T5" fmla="*/ 6 h 15"/>
                <a:gd name="T6" fmla="*/ 1 w 6"/>
                <a:gd name="T7" fmla="*/ 0 h 15"/>
                <a:gd name="T8" fmla="*/ 0 w 6"/>
                <a:gd name="T9" fmla="*/ 1 h 15"/>
                <a:gd name="T10" fmla="*/ 4 w 6"/>
                <a:gd name="T11" fmla="*/ 15 h 15"/>
                <a:gd name="T12" fmla="*/ 4 w 6"/>
                <a:gd name="T13" fmla="*/ 15 h 15"/>
                <a:gd name="T14" fmla="*/ 6 w 6"/>
                <a:gd name="T15" fmla="*/ 14 h 15"/>
                <a:gd name="T16" fmla="*/ 4 w 6"/>
                <a:gd name="T1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5">
                  <a:moveTo>
                    <a:pt x="4" y="14"/>
                  </a:moveTo>
                  <a:cubicBezTo>
                    <a:pt x="4" y="14"/>
                    <a:pt x="4" y="11"/>
                    <a:pt x="4" y="11"/>
                  </a:cubicBezTo>
                  <a:cubicBezTo>
                    <a:pt x="3" y="9"/>
                    <a:pt x="3" y="8"/>
                    <a:pt x="3" y="6"/>
                  </a:cubicBezTo>
                  <a:cubicBezTo>
                    <a:pt x="3" y="4"/>
                    <a:pt x="3" y="2"/>
                    <a:pt x="1" y="0"/>
                  </a:cubicBezTo>
                  <a:cubicBezTo>
                    <a:pt x="1" y="0"/>
                    <a:pt x="0" y="0"/>
                    <a:pt x="0" y="1"/>
                  </a:cubicBezTo>
                  <a:cubicBezTo>
                    <a:pt x="3" y="5"/>
                    <a:pt x="1" y="11"/>
                    <a:pt x="4" y="15"/>
                  </a:cubicBezTo>
                  <a:cubicBezTo>
                    <a:pt x="4" y="15"/>
                    <a:pt x="4" y="15"/>
                    <a:pt x="4" y="15"/>
                  </a:cubicBezTo>
                  <a:cubicBezTo>
                    <a:pt x="5" y="15"/>
                    <a:pt x="5" y="15"/>
                    <a:pt x="6" y="14"/>
                  </a:cubicBezTo>
                  <a:cubicBezTo>
                    <a:pt x="6" y="14"/>
                    <a:pt x="5" y="13"/>
                    <a:pt x="4" y="14"/>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60" name="Freeform 53"/>
            <p:cNvSpPr/>
            <p:nvPr/>
          </p:nvSpPr>
          <p:spPr bwMode="auto">
            <a:xfrm>
              <a:off x="5924551" y="5365751"/>
              <a:ext cx="7938" cy="47625"/>
            </a:xfrm>
            <a:custGeom>
              <a:avLst/>
              <a:gdLst>
                <a:gd name="T0" fmla="*/ 1 w 3"/>
                <a:gd name="T1" fmla="*/ 1 h 17"/>
                <a:gd name="T2" fmla="*/ 0 w 3"/>
                <a:gd name="T3" fmla="*/ 1 h 17"/>
                <a:gd name="T4" fmla="*/ 2 w 3"/>
                <a:gd name="T5" fmla="*/ 16 h 17"/>
                <a:gd name="T6" fmla="*/ 3 w 3"/>
                <a:gd name="T7" fmla="*/ 16 h 17"/>
                <a:gd name="T8" fmla="*/ 1 w 3"/>
                <a:gd name="T9" fmla="*/ 1 h 17"/>
              </a:gdLst>
              <a:ahLst/>
              <a:cxnLst>
                <a:cxn ang="0">
                  <a:pos x="T0" y="T1"/>
                </a:cxn>
                <a:cxn ang="0">
                  <a:pos x="T2" y="T3"/>
                </a:cxn>
                <a:cxn ang="0">
                  <a:pos x="T4" y="T5"/>
                </a:cxn>
                <a:cxn ang="0">
                  <a:pos x="T6" y="T7"/>
                </a:cxn>
                <a:cxn ang="0">
                  <a:pos x="T8" y="T9"/>
                </a:cxn>
              </a:cxnLst>
              <a:rect l="0" t="0" r="r" b="b"/>
              <a:pathLst>
                <a:path w="3" h="17">
                  <a:moveTo>
                    <a:pt x="1" y="1"/>
                  </a:moveTo>
                  <a:cubicBezTo>
                    <a:pt x="1" y="0"/>
                    <a:pt x="0" y="0"/>
                    <a:pt x="0" y="1"/>
                  </a:cubicBezTo>
                  <a:cubicBezTo>
                    <a:pt x="0" y="6"/>
                    <a:pt x="1" y="11"/>
                    <a:pt x="2" y="16"/>
                  </a:cubicBezTo>
                  <a:cubicBezTo>
                    <a:pt x="2" y="17"/>
                    <a:pt x="3" y="17"/>
                    <a:pt x="3" y="16"/>
                  </a:cubicBezTo>
                  <a:cubicBezTo>
                    <a:pt x="2" y="11"/>
                    <a:pt x="1" y="6"/>
                    <a:pt x="1" y="1"/>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61" name="Freeform 54"/>
            <p:cNvSpPr/>
            <p:nvPr/>
          </p:nvSpPr>
          <p:spPr bwMode="auto">
            <a:xfrm>
              <a:off x="5938838" y="5368926"/>
              <a:ext cx="12700" cy="41275"/>
            </a:xfrm>
            <a:custGeom>
              <a:avLst/>
              <a:gdLst>
                <a:gd name="T0" fmla="*/ 4 w 5"/>
                <a:gd name="T1" fmla="*/ 13 h 15"/>
                <a:gd name="T2" fmla="*/ 2 w 5"/>
                <a:gd name="T3" fmla="*/ 1 h 15"/>
                <a:gd name="T4" fmla="*/ 0 w 5"/>
                <a:gd name="T5" fmla="*/ 2 h 15"/>
                <a:gd name="T6" fmla="*/ 3 w 5"/>
                <a:gd name="T7" fmla="*/ 14 h 15"/>
                <a:gd name="T8" fmla="*/ 4 w 5"/>
                <a:gd name="T9" fmla="*/ 13 h 15"/>
              </a:gdLst>
              <a:ahLst/>
              <a:cxnLst>
                <a:cxn ang="0">
                  <a:pos x="T0" y="T1"/>
                </a:cxn>
                <a:cxn ang="0">
                  <a:pos x="T2" y="T3"/>
                </a:cxn>
                <a:cxn ang="0">
                  <a:pos x="T4" y="T5"/>
                </a:cxn>
                <a:cxn ang="0">
                  <a:pos x="T6" y="T7"/>
                </a:cxn>
                <a:cxn ang="0">
                  <a:pos x="T8" y="T9"/>
                </a:cxn>
              </a:cxnLst>
              <a:rect l="0" t="0" r="r" b="b"/>
              <a:pathLst>
                <a:path w="5" h="15">
                  <a:moveTo>
                    <a:pt x="4" y="13"/>
                  </a:moveTo>
                  <a:cubicBezTo>
                    <a:pt x="3" y="9"/>
                    <a:pt x="3" y="5"/>
                    <a:pt x="2" y="1"/>
                  </a:cubicBezTo>
                  <a:cubicBezTo>
                    <a:pt x="1" y="0"/>
                    <a:pt x="0" y="1"/>
                    <a:pt x="0" y="2"/>
                  </a:cubicBezTo>
                  <a:cubicBezTo>
                    <a:pt x="2" y="5"/>
                    <a:pt x="2" y="10"/>
                    <a:pt x="3" y="14"/>
                  </a:cubicBezTo>
                  <a:cubicBezTo>
                    <a:pt x="4" y="15"/>
                    <a:pt x="5" y="14"/>
                    <a:pt x="4" y="13"/>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62" name="Freeform 55"/>
            <p:cNvSpPr/>
            <p:nvPr/>
          </p:nvSpPr>
          <p:spPr bwMode="auto">
            <a:xfrm>
              <a:off x="5962651" y="5372101"/>
              <a:ext cx="14288" cy="41275"/>
            </a:xfrm>
            <a:custGeom>
              <a:avLst/>
              <a:gdLst>
                <a:gd name="T0" fmla="*/ 2 w 5"/>
                <a:gd name="T1" fmla="*/ 0 h 15"/>
                <a:gd name="T2" fmla="*/ 1 w 5"/>
                <a:gd name="T3" fmla="*/ 1 h 15"/>
                <a:gd name="T4" fmla="*/ 3 w 5"/>
                <a:gd name="T5" fmla="*/ 14 h 15"/>
                <a:gd name="T6" fmla="*/ 5 w 5"/>
                <a:gd name="T7" fmla="*/ 14 h 15"/>
                <a:gd name="T8" fmla="*/ 2 w 5"/>
                <a:gd name="T9" fmla="*/ 0 h 15"/>
              </a:gdLst>
              <a:ahLst/>
              <a:cxnLst>
                <a:cxn ang="0">
                  <a:pos x="T0" y="T1"/>
                </a:cxn>
                <a:cxn ang="0">
                  <a:pos x="T2" y="T3"/>
                </a:cxn>
                <a:cxn ang="0">
                  <a:pos x="T4" y="T5"/>
                </a:cxn>
                <a:cxn ang="0">
                  <a:pos x="T6" y="T7"/>
                </a:cxn>
                <a:cxn ang="0">
                  <a:pos x="T8" y="T9"/>
                </a:cxn>
              </a:cxnLst>
              <a:rect l="0" t="0" r="r" b="b"/>
              <a:pathLst>
                <a:path w="5" h="15">
                  <a:moveTo>
                    <a:pt x="2" y="0"/>
                  </a:moveTo>
                  <a:cubicBezTo>
                    <a:pt x="2" y="0"/>
                    <a:pt x="0" y="0"/>
                    <a:pt x="1" y="1"/>
                  </a:cubicBezTo>
                  <a:cubicBezTo>
                    <a:pt x="1" y="5"/>
                    <a:pt x="3" y="9"/>
                    <a:pt x="3" y="14"/>
                  </a:cubicBezTo>
                  <a:cubicBezTo>
                    <a:pt x="3" y="15"/>
                    <a:pt x="5" y="15"/>
                    <a:pt x="5" y="14"/>
                  </a:cubicBezTo>
                  <a:cubicBezTo>
                    <a:pt x="4" y="9"/>
                    <a:pt x="3" y="5"/>
                    <a:pt x="2" y="0"/>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63" name="Freeform 56"/>
            <p:cNvSpPr/>
            <p:nvPr/>
          </p:nvSpPr>
          <p:spPr bwMode="auto">
            <a:xfrm>
              <a:off x="6938963" y="2932113"/>
              <a:ext cx="133350" cy="425450"/>
            </a:xfrm>
            <a:custGeom>
              <a:avLst/>
              <a:gdLst>
                <a:gd name="T0" fmla="*/ 46 w 48"/>
                <a:gd name="T1" fmla="*/ 91 h 154"/>
                <a:gd name="T2" fmla="*/ 41 w 48"/>
                <a:gd name="T3" fmla="*/ 102 h 154"/>
                <a:gd name="T4" fmla="*/ 32 w 48"/>
                <a:gd name="T5" fmla="*/ 116 h 154"/>
                <a:gd name="T6" fmla="*/ 31 w 48"/>
                <a:gd name="T7" fmla="*/ 117 h 154"/>
                <a:gd name="T8" fmla="*/ 26 w 48"/>
                <a:gd name="T9" fmla="*/ 95 h 154"/>
                <a:gd name="T10" fmla="*/ 19 w 48"/>
                <a:gd name="T11" fmla="*/ 73 h 154"/>
                <a:gd name="T12" fmla="*/ 19 w 48"/>
                <a:gd name="T13" fmla="*/ 73 h 154"/>
                <a:gd name="T14" fmla="*/ 26 w 48"/>
                <a:gd name="T15" fmla="*/ 51 h 154"/>
                <a:gd name="T16" fmla="*/ 31 w 48"/>
                <a:gd name="T17" fmla="*/ 26 h 154"/>
                <a:gd name="T18" fmla="*/ 37 w 48"/>
                <a:gd name="T19" fmla="*/ 1 h 154"/>
                <a:gd name="T20" fmla="*/ 35 w 48"/>
                <a:gd name="T21" fmla="*/ 1 h 154"/>
                <a:gd name="T22" fmla="*/ 30 w 48"/>
                <a:gd name="T23" fmla="*/ 26 h 154"/>
                <a:gd name="T24" fmla="*/ 24 w 48"/>
                <a:gd name="T25" fmla="*/ 50 h 154"/>
                <a:gd name="T26" fmla="*/ 18 w 48"/>
                <a:gd name="T27" fmla="*/ 71 h 154"/>
                <a:gd name="T28" fmla="*/ 17 w 48"/>
                <a:gd name="T29" fmla="*/ 69 h 154"/>
                <a:gd name="T30" fmla="*/ 10 w 48"/>
                <a:gd name="T31" fmla="*/ 56 h 154"/>
                <a:gd name="T32" fmla="*/ 5 w 48"/>
                <a:gd name="T33" fmla="*/ 48 h 154"/>
                <a:gd name="T34" fmla="*/ 2 w 48"/>
                <a:gd name="T35" fmla="*/ 39 h 154"/>
                <a:gd name="T36" fmla="*/ 0 w 48"/>
                <a:gd name="T37" fmla="*/ 39 h 154"/>
                <a:gd name="T38" fmla="*/ 6 w 48"/>
                <a:gd name="T39" fmla="*/ 51 h 154"/>
                <a:gd name="T40" fmla="*/ 14 w 48"/>
                <a:gd name="T41" fmla="*/ 64 h 154"/>
                <a:gd name="T42" fmla="*/ 18 w 48"/>
                <a:gd name="T43" fmla="*/ 73 h 154"/>
                <a:gd name="T44" fmla="*/ 17 w 48"/>
                <a:gd name="T45" fmla="*/ 74 h 154"/>
                <a:gd name="T46" fmla="*/ 11 w 48"/>
                <a:gd name="T47" fmla="*/ 83 h 154"/>
                <a:gd name="T48" fmla="*/ 6 w 48"/>
                <a:gd name="T49" fmla="*/ 90 h 154"/>
                <a:gd name="T50" fmla="*/ 7 w 48"/>
                <a:gd name="T51" fmla="*/ 91 h 154"/>
                <a:gd name="T52" fmla="*/ 7 w 48"/>
                <a:gd name="T53" fmla="*/ 91 h 154"/>
                <a:gd name="T54" fmla="*/ 8 w 48"/>
                <a:gd name="T55" fmla="*/ 91 h 154"/>
                <a:gd name="T56" fmla="*/ 8 w 48"/>
                <a:gd name="T57" fmla="*/ 91 h 154"/>
                <a:gd name="T58" fmla="*/ 8 w 48"/>
                <a:gd name="T59" fmla="*/ 90 h 154"/>
                <a:gd name="T60" fmla="*/ 13 w 48"/>
                <a:gd name="T61" fmla="*/ 83 h 154"/>
                <a:gd name="T62" fmla="*/ 18 w 48"/>
                <a:gd name="T63" fmla="*/ 74 h 154"/>
                <a:gd name="T64" fmla="*/ 24 w 48"/>
                <a:gd name="T65" fmla="*/ 92 h 154"/>
                <a:gd name="T66" fmla="*/ 30 w 48"/>
                <a:gd name="T67" fmla="*/ 118 h 154"/>
                <a:gd name="T68" fmla="*/ 21 w 48"/>
                <a:gd name="T69" fmla="*/ 131 h 154"/>
                <a:gd name="T70" fmla="*/ 11 w 48"/>
                <a:gd name="T71" fmla="*/ 142 h 154"/>
                <a:gd name="T72" fmla="*/ 12 w 48"/>
                <a:gd name="T73" fmla="*/ 142 h 154"/>
                <a:gd name="T74" fmla="*/ 22 w 48"/>
                <a:gd name="T75" fmla="*/ 131 h 154"/>
                <a:gd name="T76" fmla="*/ 30 w 48"/>
                <a:gd name="T77" fmla="*/ 120 h 154"/>
                <a:gd name="T78" fmla="*/ 32 w 48"/>
                <a:gd name="T79" fmla="*/ 151 h 154"/>
                <a:gd name="T80" fmla="*/ 32 w 48"/>
                <a:gd name="T81" fmla="*/ 151 h 154"/>
                <a:gd name="T82" fmla="*/ 32 w 48"/>
                <a:gd name="T83" fmla="*/ 153 h 154"/>
                <a:gd name="T84" fmla="*/ 32 w 48"/>
                <a:gd name="T85" fmla="*/ 153 h 154"/>
                <a:gd name="T86" fmla="*/ 33 w 48"/>
                <a:gd name="T87" fmla="*/ 153 h 154"/>
                <a:gd name="T88" fmla="*/ 33 w 48"/>
                <a:gd name="T89" fmla="*/ 152 h 154"/>
                <a:gd name="T90" fmla="*/ 31 w 48"/>
                <a:gd name="T91" fmla="*/ 119 h 154"/>
                <a:gd name="T92" fmla="*/ 31 w 48"/>
                <a:gd name="T93" fmla="*/ 118 h 154"/>
                <a:gd name="T94" fmla="*/ 40 w 48"/>
                <a:gd name="T95" fmla="*/ 105 h 154"/>
                <a:gd name="T96" fmla="*/ 43 w 48"/>
                <a:gd name="T97" fmla="*/ 99 h 154"/>
                <a:gd name="T98" fmla="*/ 47 w 48"/>
                <a:gd name="T99" fmla="*/ 91 h 154"/>
                <a:gd name="T100" fmla="*/ 46 w 48"/>
                <a:gd name="T101" fmla="*/ 9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 h="154">
                  <a:moveTo>
                    <a:pt x="46" y="91"/>
                  </a:moveTo>
                  <a:cubicBezTo>
                    <a:pt x="44" y="93"/>
                    <a:pt x="42" y="99"/>
                    <a:pt x="41" y="102"/>
                  </a:cubicBezTo>
                  <a:cubicBezTo>
                    <a:pt x="38" y="107"/>
                    <a:pt x="35" y="111"/>
                    <a:pt x="32" y="116"/>
                  </a:cubicBezTo>
                  <a:cubicBezTo>
                    <a:pt x="31" y="116"/>
                    <a:pt x="31" y="117"/>
                    <a:pt x="31" y="117"/>
                  </a:cubicBezTo>
                  <a:cubicBezTo>
                    <a:pt x="30" y="109"/>
                    <a:pt x="28" y="102"/>
                    <a:pt x="26" y="95"/>
                  </a:cubicBezTo>
                  <a:cubicBezTo>
                    <a:pt x="24" y="87"/>
                    <a:pt x="22" y="80"/>
                    <a:pt x="19" y="73"/>
                  </a:cubicBezTo>
                  <a:cubicBezTo>
                    <a:pt x="19" y="73"/>
                    <a:pt x="19" y="73"/>
                    <a:pt x="19" y="73"/>
                  </a:cubicBezTo>
                  <a:cubicBezTo>
                    <a:pt x="23" y="66"/>
                    <a:pt x="24" y="58"/>
                    <a:pt x="26" y="51"/>
                  </a:cubicBezTo>
                  <a:cubicBezTo>
                    <a:pt x="27" y="42"/>
                    <a:pt x="29" y="34"/>
                    <a:pt x="31" y="26"/>
                  </a:cubicBezTo>
                  <a:cubicBezTo>
                    <a:pt x="33" y="18"/>
                    <a:pt x="35" y="9"/>
                    <a:pt x="37" y="1"/>
                  </a:cubicBezTo>
                  <a:cubicBezTo>
                    <a:pt x="37" y="0"/>
                    <a:pt x="36" y="0"/>
                    <a:pt x="35" y="1"/>
                  </a:cubicBezTo>
                  <a:cubicBezTo>
                    <a:pt x="33" y="9"/>
                    <a:pt x="32" y="17"/>
                    <a:pt x="30" y="26"/>
                  </a:cubicBezTo>
                  <a:cubicBezTo>
                    <a:pt x="28" y="34"/>
                    <a:pt x="26" y="42"/>
                    <a:pt x="24" y="50"/>
                  </a:cubicBezTo>
                  <a:cubicBezTo>
                    <a:pt x="23" y="57"/>
                    <a:pt x="21" y="65"/>
                    <a:pt x="18" y="71"/>
                  </a:cubicBezTo>
                  <a:cubicBezTo>
                    <a:pt x="18" y="70"/>
                    <a:pt x="18" y="69"/>
                    <a:pt x="17" y="69"/>
                  </a:cubicBezTo>
                  <a:cubicBezTo>
                    <a:pt x="15" y="64"/>
                    <a:pt x="13" y="60"/>
                    <a:pt x="10" y="56"/>
                  </a:cubicBezTo>
                  <a:cubicBezTo>
                    <a:pt x="8" y="53"/>
                    <a:pt x="7" y="51"/>
                    <a:pt x="5" y="48"/>
                  </a:cubicBezTo>
                  <a:cubicBezTo>
                    <a:pt x="4" y="45"/>
                    <a:pt x="2" y="43"/>
                    <a:pt x="2" y="39"/>
                  </a:cubicBezTo>
                  <a:cubicBezTo>
                    <a:pt x="2" y="38"/>
                    <a:pt x="0" y="38"/>
                    <a:pt x="0" y="39"/>
                  </a:cubicBezTo>
                  <a:cubicBezTo>
                    <a:pt x="0" y="44"/>
                    <a:pt x="3" y="47"/>
                    <a:pt x="6" y="51"/>
                  </a:cubicBezTo>
                  <a:cubicBezTo>
                    <a:pt x="8" y="55"/>
                    <a:pt x="11" y="60"/>
                    <a:pt x="14" y="64"/>
                  </a:cubicBezTo>
                  <a:cubicBezTo>
                    <a:pt x="15" y="67"/>
                    <a:pt x="16" y="70"/>
                    <a:pt x="18" y="73"/>
                  </a:cubicBezTo>
                  <a:cubicBezTo>
                    <a:pt x="17" y="73"/>
                    <a:pt x="17" y="73"/>
                    <a:pt x="17" y="74"/>
                  </a:cubicBezTo>
                  <a:cubicBezTo>
                    <a:pt x="15" y="77"/>
                    <a:pt x="13" y="80"/>
                    <a:pt x="11" y="83"/>
                  </a:cubicBezTo>
                  <a:cubicBezTo>
                    <a:pt x="9" y="85"/>
                    <a:pt x="7" y="87"/>
                    <a:pt x="6" y="90"/>
                  </a:cubicBezTo>
                  <a:cubicBezTo>
                    <a:pt x="6" y="91"/>
                    <a:pt x="6" y="91"/>
                    <a:pt x="7" y="91"/>
                  </a:cubicBezTo>
                  <a:cubicBezTo>
                    <a:pt x="7" y="91"/>
                    <a:pt x="7" y="91"/>
                    <a:pt x="7" y="91"/>
                  </a:cubicBezTo>
                  <a:cubicBezTo>
                    <a:pt x="7" y="92"/>
                    <a:pt x="8" y="91"/>
                    <a:pt x="8" y="91"/>
                  </a:cubicBezTo>
                  <a:cubicBezTo>
                    <a:pt x="8" y="91"/>
                    <a:pt x="8" y="91"/>
                    <a:pt x="8" y="91"/>
                  </a:cubicBezTo>
                  <a:cubicBezTo>
                    <a:pt x="8" y="90"/>
                    <a:pt x="8" y="90"/>
                    <a:pt x="8" y="90"/>
                  </a:cubicBezTo>
                  <a:cubicBezTo>
                    <a:pt x="9" y="88"/>
                    <a:pt x="12" y="84"/>
                    <a:pt x="13" y="83"/>
                  </a:cubicBezTo>
                  <a:cubicBezTo>
                    <a:pt x="15" y="80"/>
                    <a:pt x="17" y="77"/>
                    <a:pt x="18" y="74"/>
                  </a:cubicBezTo>
                  <a:cubicBezTo>
                    <a:pt x="21" y="80"/>
                    <a:pt x="22" y="86"/>
                    <a:pt x="24" y="92"/>
                  </a:cubicBezTo>
                  <a:cubicBezTo>
                    <a:pt x="26" y="100"/>
                    <a:pt x="28" y="109"/>
                    <a:pt x="30" y="118"/>
                  </a:cubicBezTo>
                  <a:cubicBezTo>
                    <a:pt x="27" y="122"/>
                    <a:pt x="24" y="127"/>
                    <a:pt x="21" y="131"/>
                  </a:cubicBezTo>
                  <a:cubicBezTo>
                    <a:pt x="17" y="134"/>
                    <a:pt x="13" y="138"/>
                    <a:pt x="11" y="142"/>
                  </a:cubicBezTo>
                  <a:cubicBezTo>
                    <a:pt x="10" y="143"/>
                    <a:pt x="12" y="143"/>
                    <a:pt x="12" y="142"/>
                  </a:cubicBezTo>
                  <a:cubicBezTo>
                    <a:pt x="15" y="138"/>
                    <a:pt x="19" y="135"/>
                    <a:pt x="22" y="131"/>
                  </a:cubicBezTo>
                  <a:cubicBezTo>
                    <a:pt x="25" y="128"/>
                    <a:pt x="28" y="124"/>
                    <a:pt x="30" y="120"/>
                  </a:cubicBezTo>
                  <a:cubicBezTo>
                    <a:pt x="32" y="130"/>
                    <a:pt x="33" y="141"/>
                    <a:pt x="32" y="151"/>
                  </a:cubicBezTo>
                  <a:cubicBezTo>
                    <a:pt x="32" y="151"/>
                    <a:pt x="32" y="151"/>
                    <a:pt x="32" y="151"/>
                  </a:cubicBezTo>
                  <a:cubicBezTo>
                    <a:pt x="32" y="152"/>
                    <a:pt x="32" y="152"/>
                    <a:pt x="32" y="153"/>
                  </a:cubicBezTo>
                  <a:cubicBezTo>
                    <a:pt x="32" y="153"/>
                    <a:pt x="32" y="153"/>
                    <a:pt x="32" y="153"/>
                  </a:cubicBezTo>
                  <a:cubicBezTo>
                    <a:pt x="32" y="154"/>
                    <a:pt x="33" y="154"/>
                    <a:pt x="33" y="153"/>
                  </a:cubicBezTo>
                  <a:cubicBezTo>
                    <a:pt x="33" y="152"/>
                    <a:pt x="33" y="152"/>
                    <a:pt x="33" y="152"/>
                  </a:cubicBezTo>
                  <a:cubicBezTo>
                    <a:pt x="34" y="141"/>
                    <a:pt x="33" y="129"/>
                    <a:pt x="31" y="119"/>
                  </a:cubicBezTo>
                  <a:cubicBezTo>
                    <a:pt x="31" y="118"/>
                    <a:pt x="31" y="118"/>
                    <a:pt x="31" y="118"/>
                  </a:cubicBezTo>
                  <a:cubicBezTo>
                    <a:pt x="34" y="114"/>
                    <a:pt x="38" y="110"/>
                    <a:pt x="40" y="105"/>
                  </a:cubicBezTo>
                  <a:cubicBezTo>
                    <a:pt x="42" y="103"/>
                    <a:pt x="43" y="101"/>
                    <a:pt x="43" y="99"/>
                  </a:cubicBezTo>
                  <a:cubicBezTo>
                    <a:pt x="44" y="97"/>
                    <a:pt x="45" y="93"/>
                    <a:pt x="47" y="91"/>
                  </a:cubicBezTo>
                  <a:cubicBezTo>
                    <a:pt x="48" y="91"/>
                    <a:pt x="47" y="90"/>
                    <a:pt x="46" y="91"/>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64" name="Freeform 57"/>
            <p:cNvSpPr/>
            <p:nvPr/>
          </p:nvSpPr>
          <p:spPr bwMode="auto">
            <a:xfrm>
              <a:off x="6937376" y="3341688"/>
              <a:ext cx="138113" cy="231775"/>
            </a:xfrm>
            <a:custGeom>
              <a:avLst/>
              <a:gdLst>
                <a:gd name="T0" fmla="*/ 49 w 50"/>
                <a:gd name="T1" fmla="*/ 8 h 84"/>
                <a:gd name="T2" fmla="*/ 49 w 50"/>
                <a:gd name="T3" fmla="*/ 8 h 84"/>
                <a:gd name="T4" fmla="*/ 48 w 50"/>
                <a:gd name="T5" fmla="*/ 8 h 84"/>
                <a:gd name="T6" fmla="*/ 48 w 50"/>
                <a:gd name="T7" fmla="*/ 9 h 84"/>
                <a:gd name="T8" fmla="*/ 36 w 50"/>
                <a:gd name="T9" fmla="*/ 17 h 84"/>
                <a:gd name="T10" fmla="*/ 24 w 50"/>
                <a:gd name="T11" fmla="*/ 29 h 84"/>
                <a:gd name="T12" fmla="*/ 19 w 50"/>
                <a:gd name="T13" fmla="*/ 33 h 84"/>
                <a:gd name="T14" fmla="*/ 18 w 50"/>
                <a:gd name="T15" fmla="*/ 20 h 84"/>
                <a:gd name="T16" fmla="*/ 16 w 50"/>
                <a:gd name="T17" fmla="*/ 11 h 84"/>
                <a:gd name="T18" fmla="*/ 14 w 50"/>
                <a:gd name="T19" fmla="*/ 1 h 84"/>
                <a:gd name="T20" fmla="*/ 13 w 50"/>
                <a:gd name="T21" fmla="*/ 1 h 84"/>
                <a:gd name="T22" fmla="*/ 16 w 50"/>
                <a:gd name="T23" fmla="*/ 17 h 84"/>
                <a:gd name="T24" fmla="*/ 18 w 50"/>
                <a:gd name="T25" fmla="*/ 34 h 84"/>
                <a:gd name="T26" fmla="*/ 11 w 50"/>
                <a:gd name="T27" fmla="*/ 40 h 84"/>
                <a:gd name="T28" fmla="*/ 0 w 50"/>
                <a:gd name="T29" fmla="*/ 47 h 84"/>
                <a:gd name="T30" fmla="*/ 1 w 50"/>
                <a:gd name="T31" fmla="*/ 48 h 84"/>
                <a:gd name="T32" fmla="*/ 1 w 50"/>
                <a:gd name="T33" fmla="*/ 48 h 84"/>
                <a:gd name="T34" fmla="*/ 2 w 50"/>
                <a:gd name="T35" fmla="*/ 47 h 84"/>
                <a:gd name="T36" fmla="*/ 11 w 50"/>
                <a:gd name="T37" fmla="*/ 42 h 84"/>
                <a:gd name="T38" fmla="*/ 18 w 50"/>
                <a:gd name="T39" fmla="*/ 36 h 84"/>
                <a:gd name="T40" fmla="*/ 19 w 50"/>
                <a:gd name="T41" fmla="*/ 39 h 84"/>
                <a:gd name="T42" fmla="*/ 20 w 50"/>
                <a:gd name="T43" fmla="*/ 80 h 84"/>
                <a:gd name="T44" fmla="*/ 19 w 50"/>
                <a:gd name="T45" fmla="*/ 81 h 84"/>
                <a:gd name="T46" fmla="*/ 20 w 50"/>
                <a:gd name="T47" fmla="*/ 83 h 84"/>
                <a:gd name="T48" fmla="*/ 22 w 50"/>
                <a:gd name="T49" fmla="*/ 83 h 84"/>
                <a:gd name="T50" fmla="*/ 20 w 50"/>
                <a:gd name="T51" fmla="*/ 40 h 84"/>
                <a:gd name="T52" fmla="*/ 20 w 50"/>
                <a:gd name="T53" fmla="*/ 35 h 84"/>
                <a:gd name="T54" fmla="*/ 23 w 50"/>
                <a:gd name="T55" fmla="*/ 32 h 84"/>
                <a:gd name="T56" fmla="*/ 34 w 50"/>
                <a:gd name="T57" fmla="*/ 20 h 84"/>
                <a:gd name="T58" fmla="*/ 49 w 50"/>
                <a:gd name="T59" fmla="*/ 9 h 84"/>
                <a:gd name="T60" fmla="*/ 49 w 50"/>
                <a:gd name="T61" fmla="*/ 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 h="84">
                  <a:moveTo>
                    <a:pt x="49" y="8"/>
                  </a:moveTo>
                  <a:cubicBezTo>
                    <a:pt x="49" y="8"/>
                    <a:pt x="49" y="8"/>
                    <a:pt x="49" y="8"/>
                  </a:cubicBezTo>
                  <a:cubicBezTo>
                    <a:pt x="48" y="8"/>
                    <a:pt x="48" y="8"/>
                    <a:pt x="48" y="8"/>
                  </a:cubicBezTo>
                  <a:cubicBezTo>
                    <a:pt x="48" y="9"/>
                    <a:pt x="48" y="9"/>
                    <a:pt x="48" y="9"/>
                  </a:cubicBezTo>
                  <a:cubicBezTo>
                    <a:pt x="44" y="12"/>
                    <a:pt x="40" y="14"/>
                    <a:pt x="36" y="17"/>
                  </a:cubicBezTo>
                  <a:cubicBezTo>
                    <a:pt x="31" y="21"/>
                    <a:pt x="28" y="25"/>
                    <a:pt x="24" y="29"/>
                  </a:cubicBezTo>
                  <a:cubicBezTo>
                    <a:pt x="22" y="31"/>
                    <a:pt x="21" y="32"/>
                    <a:pt x="19" y="33"/>
                  </a:cubicBezTo>
                  <a:cubicBezTo>
                    <a:pt x="19" y="29"/>
                    <a:pt x="19" y="25"/>
                    <a:pt x="18" y="20"/>
                  </a:cubicBezTo>
                  <a:cubicBezTo>
                    <a:pt x="18" y="17"/>
                    <a:pt x="17" y="14"/>
                    <a:pt x="16" y="11"/>
                  </a:cubicBezTo>
                  <a:cubicBezTo>
                    <a:pt x="15" y="7"/>
                    <a:pt x="14" y="4"/>
                    <a:pt x="14" y="1"/>
                  </a:cubicBezTo>
                  <a:cubicBezTo>
                    <a:pt x="14" y="0"/>
                    <a:pt x="13" y="0"/>
                    <a:pt x="13" y="1"/>
                  </a:cubicBezTo>
                  <a:cubicBezTo>
                    <a:pt x="13" y="7"/>
                    <a:pt x="15" y="12"/>
                    <a:pt x="16" y="17"/>
                  </a:cubicBezTo>
                  <a:cubicBezTo>
                    <a:pt x="17" y="23"/>
                    <a:pt x="18" y="29"/>
                    <a:pt x="18" y="34"/>
                  </a:cubicBezTo>
                  <a:cubicBezTo>
                    <a:pt x="16" y="36"/>
                    <a:pt x="14" y="38"/>
                    <a:pt x="11" y="40"/>
                  </a:cubicBezTo>
                  <a:cubicBezTo>
                    <a:pt x="8" y="42"/>
                    <a:pt x="4" y="44"/>
                    <a:pt x="0" y="47"/>
                  </a:cubicBezTo>
                  <a:cubicBezTo>
                    <a:pt x="0" y="47"/>
                    <a:pt x="0" y="48"/>
                    <a:pt x="1" y="48"/>
                  </a:cubicBezTo>
                  <a:cubicBezTo>
                    <a:pt x="1" y="48"/>
                    <a:pt x="1" y="48"/>
                    <a:pt x="1" y="48"/>
                  </a:cubicBezTo>
                  <a:cubicBezTo>
                    <a:pt x="2" y="47"/>
                    <a:pt x="2" y="47"/>
                    <a:pt x="2" y="47"/>
                  </a:cubicBezTo>
                  <a:cubicBezTo>
                    <a:pt x="5" y="45"/>
                    <a:pt x="8" y="44"/>
                    <a:pt x="11" y="42"/>
                  </a:cubicBezTo>
                  <a:cubicBezTo>
                    <a:pt x="14" y="40"/>
                    <a:pt x="16" y="38"/>
                    <a:pt x="18" y="36"/>
                  </a:cubicBezTo>
                  <a:cubicBezTo>
                    <a:pt x="18" y="37"/>
                    <a:pt x="19" y="38"/>
                    <a:pt x="19" y="39"/>
                  </a:cubicBezTo>
                  <a:cubicBezTo>
                    <a:pt x="20" y="52"/>
                    <a:pt x="19" y="66"/>
                    <a:pt x="20" y="80"/>
                  </a:cubicBezTo>
                  <a:cubicBezTo>
                    <a:pt x="20" y="80"/>
                    <a:pt x="19" y="80"/>
                    <a:pt x="19" y="81"/>
                  </a:cubicBezTo>
                  <a:cubicBezTo>
                    <a:pt x="20" y="82"/>
                    <a:pt x="20" y="82"/>
                    <a:pt x="20" y="83"/>
                  </a:cubicBezTo>
                  <a:cubicBezTo>
                    <a:pt x="21" y="84"/>
                    <a:pt x="22" y="83"/>
                    <a:pt x="22" y="83"/>
                  </a:cubicBezTo>
                  <a:cubicBezTo>
                    <a:pt x="21" y="69"/>
                    <a:pt x="21" y="54"/>
                    <a:pt x="20" y="40"/>
                  </a:cubicBezTo>
                  <a:cubicBezTo>
                    <a:pt x="20" y="38"/>
                    <a:pt x="20" y="37"/>
                    <a:pt x="20" y="35"/>
                  </a:cubicBezTo>
                  <a:cubicBezTo>
                    <a:pt x="21" y="34"/>
                    <a:pt x="22" y="33"/>
                    <a:pt x="23" y="32"/>
                  </a:cubicBezTo>
                  <a:cubicBezTo>
                    <a:pt x="27" y="28"/>
                    <a:pt x="30" y="24"/>
                    <a:pt x="34" y="20"/>
                  </a:cubicBezTo>
                  <a:cubicBezTo>
                    <a:pt x="39" y="16"/>
                    <a:pt x="44" y="13"/>
                    <a:pt x="49" y="9"/>
                  </a:cubicBezTo>
                  <a:cubicBezTo>
                    <a:pt x="50" y="9"/>
                    <a:pt x="50" y="8"/>
                    <a:pt x="49" y="8"/>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65" name="Freeform 58"/>
            <p:cNvSpPr/>
            <p:nvPr/>
          </p:nvSpPr>
          <p:spPr bwMode="auto">
            <a:xfrm>
              <a:off x="6797676" y="3689351"/>
              <a:ext cx="125413" cy="206375"/>
            </a:xfrm>
            <a:custGeom>
              <a:avLst/>
              <a:gdLst>
                <a:gd name="T0" fmla="*/ 44 w 45"/>
                <a:gd name="T1" fmla="*/ 18 h 75"/>
                <a:gd name="T2" fmla="*/ 25 w 45"/>
                <a:gd name="T3" fmla="*/ 30 h 75"/>
                <a:gd name="T4" fmla="*/ 12 w 45"/>
                <a:gd name="T5" fmla="*/ 36 h 75"/>
                <a:gd name="T6" fmla="*/ 14 w 45"/>
                <a:gd name="T7" fmla="*/ 19 h 75"/>
                <a:gd name="T8" fmla="*/ 16 w 45"/>
                <a:gd name="T9" fmla="*/ 10 h 75"/>
                <a:gd name="T10" fmla="*/ 18 w 45"/>
                <a:gd name="T11" fmla="*/ 1 h 75"/>
                <a:gd name="T12" fmla="*/ 17 w 45"/>
                <a:gd name="T13" fmla="*/ 0 h 75"/>
                <a:gd name="T14" fmla="*/ 15 w 45"/>
                <a:gd name="T15" fmla="*/ 10 h 75"/>
                <a:gd name="T16" fmla="*/ 11 w 45"/>
                <a:gd name="T17" fmla="*/ 32 h 75"/>
                <a:gd name="T18" fmla="*/ 11 w 45"/>
                <a:gd name="T19" fmla="*/ 36 h 75"/>
                <a:gd name="T20" fmla="*/ 3 w 45"/>
                <a:gd name="T21" fmla="*/ 38 h 75"/>
                <a:gd name="T22" fmla="*/ 4 w 45"/>
                <a:gd name="T23" fmla="*/ 39 h 75"/>
                <a:gd name="T24" fmla="*/ 10 w 45"/>
                <a:gd name="T25" fmla="*/ 37 h 75"/>
                <a:gd name="T26" fmla="*/ 7 w 45"/>
                <a:gd name="T27" fmla="*/ 54 h 75"/>
                <a:gd name="T28" fmla="*/ 5 w 45"/>
                <a:gd name="T29" fmla="*/ 63 h 75"/>
                <a:gd name="T30" fmla="*/ 4 w 45"/>
                <a:gd name="T31" fmla="*/ 67 h 75"/>
                <a:gd name="T32" fmla="*/ 1 w 45"/>
                <a:gd name="T33" fmla="*/ 71 h 75"/>
                <a:gd name="T34" fmla="*/ 0 w 45"/>
                <a:gd name="T35" fmla="*/ 71 h 75"/>
                <a:gd name="T36" fmla="*/ 6 w 45"/>
                <a:gd name="T37" fmla="*/ 64 h 75"/>
                <a:gd name="T38" fmla="*/ 10 w 45"/>
                <a:gd name="T39" fmla="*/ 45 h 75"/>
                <a:gd name="T40" fmla="*/ 12 w 45"/>
                <a:gd name="T41" fmla="*/ 37 h 75"/>
                <a:gd name="T42" fmla="*/ 24 w 45"/>
                <a:gd name="T43" fmla="*/ 32 h 75"/>
                <a:gd name="T44" fmla="*/ 44 w 45"/>
                <a:gd name="T45" fmla="*/ 19 h 75"/>
                <a:gd name="T46" fmla="*/ 44 w 45"/>
                <a:gd name="T47" fmla="*/ 1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75">
                  <a:moveTo>
                    <a:pt x="44" y="18"/>
                  </a:moveTo>
                  <a:cubicBezTo>
                    <a:pt x="37" y="21"/>
                    <a:pt x="32" y="26"/>
                    <a:pt x="25" y="30"/>
                  </a:cubicBezTo>
                  <a:cubicBezTo>
                    <a:pt x="21" y="32"/>
                    <a:pt x="17" y="34"/>
                    <a:pt x="12" y="36"/>
                  </a:cubicBezTo>
                  <a:cubicBezTo>
                    <a:pt x="13" y="30"/>
                    <a:pt x="13" y="25"/>
                    <a:pt x="14" y="19"/>
                  </a:cubicBezTo>
                  <a:cubicBezTo>
                    <a:pt x="15" y="16"/>
                    <a:pt x="15" y="13"/>
                    <a:pt x="16" y="10"/>
                  </a:cubicBezTo>
                  <a:cubicBezTo>
                    <a:pt x="16" y="8"/>
                    <a:pt x="16" y="3"/>
                    <a:pt x="18" y="1"/>
                  </a:cubicBezTo>
                  <a:cubicBezTo>
                    <a:pt x="19" y="1"/>
                    <a:pt x="18" y="0"/>
                    <a:pt x="17" y="0"/>
                  </a:cubicBezTo>
                  <a:cubicBezTo>
                    <a:pt x="15" y="2"/>
                    <a:pt x="15" y="7"/>
                    <a:pt x="15" y="10"/>
                  </a:cubicBezTo>
                  <a:cubicBezTo>
                    <a:pt x="14" y="17"/>
                    <a:pt x="12" y="25"/>
                    <a:pt x="11" y="32"/>
                  </a:cubicBezTo>
                  <a:cubicBezTo>
                    <a:pt x="11" y="33"/>
                    <a:pt x="11" y="35"/>
                    <a:pt x="11" y="36"/>
                  </a:cubicBezTo>
                  <a:cubicBezTo>
                    <a:pt x="8" y="37"/>
                    <a:pt x="6" y="37"/>
                    <a:pt x="3" y="38"/>
                  </a:cubicBezTo>
                  <a:cubicBezTo>
                    <a:pt x="3" y="38"/>
                    <a:pt x="3" y="39"/>
                    <a:pt x="4" y="39"/>
                  </a:cubicBezTo>
                  <a:cubicBezTo>
                    <a:pt x="6" y="39"/>
                    <a:pt x="8" y="38"/>
                    <a:pt x="10" y="37"/>
                  </a:cubicBezTo>
                  <a:cubicBezTo>
                    <a:pt x="9" y="43"/>
                    <a:pt x="8" y="49"/>
                    <a:pt x="7" y="54"/>
                  </a:cubicBezTo>
                  <a:cubicBezTo>
                    <a:pt x="6" y="57"/>
                    <a:pt x="6" y="60"/>
                    <a:pt x="5" y="63"/>
                  </a:cubicBezTo>
                  <a:cubicBezTo>
                    <a:pt x="5" y="64"/>
                    <a:pt x="4" y="66"/>
                    <a:pt x="4" y="67"/>
                  </a:cubicBezTo>
                  <a:cubicBezTo>
                    <a:pt x="3" y="67"/>
                    <a:pt x="1" y="71"/>
                    <a:pt x="1" y="71"/>
                  </a:cubicBezTo>
                  <a:cubicBezTo>
                    <a:pt x="1" y="70"/>
                    <a:pt x="0" y="71"/>
                    <a:pt x="0" y="71"/>
                  </a:cubicBezTo>
                  <a:cubicBezTo>
                    <a:pt x="2" y="75"/>
                    <a:pt x="5" y="66"/>
                    <a:pt x="6" y="64"/>
                  </a:cubicBezTo>
                  <a:cubicBezTo>
                    <a:pt x="8" y="58"/>
                    <a:pt x="9" y="52"/>
                    <a:pt x="10" y="45"/>
                  </a:cubicBezTo>
                  <a:cubicBezTo>
                    <a:pt x="11" y="43"/>
                    <a:pt x="11" y="40"/>
                    <a:pt x="12" y="37"/>
                  </a:cubicBezTo>
                  <a:cubicBezTo>
                    <a:pt x="16" y="36"/>
                    <a:pt x="20" y="34"/>
                    <a:pt x="24" y="32"/>
                  </a:cubicBezTo>
                  <a:cubicBezTo>
                    <a:pt x="31" y="28"/>
                    <a:pt x="37" y="23"/>
                    <a:pt x="44" y="19"/>
                  </a:cubicBezTo>
                  <a:cubicBezTo>
                    <a:pt x="45" y="18"/>
                    <a:pt x="44" y="17"/>
                    <a:pt x="44" y="18"/>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66" name="Freeform 59"/>
            <p:cNvSpPr/>
            <p:nvPr/>
          </p:nvSpPr>
          <p:spPr bwMode="auto">
            <a:xfrm>
              <a:off x="6732588" y="3898901"/>
              <a:ext cx="23813" cy="104775"/>
            </a:xfrm>
            <a:custGeom>
              <a:avLst/>
              <a:gdLst>
                <a:gd name="T0" fmla="*/ 7 w 9"/>
                <a:gd name="T1" fmla="*/ 1 h 38"/>
                <a:gd name="T2" fmla="*/ 1 w 9"/>
                <a:gd name="T3" fmla="*/ 37 h 38"/>
                <a:gd name="T4" fmla="*/ 2 w 9"/>
                <a:gd name="T5" fmla="*/ 38 h 38"/>
                <a:gd name="T6" fmla="*/ 9 w 9"/>
                <a:gd name="T7" fmla="*/ 1 h 38"/>
                <a:gd name="T8" fmla="*/ 7 w 9"/>
                <a:gd name="T9" fmla="*/ 1 h 38"/>
              </a:gdLst>
              <a:ahLst/>
              <a:cxnLst>
                <a:cxn ang="0">
                  <a:pos x="T0" y="T1"/>
                </a:cxn>
                <a:cxn ang="0">
                  <a:pos x="T2" y="T3"/>
                </a:cxn>
                <a:cxn ang="0">
                  <a:pos x="T4" y="T5"/>
                </a:cxn>
                <a:cxn ang="0">
                  <a:pos x="T6" y="T7"/>
                </a:cxn>
                <a:cxn ang="0">
                  <a:pos x="T8" y="T9"/>
                </a:cxn>
              </a:cxnLst>
              <a:rect l="0" t="0" r="r" b="b"/>
              <a:pathLst>
                <a:path w="9" h="38">
                  <a:moveTo>
                    <a:pt x="7" y="1"/>
                  </a:moveTo>
                  <a:cubicBezTo>
                    <a:pt x="7" y="13"/>
                    <a:pt x="5" y="26"/>
                    <a:pt x="1" y="37"/>
                  </a:cubicBezTo>
                  <a:cubicBezTo>
                    <a:pt x="0" y="38"/>
                    <a:pt x="2" y="38"/>
                    <a:pt x="2" y="38"/>
                  </a:cubicBezTo>
                  <a:cubicBezTo>
                    <a:pt x="6" y="26"/>
                    <a:pt x="9" y="13"/>
                    <a:pt x="9" y="1"/>
                  </a:cubicBezTo>
                  <a:cubicBezTo>
                    <a:pt x="9" y="0"/>
                    <a:pt x="7" y="0"/>
                    <a:pt x="7" y="1"/>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67" name="Freeform 60"/>
            <p:cNvSpPr/>
            <p:nvPr/>
          </p:nvSpPr>
          <p:spPr bwMode="auto">
            <a:xfrm>
              <a:off x="6580188" y="4092576"/>
              <a:ext cx="96838" cy="52388"/>
            </a:xfrm>
            <a:custGeom>
              <a:avLst/>
              <a:gdLst>
                <a:gd name="T0" fmla="*/ 33 w 35"/>
                <a:gd name="T1" fmla="*/ 1 h 19"/>
                <a:gd name="T2" fmla="*/ 20 w 35"/>
                <a:gd name="T3" fmla="*/ 12 h 19"/>
                <a:gd name="T4" fmla="*/ 2 w 35"/>
                <a:gd name="T5" fmla="*/ 14 h 19"/>
                <a:gd name="T6" fmla="*/ 1 w 35"/>
                <a:gd name="T7" fmla="*/ 15 h 19"/>
                <a:gd name="T8" fmla="*/ 17 w 35"/>
                <a:gd name="T9" fmla="*/ 15 h 19"/>
                <a:gd name="T10" fmla="*/ 34 w 35"/>
                <a:gd name="T11" fmla="*/ 2 h 19"/>
                <a:gd name="T12" fmla="*/ 33 w 35"/>
                <a:gd name="T13" fmla="*/ 1 h 19"/>
              </a:gdLst>
              <a:ahLst/>
              <a:cxnLst>
                <a:cxn ang="0">
                  <a:pos x="T0" y="T1"/>
                </a:cxn>
                <a:cxn ang="0">
                  <a:pos x="T2" y="T3"/>
                </a:cxn>
                <a:cxn ang="0">
                  <a:pos x="T4" y="T5"/>
                </a:cxn>
                <a:cxn ang="0">
                  <a:pos x="T6" y="T7"/>
                </a:cxn>
                <a:cxn ang="0">
                  <a:pos x="T8" y="T9"/>
                </a:cxn>
                <a:cxn ang="0">
                  <a:pos x="T10" y="T11"/>
                </a:cxn>
                <a:cxn ang="0">
                  <a:pos x="T12" y="T13"/>
                </a:cxn>
              </a:cxnLst>
              <a:rect l="0" t="0" r="r" b="b"/>
              <a:pathLst>
                <a:path w="35" h="19">
                  <a:moveTo>
                    <a:pt x="33" y="1"/>
                  </a:moveTo>
                  <a:cubicBezTo>
                    <a:pt x="30" y="5"/>
                    <a:pt x="25" y="9"/>
                    <a:pt x="20" y="12"/>
                  </a:cubicBezTo>
                  <a:cubicBezTo>
                    <a:pt x="15" y="15"/>
                    <a:pt x="7" y="18"/>
                    <a:pt x="2" y="14"/>
                  </a:cubicBezTo>
                  <a:cubicBezTo>
                    <a:pt x="1" y="14"/>
                    <a:pt x="0" y="15"/>
                    <a:pt x="1" y="15"/>
                  </a:cubicBezTo>
                  <a:cubicBezTo>
                    <a:pt x="6" y="19"/>
                    <a:pt x="12" y="17"/>
                    <a:pt x="17" y="15"/>
                  </a:cubicBezTo>
                  <a:cubicBezTo>
                    <a:pt x="23" y="12"/>
                    <a:pt x="30" y="7"/>
                    <a:pt x="34" y="2"/>
                  </a:cubicBezTo>
                  <a:cubicBezTo>
                    <a:pt x="35" y="1"/>
                    <a:pt x="34" y="0"/>
                    <a:pt x="33" y="1"/>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68" name="Freeform 61"/>
            <p:cNvSpPr/>
            <p:nvPr/>
          </p:nvSpPr>
          <p:spPr bwMode="auto">
            <a:xfrm>
              <a:off x="6561138" y="4256088"/>
              <a:ext cx="65088" cy="71438"/>
            </a:xfrm>
            <a:custGeom>
              <a:avLst/>
              <a:gdLst>
                <a:gd name="T0" fmla="*/ 23 w 24"/>
                <a:gd name="T1" fmla="*/ 2 h 26"/>
                <a:gd name="T2" fmla="*/ 22 w 24"/>
                <a:gd name="T3" fmla="*/ 0 h 26"/>
                <a:gd name="T4" fmla="*/ 21 w 24"/>
                <a:gd name="T5" fmla="*/ 2 h 26"/>
                <a:gd name="T6" fmla="*/ 2 w 24"/>
                <a:gd name="T7" fmla="*/ 23 h 26"/>
                <a:gd name="T8" fmla="*/ 1 w 24"/>
                <a:gd name="T9" fmla="*/ 23 h 26"/>
                <a:gd name="T10" fmla="*/ 0 w 24"/>
                <a:gd name="T11" fmla="*/ 25 h 26"/>
                <a:gd name="T12" fmla="*/ 1 w 24"/>
                <a:gd name="T13" fmla="*/ 26 h 26"/>
                <a:gd name="T14" fmla="*/ 23 w 24"/>
                <a:gd name="T15" fmla="*/ 3 h 26"/>
                <a:gd name="T16" fmla="*/ 23 w 24"/>
                <a:gd name="T17"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6">
                  <a:moveTo>
                    <a:pt x="23" y="2"/>
                  </a:moveTo>
                  <a:cubicBezTo>
                    <a:pt x="23" y="1"/>
                    <a:pt x="23" y="1"/>
                    <a:pt x="22" y="0"/>
                  </a:cubicBezTo>
                  <a:cubicBezTo>
                    <a:pt x="21" y="0"/>
                    <a:pt x="21" y="1"/>
                    <a:pt x="21" y="2"/>
                  </a:cubicBezTo>
                  <a:cubicBezTo>
                    <a:pt x="24" y="4"/>
                    <a:pt x="8" y="18"/>
                    <a:pt x="2" y="23"/>
                  </a:cubicBezTo>
                  <a:cubicBezTo>
                    <a:pt x="2" y="23"/>
                    <a:pt x="1" y="23"/>
                    <a:pt x="1" y="23"/>
                  </a:cubicBezTo>
                  <a:cubicBezTo>
                    <a:pt x="0" y="24"/>
                    <a:pt x="0" y="24"/>
                    <a:pt x="0" y="25"/>
                  </a:cubicBezTo>
                  <a:cubicBezTo>
                    <a:pt x="0" y="26"/>
                    <a:pt x="0" y="26"/>
                    <a:pt x="1" y="26"/>
                  </a:cubicBezTo>
                  <a:cubicBezTo>
                    <a:pt x="10" y="20"/>
                    <a:pt x="18" y="12"/>
                    <a:pt x="23" y="3"/>
                  </a:cubicBezTo>
                  <a:cubicBezTo>
                    <a:pt x="24" y="2"/>
                    <a:pt x="24" y="2"/>
                    <a:pt x="23" y="2"/>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69" name="Freeform 62"/>
            <p:cNvSpPr/>
            <p:nvPr/>
          </p:nvSpPr>
          <p:spPr bwMode="auto">
            <a:xfrm>
              <a:off x="6057901" y="3465513"/>
              <a:ext cx="82550" cy="15875"/>
            </a:xfrm>
            <a:custGeom>
              <a:avLst/>
              <a:gdLst>
                <a:gd name="T0" fmla="*/ 28 w 30"/>
                <a:gd name="T1" fmla="*/ 1 h 6"/>
                <a:gd name="T2" fmla="*/ 16 w 30"/>
                <a:gd name="T3" fmla="*/ 2 h 6"/>
                <a:gd name="T4" fmla="*/ 4 w 30"/>
                <a:gd name="T5" fmla="*/ 1 h 6"/>
                <a:gd name="T6" fmla="*/ 2 w 30"/>
                <a:gd name="T7" fmla="*/ 1 h 6"/>
                <a:gd name="T8" fmla="*/ 29 w 30"/>
                <a:gd name="T9" fmla="*/ 2 h 6"/>
                <a:gd name="T10" fmla="*/ 28 w 30"/>
                <a:gd name="T11" fmla="*/ 1 h 6"/>
              </a:gdLst>
              <a:ahLst/>
              <a:cxnLst>
                <a:cxn ang="0">
                  <a:pos x="T0" y="T1"/>
                </a:cxn>
                <a:cxn ang="0">
                  <a:pos x="T2" y="T3"/>
                </a:cxn>
                <a:cxn ang="0">
                  <a:pos x="T4" y="T5"/>
                </a:cxn>
                <a:cxn ang="0">
                  <a:pos x="T6" y="T7"/>
                </a:cxn>
                <a:cxn ang="0">
                  <a:pos x="T8" y="T9"/>
                </a:cxn>
                <a:cxn ang="0">
                  <a:pos x="T10" y="T11"/>
                </a:cxn>
              </a:cxnLst>
              <a:rect l="0" t="0" r="r" b="b"/>
              <a:pathLst>
                <a:path w="30" h="6">
                  <a:moveTo>
                    <a:pt x="28" y="1"/>
                  </a:moveTo>
                  <a:cubicBezTo>
                    <a:pt x="24" y="2"/>
                    <a:pt x="20" y="2"/>
                    <a:pt x="16" y="2"/>
                  </a:cubicBezTo>
                  <a:cubicBezTo>
                    <a:pt x="15" y="3"/>
                    <a:pt x="3" y="3"/>
                    <a:pt x="4" y="1"/>
                  </a:cubicBezTo>
                  <a:cubicBezTo>
                    <a:pt x="4" y="0"/>
                    <a:pt x="3" y="0"/>
                    <a:pt x="2" y="1"/>
                  </a:cubicBezTo>
                  <a:cubicBezTo>
                    <a:pt x="0" y="6"/>
                    <a:pt x="26" y="3"/>
                    <a:pt x="29" y="2"/>
                  </a:cubicBezTo>
                  <a:cubicBezTo>
                    <a:pt x="30" y="2"/>
                    <a:pt x="29" y="1"/>
                    <a:pt x="28" y="1"/>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70" name="Freeform 63"/>
            <p:cNvSpPr/>
            <p:nvPr/>
          </p:nvSpPr>
          <p:spPr bwMode="auto">
            <a:xfrm>
              <a:off x="6054726" y="3503613"/>
              <a:ext cx="96838" cy="28575"/>
            </a:xfrm>
            <a:custGeom>
              <a:avLst/>
              <a:gdLst>
                <a:gd name="T0" fmla="*/ 31 w 35"/>
                <a:gd name="T1" fmla="*/ 0 h 10"/>
                <a:gd name="T2" fmla="*/ 30 w 35"/>
                <a:gd name="T3" fmla="*/ 1 h 10"/>
                <a:gd name="T4" fmla="*/ 17 w 35"/>
                <a:gd name="T5" fmla="*/ 4 h 10"/>
                <a:gd name="T6" fmla="*/ 1 w 35"/>
                <a:gd name="T7" fmla="*/ 1 h 10"/>
                <a:gd name="T8" fmla="*/ 0 w 35"/>
                <a:gd name="T9" fmla="*/ 2 h 10"/>
                <a:gd name="T10" fmla="*/ 0 w 35"/>
                <a:gd name="T11" fmla="*/ 2 h 10"/>
                <a:gd name="T12" fmla="*/ 0 w 35"/>
                <a:gd name="T13" fmla="*/ 3 h 10"/>
                <a:gd name="T14" fmla="*/ 2 w 35"/>
                <a:gd name="T15" fmla="*/ 3 h 10"/>
                <a:gd name="T16" fmla="*/ 2 w 35"/>
                <a:gd name="T17" fmla="*/ 2 h 10"/>
                <a:gd name="T18" fmla="*/ 31 w 35"/>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10">
                  <a:moveTo>
                    <a:pt x="31" y="0"/>
                  </a:moveTo>
                  <a:cubicBezTo>
                    <a:pt x="31" y="0"/>
                    <a:pt x="30" y="0"/>
                    <a:pt x="30" y="1"/>
                  </a:cubicBezTo>
                  <a:cubicBezTo>
                    <a:pt x="32" y="6"/>
                    <a:pt x="20" y="4"/>
                    <a:pt x="17" y="4"/>
                  </a:cubicBezTo>
                  <a:cubicBezTo>
                    <a:pt x="12" y="3"/>
                    <a:pt x="6" y="2"/>
                    <a:pt x="1" y="1"/>
                  </a:cubicBezTo>
                  <a:cubicBezTo>
                    <a:pt x="1" y="1"/>
                    <a:pt x="0" y="1"/>
                    <a:pt x="0" y="2"/>
                  </a:cubicBezTo>
                  <a:cubicBezTo>
                    <a:pt x="0" y="2"/>
                    <a:pt x="0" y="2"/>
                    <a:pt x="0" y="2"/>
                  </a:cubicBezTo>
                  <a:cubicBezTo>
                    <a:pt x="0" y="3"/>
                    <a:pt x="0" y="3"/>
                    <a:pt x="0" y="3"/>
                  </a:cubicBezTo>
                  <a:cubicBezTo>
                    <a:pt x="0" y="3"/>
                    <a:pt x="2" y="3"/>
                    <a:pt x="2" y="3"/>
                  </a:cubicBezTo>
                  <a:cubicBezTo>
                    <a:pt x="2" y="2"/>
                    <a:pt x="2" y="2"/>
                    <a:pt x="2" y="2"/>
                  </a:cubicBezTo>
                  <a:cubicBezTo>
                    <a:pt x="8" y="4"/>
                    <a:pt x="35" y="10"/>
                    <a:pt x="31" y="0"/>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71" name="Freeform 64"/>
            <p:cNvSpPr/>
            <p:nvPr/>
          </p:nvSpPr>
          <p:spPr bwMode="auto">
            <a:xfrm>
              <a:off x="6062663" y="3819526"/>
              <a:ext cx="7938" cy="4763"/>
            </a:xfrm>
            <a:custGeom>
              <a:avLst/>
              <a:gdLst>
                <a:gd name="T0" fmla="*/ 2 w 3"/>
                <a:gd name="T1" fmla="*/ 0 h 2"/>
                <a:gd name="T2" fmla="*/ 1 w 3"/>
                <a:gd name="T3" fmla="*/ 1 h 2"/>
                <a:gd name="T4" fmla="*/ 1 w 3"/>
                <a:gd name="T5" fmla="*/ 2 h 2"/>
                <a:gd name="T6" fmla="*/ 2 w 3"/>
                <a:gd name="T7" fmla="*/ 1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cubicBezTo>
                    <a:pt x="1" y="0"/>
                    <a:pt x="1" y="0"/>
                    <a:pt x="1" y="1"/>
                  </a:cubicBezTo>
                  <a:cubicBezTo>
                    <a:pt x="0" y="1"/>
                    <a:pt x="1" y="2"/>
                    <a:pt x="1" y="2"/>
                  </a:cubicBezTo>
                  <a:cubicBezTo>
                    <a:pt x="2" y="1"/>
                    <a:pt x="2" y="1"/>
                    <a:pt x="2" y="1"/>
                  </a:cubicBezTo>
                  <a:cubicBezTo>
                    <a:pt x="3" y="1"/>
                    <a:pt x="2" y="0"/>
                    <a:pt x="2" y="0"/>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72" name="Freeform 65"/>
            <p:cNvSpPr/>
            <p:nvPr/>
          </p:nvSpPr>
          <p:spPr bwMode="auto">
            <a:xfrm>
              <a:off x="5705476" y="5208588"/>
              <a:ext cx="6350" cy="25400"/>
            </a:xfrm>
            <a:custGeom>
              <a:avLst/>
              <a:gdLst>
                <a:gd name="T0" fmla="*/ 2 w 2"/>
                <a:gd name="T1" fmla="*/ 0 h 9"/>
                <a:gd name="T2" fmla="*/ 2 w 2"/>
                <a:gd name="T3" fmla="*/ 0 h 9"/>
                <a:gd name="T4" fmla="*/ 1 w 2"/>
                <a:gd name="T5" fmla="*/ 0 h 9"/>
                <a:gd name="T6" fmla="*/ 1 w 2"/>
                <a:gd name="T7" fmla="*/ 0 h 9"/>
                <a:gd name="T8" fmla="*/ 0 w 2"/>
                <a:gd name="T9" fmla="*/ 7 h 9"/>
                <a:gd name="T10" fmla="*/ 1 w 2"/>
                <a:gd name="T11" fmla="*/ 8 h 9"/>
                <a:gd name="T12" fmla="*/ 2 w 2"/>
                <a:gd name="T13" fmla="*/ 0 h 9"/>
                <a:gd name="T14" fmla="*/ 2 w 2"/>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9">
                  <a:moveTo>
                    <a:pt x="2" y="0"/>
                  </a:moveTo>
                  <a:cubicBezTo>
                    <a:pt x="2" y="0"/>
                    <a:pt x="2" y="0"/>
                    <a:pt x="2" y="0"/>
                  </a:cubicBezTo>
                  <a:cubicBezTo>
                    <a:pt x="1" y="0"/>
                    <a:pt x="1" y="0"/>
                    <a:pt x="1" y="0"/>
                  </a:cubicBezTo>
                  <a:cubicBezTo>
                    <a:pt x="1" y="0"/>
                    <a:pt x="1" y="0"/>
                    <a:pt x="1" y="0"/>
                  </a:cubicBezTo>
                  <a:cubicBezTo>
                    <a:pt x="1" y="3"/>
                    <a:pt x="1" y="5"/>
                    <a:pt x="0" y="7"/>
                  </a:cubicBezTo>
                  <a:cubicBezTo>
                    <a:pt x="0" y="8"/>
                    <a:pt x="1" y="9"/>
                    <a:pt x="1" y="8"/>
                  </a:cubicBezTo>
                  <a:cubicBezTo>
                    <a:pt x="2" y="5"/>
                    <a:pt x="2" y="3"/>
                    <a:pt x="2" y="0"/>
                  </a:cubicBezTo>
                  <a:cubicBezTo>
                    <a:pt x="2" y="0"/>
                    <a:pt x="2" y="0"/>
                    <a:pt x="2" y="0"/>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73" name="Freeform 66"/>
            <p:cNvSpPr/>
            <p:nvPr/>
          </p:nvSpPr>
          <p:spPr bwMode="auto">
            <a:xfrm>
              <a:off x="6013451" y="5021263"/>
              <a:ext cx="12700" cy="15875"/>
            </a:xfrm>
            <a:custGeom>
              <a:avLst/>
              <a:gdLst>
                <a:gd name="T0" fmla="*/ 3 w 5"/>
                <a:gd name="T1" fmla="*/ 3 h 6"/>
                <a:gd name="T2" fmla="*/ 2 w 5"/>
                <a:gd name="T3" fmla="*/ 3 h 6"/>
                <a:gd name="T4" fmla="*/ 1 w 5"/>
                <a:gd name="T5" fmla="*/ 1 h 6"/>
                <a:gd name="T6" fmla="*/ 0 w 5"/>
                <a:gd name="T7" fmla="*/ 2 h 6"/>
                <a:gd name="T8" fmla="*/ 4 w 5"/>
                <a:gd name="T9" fmla="*/ 4 h 6"/>
                <a:gd name="T10" fmla="*/ 3 w 5"/>
                <a:gd name="T11" fmla="*/ 3 h 6"/>
              </a:gdLst>
              <a:ahLst/>
              <a:cxnLst>
                <a:cxn ang="0">
                  <a:pos x="T0" y="T1"/>
                </a:cxn>
                <a:cxn ang="0">
                  <a:pos x="T2" y="T3"/>
                </a:cxn>
                <a:cxn ang="0">
                  <a:pos x="T4" y="T5"/>
                </a:cxn>
                <a:cxn ang="0">
                  <a:pos x="T6" y="T7"/>
                </a:cxn>
                <a:cxn ang="0">
                  <a:pos x="T8" y="T9"/>
                </a:cxn>
                <a:cxn ang="0">
                  <a:pos x="T10" y="T11"/>
                </a:cxn>
              </a:cxnLst>
              <a:rect l="0" t="0" r="r" b="b"/>
              <a:pathLst>
                <a:path w="5" h="6">
                  <a:moveTo>
                    <a:pt x="3" y="3"/>
                  </a:moveTo>
                  <a:cubicBezTo>
                    <a:pt x="3" y="4"/>
                    <a:pt x="3" y="4"/>
                    <a:pt x="2" y="3"/>
                  </a:cubicBezTo>
                  <a:cubicBezTo>
                    <a:pt x="2" y="3"/>
                    <a:pt x="2" y="2"/>
                    <a:pt x="1" y="1"/>
                  </a:cubicBezTo>
                  <a:cubicBezTo>
                    <a:pt x="1" y="0"/>
                    <a:pt x="0" y="1"/>
                    <a:pt x="0" y="2"/>
                  </a:cubicBezTo>
                  <a:cubicBezTo>
                    <a:pt x="1" y="3"/>
                    <a:pt x="2" y="6"/>
                    <a:pt x="4" y="4"/>
                  </a:cubicBezTo>
                  <a:cubicBezTo>
                    <a:pt x="5" y="4"/>
                    <a:pt x="4" y="3"/>
                    <a:pt x="3" y="3"/>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74" name="Freeform 67"/>
            <p:cNvSpPr/>
            <p:nvPr/>
          </p:nvSpPr>
          <p:spPr bwMode="auto">
            <a:xfrm>
              <a:off x="4619626" y="3517901"/>
              <a:ext cx="142875" cy="96838"/>
            </a:xfrm>
            <a:custGeom>
              <a:avLst/>
              <a:gdLst>
                <a:gd name="T0" fmla="*/ 44 w 52"/>
                <a:gd name="T1" fmla="*/ 4 h 35"/>
                <a:gd name="T2" fmla="*/ 4 w 52"/>
                <a:gd name="T3" fmla="*/ 26 h 35"/>
                <a:gd name="T4" fmla="*/ 6 w 52"/>
                <a:gd name="T5" fmla="*/ 34 h 35"/>
                <a:gd name="T6" fmla="*/ 49 w 52"/>
                <a:gd name="T7" fmla="*/ 9 h 35"/>
                <a:gd name="T8" fmla="*/ 44 w 52"/>
                <a:gd name="T9" fmla="*/ 4 h 35"/>
              </a:gdLst>
              <a:ahLst/>
              <a:cxnLst>
                <a:cxn ang="0">
                  <a:pos x="T0" y="T1"/>
                </a:cxn>
                <a:cxn ang="0">
                  <a:pos x="T2" y="T3"/>
                </a:cxn>
                <a:cxn ang="0">
                  <a:pos x="T4" y="T5"/>
                </a:cxn>
                <a:cxn ang="0">
                  <a:pos x="T6" y="T7"/>
                </a:cxn>
                <a:cxn ang="0">
                  <a:pos x="T8" y="T9"/>
                </a:cxn>
              </a:cxnLst>
              <a:rect l="0" t="0" r="r" b="b"/>
              <a:pathLst>
                <a:path w="52" h="35">
                  <a:moveTo>
                    <a:pt x="44" y="4"/>
                  </a:moveTo>
                  <a:cubicBezTo>
                    <a:pt x="34" y="15"/>
                    <a:pt x="19" y="23"/>
                    <a:pt x="4" y="26"/>
                  </a:cubicBezTo>
                  <a:cubicBezTo>
                    <a:pt x="0" y="27"/>
                    <a:pt x="2" y="35"/>
                    <a:pt x="6" y="34"/>
                  </a:cubicBezTo>
                  <a:cubicBezTo>
                    <a:pt x="22" y="30"/>
                    <a:pt x="39" y="21"/>
                    <a:pt x="49" y="9"/>
                  </a:cubicBezTo>
                  <a:cubicBezTo>
                    <a:pt x="52" y="5"/>
                    <a:pt x="47" y="0"/>
                    <a:pt x="44" y="4"/>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75" name="Freeform 68"/>
            <p:cNvSpPr/>
            <p:nvPr/>
          </p:nvSpPr>
          <p:spPr bwMode="auto">
            <a:xfrm>
              <a:off x="4624388" y="2857501"/>
              <a:ext cx="141288" cy="55563"/>
            </a:xfrm>
            <a:custGeom>
              <a:avLst/>
              <a:gdLst>
                <a:gd name="T0" fmla="*/ 42 w 51"/>
                <a:gd name="T1" fmla="*/ 5 h 20"/>
                <a:gd name="T2" fmla="*/ 22 w 51"/>
                <a:gd name="T3" fmla="*/ 3 h 20"/>
                <a:gd name="T4" fmla="*/ 4 w 51"/>
                <a:gd name="T5" fmla="*/ 2 h 20"/>
                <a:gd name="T6" fmla="*/ 6 w 51"/>
                <a:gd name="T7" fmla="*/ 9 h 20"/>
                <a:gd name="T8" fmla="*/ 47 w 51"/>
                <a:gd name="T9" fmla="*/ 10 h 20"/>
                <a:gd name="T10" fmla="*/ 42 w 51"/>
                <a:gd name="T11" fmla="*/ 5 h 20"/>
              </a:gdLst>
              <a:ahLst/>
              <a:cxnLst>
                <a:cxn ang="0">
                  <a:pos x="T0" y="T1"/>
                </a:cxn>
                <a:cxn ang="0">
                  <a:pos x="T2" y="T3"/>
                </a:cxn>
                <a:cxn ang="0">
                  <a:pos x="T4" y="T5"/>
                </a:cxn>
                <a:cxn ang="0">
                  <a:pos x="T6" y="T7"/>
                </a:cxn>
                <a:cxn ang="0">
                  <a:pos x="T8" y="T9"/>
                </a:cxn>
                <a:cxn ang="0">
                  <a:pos x="T10" y="T11"/>
                </a:cxn>
              </a:cxnLst>
              <a:rect l="0" t="0" r="r" b="b"/>
              <a:pathLst>
                <a:path w="51" h="20">
                  <a:moveTo>
                    <a:pt x="42" y="5"/>
                  </a:moveTo>
                  <a:cubicBezTo>
                    <a:pt x="38" y="8"/>
                    <a:pt x="26" y="4"/>
                    <a:pt x="22" y="3"/>
                  </a:cubicBezTo>
                  <a:cubicBezTo>
                    <a:pt x="17" y="2"/>
                    <a:pt x="10" y="0"/>
                    <a:pt x="4" y="2"/>
                  </a:cubicBezTo>
                  <a:cubicBezTo>
                    <a:pt x="0" y="3"/>
                    <a:pt x="2" y="11"/>
                    <a:pt x="6" y="9"/>
                  </a:cubicBezTo>
                  <a:cubicBezTo>
                    <a:pt x="19" y="5"/>
                    <a:pt x="35" y="20"/>
                    <a:pt x="47" y="10"/>
                  </a:cubicBezTo>
                  <a:cubicBezTo>
                    <a:pt x="51" y="7"/>
                    <a:pt x="45" y="2"/>
                    <a:pt x="42" y="5"/>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76" name="Freeform 69"/>
            <p:cNvSpPr/>
            <p:nvPr/>
          </p:nvSpPr>
          <p:spPr bwMode="auto">
            <a:xfrm>
              <a:off x="4826001" y="2393951"/>
              <a:ext cx="161925" cy="115888"/>
            </a:xfrm>
            <a:custGeom>
              <a:avLst/>
              <a:gdLst>
                <a:gd name="T0" fmla="*/ 53 w 58"/>
                <a:gd name="T1" fmla="*/ 34 h 42"/>
                <a:gd name="T2" fmla="*/ 32 w 58"/>
                <a:gd name="T3" fmla="*/ 20 h 42"/>
                <a:gd name="T4" fmla="*/ 8 w 58"/>
                <a:gd name="T5" fmla="*/ 2 h 42"/>
                <a:gd name="T6" fmla="*/ 4 w 58"/>
                <a:gd name="T7" fmla="*/ 8 h 42"/>
                <a:gd name="T8" fmla="*/ 30 w 58"/>
                <a:gd name="T9" fmla="*/ 28 h 42"/>
                <a:gd name="T10" fmla="*/ 53 w 58"/>
                <a:gd name="T11" fmla="*/ 41 h 42"/>
                <a:gd name="T12" fmla="*/ 53 w 58"/>
                <a:gd name="T13" fmla="*/ 34 h 42"/>
              </a:gdLst>
              <a:ahLst/>
              <a:cxnLst>
                <a:cxn ang="0">
                  <a:pos x="T0" y="T1"/>
                </a:cxn>
                <a:cxn ang="0">
                  <a:pos x="T2" y="T3"/>
                </a:cxn>
                <a:cxn ang="0">
                  <a:pos x="T4" y="T5"/>
                </a:cxn>
                <a:cxn ang="0">
                  <a:pos x="T6" y="T7"/>
                </a:cxn>
                <a:cxn ang="0">
                  <a:pos x="T8" y="T9"/>
                </a:cxn>
                <a:cxn ang="0">
                  <a:pos x="T10" y="T11"/>
                </a:cxn>
                <a:cxn ang="0">
                  <a:pos x="T12" y="T13"/>
                </a:cxn>
              </a:cxnLst>
              <a:rect l="0" t="0" r="r" b="b"/>
              <a:pathLst>
                <a:path w="58" h="42">
                  <a:moveTo>
                    <a:pt x="53" y="34"/>
                  </a:moveTo>
                  <a:cubicBezTo>
                    <a:pt x="46" y="34"/>
                    <a:pt x="37" y="24"/>
                    <a:pt x="32" y="20"/>
                  </a:cubicBezTo>
                  <a:cubicBezTo>
                    <a:pt x="24" y="14"/>
                    <a:pt x="17" y="6"/>
                    <a:pt x="8" y="2"/>
                  </a:cubicBezTo>
                  <a:cubicBezTo>
                    <a:pt x="3" y="0"/>
                    <a:pt x="0" y="6"/>
                    <a:pt x="4" y="8"/>
                  </a:cubicBezTo>
                  <a:cubicBezTo>
                    <a:pt x="14" y="13"/>
                    <a:pt x="22" y="21"/>
                    <a:pt x="30" y="28"/>
                  </a:cubicBezTo>
                  <a:cubicBezTo>
                    <a:pt x="36" y="34"/>
                    <a:pt x="45" y="42"/>
                    <a:pt x="53" y="41"/>
                  </a:cubicBezTo>
                  <a:cubicBezTo>
                    <a:pt x="58" y="41"/>
                    <a:pt x="58" y="34"/>
                    <a:pt x="53" y="34"/>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77" name="Freeform 70"/>
            <p:cNvSpPr/>
            <p:nvPr/>
          </p:nvSpPr>
          <p:spPr bwMode="auto">
            <a:xfrm>
              <a:off x="5119688" y="2051051"/>
              <a:ext cx="122238" cy="223838"/>
            </a:xfrm>
            <a:custGeom>
              <a:avLst/>
              <a:gdLst>
                <a:gd name="T0" fmla="*/ 41 w 44"/>
                <a:gd name="T1" fmla="*/ 73 h 81"/>
                <a:gd name="T2" fmla="*/ 9 w 44"/>
                <a:gd name="T3" fmla="*/ 4 h 81"/>
                <a:gd name="T4" fmla="*/ 2 w 44"/>
                <a:gd name="T5" fmla="*/ 8 h 81"/>
                <a:gd name="T6" fmla="*/ 35 w 44"/>
                <a:gd name="T7" fmla="*/ 77 h 81"/>
                <a:gd name="T8" fmla="*/ 41 w 44"/>
                <a:gd name="T9" fmla="*/ 73 h 81"/>
              </a:gdLst>
              <a:ahLst/>
              <a:cxnLst>
                <a:cxn ang="0">
                  <a:pos x="T0" y="T1"/>
                </a:cxn>
                <a:cxn ang="0">
                  <a:pos x="T2" y="T3"/>
                </a:cxn>
                <a:cxn ang="0">
                  <a:pos x="T4" y="T5"/>
                </a:cxn>
                <a:cxn ang="0">
                  <a:pos x="T6" y="T7"/>
                </a:cxn>
                <a:cxn ang="0">
                  <a:pos x="T8" y="T9"/>
                </a:cxn>
              </a:cxnLst>
              <a:rect l="0" t="0" r="r" b="b"/>
              <a:pathLst>
                <a:path w="44" h="81">
                  <a:moveTo>
                    <a:pt x="41" y="73"/>
                  </a:moveTo>
                  <a:cubicBezTo>
                    <a:pt x="27" y="52"/>
                    <a:pt x="19" y="28"/>
                    <a:pt x="9" y="4"/>
                  </a:cubicBezTo>
                  <a:cubicBezTo>
                    <a:pt x="7" y="0"/>
                    <a:pt x="0" y="4"/>
                    <a:pt x="2" y="8"/>
                  </a:cubicBezTo>
                  <a:cubicBezTo>
                    <a:pt x="12" y="31"/>
                    <a:pt x="20" y="56"/>
                    <a:pt x="35" y="77"/>
                  </a:cubicBezTo>
                  <a:cubicBezTo>
                    <a:pt x="37" y="81"/>
                    <a:pt x="44" y="77"/>
                    <a:pt x="41" y="73"/>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78" name="Freeform 71"/>
            <p:cNvSpPr/>
            <p:nvPr/>
          </p:nvSpPr>
          <p:spPr bwMode="auto">
            <a:xfrm>
              <a:off x="5476876" y="1766888"/>
              <a:ext cx="90488" cy="146050"/>
            </a:xfrm>
            <a:custGeom>
              <a:avLst/>
              <a:gdLst>
                <a:gd name="T0" fmla="*/ 30 w 33"/>
                <a:gd name="T1" fmla="*/ 44 h 53"/>
                <a:gd name="T2" fmla="*/ 21 w 33"/>
                <a:gd name="T3" fmla="*/ 20 h 53"/>
                <a:gd name="T4" fmla="*/ 8 w 33"/>
                <a:gd name="T5" fmla="*/ 2 h 53"/>
                <a:gd name="T6" fmla="*/ 4 w 33"/>
                <a:gd name="T7" fmla="*/ 9 h 53"/>
                <a:gd name="T8" fmla="*/ 25 w 33"/>
                <a:gd name="T9" fmla="*/ 49 h 53"/>
                <a:gd name="T10" fmla="*/ 30 w 33"/>
                <a:gd name="T11" fmla="*/ 44 h 53"/>
              </a:gdLst>
              <a:ahLst/>
              <a:cxnLst>
                <a:cxn ang="0">
                  <a:pos x="T0" y="T1"/>
                </a:cxn>
                <a:cxn ang="0">
                  <a:pos x="T2" y="T3"/>
                </a:cxn>
                <a:cxn ang="0">
                  <a:pos x="T4" y="T5"/>
                </a:cxn>
                <a:cxn ang="0">
                  <a:pos x="T6" y="T7"/>
                </a:cxn>
                <a:cxn ang="0">
                  <a:pos x="T8" y="T9"/>
                </a:cxn>
                <a:cxn ang="0">
                  <a:pos x="T10" y="T11"/>
                </a:cxn>
              </a:cxnLst>
              <a:rect l="0" t="0" r="r" b="b"/>
              <a:pathLst>
                <a:path w="33" h="53">
                  <a:moveTo>
                    <a:pt x="30" y="44"/>
                  </a:moveTo>
                  <a:cubicBezTo>
                    <a:pt x="25" y="37"/>
                    <a:pt x="24" y="28"/>
                    <a:pt x="21" y="20"/>
                  </a:cubicBezTo>
                  <a:cubicBezTo>
                    <a:pt x="19" y="13"/>
                    <a:pt x="15" y="7"/>
                    <a:pt x="8" y="2"/>
                  </a:cubicBezTo>
                  <a:cubicBezTo>
                    <a:pt x="4" y="0"/>
                    <a:pt x="0" y="6"/>
                    <a:pt x="4" y="9"/>
                  </a:cubicBezTo>
                  <a:cubicBezTo>
                    <a:pt x="17" y="17"/>
                    <a:pt x="16" y="37"/>
                    <a:pt x="25" y="49"/>
                  </a:cubicBezTo>
                  <a:cubicBezTo>
                    <a:pt x="28" y="53"/>
                    <a:pt x="33" y="48"/>
                    <a:pt x="30" y="44"/>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79" name="Freeform 72"/>
            <p:cNvSpPr/>
            <p:nvPr/>
          </p:nvSpPr>
          <p:spPr bwMode="auto">
            <a:xfrm>
              <a:off x="6186488" y="1692276"/>
              <a:ext cx="39688" cy="173038"/>
            </a:xfrm>
            <a:custGeom>
              <a:avLst/>
              <a:gdLst>
                <a:gd name="T0" fmla="*/ 11 w 14"/>
                <a:gd name="T1" fmla="*/ 9 h 63"/>
                <a:gd name="T2" fmla="*/ 6 w 14"/>
                <a:gd name="T3" fmla="*/ 4 h 63"/>
                <a:gd name="T4" fmla="*/ 1 w 14"/>
                <a:gd name="T5" fmla="*/ 28 h 63"/>
                <a:gd name="T6" fmla="*/ 2 w 14"/>
                <a:gd name="T7" fmla="*/ 58 h 63"/>
                <a:gd name="T8" fmla="*/ 10 w 14"/>
                <a:gd name="T9" fmla="*/ 58 h 63"/>
                <a:gd name="T10" fmla="*/ 9 w 14"/>
                <a:gd name="T11" fmla="*/ 33 h 63"/>
                <a:gd name="T12" fmla="*/ 9 w 14"/>
                <a:gd name="T13" fmla="*/ 19 h 63"/>
                <a:gd name="T14" fmla="*/ 11 w 14"/>
                <a:gd name="T15" fmla="*/ 9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63">
                  <a:moveTo>
                    <a:pt x="11" y="9"/>
                  </a:moveTo>
                  <a:cubicBezTo>
                    <a:pt x="14" y="6"/>
                    <a:pt x="9" y="0"/>
                    <a:pt x="6" y="4"/>
                  </a:cubicBezTo>
                  <a:cubicBezTo>
                    <a:pt x="0" y="10"/>
                    <a:pt x="1" y="21"/>
                    <a:pt x="1" y="28"/>
                  </a:cubicBezTo>
                  <a:cubicBezTo>
                    <a:pt x="1" y="38"/>
                    <a:pt x="2" y="48"/>
                    <a:pt x="2" y="58"/>
                  </a:cubicBezTo>
                  <a:cubicBezTo>
                    <a:pt x="2" y="63"/>
                    <a:pt x="10" y="63"/>
                    <a:pt x="10" y="58"/>
                  </a:cubicBezTo>
                  <a:cubicBezTo>
                    <a:pt x="10" y="50"/>
                    <a:pt x="9" y="41"/>
                    <a:pt x="9" y="33"/>
                  </a:cubicBezTo>
                  <a:cubicBezTo>
                    <a:pt x="9" y="28"/>
                    <a:pt x="9" y="23"/>
                    <a:pt x="9" y="19"/>
                  </a:cubicBezTo>
                  <a:cubicBezTo>
                    <a:pt x="9" y="16"/>
                    <a:pt x="9" y="11"/>
                    <a:pt x="11" y="9"/>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80" name="Freeform 73"/>
            <p:cNvSpPr/>
            <p:nvPr/>
          </p:nvSpPr>
          <p:spPr bwMode="auto">
            <a:xfrm>
              <a:off x="6613526" y="1938338"/>
              <a:ext cx="149225" cy="138113"/>
            </a:xfrm>
            <a:custGeom>
              <a:avLst/>
              <a:gdLst>
                <a:gd name="T0" fmla="*/ 47 w 54"/>
                <a:gd name="T1" fmla="*/ 3 h 50"/>
                <a:gd name="T2" fmla="*/ 4 w 54"/>
                <a:gd name="T3" fmla="*/ 41 h 50"/>
                <a:gd name="T4" fmla="*/ 6 w 54"/>
                <a:gd name="T5" fmla="*/ 49 h 50"/>
                <a:gd name="T6" fmla="*/ 50 w 54"/>
                <a:gd name="T7" fmla="*/ 9 h 50"/>
                <a:gd name="T8" fmla="*/ 47 w 54"/>
                <a:gd name="T9" fmla="*/ 3 h 50"/>
              </a:gdLst>
              <a:ahLst/>
              <a:cxnLst>
                <a:cxn ang="0">
                  <a:pos x="T0" y="T1"/>
                </a:cxn>
                <a:cxn ang="0">
                  <a:pos x="T2" y="T3"/>
                </a:cxn>
                <a:cxn ang="0">
                  <a:pos x="T4" y="T5"/>
                </a:cxn>
                <a:cxn ang="0">
                  <a:pos x="T6" y="T7"/>
                </a:cxn>
                <a:cxn ang="0">
                  <a:pos x="T8" y="T9"/>
                </a:cxn>
              </a:cxnLst>
              <a:rect l="0" t="0" r="r" b="b"/>
              <a:pathLst>
                <a:path w="54" h="50">
                  <a:moveTo>
                    <a:pt x="47" y="3"/>
                  </a:moveTo>
                  <a:cubicBezTo>
                    <a:pt x="31" y="14"/>
                    <a:pt x="23" y="36"/>
                    <a:pt x="4" y="41"/>
                  </a:cubicBezTo>
                  <a:cubicBezTo>
                    <a:pt x="0" y="43"/>
                    <a:pt x="2" y="50"/>
                    <a:pt x="6" y="49"/>
                  </a:cubicBezTo>
                  <a:cubicBezTo>
                    <a:pt x="27" y="43"/>
                    <a:pt x="34" y="21"/>
                    <a:pt x="50" y="9"/>
                  </a:cubicBezTo>
                  <a:cubicBezTo>
                    <a:pt x="54" y="7"/>
                    <a:pt x="51" y="0"/>
                    <a:pt x="47" y="3"/>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81" name="Freeform 74"/>
            <p:cNvSpPr/>
            <p:nvPr/>
          </p:nvSpPr>
          <p:spPr bwMode="auto">
            <a:xfrm>
              <a:off x="6916738" y="2278063"/>
              <a:ext cx="158750" cy="85725"/>
            </a:xfrm>
            <a:custGeom>
              <a:avLst/>
              <a:gdLst>
                <a:gd name="T0" fmla="*/ 50 w 57"/>
                <a:gd name="T1" fmla="*/ 0 h 31"/>
                <a:gd name="T2" fmla="*/ 4 w 57"/>
                <a:gd name="T3" fmla="*/ 22 h 31"/>
                <a:gd name="T4" fmla="*/ 6 w 57"/>
                <a:gd name="T5" fmla="*/ 29 h 31"/>
                <a:gd name="T6" fmla="*/ 52 w 57"/>
                <a:gd name="T7" fmla="*/ 8 h 31"/>
                <a:gd name="T8" fmla="*/ 50 w 57"/>
                <a:gd name="T9" fmla="*/ 0 h 31"/>
              </a:gdLst>
              <a:ahLst/>
              <a:cxnLst>
                <a:cxn ang="0">
                  <a:pos x="T0" y="T1"/>
                </a:cxn>
                <a:cxn ang="0">
                  <a:pos x="T2" y="T3"/>
                </a:cxn>
                <a:cxn ang="0">
                  <a:pos x="T4" y="T5"/>
                </a:cxn>
                <a:cxn ang="0">
                  <a:pos x="T6" y="T7"/>
                </a:cxn>
                <a:cxn ang="0">
                  <a:pos x="T8" y="T9"/>
                </a:cxn>
              </a:cxnLst>
              <a:rect l="0" t="0" r="r" b="b"/>
              <a:pathLst>
                <a:path w="57" h="31">
                  <a:moveTo>
                    <a:pt x="50" y="0"/>
                  </a:moveTo>
                  <a:cubicBezTo>
                    <a:pt x="33" y="3"/>
                    <a:pt x="21" y="16"/>
                    <a:pt x="4" y="22"/>
                  </a:cubicBezTo>
                  <a:cubicBezTo>
                    <a:pt x="0" y="24"/>
                    <a:pt x="2" y="31"/>
                    <a:pt x="6" y="29"/>
                  </a:cubicBezTo>
                  <a:cubicBezTo>
                    <a:pt x="22" y="24"/>
                    <a:pt x="35" y="10"/>
                    <a:pt x="52" y="8"/>
                  </a:cubicBezTo>
                  <a:cubicBezTo>
                    <a:pt x="57" y="7"/>
                    <a:pt x="55" y="0"/>
                    <a:pt x="50" y="0"/>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82" name="Freeform 75"/>
            <p:cNvSpPr/>
            <p:nvPr/>
          </p:nvSpPr>
          <p:spPr bwMode="auto">
            <a:xfrm>
              <a:off x="7162801" y="2589213"/>
              <a:ext cx="200025" cy="77788"/>
            </a:xfrm>
            <a:custGeom>
              <a:avLst/>
              <a:gdLst>
                <a:gd name="T0" fmla="*/ 64 w 72"/>
                <a:gd name="T1" fmla="*/ 2 h 28"/>
                <a:gd name="T2" fmla="*/ 4 w 72"/>
                <a:gd name="T3" fmla="*/ 19 h 28"/>
                <a:gd name="T4" fmla="*/ 6 w 72"/>
                <a:gd name="T5" fmla="*/ 26 h 28"/>
                <a:gd name="T6" fmla="*/ 67 w 72"/>
                <a:gd name="T7" fmla="*/ 9 h 28"/>
                <a:gd name="T8" fmla="*/ 64 w 72"/>
                <a:gd name="T9" fmla="*/ 2 h 28"/>
              </a:gdLst>
              <a:ahLst/>
              <a:cxnLst>
                <a:cxn ang="0">
                  <a:pos x="T0" y="T1"/>
                </a:cxn>
                <a:cxn ang="0">
                  <a:pos x="T2" y="T3"/>
                </a:cxn>
                <a:cxn ang="0">
                  <a:pos x="T4" y="T5"/>
                </a:cxn>
                <a:cxn ang="0">
                  <a:pos x="T6" y="T7"/>
                </a:cxn>
                <a:cxn ang="0">
                  <a:pos x="T8" y="T9"/>
                </a:cxn>
              </a:cxnLst>
              <a:rect l="0" t="0" r="r" b="b"/>
              <a:pathLst>
                <a:path w="72" h="28">
                  <a:moveTo>
                    <a:pt x="64" y="2"/>
                  </a:moveTo>
                  <a:cubicBezTo>
                    <a:pt x="45" y="11"/>
                    <a:pt x="23" y="12"/>
                    <a:pt x="4" y="19"/>
                  </a:cubicBezTo>
                  <a:cubicBezTo>
                    <a:pt x="0" y="21"/>
                    <a:pt x="1" y="28"/>
                    <a:pt x="6" y="26"/>
                  </a:cubicBezTo>
                  <a:cubicBezTo>
                    <a:pt x="26" y="19"/>
                    <a:pt x="48" y="17"/>
                    <a:pt x="67" y="9"/>
                  </a:cubicBezTo>
                  <a:cubicBezTo>
                    <a:pt x="72" y="7"/>
                    <a:pt x="68" y="0"/>
                    <a:pt x="64" y="2"/>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83" name="Freeform 76"/>
            <p:cNvSpPr/>
            <p:nvPr/>
          </p:nvSpPr>
          <p:spPr bwMode="auto">
            <a:xfrm>
              <a:off x="7232651" y="3073401"/>
              <a:ext cx="230188" cy="88900"/>
            </a:xfrm>
            <a:custGeom>
              <a:avLst/>
              <a:gdLst>
                <a:gd name="T0" fmla="*/ 75 w 83"/>
                <a:gd name="T1" fmla="*/ 2 h 32"/>
                <a:gd name="T2" fmla="*/ 4 w 83"/>
                <a:gd name="T3" fmla="*/ 24 h 32"/>
                <a:gd name="T4" fmla="*/ 8 w 83"/>
                <a:gd name="T5" fmla="*/ 30 h 32"/>
                <a:gd name="T6" fmla="*/ 79 w 83"/>
                <a:gd name="T7" fmla="*/ 9 h 32"/>
                <a:gd name="T8" fmla="*/ 75 w 83"/>
                <a:gd name="T9" fmla="*/ 2 h 32"/>
              </a:gdLst>
              <a:ahLst/>
              <a:cxnLst>
                <a:cxn ang="0">
                  <a:pos x="T0" y="T1"/>
                </a:cxn>
                <a:cxn ang="0">
                  <a:pos x="T2" y="T3"/>
                </a:cxn>
                <a:cxn ang="0">
                  <a:pos x="T4" y="T5"/>
                </a:cxn>
                <a:cxn ang="0">
                  <a:pos x="T6" y="T7"/>
                </a:cxn>
                <a:cxn ang="0">
                  <a:pos x="T8" y="T9"/>
                </a:cxn>
              </a:cxnLst>
              <a:rect l="0" t="0" r="r" b="b"/>
              <a:pathLst>
                <a:path w="83" h="32">
                  <a:moveTo>
                    <a:pt x="75" y="2"/>
                  </a:moveTo>
                  <a:cubicBezTo>
                    <a:pt x="53" y="13"/>
                    <a:pt x="26" y="12"/>
                    <a:pt x="4" y="24"/>
                  </a:cubicBezTo>
                  <a:cubicBezTo>
                    <a:pt x="0" y="26"/>
                    <a:pt x="3" y="32"/>
                    <a:pt x="8" y="30"/>
                  </a:cubicBezTo>
                  <a:cubicBezTo>
                    <a:pt x="30" y="19"/>
                    <a:pt x="56" y="19"/>
                    <a:pt x="79" y="9"/>
                  </a:cubicBezTo>
                  <a:cubicBezTo>
                    <a:pt x="83" y="7"/>
                    <a:pt x="80" y="0"/>
                    <a:pt x="75" y="2"/>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84" name="Freeform 77"/>
            <p:cNvSpPr/>
            <p:nvPr/>
          </p:nvSpPr>
          <p:spPr bwMode="auto">
            <a:xfrm>
              <a:off x="7243763" y="3573463"/>
              <a:ext cx="323850" cy="66675"/>
            </a:xfrm>
            <a:custGeom>
              <a:avLst/>
              <a:gdLst>
                <a:gd name="T0" fmla="*/ 111 w 117"/>
                <a:gd name="T1" fmla="*/ 2 h 24"/>
                <a:gd name="T2" fmla="*/ 61 w 117"/>
                <a:gd name="T3" fmla="*/ 13 h 24"/>
                <a:gd name="T4" fmla="*/ 7 w 117"/>
                <a:gd name="T5" fmla="*/ 13 h 24"/>
                <a:gd name="T6" fmla="*/ 5 w 117"/>
                <a:gd name="T7" fmla="*/ 20 h 24"/>
                <a:gd name="T8" fmla="*/ 59 w 117"/>
                <a:gd name="T9" fmla="*/ 21 h 24"/>
                <a:gd name="T10" fmla="*/ 113 w 117"/>
                <a:gd name="T11" fmla="*/ 9 h 24"/>
                <a:gd name="T12" fmla="*/ 111 w 117"/>
                <a:gd name="T13" fmla="*/ 2 h 24"/>
              </a:gdLst>
              <a:ahLst/>
              <a:cxnLst>
                <a:cxn ang="0">
                  <a:pos x="T0" y="T1"/>
                </a:cxn>
                <a:cxn ang="0">
                  <a:pos x="T2" y="T3"/>
                </a:cxn>
                <a:cxn ang="0">
                  <a:pos x="T4" y="T5"/>
                </a:cxn>
                <a:cxn ang="0">
                  <a:pos x="T6" y="T7"/>
                </a:cxn>
                <a:cxn ang="0">
                  <a:pos x="T8" y="T9"/>
                </a:cxn>
                <a:cxn ang="0">
                  <a:pos x="T10" y="T11"/>
                </a:cxn>
                <a:cxn ang="0">
                  <a:pos x="T12" y="T13"/>
                </a:cxn>
              </a:cxnLst>
              <a:rect l="0" t="0" r="r" b="b"/>
              <a:pathLst>
                <a:path w="117" h="24">
                  <a:moveTo>
                    <a:pt x="111" y="2"/>
                  </a:moveTo>
                  <a:cubicBezTo>
                    <a:pt x="95" y="8"/>
                    <a:pt x="78" y="11"/>
                    <a:pt x="61" y="13"/>
                  </a:cubicBezTo>
                  <a:cubicBezTo>
                    <a:pt x="43" y="15"/>
                    <a:pt x="25" y="17"/>
                    <a:pt x="7" y="13"/>
                  </a:cubicBezTo>
                  <a:cubicBezTo>
                    <a:pt x="2" y="12"/>
                    <a:pt x="0" y="19"/>
                    <a:pt x="5" y="20"/>
                  </a:cubicBezTo>
                  <a:cubicBezTo>
                    <a:pt x="23" y="24"/>
                    <a:pt x="41" y="23"/>
                    <a:pt x="59" y="21"/>
                  </a:cubicBezTo>
                  <a:cubicBezTo>
                    <a:pt x="77" y="19"/>
                    <a:pt x="96" y="16"/>
                    <a:pt x="113" y="9"/>
                  </a:cubicBezTo>
                  <a:cubicBezTo>
                    <a:pt x="117" y="8"/>
                    <a:pt x="116" y="0"/>
                    <a:pt x="111" y="2"/>
                  </a:cubicBezTo>
                  <a:close/>
                </a:path>
              </a:pathLst>
            </a:custGeom>
            <a:grpFill/>
            <a:ln w="6350">
              <a:solidFill>
                <a:schemeClr val="tx1">
                  <a:lumMod val="65000"/>
                  <a:lumOff val="35000"/>
                </a:schemeClr>
              </a:solid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grpSp>
      <p:cxnSp>
        <p:nvCxnSpPr>
          <p:cNvPr id="85" name="肘形连接符 84"/>
          <p:cNvCxnSpPr>
            <a:stCxn id="15" idx="10"/>
          </p:cNvCxnSpPr>
          <p:nvPr/>
        </p:nvCxnSpPr>
        <p:spPr>
          <a:xfrm flipV="1">
            <a:off x="1819776" y="5274572"/>
            <a:ext cx="9310187" cy="895977"/>
          </a:xfrm>
          <a:prstGeom prst="bentConnector3">
            <a:avLst>
              <a:gd name="adj1" fmla="val 50000"/>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88" name="组合 87"/>
          <p:cNvGrpSpPr/>
          <p:nvPr/>
        </p:nvGrpSpPr>
        <p:grpSpPr>
          <a:xfrm>
            <a:off x="4267200" y="5899163"/>
            <a:ext cx="558800" cy="558800"/>
            <a:chOff x="6720" y="8705"/>
            <a:chExt cx="880" cy="880"/>
          </a:xfrm>
        </p:grpSpPr>
        <p:sp>
          <p:nvSpPr>
            <p:cNvPr id="89" name="椭圆 88"/>
            <p:cNvSpPr/>
            <p:nvPr/>
          </p:nvSpPr>
          <p:spPr>
            <a:xfrm>
              <a:off x="6720" y="8705"/>
              <a:ext cx="880" cy="88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grpSp>
          <p:nvGrpSpPr>
            <p:cNvPr id="90" name="Group 12"/>
            <p:cNvGrpSpPr>
              <a:grpSpLocks noChangeAspect="1"/>
            </p:cNvGrpSpPr>
            <p:nvPr/>
          </p:nvGrpSpPr>
          <p:grpSpPr bwMode="auto">
            <a:xfrm>
              <a:off x="6884" y="8902"/>
              <a:ext cx="551" cy="485"/>
              <a:chOff x="3551" y="1900"/>
              <a:chExt cx="583" cy="513"/>
            </a:xfrm>
            <a:solidFill>
              <a:schemeClr val="bg1"/>
            </a:solidFill>
          </p:grpSpPr>
          <p:sp>
            <p:nvSpPr>
              <p:cNvPr id="91" name="Freeform 13"/>
              <p:cNvSpPr>
                <a:spLocks noEditPoints="1"/>
              </p:cNvSpPr>
              <p:nvPr/>
            </p:nvSpPr>
            <p:spPr bwMode="auto">
              <a:xfrm>
                <a:off x="3551" y="1900"/>
                <a:ext cx="583" cy="513"/>
              </a:xfrm>
              <a:custGeom>
                <a:avLst/>
                <a:gdLst>
                  <a:gd name="T0" fmla="*/ 28 w 244"/>
                  <a:gd name="T1" fmla="*/ 107 h 214"/>
                  <a:gd name="T2" fmla="*/ 38 w 244"/>
                  <a:gd name="T3" fmla="*/ 99 h 214"/>
                  <a:gd name="T4" fmla="*/ 38 w 244"/>
                  <a:gd name="T5" fmla="*/ 198 h 214"/>
                  <a:gd name="T6" fmla="*/ 54 w 244"/>
                  <a:gd name="T7" fmla="*/ 214 h 214"/>
                  <a:gd name="T8" fmla="*/ 190 w 244"/>
                  <a:gd name="T9" fmla="*/ 214 h 214"/>
                  <a:gd name="T10" fmla="*/ 206 w 244"/>
                  <a:gd name="T11" fmla="*/ 198 h 214"/>
                  <a:gd name="T12" fmla="*/ 206 w 244"/>
                  <a:gd name="T13" fmla="*/ 98 h 214"/>
                  <a:gd name="T14" fmla="*/ 217 w 244"/>
                  <a:gd name="T15" fmla="*/ 107 h 214"/>
                  <a:gd name="T16" fmla="*/ 226 w 244"/>
                  <a:gd name="T17" fmla="*/ 110 h 214"/>
                  <a:gd name="T18" fmla="*/ 239 w 244"/>
                  <a:gd name="T19" fmla="*/ 103 h 214"/>
                  <a:gd name="T20" fmla="*/ 236 w 244"/>
                  <a:gd name="T21" fmla="*/ 81 h 214"/>
                  <a:gd name="T22" fmla="*/ 131 w 244"/>
                  <a:gd name="T23" fmla="*/ 4 h 214"/>
                  <a:gd name="T24" fmla="*/ 112 w 244"/>
                  <a:gd name="T25" fmla="*/ 4 h 214"/>
                  <a:gd name="T26" fmla="*/ 9 w 244"/>
                  <a:gd name="T27" fmla="*/ 81 h 214"/>
                  <a:gd name="T28" fmla="*/ 5 w 244"/>
                  <a:gd name="T29" fmla="*/ 103 h 214"/>
                  <a:gd name="T30" fmla="*/ 28 w 244"/>
                  <a:gd name="T31" fmla="*/ 107 h 214"/>
                  <a:gd name="T32" fmla="*/ 122 w 244"/>
                  <a:gd name="T33" fmla="*/ 37 h 214"/>
                  <a:gd name="T34" fmla="*/ 174 w 244"/>
                  <a:gd name="T35" fmla="*/ 75 h 214"/>
                  <a:gd name="T36" fmla="*/ 174 w 244"/>
                  <a:gd name="T37" fmla="*/ 78 h 214"/>
                  <a:gd name="T38" fmla="*/ 174 w 244"/>
                  <a:gd name="T39" fmla="*/ 182 h 214"/>
                  <a:gd name="T40" fmla="*/ 70 w 244"/>
                  <a:gd name="T41" fmla="*/ 182 h 214"/>
                  <a:gd name="T42" fmla="*/ 70 w 244"/>
                  <a:gd name="T43" fmla="*/ 78 h 214"/>
                  <a:gd name="T44" fmla="*/ 69 w 244"/>
                  <a:gd name="T45" fmla="*/ 76 h 214"/>
                  <a:gd name="T46" fmla="*/ 122 w 244"/>
                  <a:gd name="T47" fmla="*/ 3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4" h="214">
                    <a:moveTo>
                      <a:pt x="28" y="107"/>
                    </a:moveTo>
                    <a:cubicBezTo>
                      <a:pt x="38" y="99"/>
                      <a:pt x="38" y="99"/>
                      <a:pt x="38" y="99"/>
                    </a:cubicBezTo>
                    <a:cubicBezTo>
                      <a:pt x="38" y="198"/>
                      <a:pt x="38" y="198"/>
                      <a:pt x="38" y="198"/>
                    </a:cubicBezTo>
                    <a:cubicBezTo>
                      <a:pt x="38" y="207"/>
                      <a:pt x="45" y="214"/>
                      <a:pt x="54" y="214"/>
                    </a:cubicBezTo>
                    <a:cubicBezTo>
                      <a:pt x="190" y="214"/>
                      <a:pt x="190" y="214"/>
                      <a:pt x="190" y="214"/>
                    </a:cubicBezTo>
                    <a:cubicBezTo>
                      <a:pt x="199" y="214"/>
                      <a:pt x="206" y="207"/>
                      <a:pt x="206" y="198"/>
                    </a:cubicBezTo>
                    <a:cubicBezTo>
                      <a:pt x="206" y="98"/>
                      <a:pt x="206" y="98"/>
                      <a:pt x="206" y="98"/>
                    </a:cubicBezTo>
                    <a:cubicBezTo>
                      <a:pt x="217" y="107"/>
                      <a:pt x="217" y="107"/>
                      <a:pt x="217" y="107"/>
                    </a:cubicBezTo>
                    <a:cubicBezTo>
                      <a:pt x="220" y="109"/>
                      <a:pt x="223" y="110"/>
                      <a:pt x="226" y="110"/>
                    </a:cubicBezTo>
                    <a:cubicBezTo>
                      <a:pt x="231" y="110"/>
                      <a:pt x="236" y="108"/>
                      <a:pt x="239" y="103"/>
                    </a:cubicBezTo>
                    <a:cubicBezTo>
                      <a:pt x="244" y="96"/>
                      <a:pt x="243" y="86"/>
                      <a:pt x="236" y="81"/>
                    </a:cubicBezTo>
                    <a:cubicBezTo>
                      <a:pt x="131" y="4"/>
                      <a:pt x="131" y="4"/>
                      <a:pt x="131" y="4"/>
                    </a:cubicBezTo>
                    <a:cubicBezTo>
                      <a:pt x="125" y="0"/>
                      <a:pt x="118" y="0"/>
                      <a:pt x="112" y="4"/>
                    </a:cubicBezTo>
                    <a:cubicBezTo>
                      <a:pt x="9" y="81"/>
                      <a:pt x="9" y="81"/>
                      <a:pt x="9" y="81"/>
                    </a:cubicBezTo>
                    <a:cubicBezTo>
                      <a:pt x="2" y="86"/>
                      <a:pt x="0" y="96"/>
                      <a:pt x="5" y="103"/>
                    </a:cubicBezTo>
                    <a:cubicBezTo>
                      <a:pt x="11" y="110"/>
                      <a:pt x="21" y="112"/>
                      <a:pt x="28" y="107"/>
                    </a:cubicBezTo>
                    <a:close/>
                    <a:moveTo>
                      <a:pt x="122" y="37"/>
                    </a:moveTo>
                    <a:cubicBezTo>
                      <a:pt x="174" y="75"/>
                      <a:pt x="174" y="75"/>
                      <a:pt x="174" y="75"/>
                    </a:cubicBezTo>
                    <a:cubicBezTo>
                      <a:pt x="174" y="76"/>
                      <a:pt x="174" y="77"/>
                      <a:pt x="174" y="78"/>
                    </a:cubicBezTo>
                    <a:cubicBezTo>
                      <a:pt x="174" y="182"/>
                      <a:pt x="174" y="182"/>
                      <a:pt x="174" y="182"/>
                    </a:cubicBezTo>
                    <a:cubicBezTo>
                      <a:pt x="70" y="182"/>
                      <a:pt x="70" y="182"/>
                      <a:pt x="70" y="182"/>
                    </a:cubicBezTo>
                    <a:cubicBezTo>
                      <a:pt x="70" y="78"/>
                      <a:pt x="70" y="78"/>
                      <a:pt x="70" y="78"/>
                    </a:cubicBezTo>
                    <a:cubicBezTo>
                      <a:pt x="70" y="77"/>
                      <a:pt x="70" y="76"/>
                      <a:pt x="69" y="76"/>
                    </a:cubicBezTo>
                    <a:lnTo>
                      <a:pt x="122"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92" name="Freeform 14"/>
              <p:cNvSpPr>
                <a:spLocks noEditPoints="1"/>
              </p:cNvSpPr>
              <p:nvPr/>
            </p:nvSpPr>
            <p:spPr bwMode="auto">
              <a:xfrm>
                <a:off x="3773" y="2054"/>
                <a:ext cx="141" cy="253"/>
              </a:xfrm>
              <a:custGeom>
                <a:avLst/>
                <a:gdLst>
                  <a:gd name="T0" fmla="*/ 22 w 59"/>
                  <a:gd name="T1" fmla="*/ 80 h 106"/>
                  <a:gd name="T2" fmla="*/ 18 w 59"/>
                  <a:gd name="T3" fmla="*/ 77 h 106"/>
                  <a:gd name="T4" fmla="*/ 17 w 59"/>
                  <a:gd name="T5" fmla="*/ 72 h 106"/>
                  <a:gd name="T6" fmla="*/ 8 w 59"/>
                  <a:gd name="T7" fmla="*/ 67 h 106"/>
                  <a:gd name="T8" fmla="*/ 1 w 59"/>
                  <a:gd name="T9" fmla="*/ 77 h 106"/>
                  <a:gd name="T10" fmla="*/ 10 w 59"/>
                  <a:gd name="T11" fmla="*/ 90 h 106"/>
                  <a:gd name="T12" fmla="*/ 18 w 59"/>
                  <a:gd name="T13" fmla="*/ 93 h 106"/>
                  <a:gd name="T14" fmla="*/ 27 w 59"/>
                  <a:gd name="T15" fmla="*/ 100 h 106"/>
                  <a:gd name="T16" fmla="*/ 30 w 59"/>
                  <a:gd name="T17" fmla="*/ 106 h 106"/>
                  <a:gd name="T18" fmla="*/ 33 w 59"/>
                  <a:gd name="T19" fmla="*/ 100 h 106"/>
                  <a:gd name="T20" fmla="*/ 41 w 59"/>
                  <a:gd name="T21" fmla="*/ 93 h 106"/>
                  <a:gd name="T22" fmla="*/ 48 w 59"/>
                  <a:gd name="T23" fmla="*/ 90 h 106"/>
                  <a:gd name="T24" fmla="*/ 59 w 59"/>
                  <a:gd name="T25" fmla="*/ 68 h 106"/>
                  <a:gd name="T26" fmla="*/ 51 w 59"/>
                  <a:gd name="T27" fmla="*/ 51 h 106"/>
                  <a:gd name="T28" fmla="*/ 42 w 59"/>
                  <a:gd name="T29" fmla="*/ 46 h 106"/>
                  <a:gd name="T30" fmla="*/ 33 w 59"/>
                  <a:gd name="T31" fmla="*/ 33 h 106"/>
                  <a:gd name="T32" fmla="*/ 33 w 59"/>
                  <a:gd name="T33" fmla="*/ 30 h 106"/>
                  <a:gd name="T34" fmla="*/ 37 w 59"/>
                  <a:gd name="T35" fmla="*/ 22 h 106"/>
                  <a:gd name="T36" fmla="*/ 41 w 59"/>
                  <a:gd name="T37" fmla="*/ 25 h 106"/>
                  <a:gd name="T38" fmla="*/ 42 w 59"/>
                  <a:gd name="T39" fmla="*/ 29 h 106"/>
                  <a:gd name="T40" fmla="*/ 50 w 59"/>
                  <a:gd name="T41" fmla="*/ 32 h 106"/>
                  <a:gd name="T42" fmla="*/ 56 w 59"/>
                  <a:gd name="T43" fmla="*/ 23 h 106"/>
                  <a:gd name="T44" fmla="*/ 48 w 59"/>
                  <a:gd name="T45" fmla="*/ 12 h 106"/>
                  <a:gd name="T46" fmla="*/ 40 w 59"/>
                  <a:gd name="T47" fmla="*/ 9 h 106"/>
                  <a:gd name="T48" fmla="*/ 33 w 59"/>
                  <a:gd name="T49" fmla="*/ 4 h 106"/>
                  <a:gd name="T50" fmla="*/ 30 w 59"/>
                  <a:gd name="T51" fmla="*/ 0 h 106"/>
                  <a:gd name="T52" fmla="*/ 27 w 59"/>
                  <a:gd name="T53" fmla="*/ 4 h 106"/>
                  <a:gd name="T54" fmla="*/ 22 w 59"/>
                  <a:gd name="T55" fmla="*/ 8 h 106"/>
                  <a:gd name="T56" fmla="*/ 18 w 59"/>
                  <a:gd name="T57" fmla="*/ 9 h 106"/>
                  <a:gd name="T58" fmla="*/ 9 w 59"/>
                  <a:gd name="T59" fmla="*/ 15 h 106"/>
                  <a:gd name="T60" fmla="*/ 4 w 59"/>
                  <a:gd name="T61" fmla="*/ 22 h 106"/>
                  <a:gd name="T62" fmla="*/ 2 w 59"/>
                  <a:gd name="T63" fmla="*/ 32 h 106"/>
                  <a:gd name="T64" fmla="*/ 3 w 59"/>
                  <a:gd name="T65" fmla="*/ 40 h 106"/>
                  <a:gd name="T66" fmla="*/ 14 w 59"/>
                  <a:gd name="T67" fmla="*/ 52 h 106"/>
                  <a:gd name="T68" fmla="*/ 22 w 59"/>
                  <a:gd name="T69" fmla="*/ 55 h 106"/>
                  <a:gd name="T70" fmla="*/ 25 w 59"/>
                  <a:gd name="T71" fmla="*/ 56 h 106"/>
                  <a:gd name="T72" fmla="*/ 27 w 59"/>
                  <a:gd name="T73" fmla="*/ 67 h 106"/>
                  <a:gd name="T74" fmla="*/ 27 w 59"/>
                  <a:gd name="T75" fmla="*/ 72 h 106"/>
                  <a:gd name="T76" fmla="*/ 22 w 59"/>
                  <a:gd name="T77" fmla="*/ 80 h 106"/>
                  <a:gd name="T78" fmla="*/ 33 w 59"/>
                  <a:gd name="T79" fmla="*/ 69 h 106"/>
                  <a:gd name="T80" fmla="*/ 36 w 59"/>
                  <a:gd name="T81" fmla="*/ 60 h 106"/>
                  <a:gd name="T82" fmla="*/ 40 w 59"/>
                  <a:gd name="T83" fmla="*/ 62 h 106"/>
                  <a:gd name="T84" fmla="*/ 43 w 59"/>
                  <a:gd name="T85" fmla="*/ 70 h 106"/>
                  <a:gd name="T86" fmla="*/ 39 w 59"/>
                  <a:gd name="T87" fmla="*/ 79 h 106"/>
                  <a:gd name="T88" fmla="*/ 36 w 59"/>
                  <a:gd name="T89" fmla="*/ 81 h 106"/>
                  <a:gd name="T90" fmla="*/ 33 w 59"/>
                  <a:gd name="T91" fmla="*/ 72 h 106"/>
                  <a:gd name="T92" fmla="*/ 33 w 59"/>
                  <a:gd name="T93" fmla="*/ 69 h 106"/>
                  <a:gd name="T94" fmla="*/ 24 w 59"/>
                  <a:gd name="T95" fmla="*/ 40 h 106"/>
                  <a:gd name="T96" fmla="*/ 21 w 59"/>
                  <a:gd name="T97" fmla="*/ 38 h 106"/>
                  <a:gd name="T98" fmla="*/ 17 w 59"/>
                  <a:gd name="T99" fmla="*/ 30 h 106"/>
                  <a:gd name="T100" fmla="*/ 20 w 59"/>
                  <a:gd name="T101" fmla="*/ 23 h 106"/>
                  <a:gd name="T102" fmla="*/ 23 w 59"/>
                  <a:gd name="T103" fmla="*/ 21 h 106"/>
                  <a:gd name="T104" fmla="*/ 27 w 59"/>
                  <a:gd name="T105" fmla="*/ 30 h 106"/>
                  <a:gd name="T106" fmla="*/ 27 w 59"/>
                  <a:gd name="T107" fmla="*/ 31 h 106"/>
                  <a:gd name="T108" fmla="*/ 24 w 59"/>
                  <a:gd name="T109"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9" h="106">
                    <a:moveTo>
                      <a:pt x="22" y="80"/>
                    </a:moveTo>
                    <a:cubicBezTo>
                      <a:pt x="20" y="79"/>
                      <a:pt x="19" y="78"/>
                      <a:pt x="18" y="77"/>
                    </a:cubicBezTo>
                    <a:cubicBezTo>
                      <a:pt x="18" y="76"/>
                      <a:pt x="17" y="74"/>
                      <a:pt x="17" y="72"/>
                    </a:cubicBezTo>
                    <a:cubicBezTo>
                      <a:pt x="16" y="69"/>
                      <a:pt x="12" y="67"/>
                      <a:pt x="8" y="67"/>
                    </a:cubicBezTo>
                    <a:cubicBezTo>
                      <a:pt x="4" y="67"/>
                      <a:pt x="0" y="71"/>
                      <a:pt x="1" y="77"/>
                    </a:cubicBezTo>
                    <a:cubicBezTo>
                      <a:pt x="3" y="82"/>
                      <a:pt x="5" y="87"/>
                      <a:pt x="10" y="90"/>
                    </a:cubicBezTo>
                    <a:cubicBezTo>
                      <a:pt x="12" y="91"/>
                      <a:pt x="15" y="92"/>
                      <a:pt x="18" y="93"/>
                    </a:cubicBezTo>
                    <a:cubicBezTo>
                      <a:pt x="23" y="94"/>
                      <a:pt x="27" y="97"/>
                      <a:pt x="27" y="100"/>
                    </a:cubicBezTo>
                    <a:cubicBezTo>
                      <a:pt x="27" y="104"/>
                      <a:pt x="28" y="106"/>
                      <a:pt x="30" y="106"/>
                    </a:cubicBezTo>
                    <a:cubicBezTo>
                      <a:pt x="31" y="106"/>
                      <a:pt x="33" y="104"/>
                      <a:pt x="33" y="100"/>
                    </a:cubicBezTo>
                    <a:cubicBezTo>
                      <a:pt x="33" y="97"/>
                      <a:pt x="36" y="94"/>
                      <a:pt x="41" y="93"/>
                    </a:cubicBezTo>
                    <a:cubicBezTo>
                      <a:pt x="44" y="92"/>
                      <a:pt x="46" y="91"/>
                      <a:pt x="48" y="90"/>
                    </a:cubicBezTo>
                    <a:cubicBezTo>
                      <a:pt x="56" y="85"/>
                      <a:pt x="59" y="78"/>
                      <a:pt x="59" y="68"/>
                    </a:cubicBezTo>
                    <a:cubicBezTo>
                      <a:pt x="59" y="61"/>
                      <a:pt x="57" y="55"/>
                      <a:pt x="51" y="51"/>
                    </a:cubicBezTo>
                    <a:cubicBezTo>
                      <a:pt x="49" y="50"/>
                      <a:pt x="46" y="48"/>
                      <a:pt x="42" y="46"/>
                    </a:cubicBezTo>
                    <a:cubicBezTo>
                      <a:pt x="37" y="44"/>
                      <a:pt x="33" y="38"/>
                      <a:pt x="33" y="33"/>
                    </a:cubicBezTo>
                    <a:cubicBezTo>
                      <a:pt x="33" y="30"/>
                      <a:pt x="33" y="30"/>
                      <a:pt x="33" y="30"/>
                    </a:cubicBezTo>
                    <a:cubicBezTo>
                      <a:pt x="33" y="25"/>
                      <a:pt x="35" y="20"/>
                      <a:pt x="37" y="22"/>
                    </a:cubicBezTo>
                    <a:cubicBezTo>
                      <a:pt x="39" y="22"/>
                      <a:pt x="40" y="23"/>
                      <a:pt x="41" y="25"/>
                    </a:cubicBezTo>
                    <a:cubicBezTo>
                      <a:pt x="41" y="26"/>
                      <a:pt x="42" y="27"/>
                      <a:pt x="42" y="29"/>
                    </a:cubicBezTo>
                    <a:cubicBezTo>
                      <a:pt x="42" y="31"/>
                      <a:pt x="46" y="32"/>
                      <a:pt x="50" y="32"/>
                    </a:cubicBezTo>
                    <a:cubicBezTo>
                      <a:pt x="54" y="32"/>
                      <a:pt x="58" y="28"/>
                      <a:pt x="56" y="23"/>
                    </a:cubicBezTo>
                    <a:cubicBezTo>
                      <a:pt x="54" y="18"/>
                      <a:pt x="52" y="15"/>
                      <a:pt x="48" y="12"/>
                    </a:cubicBezTo>
                    <a:cubicBezTo>
                      <a:pt x="46" y="11"/>
                      <a:pt x="43" y="10"/>
                      <a:pt x="40" y="9"/>
                    </a:cubicBezTo>
                    <a:cubicBezTo>
                      <a:pt x="36" y="8"/>
                      <a:pt x="33" y="6"/>
                      <a:pt x="33" y="4"/>
                    </a:cubicBezTo>
                    <a:cubicBezTo>
                      <a:pt x="33" y="1"/>
                      <a:pt x="31" y="0"/>
                      <a:pt x="30" y="0"/>
                    </a:cubicBezTo>
                    <a:cubicBezTo>
                      <a:pt x="28" y="0"/>
                      <a:pt x="27" y="1"/>
                      <a:pt x="27" y="4"/>
                    </a:cubicBezTo>
                    <a:cubicBezTo>
                      <a:pt x="27" y="6"/>
                      <a:pt x="25" y="8"/>
                      <a:pt x="22" y="8"/>
                    </a:cubicBezTo>
                    <a:cubicBezTo>
                      <a:pt x="21" y="8"/>
                      <a:pt x="19" y="8"/>
                      <a:pt x="18" y="9"/>
                    </a:cubicBezTo>
                    <a:cubicBezTo>
                      <a:pt x="15" y="10"/>
                      <a:pt x="12" y="12"/>
                      <a:pt x="9" y="15"/>
                    </a:cubicBezTo>
                    <a:cubicBezTo>
                      <a:pt x="7" y="17"/>
                      <a:pt x="5" y="19"/>
                      <a:pt x="4" y="22"/>
                    </a:cubicBezTo>
                    <a:cubicBezTo>
                      <a:pt x="3" y="25"/>
                      <a:pt x="2" y="29"/>
                      <a:pt x="2" y="32"/>
                    </a:cubicBezTo>
                    <a:cubicBezTo>
                      <a:pt x="2" y="35"/>
                      <a:pt x="2" y="37"/>
                      <a:pt x="3" y="40"/>
                    </a:cubicBezTo>
                    <a:cubicBezTo>
                      <a:pt x="4" y="44"/>
                      <a:pt x="9" y="50"/>
                      <a:pt x="14" y="52"/>
                    </a:cubicBezTo>
                    <a:cubicBezTo>
                      <a:pt x="16" y="53"/>
                      <a:pt x="19" y="54"/>
                      <a:pt x="22" y="55"/>
                    </a:cubicBezTo>
                    <a:cubicBezTo>
                      <a:pt x="25" y="56"/>
                      <a:pt x="25" y="56"/>
                      <a:pt x="25" y="56"/>
                    </a:cubicBezTo>
                    <a:cubicBezTo>
                      <a:pt x="26" y="56"/>
                      <a:pt x="27" y="61"/>
                      <a:pt x="27" y="67"/>
                    </a:cubicBezTo>
                    <a:cubicBezTo>
                      <a:pt x="27" y="72"/>
                      <a:pt x="27" y="72"/>
                      <a:pt x="27" y="72"/>
                    </a:cubicBezTo>
                    <a:cubicBezTo>
                      <a:pt x="27" y="77"/>
                      <a:pt x="25" y="81"/>
                      <a:pt x="22" y="80"/>
                    </a:cubicBezTo>
                    <a:close/>
                    <a:moveTo>
                      <a:pt x="33" y="69"/>
                    </a:moveTo>
                    <a:cubicBezTo>
                      <a:pt x="33" y="63"/>
                      <a:pt x="34" y="59"/>
                      <a:pt x="36" y="60"/>
                    </a:cubicBezTo>
                    <a:cubicBezTo>
                      <a:pt x="38" y="61"/>
                      <a:pt x="39" y="62"/>
                      <a:pt x="40" y="62"/>
                    </a:cubicBezTo>
                    <a:cubicBezTo>
                      <a:pt x="42" y="64"/>
                      <a:pt x="43" y="67"/>
                      <a:pt x="43" y="70"/>
                    </a:cubicBezTo>
                    <a:cubicBezTo>
                      <a:pt x="43" y="75"/>
                      <a:pt x="42" y="78"/>
                      <a:pt x="39" y="79"/>
                    </a:cubicBezTo>
                    <a:cubicBezTo>
                      <a:pt x="39" y="80"/>
                      <a:pt x="37" y="80"/>
                      <a:pt x="36" y="81"/>
                    </a:cubicBezTo>
                    <a:cubicBezTo>
                      <a:pt x="34" y="81"/>
                      <a:pt x="33" y="77"/>
                      <a:pt x="33" y="72"/>
                    </a:cubicBezTo>
                    <a:cubicBezTo>
                      <a:pt x="33" y="69"/>
                      <a:pt x="33" y="69"/>
                      <a:pt x="33" y="69"/>
                    </a:cubicBezTo>
                    <a:close/>
                    <a:moveTo>
                      <a:pt x="24" y="40"/>
                    </a:moveTo>
                    <a:cubicBezTo>
                      <a:pt x="23" y="39"/>
                      <a:pt x="22" y="39"/>
                      <a:pt x="21" y="38"/>
                    </a:cubicBezTo>
                    <a:cubicBezTo>
                      <a:pt x="18" y="36"/>
                      <a:pt x="17" y="34"/>
                      <a:pt x="17" y="30"/>
                    </a:cubicBezTo>
                    <a:cubicBezTo>
                      <a:pt x="17" y="27"/>
                      <a:pt x="18" y="25"/>
                      <a:pt x="20" y="23"/>
                    </a:cubicBezTo>
                    <a:cubicBezTo>
                      <a:pt x="20" y="22"/>
                      <a:pt x="22" y="22"/>
                      <a:pt x="23" y="21"/>
                    </a:cubicBezTo>
                    <a:cubicBezTo>
                      <a:pt x="25" y="20"/>
                      <a:pt x="27" y="25"/>
                      <a:pt x="27" y="30"/>
                    </a:cubicBezTo>
                    <a:cubicBezTo>
                      <a:pt x="27" y="31"/>
                      <a:pt x="27" y="31"/>
                      <a:pt x="27" y="31"/>
                    </a:cubicBezTo>
                    <a:cubicBezTo>
                      <a:pt x="27" y="36"/>
                      <a:pt x="26" y="41"/>
                      <a:pt x="24"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grpSp>
      </p:grpSp>
      <p:grpSp>
        <p:nvGrpSpPr>
          <p:cNvPr id="93" name="组合 92"/>
          <p:cNvGrpSpPr/>
          <p:nvPr/>
        </p:nvGrpSpPr>
        <p:grpSpPr>
          <a:xfrm>
            <a:off x="8651624" y="4945327"/>
            <a:ext cx="558800" cy="558800"/>
            <a:chOff x="13530" y="6618"/>
            <a:chExt cx="880" cy="880"/>
          </a:xfrm>
        </p:grpSpPr>
        <p:sp>
          <p:nvSpPr>
            <p:cNvPr id="94" name="椭圆 93"/>
            <p:cNvSpPr/>
            <p:nvPr/>
          </p:nvSpPr>
          <p:spPr>
            <a:xfrm>
              <a:off x="13530" y="6618"/>
              <a:ext cx="880" cy="88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grpSp>
          <p:nvGrpSpPr>
            <p:cNvPr id="95" name="Group 25"/>
            <p:cNvGrpSpPr>
              <a:grpSpLocks noChangeAspect="1"/>
            </p:cNvGrpSpPr>
            <p:nvPr/>
          </p:nvGrpSpPr>
          <p:grpSpPr bwMode="auto">
            <a:xfrm>
              <a:off x="13722" y="6785"/>
              <a:ext cx="495" cy="544"/>
              <a:chOff x="5449" y="693"/>
              <a:chExt cx="551" cy="605"/>
            </a:xfrm>
            <a:solidFill>
              <a:schemeClr val="bg1"/>
            </a:solidFill>
          </p:grpSpPr>
          <p:sp>
            <p:nvSpPr>
              <p:cNvPr id="96" name="Freeform 26"/>
              <p:cNvSpPr/>
              <p:nvPr/>
            </p:nvSpPr>
            <p:spPr bwMode="auto">
              <a:xfrm>
                <a:off x="5555" y="1002"/>
                <a:ext cx="125" cy="136"/>
              </a:xfrm>
              <a:custGeom>
                <a:avLst/>
                <a:gdLst>
                  <a:gd name="T0" fmla="*/ 89 w 102"/>
                  <a:gd name="T1" fmla="*/ 2 h 111"/>
                  <a:gd name="T2" fmla="*/ 14 w 102"/>
                  <a:gd name="T3" fmla="*/ 22 h 111"/>
                  <a:gd name="T4" fmla="*/ 1 w 102"/>
                  <a:gd name="T5" fmla="*/ 41 h 111"/>
                  <a:gd name="T6" fmla="*/ 0 w 102"/>
                  <a:gd name="T7" fmla="*/ 56 h 111"/>
                  <a:gd name="T8" fmla="*/ 1 w 102"/>
                  <a:gd name="T9" fmla="*/ 71 h 111"/>
                  <a:gd name="T10" fmla="*/ 14 w 102"/>
                  <a:gd name="T11" fmla="*/ 90 h 111"/>
                  <a:gd name="T12" fmla="*/ 89 w 102"/>
                  <a:gd name="T13" fmla="*/ 110 h 111"/>
                  <a:gd name="T14" fmla="*/ 101 w 102"/>
                  <a:gd name="T15" fmla="*/ 99 h 111"/>
                  <a:gd name="T16" fmla="*/ 100 w 102"/>
                  <a:gd name="T17" fmla="*/ 56 h 111"/>
                  <a:gd name="T18" fmla="*/ 101 w 102"/>
                  <a:gd name="T19" fmla="*/ 13 h 111"/>
                  <a:gd name="T20" fmla="*/ 89 w 102"/>
                  <a:gd name="T21"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11">
                    <a:moveTo>
                      <a:pt x="89" y="2"/>
                    </a:moveTo>
                    <a:cubicBezTo>
                      <a:pt x="59" y="7"/>
                      <a:pt x="33" y="14"/>
                      <a:pt x="14" y="22"/>
                    </a:cubicBezTo>
                    <a:cubicBezTo>
                      <a:pt x="7" y="25"/>
                      <a:pt x="1" y="34"/>
                      <a:pt x="1" y="41"/>
                    </a:cubicBezTo>
                    <a:cubicBezTo>
                      <a:pt x="0" y="46"/>
                      <a:pt x="0" y="51"/>
                      <a:pt x="0" y="56"/>
                    </a:cubicBezTo>
                    <a:cubicBezTo>
                      <a:pt x="0" y="61"/>
                      <a:pt x="0" y="66"/>
                      <a:pt x="1" y="71"/>
                    </a:cubicBezTo>
                    <a:cubicBezTo>
                      <a:pt x="1" y="78"/>
                      <a:pt x="7" y="87"/>
                      <a:pt x="14" y="90"/>
                    </a:cubicBezTo>
                    <a:cubicBezTo>
                      <a:pt x="33" y="98"/>
                      <a:pt x="59" y="105"/>
                      <a:pt x="89" y="110"/>
                    </a:cubicBezTo>
                    <a:cubicBezTo>
                      <a:pt x="97" y="111"/>
                      <a:pt x="102" y="106"/>
                      <a:pt x="101" y="99"/>
                    </a:cubicBezTo>
                    <a:cubicBezTo>
                      <a:pt x="100" y="85"/>
                      <a:pt x="100" y="70"/>
                      <a:pt x="100" y="56"/>
                    </a:cubicBezTo>
                    <a:cubicBezTo>
                      <a:pt x="100" y="42"/>
                      <a:pt x="100" y="27"/>
                      <a:pt x="101" y="13"/>
                    </a:cubicBezTo>
                    <a:cubicBezTo>
                      <a:pt x="102" y="6"/>
                      <a:pt x="97" y="0"/>
                      <a:pt x="8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97" name="Freeform 27"/>
              <p:cNvSpPr/>
              <p:nvPr/>
            </p:nvSpPr>
            <p:spPr bwMode="auto">
              <a:xfrm>
                <a:off x="5568" y="1138"/>
                <a:ext cx="142" cy="143"/>
              </a:xfrm>
              <a:custGeom>
                <a:avLst/>
                <a:gdLst>
                  <a:gd name="T0" fmla="*/ 106 w 116"/>
                  <a:gd name="T1" fmla="*/ 114 h 117"/>
                  <a:gd name="T2" fmla="*/ 114 w 116"/>
                  <a:gd name="T3" fmla="*/ 106 h 117"/>
                  <a:gd name="T4" fmla="*/ 97 w 116"/>
                  <a:gd name="T5" fmla="*/ 35 h 117"/>
                  <a:gd name="T6" fmla="*/ 81 w 116"/>
                  <a:gd name="T7" fmla="*/ 20 h 117"/>
                  <a:gd name="T8" fmla="*/ 10 w 116"/>
                  <a:gd name="T9" fmla="*/ 3 h 117"/>
                  <a:gd name="T10" fmla="*/ 2 w 116"/>
                  <a:gd name="T11" fmla="*/ 11 h 117"/>
                  <a:gd name="T12" fmla="*/ 106 w 116"/>
                  <a:gd name="T13" fmla="*/ 114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06" y="114"/>
                    </a:moveTo>
                    <a:cubicBezTo>
                      <a:pt x="113" y="117"/>
                      <a:pt x="116" y="113"/>
                      <a:pt x="114" y="106"/>
                    </a:cubicBezTo>
                    <a:cubicBezTo>
                      <a:pt x="106" y="85"/>
                      <a:pt x="100" y="61"/>
                      <a:pt x="97" y="35"/>
                    </a:cubicBezTo>
                    <a:cubicBezTo>
                      <a:pt x="95" y="28"/>
                      <a:pt x="89" y="21"/>
                      <a:pt x="81" y="20"/>
                    </a:cubicBezTo>
                    <a:cubicBezTo>
                      <a:pt x="55" y="16"/>
                      <a:pt x="31" y="10"/>
                      <a:pt x="10" y="3"/>
                    </a:cubicBezTo>
                    <a:cubicBezTo>
                      <a:pt x="3" y="0"/>
                      <a:pt x="0" y="4"/>
                      <a:pt x="2" y="11"/>
                    </a:cubicBezTo>
                    <a:cubicBezTo>
                      <a:pt x="21" y="58"/>
                      <a:pt x="58" y="96"/>
                      <a:pt x="106"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98" name="Freeform 28"/>
              <p:cNvSpPr/>
              <p:nvPr/>
            </p:nvSpPr>
            <p:spPr bwMode="auto">
              <a:xfrm>
                <a:off x="5710" y="847"/>
                <a:ext cx="135" cy="125"/>
              </a:xfrm>
              <a:custGeom>
                <a:avLst/>
                <a:gdLst>
                  <a:gd name="T0" fmla="*/ 22 w 111"/>
                  <a:gd name="T1" fmla="*/ 15 h 102"/>
                  <a:gd name="T2" fmla="*/ 1 w 111"/>
                  <a:gd name="T3" fmla="*/ 90 h 102"/>
                  <a:gd name="T4" fmla="*/ 12 w 111"/>
                  <a:gd name="T5" fmla="*/ 102 h 102"/>
                  <a:gd name="T6" fmla="*/ 55 w 111"/>
                  <a:gd name="T7" fmla="*/ 100 h 102"/>
                  <a:gd name="T8" fmla="*/ 98 w 111"/>
                  <a:gd name="T9" fmla="*/ 102 h 102"/>
                  <a:gd name="T10" fmla="*/ 110 w 111"/>
                  <a:gd name="T11" fmla="*/ 90 h 102"/>
                  <a:gd name="T12" fmla="*/ 89 w 111"/>
                  <a:gd name="T13" fmla="*/ 15 h 102"/>
                  <a:gd name="T14" fmla="*/ 70 w 111"/>
                  <a:gd name="T15" fmla="*/ 1 h 102"/>
                  <a:gd name="T16" fmla="*/ 55 w 111"/>
                  <a:gd name="T17" fmla="*/ 0 h 102"/>
                  <a:gd name="T18" fmla="*/ 41 w 111"/>
                  <a:gd name="T19" fmla="*/ 1 h 102"/>
                  <a:gd name="T20" fmla="*/ 22 w 111"/>
                  <a:gd name="T21"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02">
                    <a:moveTo>
                      <a:pt x="22" y="15"/>
                    </a:moveTo>
                    <a:cubicBezTo>
                      <a:pt x="13" y="34"/>
                      <a:pt x="6" y="59"/>
                      <a:pt x="1" y="90"/>
                    </a:cubicBezTo>
                    <a:cubicBezTo>
                      <a:pt x="0" y="97"/>
                      <a:pt x="5" y="102"/>
                      <a:pt x="12" y="102"/>
                    </a:cubicBezTo>
                    <a:cubicBezTo>
                      <a:pt x="27" y="101"/>
                      <a:pt x="41" y="100"/>
                      <a:pt x="55" y="100"/>
                    </a:cubicBezTo>
                    <a:cubicBezTo>
                      <a:pt x="70" y="100"/>
                      <a:pt x="84" y="101"/>
                      <a:pt x="98" y="102"/>
                    </a:cubicBezTo>
                    <a:cubicBezTo>
                      <a:pt x="106" y="102"/>
                      <a:pt x="111" y="97"/>
                      <a:pt x="110" y="90"/>
                    </a:cubicBezTo>
                    <a:cubicBezTo>
                      <a:pt x="105" y="59"/>
                      <a:pt x="98" y="34"/>
                      <a:pt x="89" y="15"/>
                    </a:cubicBezTo>
                    <a:cubicBezTo>
                      <a:pt x="86" y="8"/>
                      <a:pt x="78" y="2"/>
                      <a:pt x="70" y="1"/>
                    </a:cubicBezTo>
                    <a:cubicBezTo>
                      <a:pt x="65" y="1"/>
                      <a:pt x="60" y="0"/>
                      <a:pt x="55" y="0"/>
                    </a:cubicBezTo>
                    <a:cubicBezTo>
                      <a:pt x="51" y="0"/>
                      <a:pt x="46" y="1"/>
                      <a:pt x="41" y="1"/>
                    </a:cubicBezTo>
                    <a:cubicBezTo>
                      <a:pt x="33" y="2"/>
                      <a:pt x="25" y="8"/>
                      <a:pt x="2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99" name="Freeform 29"/>
              <p:cNvSpPr/>
              <p:nvPr/>
            </p:nvSpPr>
            <p:spPr bwMode="auto">
              <a:xfrm>
                <a:off x="5568" y="860"/>
                <a:ext cx="142" cy="143"/>
              </a:xfrm>
              <a:custGeom>
                <a:avLst/>
                <a:gdLst>
                  <a:gd name="T0" fmla="*/ 106 w 116"/>
                  <a:gd name="T1" fmla="*/ 3 h 117"/>
                  <a:gd name="T2" fmla="*/ 2 w 116"/>
                  <a:gd name="T3" fmla="*/ 106 h 117"/>
                  <a:gd name="T4" fmla="*/ 10 w 116"/>
                  <a:gd name="T5" fmla="*/ 114 h 117"/>
                  <a:gd name="T6" fmla="*/ 81 w 116"/>
                  <a:gd name="T7" fmla="*/ 97 h 117"/>
                  <a:gd name="T8" fmla="*/ 97 w 116"/>
                  <a:gd name="T9" fmla="*/ 82 h 117"/>
                  <a:gd name="T10" fmla="*/ 114 w 116"/>
                  <a:gd name="T11" fmla="*/ 11 h 117"/>
                  <a:gd name="T12" fmla="*/ 106 w 116"/>
                  <a:gd name="T13" fmla="*/ 3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06" y="3"/>
                    </a:moveTo>
                    <a:cubicBezTo>
                      <a:pt x="58" y="21"/>
                      <a:pt x="21" y="59"/>
                      <a:pt x="2" y="106"/>
                    </a:cubicBezTo>
                    <a:cubicBezTo>
                      <a:pt x="0" y="113"/>
                      <a:pt x="3" y="117"/>
                      <a:pt x="10" y="114"/>
                    </a:cubicBezTo>
                    <a:cubicBezTo>
                      <a:pt x="31" y="107"/>
                      <a:pt x="55" y="101"/>
                      <a:pt x="81" y="97"/>
                    </a:cubicBezTo>
                    <a:cubicBezTo>
                      <a:pt x="89" y="96"/>
                      <a:pt x="95" y="89"/>
                      <a:pt x="97" y="82"/>
                    </a:cubicBezTo>
                    <a:cubicBezTo>
                      <a:pt x="100" y="56"/>
                      <a:pt x="106" y="31"/>
                      <a:pt x="114" y="11"/>
                    </a:cubicBezTo>
                    <a:cubicBezTo>
                      <a:pt x="116" y="4"/>
                      <a:pt x="113" y="0"/>
                      <a:pt x="10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100" name="Freeform 30"/>
              <p:cNvSpPr/>
              <p:nvPr/>
            </p:nvSpPr>
            <p:spPr bwMode="auto">
              <a:xfrm>
                <a:off x="5845" y="860"/>
                <a:ext cx="143" cy="143"/>
              </a:xfrm>
              <a:custGeom>
                <a:avLst/>
                <a:gdLst>
                  <a:gd name="T0" fmla="*/ 19 w 116"/>
                  <a:gd name="T1" fmla="*/ 82 h 117"/>
                  <a:gd name="T2" fmla="*/ 34 w 116"/>
                  <a:gd name="T3" fmla="*/ 97 h 117"/>
                  <a:gd name="T4" fmla="*/ 106 w 116"/>
                  <a:gd name="T5" fmla="*/ 114 h 117"/>
                  <a:gd name="T6" fmla="*/ 114 w 116"/>
                  <a:gd name="T7" fmla="*/ 106 h 117"/>
                  <a:gd name="T8" fmla="*/ 10 w 116"/>
                  <a:gd name="T9" fmla="*/ 3 h 117"/>
                  <a:gd name="T10" fmla="*/ 2 w 116"/>
                  <a:gd name="T11" fmla="*/ 11 h 117"/>
                  <a:gd name="T12" fmla="*/ 19 w 116"/>
                  <a:gd name="T13" fmla="*/ 82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9" y="82"/>
                    </a:moveTo>
                    <a:cubicBezTo>
                      <a:pt x="21" y="89"/>
                      <a:pt x="27" y="96"/>
                      <a:pt x="34" y="97"/>
                    </a:cubicBezTo>
                    <a:cubicBezTo>
                      <a:pt x="61" y="101"/>
                      <a:pt x="85" y="107"/>
                      <a:pt x="106" y="114"/>
                    </a:cubicBezTo>
                    <a:cubicBezTo>
                      <a:pt x="113" y="117"/>
                      <a:pt x="116" y="113"/>
                      <a:pt x="114" y="106"/>
                    </a:cubicBezTo>
                    <a:cubicBezTo>
                      <a:pt x="95" y="59"/>
                      <a:pt x="58" y="21"/>
                      <a:pt x="10" y="3"/>
                    </a:cubicBezTo>
                    <a:cubicBezTo>
                      <a:pt x="3" y="0"/>
                      <a:pt x="0" y="4"/>
                      <a:pt x="2" y="11"/>
                    </a:cubicBezTo>
                    <a:cubicBezTo>
                      <a:pt x="10" y="31"/>
                      <a:pt x="15" y="56"/>
                      <a:pt x="19"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101" name="Freeform 31"/>
              <p:cNvSpPr/>
              <p:nvPr/>
            </p:nvSpPr>
            <p:spPr bwMode="auto">
              <a:xfrm>
                <a:off x="5875" y="1002"/>
                <a:ext cx="125" cy="136"/>
              </a:xfrm>
              <a:custGeom>
                <a:avLst/>
                <a:gdLst>
                  <a:gd name="T0" fmla="*/ 101 w 102"/>
                  <a:gd name="T1" fmla="*/ 41 h 111"/>
                  <a:gd name="T2" fmla="*/ 88 w 102"/>
                  <a:gd name="T3" fmla="*/ 22 h 111"/>
                  <a:gd name="T4" fmla="*/ 13 w 102"/>
                  <a:gd name="T5" fmla="*/ 2 h 111"/>
                  <a:gd name="T6" fmla="*/ 1 w 102"/>
                  <a:gd name="T7" fmla="*/ 13 h 111"/>
                  <a:gd name="T8" fmla="*/ 2 w 102"/>
                  <a:gd name="T9" fmla="*/ 56 h 111"/>
                  <a:gd name="T10" fmla="*/ 1 w 102"/>
                  <a:gd name="T11" fmla="*/ 99 h 111"/>
                  <a:gd name="T12" fmla="*/ 13 w 102"/>
                  <a:gd name="T13" fmla="*/ 110 h 111"/>
                  <a:gd name="T14" fmla="*/ 88 w 102"/>
                  <a:gd name="T15" fmla="*/ 90 h 111"/>
                  <a:gd name="T16" fmla="*/ 101 w 102"/>
                  <a:gd name="T17" fmla="*/ 71 h 111"/>
                  <a:gd name="T18" fmla="*/ 102 w 102"/>
                  <a:gd name="T19" fmla="*/ 56 h 111"/>
                  <a:gd name="T20" fmla="*/ 101 w 102"/>
                  <a:gd name="T21" fmla="*/ 4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11">
                    <a:moveTo>
                      <a:pt x="101" y="41"/>
                    </a:moveTo>
                    <a:cubicBezTo>
                      <a:pt x="101" y="34"/>
                      <a:pt x="95" y="25"/>
                      <a:pt x="88" y="22"/>
                    </a:cubicBezTo>
                    <a:cubicBezTo>
                      <a:pt x="69" y="14"/>
                      <a:pt x="43" y="7"/>
                      <a:pt x="13" y="2"/>
                    </a:cubicBezTo>
                    <a:cubicBezTo>
                      <a:pt x="5" y="0"/>
                      <a:pt x="0" y="6"/>
                      <a:pt x="1" y="13"/>
                    </a:cubicBezTo>
                    <a:cubicBezTo>
                      <a:pt x="1" y="27"/>
                      <a:pt x="2" y="42"/>
                      <a:pt x="2" y="56"/>
                    </a:cubicBezTo>
                    <a:cubicBezTo>
                      <a:pt x="2" y="70"/>
                      <a:pt x="1" y="85"/>
                      <a:pt x="1" y="99"/>
                    </a:cubicBezTo>
                    <a:cubicBezTo>
                      <a:pt x="0" y="106"/>
                      <a:pt x="5" y="111"/>
                      <a:pt x="13" y="110"/>
                    </a:cubicBezTo>
                    <a:cubicBezTo>
                      <a:pt x="43" y="105"/>
                      <a:pt x="69" y="98"/>
                      <a:pt x="88" y="90"/>
                    </a:cubicBezTo>
                    <a:cubicBezTo>
                      <a:pt x="95" y="87"/>
                      <a:pt x="101" y="78"/>
                      <a:pt x="101" y="71"/>
                    </a:cubicBezTo>
                    <a:cubicBezTo>
                      <a:pt x="102" y="66"/>
                      <a:pt x="102" y="61"/>
                      <a:pt x="102" y="56"/>
                    </a:cubicBezTo>
                    <a:cubicBezTo>
                      <a:pt x="102" y="51"/>
                      <a:pt x="102" y="46"/>
                      <a:pt x="101"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102" name="Freeform 32"/>
              <p:cNvSpPr/>
              <p:nvPr/>
            </p:nvSpPr>
            <p:spPr bwMode="auto">
              <a:xfrm>
                <a:off x="5702" y="994"/>
                <a:ext cx="151" cy="151"/>
              </a:xfrm>
              <a:custGeom>
                <a:avLst/>
                <a:gdLst>
                  <a:gd name="T0" fmla="*/ 123 w 123"/>
                  <a:gd name="T1" fmla="*/ 62 h 123"/>
                  <a:gd name="T2" fmla="*/ 121 w 123"/>
                  <a:gd name="T3" fmla="*/ 17 h 123"/>
                  <a:gd name="T4" fmla="*/ 107 w 123"/>
                  <a:gd name="T5" fmla="*/ 2 h 123"/>
                  <a:gd name="T6" fmla="*/ 61 w 123"/>
                  <a:gd name="T7" fmla="*/ 0 h 123"/>
                  <a:gd name="T8" fmla="*/ 16 w 123"/>
                  <a:gd name="T9" fmla="*/ 2 h 123"/>
                  <a:gd name="T10" fmla="*/ 2 w 123"/>
                  <a:gd name="T11" fmla="*/ 17 h 123"/>
                  <a:gd name="T12" fmla="*/ 0 w 123"/>
                  <a:gd name="T13" fmla="*/ 62 h 123"/>
                  <a:gd name="T14" fmla="*/ 2 w 123"/>
                  <a:gd name="T15" fmla="*/ 107 h 123"/>
                  <a:gd name="T16" fmla="*/ 16 w 123"/>
                  <a:gd name="T17" fmla="*/ 122 h 123"/>
                  <a:gd name="T18" fmla="*/ 61 w 123"/>
                  <a:gd name="T19" fmla="*/ 123 h 123"/>
                  <a:gd name="T20" fmla="*/ 107 w 123"/>
                  <a:gd name="T21" fmla="*/ 122 h 123"/>
                  <a:gd name="T22" fmla="*/ 121 w 123"/>
                  <a:gd name="T23" fmla="*/ 107 h 123"/>
                  <a:gd name="T24" fmla="*/ 123 w 123"/>
                  <a:gd name="T25"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123">
                    <a:moveTo>
                      <a:pt x="123" y="62"/>
                    </a:moveTo>
                    <a:cubicBezTo>
                      <a:pt x="123" y="46"/>
                      <a:pt x="122" y="31"/>
                      <a:pt x="121" y="17"/>
                    </a:cubicBezTo>
                    <a:cubicBezTo>
                      <a:pt x="121" y="9"/>
                      <a:pt x="114" y="3"/>
                      <a:pt x="107" y="2"/>
                    </a:cubicBezTo>
                    <a:cubicBezTo>
                      <a:pt x="92" y="1"/>
                      <a:pt x="77" y="0"/>
                      <a:pt x="61" y="0"/>
                    </a:cubicBezTo>
                    <a:cubicBezTo>
                      <a:pt x="46" y="0"/>
                      <a:pt x="31" y="1"/>
                      <a:pt x="16" y="2"/>
                    </a:cubicBezTo>
                    <a:cubicBezTo>
                      <a:pt x="9" y="3"/>
                      <a:pt x="2" y="9"/>
                      <a:pt x="2" y="17"/>
                    </a:cubicBezTo>
                    <a:cubicBezTo>
                      <a:pt x="1" y="31"/>
                      <a:pt x="0" y="46"/>
                      <a:pt x="0" y="62"/>
                    </a:cubicBezTo>
                    <a:cubicBezTo>
                      <a:pt x="0" y="78"/>
                      <a:pt x="1" y="93"/>
                      <a:pt x="2" y="107"/>
                    </a:cubicBezTo>
                    <a:cubicBezTo>
                      <a:pt x="2" y="115"/>
                      <a:pt x="9" y="121"/>
                      <a:pt x="16" y="122"/>
                    </a:cubicBezTo>
                    <a:cubicBezTo>
                      <a:pt x="31" y="123"/>
                      <a:pt x="46" y="123"/>
                      <a:pt x="61" y="123"/>
                    </a:cubicBezTo>
                    <a:cubicBezTo>
                      <a:pt x="77" y="123"/>
                      <a:pt x="92" y="123"/>
                      <a:pt x="107" y="122"/>
                    </a:cubicBezTo>
                    <a:cubicBezTo>
                      <a:pt x="114" y="121"/>
                      <a:pt x="121" y="115"/>
                      <a:pt x="121" y="107"/>
                    </a:cubicBezTo>
                    <a:cubicBezTo>
                      <a:pt x="122" y="93"/>
                      <a:pt x="123" y="78"/>
                      <a:pt x="123"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103" name="Freeform 33"/>
              <p:cNvSpPr/>
              <p:nvPr/>
            </p:nvSpPr>
            <p:spPr bwMode="auto">
              <a:xfrm>
                <a:off x="5845" y="1138"/>
                <a:ext cx="143" cy="143"/>
              </a:xfrm>
              <a:custGeom>
                <a:avLst/>
                <a:gdLst>
                  <a:gd name="T0" fmla="*/ 106 w 116"/>
                  <a:gd name="T1" fmla="*/ 3 h 117"/>
                  <a:gd name="T2" fmla="*/ 34 w 116"/>
                  <a:gd name="T3" fmla="*/ 20 h 117"/>
                  <a:gd name="T4" fmla="*/ 19 w 116"/>
                  <a:gd name="T5" fmla="*/ 35 h 117"/>
                  <a:gd name="T6" fmla="*/ 2 w 116"/>
                  <a:gd name="T7" fmla="*/ 106 h 117"/>
                  <a:gd name="T8" fmla="*/ 10 w 116"/>
                  <a:gd name="T9" fmla="*/ 114 h 117"/>
                  <a:gd name="T10" fmla="*/ 114 w 116"/>
                  <a:gd name="T11" fmla="*/ 11 h 117"/>
                  <a:gd name="T12" fmla="*/ 106 w 116"/>
                  <a:gd name="T13" fmla="*/ 3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06" y="3"/>
                    </a:moveTo>
                    <a:cubicBezTo>
                      <a:pt x="85" y="10"/>
                      <a:pt x="61" y="16"/>
                      <a:pt x="34" y="20"/>
                    </a:cubicBezTo>
                    <a:cubicBezTo>
                      <a:pt x="27" y="21"/>
                      <a:pt x="21" y="28"/>
                      <a:pt x="19" y="35"/>
                    </a:cubicBezTo>
                    <a:cubicBezTo>
                      <a:pt x="15" y="61"/>
                      <a:pt x="10" y="85"/>
                      <a:pt x="2" y="106"/>
                    </a:cubicBezTo>
                    <a:cubicBezTo>
                      <a:pt x="0" y="113"/>
                      <a:pt x="3" y="117"/>
                      <a:pt x="10" y="114"/>
                    </a:cubicBezTo>
                    <a:cubicBezTo>
                      <a:pt x="58" y="96"/>
                      <a:pt x="95" y="58"/>
                      <a:pt x="114" y="11"/>
                    </a:cubicBezTo>
                    <a:cubicBezTo>
                      <a:pt x="116" y="4"/>
                      <a:pt x="113" y="0"/>
                      <a:pt x="10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104" name="Freeform 34"/>
              <p:cNvSpPr/>
              <p:nvPr/>
            </p:nvSpPr>
            <p:spPr bwMode="auto">
              <a:xfrm>
                <a:off x="5710" y="1167"/>
                <a:ext cx="135" cy="125"/>
              </a:xfrm>
              <a:custGeom>
                <a:avLst/>
                <a:gdLst>
                  <a:gd name="T0" fmla="*/ 98 w 111"/>
                  <a:gd name="T1" fmla="*/ 1 h 102"/>
                  <a:gd name="T2" fmla="*/ 55 w 111"/>
                  <a:gd name="T3" fmla="*/ 2 h 102"/>
                  <a:gd name="T4" fmla="*/ 12 w 111"/>
                  <a:gd name="T5" fmla="*/ 1 h 102"/>
                  <a:gd name="T6" fmla="*/ 1 w 111"/>
                  <a:gd name="T7" fmla="*/ 13 h 102"/>
                  <a:gd name="T8" fmla="*/ 22 w 111"/>
                  <a:gd name="T9" fmla="*/ 88 h 102"/>
                  <a:gd name="T10" fmla="*/ 41 w 111"/>
                  <a:gd name="T11" fmla="*/ 102 h 102"/>
                  <a:gd name="T12" fmla="*/ 55 w 111"/>
                  <a:gd name="T13" fmla="*/ 102 h 102"/>
                  <a:gd name="T14" fmla="*/ 70 w 111"/>
                  <a:gd name="T15" fmla="*/ 102 h 102"/>
                  <a:gd name="T16" fmla="*/ 89 w 111"/>
                  <a:gd name="T17" fmla="*/ 88 h 102"/>
                  <a:gd name="T18" fmla="*/ 110 w 111"/>
                  <a:gd name="T19" fmla="*/ 13 h 102"/>
                  <a:gd name="T20" fmla="*/ 98 w 111"/>
                  <a:gd name="T21" fmla="*/ 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02">
                    <a:moveTo>
                      <a:pt x="98" y="1"/>
                    </a:moveTo>
                    <a:cubicBezTo>
                      <a:pt x="84" y="2"/>
                      <a:pt x="70" y="2"/>
                      <a:pt x="55" y="2"/>
                    </a:cubicBezTo>
                    <a:cubicBezTo>
                      <a:pt x="41" y="2"/>
                      <a:pt x="27" y="2"/>
                      <a:pt x="12" y="1"/>
                    </a:cubicBezTo>
                    <a:cubicBezTo>
                      <a:pt x="5" y="0"/>
                      <a:pt x="0" y="6"/>
                      <a:pt x="1" y="13"/>
                    </a:cubicBezTo>
                    <a:cubicBezTo>
                      <a:pt x="6" y="43"/>
                      <a:pt x="13" y="69"/>
                      <a:pt x="22" y="88"/>
                    </a:cubicBezTo>
                    <a:cubicBezTo>
                      <a:pt x="25" y="95"/>
                      <a:pt x="33" y="101"/>
                      <a:pt x="41" y="102"/>
                    </a:cubicBezTo>
                    <a:cubicBezTo>
                      <a:pt x="46" y="102"/>
                      <a:pt x="51" y="102"/>
                      <a:pt x="55" y="102"/>
                    </a:cubicBezTo>
                    <a:cubicBezTo>
                      <a:pt x="60" y="102"/>
                      <a:pt x="65" y="102"/>
                      <a:pt x="70" y="102"/>
                    </a:cubicBezTo>
                    <a:cubicBezTo>
                      <a:pt x="78" y="101"/>
                      <a:pt x="86" y="95"/>
                      <a:pt x="89" y="88"/>
                    </a:cubicBezTo>
                    <a:cubicBezTo>
                      <a:pt x="98" y="69"/>
                      <a:pt x="105" y="43"/>
                      <a:pt x="110" y="13"/>
                    </a:cubicBezTo>
                    <a:cubicBezTo>
                      <a:pt x="111" y="6"/>
                      <a:pt x="106" y="0"/>
                      <a:pt x="9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105" name="Freeform 35"/>
              <p:cNvSpPr/>
              <p:nvPr/>
            </p:nvSpPr>
            <p:spPr bwMode="auto">
              <a:xfrm>
                <a:off x="5592" y="693"/>
                <a:ext cx="185" cy="160"/>
              </a:xfrm>
              <a:custGeom>
                <a:avLst/>
                <a:gdLst>
                  <a:gd name="T0" fmla="*/ 12 w 151"/>
                  <a:gd name="T1" fmla="*/ 89 h 131"/>
                  <a:gd name="T2" fmla="*/ 15 w 151"/>
                  <a:gd name="T3" fmla="*/ 89 h 131"/>
                  <a:gd name="T4" fmla="*/ 12 w 151"/>
                  <a:gd name="T5" fmla="*/ 93 h 131"/>
                  <a:gd name="T6" fmla="*/ 9 w 151"/>
                  <a:gd name="T7" fmla="*/ 102 h 131"/>
                  <a:gd name="T8" fmla="*/ 9 w 151"/>
                  <a:gd name="T9" fmla="*/ 102 h 131"/>
                  <a:gd name="T10" fmla="*/ 19 w 151"/>
                  <a:gd name="T11" fmla="*/ 103 h 131"/>
                  <a:gd name="T12" fmla="*/ 23 w 151"/>
                  <a:gd name="T13" fmla="*/ 103 h 131"/>
                  <a:gd name="T14" fmla="*/ 22 w 151"/>
                  <a:gd name="T15" fmla="*/ 106 h 131"/>
                  <a:gd name="T16" fmla="*/ 26 w 151"/>
                  <a:gd name="T17" fmla="*/ 119 h 131"/>
                  <a:gd name="T18" fmla="*/ 27 w 151"/>
                  <a:gd name="T19" fmla="*/ 120 h 131"/>
                  <a:gd name="T20" fmla="*/ 37 w 151"/>
                  <a:gd name="T21" fmla="*/ 111 h 131"/>
                  <a:gd name="T22" fmla="*/ 38 w 151"/>
                  <a:gd name="T23" fmla="*/ 99 h 131"/>
                  <a:gd name="T24" fmla="*/ 38 w 151"/>
                  <a:gd name="T25" fmla="*/ 97 h 131"/>
                  <a:gd name="T26" fmla="*/ 41 w 151"/>
                  <a:gd name="T27" fmla="*/ 95 h 131"/>
                  <a:gd name="T28" fmla="*/ 79 w 151"/>
                  <a:gd name="T29" fmla="*/ 72 h 131"/>
                  <a:gd name="T30" fmla="*/ 98 w 151"/>
                  <a:gd name="T31" fmla="*/ 129 h 131"/>
                  <a:gd name="T32" fmla="*/ 102 w 151"/>
                  <a:gd name="T33" fmla="*/ 130 h 131"/>
                  <a:gd name="T34" fmla="*/ 112 w 151"/>
                  <a:gd name="T35" fmla="*/ 121 h 131"/>
                  <a:gd name="T36" fmla="*/ 114 w 151"/>
                  <a:gd name="T37" fmla="*/ 116 h 131"/>
                  <a:gd name="T38" fmla="*/ 103 w 151"/>
                  <a:gd name="T39" fmla="*/ 56 h 131"/>
                  <a:gd name="T40" fmla="*/ 139 w 151"/>
                  <a:gd name="T41" fmla="*/ 31 h 131"/>
                  <a:gd name="T42" fmla="*/ 151 w 151"/>
                  <a:gd name="T43" fmla="*/ 15 h 131"/>
                  <a:gd name="T44" fmla="*/ 150 w 151"/>
                  <a:gd name="T45" fmla="*/ 10 h 131"/>
                  <a:gd name="T46" fmla="*/ 150 w 151"/>
                  <a:gd name="T47" fmla="*/ 10 h 131"/>
                  <a:gd name="T48" fmla="*/ 146 w 151"/>
                  <a:gd name="T49" fmla="*/ 7 h 131"/>
                  <a:gd name="T50" fmla="*/ 127 w 151"/>
                  <a:gd name="T51" fmla="*/ 11 h 131"/>
                  <a:gd name="T52" fmla="*/ 89 w 151"/>
                  <a:gd name="T53" fmla="*/ 34 h 131"/>
                  <a:gd name="T54" fmla="*/ 38 w 151"/>
                  <a:gd name="T55" fmla="*/ 1 h 131"/>
                  <a:gd name="T56" fmla="*/ 33 w 151"/>
                  <a:gd name="T57" fmla="*/ 1 h 131"/>
                  <a:gd name="T58" fmla="*/ 20 w 151"/>
                  <a:gd name="T59" fmla="*/ 7 h 131"/>
                  <a:gd name="T60" fmla="*/ 20 w 151"/>
                  <a:gd name="T61" fmla="*/ 10 h 131"/>
                  <a:gd name="T62" fmla="*/ 65 w 151"/>
                  <a:gd name="T63" fmla="*/ 51 h 131"/>
                  <a:gd name="T64" fmla="*/ 28 w 151"/>
                  <a:gd name="T65" fmla="*/ 76 h 131"/>
                  <a:gd name="T66" fmla="*/ 26 w 151"/>
                  <a:gd name="T67" fmla="*/ 78 h 131"/>
                  <a:gd name="T68" fmla="*/ 24 w 151"/>
                  <a:gd name="T69" fmla="*/ 77 h 131"/>
                  <a:gd name="T70" fmla="*/ 13 w 151"/>
                  <a:gd name="T71" fmla="*/ 74 h 131"/>
                  <a:gd name="T72" fmla="*/ 0 w 151"/>
                  <a:gd name="T73" fmla="*/ 80 h 131"/>
                  <a:gd name="T74" fmla="*/ 1 w 151"/>
                  <a:gd name="T75" fmla="*/ 80 h 131"/>
                  <a:gd name="T76" fmla="*/ 12 w 151"/>
                  <a:gd name="T77" fmla="*/ 8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1" h="131">
                    <a:moveTo>
                      <a:pt x="12" y="89"/>
                    </a:moveTo>
                    <a:cubicBezTo>
                      <a:pt x="13" y="90"/>
                      <a:pt x="14" y="90"/>
                      <a:pt x="15" y="89"/>
                    </a:cubicBezTo>
                    <a:cubicBezTo>
                      <a:pt x="14" y="90"/>
                      <a:pt x="14" y="91"/>
                      <a:pt x="12" y="93"/>
                    </a:cubicBezTo>
                    <a:cubicBezTo>
                      <a:pt x="12" y="93"/>
                      <a:pt x="8" y="100"/>
                      <a:pt x="9" y="102"/>
                    </a:cubicBezTo>
                    <a:cubicBezTo>
                      <a:pt x="9" y="102"/>
                      <a:pt x="9" y="102"/>
                      <a:pt x="9" y="102"/>
                    </a:cubicBezTo>
                    <a:cubicBezTo>
                      <a:pt x="11" y="105"/>
                      <a:pt x="19" y="103"/>
                      <a:pt x="19" y="103"/>
                    </a:cubicBezTo>
                    <a:cubicBezTo>
                      <a:pt x="21" y="103"/>
                      <a:pt x="23" y="103"/>
                      <a:pt x="23" y="103"/>
                    </a:cubicBezTo>
                    <a:cubicBezTo>
                      <a:pt x="23" y="103"/>
                      <a:pt x="22" y="104"/>
                      <a:pt x="22" y="106"/>
                    </a:cubicBezTo>
                    <a:cubicBezTo>
                      <a:pt x="26" y="119"/>
                      <a:pt x="26" y="119"/>
                      <a:pt x="26" y="119"/>
                    </a:cubicBezTo>
                    <a:cubicBezTo>
                      <a:pt x="26" y="119"/>
                      <a:pt x="27" y="120"/>
                      <a:pt x="27" y="120"/>
                    </a:cubicBezTo>
                    <a:cubicBezTo>
                      <a:pt x="37" y="111"/>
                      <a:pt x="37" y="111"/>
                      <a:pt x="37" y="111"/>
                    </a:cubicBezTo>
                    <a:cubicBezTo>
                      <a:pt x="38" y="99"/>
                      <a:pt x="38" y="99"/>
                      <a:pt x="38" y="99"/>
                    </a:cubicBezTo>
                    <a:cubicBezTo>
                      <a:pt x="38" y="98"/>
                      <a:pt x="38" y="97"/>
                      <a:pt x="38" y="97"/>
                    </a:cubicBezTo>
                    <a:cubicBezTo>
                      <a:pt x="38" y="97"/>
                      <a:pt x="41" y="96"/>
                      <a:pt x="41" y="95"/>
                    </a:cubicBezTo>
                    <a:cubicBezTo>
                      <a:pt x="79" y="72"/>
                      <a:pt x="79" y="72"/>
                      <a:pt x="79" y="72"/>
                    </a:cubicBezTo>
                    <a:cubicBezTo>
                      <a:pt x="98" y="129"/>
                      <a:pt x="98" y="129"/>
                      <a:pt x="98" y="129"/>
                    </a:cubicBezTo>
                    <a:cubicBezTo>
                      <a:pt x="99" y="131"/>
                      <a:pt x="100" y="131"/>
                      <a:pt x="102" y="130"/>
                    </a:cubicBezTo>
                    <a:cubicBezTo>
                      <a:pt x="112" y="121"/>
                      <a:pt x="112" y="121"/>
                      <a:pt x="112" y="121"/>
                    </a:cubicBezTo>
                    <a:cubicBezTo>
                      <a:pt x="113" y="120"/>
                      <a:pt x="114" y="118"/>
                      <a:pt x="114" y="116"/>
                    </a:cubicBezTo>
                    <a:cubicBezTo>
                      <a:pt x="103" y="56"/>
                      <a:pt x="103" y="56"/>
                      <a:pt x="103" y="56"/>
                    </a:cubicBezTo>
                    <a:cubicBezTo>
                      <a:pt x="139" y="31"/>
                      <a:pt x="139" y="31"/>
                      <a:pt x="139" y="31"/>
                    </a:cubicBezTo>
                    <a:cubicBezTo>
                      <a:pt x="146" y="26"/>
                      <a:pt x="151" y="19"/>
                      <a:pt x="151" y="15"/>
                    </a:cubicBezTo>
                    <a:cubicBezTo>
                      <a:pt x="151" y="13"/>
                      <a:pt x="151" y="11"/>
                      <a:pt x="150" y="10"/>
                    </a:cubicBezTo>
                    <a:cubicBezTo>
                      <a:pt x="150" y="10"/>
                      <a:pt x="150" y="10"/>
                      <a:pt x="150" y="10"/>
                    </a:cubicBezTo>
                    <a:cubicBezTo>
                      <a:pt x="149" y="9"/>
                      <a:pt x="147" y="7"/>
                      <a:pt x="146" y="7"/>
                    </a:cubicBezTo>
                    <a:cubicBezTo>
                      <a:pt x="142" y="5"/>
                      <a:pt x="134" y="7"/>
                      <a:pt x="127" y="11"/>
                    </a:cubicBezTo>
                    <a:cubicBezTo>
                      <a:pt x="89" y="34"/>
                      <a:pt x="89" y="34"/>
                      <a:pt x="89" y="34"/>
                    </a:cubicBezTo>
                    <a:cubicBezTo>
                      <a:pt x="38" y="1"/>
                      <a:pt x="38" y="1"/>
                      <a:pt x="38" y="1"/>
                    </a:cubicBezTo>
                    <a:cubicBezTo>
                      <a:pt x="36" y="0"/>
                      <a:pt x="34" y="0"/>
                      <a:pt x="33" y="1"/>
                    </a:cubicBezTo>
                    <a:cubicBezTo>
                      <a:pt x="20" y="7"/>
                      <a:pt x="20" y="7"/>
                      <a:pt x="20" y="7"/>
                    </a:cubicBezTo>
                    <a:cubicBezTo>
                      <a:pt x="19" y="7"/>
                      <a:pt x="19" y="9"/>
                      <a:pt x="20" y="10"/>
                    </a:cubicBezTo>
                    <a:cubicBezTo>
                      <a:pt x="65" y="51"/>
                      <a:pt x="65" y="51"/>
                      <a:pt x="65" y="51"/>
                    </a:cubicBezTo>
                    <a:cubicBezTo>
                      <a:pt x="28" y="76"/>
                      <a:pt x="28" y="76"/>
                      <a:pt x="28" y="76"/>
                    </a:cubicBezTo>
                    <a:cubicBezTo>
                      <a:pt x="28" y="76"/>
                      <a:pt x="26" y="78"/>
                      <a:pt x="26" y="78"/>
                    </a:cubicBezTo>
                    <a:cubicBezTo>
                      <a:pt x="26" y="78"/>
                      <a:pt x="25" y="78"/>
                      <a:pt x="24" y="77"/>
                    </a:cubicBezTo>
                    <a:cubicBezTo>
                      <a:pt x="13" y="74"/>
                      <a:pt x="13" y="74"/>
                      <a:pt x="13" y="74"/>
                    </a:cubicBezTo>
                    <a:cubicBezTo>
                      <a:pt x="0" y="80"/>
                      <a:pt x="0" y="80"/>
                      <a:pt x="0" y="80"/>
                    </a:cubicBezTo>
                    <a:cubicBezTo>
                      <a:pt x="0" y="80"/>
                      <a:pt x="1" y="80"/>
                      <a:pt x="1" y="80"/>
                    </a:cubicBezTo>
                    <a:lnTo>
                      <a:pt x="12"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106" name="Freeform 36"/>
              <p:cNvSpPr/>
              <p:nvPr/>
            </p:nvSpPr>
            <p:spPr bwMode="auto">
              <a:xfrm>
                <a:off x="5461" y="825"/>
                <a:ext cx="132" cy="206"/>
              </a:xfrm>
              <a:custGeom>
                <a:avLst/>
                <a:gdLst>
                  <a:gd name="T0" fmla="*/ 0 w 108"/>
                  <a:gd name="T1" fmla="*/ 168 h 168"/>
                  <a:gd name="T2" fmla="*/ 3 w 108"/>
                  <a:gd name="T3" fmla="*/ 151 h 168"/>
                  <a:gd name="T4" fmla="*/ 4 w 108"/>
                  <a:gd name="T5" fmla="*/ 145 h 168"/>
                  <a:gd name="T6" fmla="*/ 6 w 108"/>
                  <a:gd name="T7" fmla="*/ 137 h 168"/>
                  <a:gd name="T8" fmla="*/ 8 w 108"/>
                  <a:gd name="T9" fmla="*/ 133 h 168"/>
                  <a:gd name="T10" fmla="*/ 11 w 108"/>
                  <a:gd name="T11" fmla="*/ 121 h 168"/>
                  <a:gd name="T12" fmla="*/ 15 w 108"/>
                  <a:gd name="T13" fmla="*/ 113 h 168"/>
                  <a:gd name="T14" fmla="*/ 21 w 108"/>
                  <a:gd name="T15" fmla="*/ 98 h 168"/>
                  <a:gd name="T16" fmla="*/ 26 w 108"/>
                  <a:gd name="T17" fmla="*/ 88 h 168"/>
                  <a:gd name="T18" fmla="*/ 28 w 108"/>
                  <a:gd name="T19" fmla="*/ 85 h 168"/>
                  <a:gd name="T20" fmla="*/ 32 w 108"/>
                  <a:gd name="T21" fmla="*/ 79 h 168"/>
                  <a:gd name="T22" fmla="*/ 36 w 108"/>
                  <a:gd name="T23" fmla="*/ 72 h 168"/>
                  <a:gd name="T24" fmla="*/ 44 w 108"/>
                  <a:gd name="T25" fmla="*/ 60 h 168"/>
                  <a:gd name="T26" fmla="*/ 56 w 108"/>
                  <a:gd name="T27" fmla="*/ 44 h 168"/>
                  <a:gd name="T28" fmla="*/ 64 w 108"/>
                  <a:gd name="T29" fmla="*/ 35 h 168"/>
                  <a:gd name="T30" fmla="*/ 68 w 108"/>
                  <a:gd name="T31" fmla="*/ 31 h 168"/>
                  <a:gd name="T32" fmla="*/ 78 w 108"/>
                  <a:gd name="T33" fmla="*/ 21 h 168"/>
                  <a:gd name="T34" fmla="*/ 90 w 108"/>
                  <a:gd name="T35" fmla="*/ 11 h 168"/>
                  <a:gd name="T36" fmla="*/ 101 w 108"/>
                  <a:gd name="T37" fmla="*/ 2 h 168"/>
                  <a:gd name="T38" fmla="*/ 103 w 108"/>
                  <a:gd name="T39" fmla="*/ 0 h 168"/>
                  <a:gd name="T40" fmla="*/ 108 w 108"/>
                  <a:gd name="T41" fmla="*/ 7 h 168"/>
                  <a:gd name="T42" fmla="*/ 105 w 108"/>
                  <a:gd name="T43" fmla="*/ 9 h 168"/>
                  <a:gd name="T44" fmla="*/ 94 w 108"/>
                  <a:gd name="T45" fmla="*/ 17 h 168"/>
                  <a:gd name="T46" fmla="*/ 94 w 108"/>
                  <a:gd name="T47" fmla="*/ 17 h 168"/>
                  <a:gd name="T48" fmla="*/ 83 w 108"/>
                  <a:gd name="T49" fmla="*/ 27 h 168"/>
                  <a:gd name="T50" fmla="*/ 73 w 108"/>
                  <a:gd name="T51" fmla="*/ 36 h 168"/>
                  <a:gd name="T52" fmla="*/ 61 w 108"/>
                  <a:gd name="T53" fmla="*/ 48 h 168"/>
                  <a:gd name="T54" fmla="*/ 60 w 108"/>
                  <a:gd name="T55" fmla="*/ 48 h 168"/>
                  <a:gd name="T56" fmla="*/ 48 w 108"/>
                  <a:gd name="T57" fmla="*/ 63 h 168"/>
                  <a:gd name="T58" fmla="*/ 40 w 108"/>
                  <a:gd name="T59" fmla="*/ 74 h 168"/>
                  <a:gd name="T60" fmla="*/ 36 w 108"/>
                  <a:gd name="T61" fmla="*/ 80 h 168"/>
                  <a:gd name="T62" fmla="*/ 31 w 108"/>
                  <a:gd name="T63" fmla="*/ 87 h 168"/>
                  <a:gd name="T64" fmla="*/ 29 w 108"/>
                  <a:gd name="T65" fmla="*/ 90 h 168"/>
                  <a:gd name="T66" fmla="*/ 24 w 108"/>
                  <a:gd name="T67" fmla="*/ 100 h 168"/>
                  <a:gd name="T68" fmla="*/ 17 w 108"/>
                  <a:gd name="T69" fmla="*/ 113 h 168"/>
                  <a:gd name="T70" fmla="*/ 13 w 108"/>
                  <a:gd name="T71" fmla="*/ 121 h 168"/>
                  <a:gd name="T72" fmla="*/ 13 w 108"/>
                  <a:gd name="T73" fmla="*/ 122 h 168"/>
                  <a:gd name="T74" fmla="*/ 9 w 108"/>
                  <a:gd name="T75" fmla="*/ 133 h 168"/>
                  <a:gd name="T76" fmla="*/ 8 w 108"/>
                  <a:gd name="T77" fmla="*/ 137 h 168"/>
                  <a:gd name="T78" fmla="*/ 5 w 108"/>
                  <a:gd name="T79" fmla="*/ 146 h 168"/>
                  <a:gd name="T80" fmla="*/ 3 w 108"/>
                  <a:gd name="T81" fmla="*/ 152 h 168"/>
                  <a:gd name="T82" fmla="*/ 0 w 108"/>
                  <a:gd name="T8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168">
                    <a:moveTo>
                      <a:pt x="0" y="168"/>
                    </a:moveTo>
                    <a:cubicBezTo>
                      <a:pt x="0" y="162"/>
                      <a:pt x="2" y="157"/>
                      <a:pt x="3" y="151"/>
                    </a:cubicBezTo>
                    <a:cubicBezTo>
                      <a:pt x="3" y="149"/>
                      <a:pt x="4" y="147"/>
                      <a:pt x="4" y="145"/>
                    </a:cubicBezTo>
                    <a:cubicBezTo>
                      <a:pt x="5" y="142"/>
                      <a:pt x="5" y="140"/>
                      <a:pt x="6" y="137"/>
                    </a:cubicBezTo>
                    <a:cubicBezTo>
                      <a:pt x="7" y="136"/>
                      <a:pt x="7" y="134"/>
                      <a:pt x="8" y="133"/>
                    </a:cubicBezTo>
                    <a:cubicBezTo>
                      <a:pt x="11" y="121"/>
                      <a:pt x="11" y="121"/>
                      <a:pt x="11" y="121"/>
                    </a:cubicBezTo>
                    <a:cubicBezTo>
                      <a:pt x="12" y="118"/>
                      <a:pt x="14" y="116"/>
                      <a:pt x="15" y="113"/>
                    </a:cubicBezTo>
                    <a:cubicBezTo>
                      <a:pt x="17" y="108"/>
                      <a:pt x="19" y="103"/>
                      <a:pt x="21" y="98"/>
                    </a:cubicBezTo>
                    <a:cubicBezTo>
                      <a:pt x="26" y="88"/>
                      <a:pt x="26" y="88"/>
                      <a:pt x="26" y="88"/>
                    </a:cubicBezTo>
                    <a:cubicBezTo>
                      <a:pt x="27" y="87"/>
                      <a:pt x="27" y="86"/>
                      <a:pt x="28" y="85"/>
                    </a:cubicBezTo>
                    <a:cubicBezTo>
                      <a:pt x="29" y="83"/>
                      <a:pt x="30" y="80"/>
                      <a:pt x="32" y="79"/>
                    </a:cubicBezTo>
                    <a:cubicBezTo>
                      <a:pt x="33" y="76"/>
                      <a:pt x="35" y="74"/>
                      <a:pt x="36" y="72"/>
                    </a:cubicBezTo>
                    <a:cubicBezTo>
                      <a:pt x="39" y="68"/>
                      <a:pt x="41" y="64"/>
                      <a:pt x="44" y="60"/>
                    </a:cubicBezTo>
                    <a:cubicBezTo>
                      <a:pt x="56" y="44"/>
                      <a:pt x="56" y="44"/>
                      <a:pt x="56" y="44"/>
                    </a:cubicBezTo>
                    <a:cubicBezTo>
                      <a:pt x="59" y="41"/>
                      <a:pt x="62" y="38"/>
                      <a:pt x="64" y="35"/>
                    </a:cubicBezTo>
                    <a:cubicBezTo>
                      <a:pt x="68" y="31"/>
                      <a:pt x="68" y="31"/>
                      <a:pt x="68" y="31"/>
                    </a:cubicBezTo>
                    <a:cubicBezTo>
                      <a:pt x="72" y="27"/>
                      <a:pt x="75" y="24"/>
                      <a:pt x="78" y="21"/>
                    </a:cubicBezTo>
                    <a:cubicBezTo>
                      <a:pt x="90" y="11"/>
                      <a:pt x="90" y="11"/>
                      <a:pt x="90" y="11"/>
                    </a:cubicBezTo>
                    <a:cubicBezTo>
                      <a:pt x="94" y="7"/>
                      <a:pt x="98" y="5"/>
                      <a:pt x="101" y="2"/>
                    </a:cubicBezTo>
                    <a:cubicBezTo>
                      <a:pt x="102" y="2"/>
                      <a:pt x="103" y="1"/>
                      <a:pt x="103" y="0"/>
                    </a:cubicBezTo>
                    <a:cubicBezTo>
                      <a:pt x="108" y="7"/>
                      <a:pt x="108" y="7"/>
                      <a:pt x="108" y="7"/>
                    </a:cubicBezTo>
                    <a:cubicBezTo>
                      <a:pt x="107" y="8"/>
                      <a:pt x="106" y="9"/>
                      <a:pt x="105" y="9"/>
                    </a:cubicBezTo>
                    <a:cubicBezTo>
                      <a:pt x="102" y="11"/>
                      <a:pt x="99" y="14"/>
                      <a:pt x="94" y="17"/>
                    </a:cubicBezTo>
                    <a:cubicBezTo>
                      <a:pt x="94" y="17"/>
                      <a:pt x="94" y="17"/>
                      <a:pt x="94" y="17"/>
                    </a:cubicBezTo>
                    <a:cubicBezTo>
                      <a:pt x="83" y="27"/>
                      <a:pt x="83" y="27"/>
                      <a:pt x="83" y="27"/>
                    </a:cubicBezTo>
                    <a:cubicBezTo>
                      <a:pt x="80" y="29"/>
                      <a:pt x="76" y="32"/>
                      <a:pt x="73" y="36"/>
                    </a:cubicBezTo>
                    <a:cubicBezTo>
                      <a:pt x="61" y="48"/>
                      <a:pt x="61" y="48"/>
                      <a:pt x="61" y="48"/>
                    </a:cubicBezTo>
                    <a:cubicBezTo>
                      <a:pt x="60" y="48"/>
                      <a:pt x="60" y="48"/>
                      <a:pt x="60" y="48"/>
                    </a:cubicBezTo>
                    <a:cubicBezTo>
                      <a:pt x="48" y="63"/>
                      <a:pt x="48" y="63"/>
                      <a:pt x="48" y="63"/>
                    </a:cubicBezTo>
                    <a:cubicBezTo>
                      <a:pt x="45" y="66"/>
                      <a:pt x="42" y="70"/>
                      <a:pt x="40" y="74"/>
                    </a:cubicBezTo>
                    <a:cubicBezTo>
                      <a:pt x="39" y="76"/>
                      <a:pt x="37" y="78"/>
                      <a:pt x="36" y="80"/>
                    </a:cubicBezTo>
                    <a:cubicBezTo>
                      <a:pt x="34" y="82"/>
                      <a:pt x="32" y="85"/>
                      <a:pt x="31" y="87"/>
                    </a:cubicBezTo>
                    <a:cubicBezTo>
                      <a:pt x="30" y="88"/>
                      <a:pt x="30" y="89"/>
                      <a:pt x="29" y="90"/>
                    </a:cubicBezTo>
                    <a:cubicBezTo>
                      <a:pt x="24" y="100"/>
                      <a:pt x="24" y="100"/>
                      <a:pt x="24" y="100"/>
                    </a:cubicBezTo>
                    <a:cubicBezTo>
                      <a:pt x="21" y="104"/>
                      <a:pt x="19" y="109"/>
                      <a:pt x="17" y="113"/>
                    </a:cubicBezTo>
                    <a:cubicBezTo>
                      <a:pt x="16" y="116"/>
                      <a:pt x="15" y="119"/>
                      <a:pt x="13" y="121"/>
                    </a:cubicBezTo>
                    <a:cubicBezTo>
                      <a:pt x="13" y="122"/>
                      <a:pt x="13" y="122"/>
                      <a:pt x="13" y="122"/>
                    </a:cubicBezTo>
                    <a:cubicBezTo>
                      <a:pt x="9" y="133"/>
                      <a:pt x="9" y="133"/>
                      <a:pt x="9" y="133"/>
                    </a:cubicBezTo>
                    <a:cubicBezTo>
                      <a:pt x="9" y="135"/>
                      <a:pt x="8" y="136"/>
                      <a:pt x="8" y="137"/>
                    </a:cubicBezTo>
                    <a:cubicBezTo>
                      <a:pt x="7" y="140"/>
                      <a:pt x="6" y="143"/>
                      <a:pt x="5" y="146"/>
                    </a:cubicBezTo>
                    <a:cubicBezTo>
                      <a:pt x="4" y="148"/>
                      <a:pt x="4" y="150"/>
                      <a:pt x="3" y="152"/>
                    </a:cubicBezTo>
                    <a:cubicBezTo>
                      <a:pt x="2" y="157"/>
                      <a:pt x="1" y="162"/>
                      <a:pt x="0"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107" name="Freeform 37"/>
              <p:cNvSpPr>
                <a:spLocks noEditPoints="1"/>
              </p:cNvSpPr>
              <p:nvPr/>
            </p:nvSpPr>
            <p:spPr bwMode="auto">
              <a:xfrm>
                <a:off x="5449" y="812"/>
                <a:ext cx="305" cy="486"/>
              </a:xfrm>
              <a:custGeom>
                <a:avLst/>
                <a:gdLst>
                  <a:gd name="T0" fmla="*/ 110 w 249"/>
                  <a:gd name="T1" fmla="*/ 4 h 397"/>
                  <a:gd name="T2" fmla="*/ 84 w 249"/>
                  <a:gd name="T3" fmla="*/ 25 h 397"/>
                  <a:gd name="T4" fmla="*/ 60 w 249"/>
                  <a:gd name="T5" fmla="*/ 50 h 397"/>
                  <a:gd name="T6" fmla="*/ 35 w 249"/>
                  <a:gd name="T7" fmla="*/ 85 h 397"/>
                  <a:gd name="T8" fmla="*/ 24 w 249"/>
                  <a:gd name="T9" fmla="*/ 106 h 397"/>
                  <a:gd name="T10" fmla="*/ 10 w 249"/>
                  <a:gd name="T11" fmla="*/ 142 h 397"/>
                  <a:gd name="T12" fmla="*/ 2 w 249"/>
                  <a:gd name="T13" fmla="*/ 181 h 397"/>
                  <a:gd name="T14" fmla="*/ 0 w 249"/>
                  <a:gd name="T15" fmla="*/ 209 h 397"/>
                  <a:gd name="T16" fmla="*/ 1 w 249"/>
                  <a:gd name="T17" fmla="*/ 223 h 397"/>
                  <a:gd name="T18" fmla="*/ 5 w 249"/>
                  <a:gd name="T19" fmla="*/ 251 h 397"/>
                  <a:gd name="T20" fmla="*/ 9 w 249"/>
                  <a:gd name="T21" fmla="*/ 265 h 397"/>
                  <a:gd name="T22" fmla="*/ 19 w 249"/>
                  <a:gd name="T23" fmla="*/ 291 h 397"/>
                  <a:gd name="T24" fmla="*/ 34 w 249"/>
                  <a:gd name="T25" fmla="*/ 316 h 397"/>
                  <a:gd name="T26" fmla="*/ 51 w 249"/>
                  <a:gd name="T27" fmla="*/ 337 h 397"/>
                  <a:gd name="T28" fmla="*/ 114 w 249"/>
                  <a:gd name="T29" fmla="*/ 380 h 397"/>
                  <a:gd name="T30" fmla="*/ 177 w 249"/>
                  <a:gd name="T31" fmla="*/ 396 h 397"/>
                  <a:gd name="T32" fmla="*/ 195 w 249"/>
                  <a:gd name="T33" fmla="*/ 397 h 397"/>
                  <a:gd name="T34" fmla="*/ 203 w 249"/>
                  <a:gd name="T35" fmla="*/ 397 h 397"/>
                  <a:gd name="T36" fmla="*/ 218 w 249"/>
                  <a:gd name="T37" fmla="*/ 396 h 397"/>
                  <a:gd name="T38" fmla="*/ 235 w 249"/>
                  <a:gd name="T39" fmla="*/ 394 h 397"/>
                  <a:gd name="T40" fmla="*/ 249 w 249"/>
                  <a:gd name="T41" fmla="*/ 391 h 397"/>
                  <a:gd name="T42" fmla="*/ 235 w 249"/>
                  <a:gd name="T43" fmla="*/ 393 h 397"/>
                  <a:gd name="T44" fmla="*/ 218 w 249"/>
                  <a:gd name="T45" fmla="*/ 395 h 397"/>
                  <a:gd name="T46" fmla="*/ 203 w 249"/>
                  <a:gd name="T47" fmla="*/ 395 h 397"/>
                  <a:gd name="T48" fmla="*/ 187 w 249"/>
                  <a:gd name="T49" fmla="*/ 394 h 397"/>
                  <a:gd name="T50" fmla="*/ 158 w 249"/>
                  <a:gd name="T51" fmla="*/ 389 h 397"/>
                  <a:gd name="T52" fmla="*/ 76 w 249"/>
                  <a:gd name="T53" fmla="*/ 349 h 397"/>
                  <a:gd name="T54" fmla="*/ 50 w 249"/>
                  <a:gd name="T55" fmla="*/ 321 h 397"/>
                  <a:gd name="T56" fmla="*/ 21 w 249"/>
                  <a:gd name="T57" fmla="*/ 261 h 397"/>
                  <a:gd name="T58" fmla="*/ 18 w 249"/>
                  <a:gd name="T59" fmla="*/ 248 h 397"/>
                  <a:gd name="T60" fmla="*/ 15 w 249"/>
                  <a:gd name="T61" fmla="*/ 222 h 397"/>
                  <a:gd name="T62" fmla="*/ 15 w 249"/>
                  <a:gd name="T63" fmla="*/ 209 h 397"/>
                  <a:gd name="T64" fmla="*/ 17 w 249"/>
                  <a:gd name="T65" fmla="*/ 183 h 397"/>
                  <a:gd name="T66" fmla="*/ 27 w 249"/>
                  <a:gd name="T67" fmla="*/ 147 h 397"/>
                  <a:gd name="T68" fmla="*/ 41 w 249"/>
                  <a:gd name="T69" fmla="*/ 115 h 397"/>
                  <a:gd name="T70" fmla="*/ 52 w 249"/>
                  <a:gd name="T71" fmla="*/ 96 h 397"/>
                  <a:gd name="T72" fmla="*/ 76 w 249"/>
                  <a:gd name="T73" fmla="*/ 64 h 397"/>
                  <a:gd name="T74" fmla="*/ 99 w 249"/>
                  <a:gd name="T75" fmla="*/ 43 h 397"/>
                  <a:gd name="T76" fmla="*/ 124 w 249"/>
                  <a:gd name="T77" fmla="*/ 24 h 397"/>
                  <a:gd name="T78" fmla="*/ 115 w 249"/>
                  <a:gd name="T79" fmla="*/ 0 h 397"/>
                  <a:gd name="T80" fmla="*/ 249 w 249"/>
                  <a:gd name="T81" fmla="*/ 39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9" h="397">
                    <a:moveTo>
                      <a:pt x="115" y="0"/>
                    </a:moveTo>
                    <a:cubicBezTo>
                      <a:pt x="115" y="0"/>
                      <a:pt x="113" y="1"/>
                      <a:pt x="110" y="4"/>
                    </a:cubicBezTo>
                    <a:cubicBezTo>
                      <a:pt x="106" y="7"/>
                      <a:pt x="101" y="10"/>
                      <a:pt x="95" y="15"/>
                    </a:cubicBezTo>
                    <a:cubicBezTo>
                      <a:pt x="92" y="18"/>
                      <a:pt x="88" y="22"/>
                      <a:pt x="84" y="25"/>
                    </a:cubicBezTo>
                    <a:cubicBezTo>
                      <a:pt x="81" y="28"/>
                      <a:pt x="76" y="32"/>
                      <a:pt x="73" y="36"/>
                    </a:cubicBezTo>
                    <a:cubicBezTo>
                      <a:pt x="69" y="41"/>
                      <a:pt x="64" y="45"/>
                      <a:pt x="60" y="50"/>
                    </a:cubicBezTo>
                    <a:cubicBezTo>
                      <a:pt x="56" y="55"/>
                      <a:pt x="52" y="61"/>
                      <a:pt x="47" y="66"/>
                    </a:cubicBezTo>
                    <a:cubicBezTo>
                      <a:pt x="43" y="72"/>
                      <a:pt x="39" y="79"/>
                      <a:pt x="35" y="85"/>
                    </a:cubicBezTo>
                    <a:cubicBezTo>
                      <a:pt x="33" y="88"/>
                      <a:pt x="31" y="92"/>
                      <a:pt x="29" y="95"/>
                    </a:cubicBezTo>
                    <a:cubicBezTo>
                      <a:pt x="27" y="99"/>
                      <a:pt x="26" y="102"/>
                      <a:pt x="24" y="106"/>
                    </a:cubicBezTo>
                    <a:cubicBezTo>
                      <a:pt x="20" y="113"/>
                      <a:pt x="17" y="121"/>
                      <a:pt x="14" y="129"/>
                    </a:cubicBezTo>
                    <a:cubicBezTo>
                      <a:pt x="13" y="133"/>
                      <a:pt x="11" y="137"/>
                      <a:pt x="10" y="142"/>
                    </a:cubicBezTo>
                    <a:cubicBezTo>
                      <a:pt x="9" y="146"/>
                      <a:pt x="7" y="150"/>
                      <a:pt x="6" y="154"/>
                    </a:cubicBezTo>
                    <a:cubicBezTo>
                      <a:pt x="5" y="163"/>
                      <a:pt x="2" y="172"/>
                      <a:pt x="2" y="181"/>
                    </a:cubicBezTo>
                    <a:cubicBezTo>
                      <a:pt x="1" y="186"/>
                      <a:pt x="0" y="190"/>
                      <a:pt x="0" y="195"/>
                    </a:cubicBezTo>
                    <a:cubicBezTo>
                      <a:pt x="0" y="200"/>
                      <a:pt x="0" y="204"/>
                      <a:pt x="0" y="209"/>
                    </a:cubicBezTo>
                    <a:cubicBezTo>
                      <a:pt x="0" y="211"/>
                      <a:pt x="0" y="214"/>
                      <a:pt x="0" y="216"/>
                    </a:cubicBezTo>
                    <a:cubicBezTo>
                      <a:pt x="1" y="223"/>
                      <a:pt x="1" y="223"/>
                      <a:pt x="1" y="223"/>
                    </a:cubicBezTo>
                    <a:cubicBezTo>
                      <a:pt x="1" y="228"/>
                      <a:pt x="2" y="232"/>
                      <a:pt x="2" y="237"/>
                    </a:cubicBezTo>
                    <a:cubicBezTo>
                      <a:pt x="5" y="251"/>
                      <a:pt x="5" y="251"/>
                      <a:pt x="5" y="251"/>
                    </a:cubicBezTo>
                    <a:cubicBezTo>
                      <a:pt x="6" y="253"/>
                      <a:pt x="6" y="256"/>
                      <a:pt x="7" y="258"/>
                    </a:cubicBezTo>
                    <a:cubicBezTo>
                      <a:pt x="9" y="265"/>
                      <a:pt x="9" y="265"/>
                      <a:pt x="9" y="265"/>
                    </a:cubicBezTo>
                    <a:cubicBezTo>
                      <a:pt x="11" y="269"/>
                      <a:pt x="12" y="274"/>
                      <a:pt x="14" y="278"/>
                    </a:cubicBezTo>
                    <a:cubicBezTo>
                      <a:pt x="19" y="291"/>
                      <a:pt x="19" y="291"/>
                      <a:pt x="19" y="291"/>
                    </a:cubicBezTo>
                    <a:cubicBezTo>
                      <a:pt x="21" y="296"/>
                      <a:pt x="24" y="299"/>
                      <a:pt x="26" y="303"/>
                    </a:cubicBezTo>
                    <a:cubicBezTo>
                      <a:pt x="29" y="308"/>
                      <a:pt x="31" y="311"/>
                      <a:pt x="34" y="316"/>
                    </a:cubicBezTo>
                    <a:cubicBezTo>
                      <a:pt x="36" y="319"/>
                      <a:pt x="39" y="323"/>
                      <a:pt x="42" y="326"/>
                    </a:cubicBezTo>
                    <a:cubicBezTo>
                      <a:pt x="45" y="330"/>
                      <a:pt x="48" y="333"/>
                      <a:pt x="51" y="337"/>
                    </a:cubicBezTo>
                    <a:cubicBezTo>
                      <a:pt x="57" y="343"/>
                      <a:pt x="64" y="349"/>
                      <a:pt x="71" y="355"/>
                    </a:cubicBezTo>
                    <a:cubicBezTo>
                      <a:pt x="85" y="365"/>
                      <a:pt x="100" y="374"/>
                      <a:pt x="114" y="380"/>
                    </a:cubicBezTo>
                    <a:cubicBezTo>
                      <a:pt x="129" y="386"/>
                      <a:pt x="144" y="390"/>
                      <a:pt x="157" y="393"/>
                    </a:cubicBezTo>
                    <a:cubicBezTo>
                      <a:pt x="164" y="394"/>
                      <a:pt x="171" y="395"/>
                      <a:pt x="177" y="396"/>
                    </a:cubicBezTo>
                    <a:cubicBezTo>
                      <a:pt x="180" y="396"/>
                      <a:pt x="183" y="396"/>
                      <a:pt x="186" y="396"/>
                    </a:cubicBezTo>
                    <a:cubicBezTo>
                      <a:pt x="189" y="396"/>
                      <a:pt x="192" y="396"/>
                      <a:pt x="195" y="397"/>
                    </a:cubicBezTo>
                    <a:cubicBezTo>
                      <a:pt x="197" y="397"/>
                      <a:pt x="199" y="397"/>
                      <a:pt x="202" y="397"/>
                    </a:cubicBezTo>
                    <a:cubicBezTo>
                      <a:pt x="202" y="397"/>
                      <a:pt x="203" y="397"/>
                      <a:pt x="203" y="397"/>
                    </a:cubicBezTo>
                    <a:cubicBezTo>
                      <a:pt x="206" y="397"/>
                      <a:pt x="208" y="396"/>
                      <a:pt x="211" y="396"/>
                    </a:cubicBezTo>
                    <a:cubicBezTo>
                      <a:pt x="213" y="396"/>
                      <a:pt x="216" y="396"/>
                      <a:pt x="218" y="396"/>
                    </a:cubicBezTo>
                    <a:cubicBezTo>
                      <a:pt x="220" y="396"/>
                      <a:pt x="222" y="395"/>
                      <a:pt x="224" y="395"/>
                    </a:cubicBezTo>
                    <a:cubicBezTo>
                      <a:pt x="228" y="395"/>
                      <a:pt x="232" y="395"/>
                      <a:pt x="235" y="394"/>
                    </a:cubicBezTo>
                    <a:cubicBezTo>
                      <a:pt x="238" y="393"/>
                      <a:pt x="240" y="393"/>
                      <a:pt x="243" y="393"/>
                    </a:cubicBezTo>
                    <a:cubicBezTo>
                      <a:pt x="247" y="392"/>
                      <a:pt x="249" y="391"/>
                      <a:pt x="249" y="391"/>
                    </a:cubicBezTo>
                    <a:cubicBezTo>
                      <a:pt x="249" y="391"/>
                      <a:pt x="247" y="392"/>
                      <a:pt x="243" y="392"/>
                    </a:cubicBezTo>
                    <a:cubicBezTo>
                      <a:pt x="240" y="393"/>
                      <a:pt x="238" y="393"/>
                      <a:pt x="235" y="393"/>
                    </a:cubicBezTo>
                    <a:cubicBezTo>
                      <a:pt x="232" y="394"/>
                      <a:pt x="228" y="394"/>
                      <a:pt x="224" y="394"/>
                    </a:cubicBezTo>
                    <a:cubicBezTo>
                      <a:pt x="222" y="394"/>
                      <a:pt x="220" y="394"/>
                      <a:pt x="218" y="395"/>
                    </a:cubicBezTo>
                    <a:cubicBezTo>
                      <a:pt x="216" y="395"/>
                      <a:pt x="213" y="395"/>
                      <a:pt x="211" y="395"/>
                    </a:cubicBezTo>
                    <a:cubicBezTo>
                      <a:pt x="208" y="395"/>
                      <a:pt x="206" y="395"/>
                      <a:pt x="203" y="395"/>
                    </a:cubicBezTo>
                    <a:cubicBezTo>
                      <a:pt x="201" y="395"/>
                      <a:pt x="198" y="394"/>
                      <a:pt x="195" y="394"/>
                    </a:cubicBezTo>
                    <a:cubicBezTo>
                      <a:pt x="192" y="394"/>
                      <a:pt x="190" y="394"/>
                      <a:pt x="187" y="394"/>
                    </a:cubicBezTo>
                    <a:cubicBezTo>
                      <a:pt x="184" y="393"/>
                      <a:pt x="181" y="393"/>
                      <a:pt x="178" y="393"/>
                    </a:cubicBezTo>
                    <a:cubicBezTo>
                      <a:pt x="171" y="392"/>
                      <a:pt x="165" y="390"/>
                      <a:pt x="158" y="389"/>
                    </a:cubicBezTo>
                    <a:cubicBezTo>
                      <a:pt x="145" y="386"/>
                      <a:pt x="131" y="381"/>
                      <a:pt x="117" y="375"/>
                    </a:cubicBezTo>
                    <a:cubicBezTo>
                      <a:pt x="103" y="368"/>
                      <a:pt x="89" y="359"/>
                      <a:pt x="76" y="349"/>
                    </a:cubicBezTo>
                    <a:cubicBezTo>
                      <a:pt x="69" y="343"/>
                      <a:pt x="63" y="337"/>
                      <a:pt x="58" y="331"/>
                    </a:cubicBezTo>
                    <a:cubicBezTo>
                      <a:pt x="55" y="327"/>
                      <a:pt x="52" y="324"/>
                      <a:pt x="50" y="321"/>
                    </a:cubicBezTo>
                    <a:cubicBezTo>
                      <a:pt x="47" y="317"/>
                      <a:pt x="44" y="313"/>
                      <a:pt x="42" y="310"/>
                    </a:cubicBezTo>
                    <a:cubicBezTo>
                      <a:pt x="33" y="295"/>
                      <a:pt x="25" y="279"/>
                      <a:pt x="21" y="261"/>
                    </a:cubicBezTo>
                    <a:cubicBezTo>
                      <a:pt x="19" y="255"/>
                      <a:pt x="19" y="255"/>
                      <a:pt x="19" y="255"/>
                    </a:cubicBezTo>
                    <a:cubicBezTo>
                      <a:pt x="18" y="253"/>
                      <a:pt x="18" y="251"/>
                      <a:pt x="18" y="248"/>
                    </a:cubicBezTo>
                    <a:cubicBezTo>
                      <a:pt x="16" y="235"/>
                      <a:pt x="16" y="235"/>
                      <a:pt x="16" y="235"/>
                    </a:cubicBezTo>
                    <a:cubicBezTo>
                      <a:pt x="15" y="231"/>
                      <a:pt x="15" y="226"/>
                      <a:pt x="15" y="222"/>
                    </a:cubicBezTo>
                    <a:cubicBezTo>
                      <a:pt x="15" y="216"/>
                      <a:pt x="15" y="216"/>
                      <a:pt x="15" y="216"/>
                    </a:cubicBezTo>
                    <a:cubicBezTo>
                      <a:pt x="15" y="213"/>
                      <a:pt x="15" y="211"/>
                      <a:pt x="15" y="209"/>
                    </a:cubicBezTo>
                    <a:cubicBezTo>
                      <a:pt x="15" y="205"/>
                      <a:pt x="15" y="200"/>
                      <a:pt x="16" y="196"/>
                    </a:cubicBezTo>
                    <a:cubicBezTo>
                      <a:pt x="16" y="192"/>
                      <a:pt x="17" y="188"/>
                      <a:pt x="17" y="183"/>
                    </a:cubicBezTo>
                    <a:cubicBezTo>
                      <a:pt x="18" y="175"/>
                      <a:pt x="21" y="167"/>
                      <a:pt x="23" y="159"/>
                    </a:cubicBezTo>
                    <a:cubicBezTo>
                      <a:pt x="24" y="155"/>
                      <a:pt x="25" y="151"/>
                      <a:pt x="27" y="147"/>
                    </a:cubicBezTo>
                    <a:cubicBezTo>
                      <a:pt x="28" y="143"/>
                      <a:pt x="29" y="139"/>
                      <a:pt x="31" y="136"/>
                    </a:cubicBezTo>
                    <a:cubicBezTo>
                      <a:pt x="34" y="128"/>
                      <a:pt x="37" y="121"/>
                      <a:pt x="41" y="115"/>
                    </a:cubicBezTo>
                    <a:cubicBezTo>
                      <a:pt x="43" y="111"/>
                      <a:pt x="44" y="108"/>
                      <a:pt x="46" y="105"/>
                    </a:cubicBezTo>
                    <a:cubicBezTo>
                      <a:pt x="48" y="102"/>
                      <a:pt x="50" y="99"/>
                      <a:pt x="52" y="96"/>
                    </a:cubicBezTo>
                    <a:cubicBezTo>
                      <a:pt x="56" y="90"/>
                      <a:pt x="60" y="84"/>
                      <a:pt x="64" y="79"/>
                    </a:cubicBezTo>
                    <a:cubicBezTo>
                      <a:pt x="68" y="74"/>
                      <a:pt x="72" y="69"/>
                      <a:pt x="76" y="64"/>
                    </a:cubicBezTo>
                    <a:cubicBezTo>
                      <a:pt x="81" y="60"/>
                      <a:pt x="85" y="56"/>
                      <a:pt x="88" y="52"/>
                    </a:cubicBezTo>
                    <a:cubicBezTo>
                      <a:pt x="92" y="48"/>
                      <a:pt x="96" y="45"/>
                      <a:pt x="99" y="43"/>
                    </a:cubicBezTo>
                    <a:cubicBezTo>
                      <a:pt x="103" y="40"/>
                      <a:pt x="106" y="37"/>
                      <a:pt x="109" y="35"/>
                    </a:cubicBezTo>
                    <a:cubicBezTo>
                      <a:pt x="115" y="30"/>
                      <a:pt x="121" y="26"/>
                      <a:pt x="124" y="24"/>
                    </a:cubicBezTo>
                    <a:cubicBezTo>
                      <a:pt x="128" y="21"/>
                      <a:pt x="130" y="20"/>
                      <a:pt x="130" y="20"/>
                    </a:cubicBezTo>
                    <a:cubicBezTo>
                      <a:pt x="115" y="0"/>
                      <a:pt x="115" y="0"/>
                      <a:pt x="115" y="0"/>
                    </a:cubicBezTo>
                    <a:close/>
                    <a:moveTo>
                      <a:pt x="249" y="391"/>
                    </a:moveTo>
                    <a:cubicBezTo>
                      <a:pt x="249" y="391"/>
                      <a:pt x="249" y="391"/>
                      <a:pt x="249" y="3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grpSp>
      </p:grpSp>
      <p:sp>
        <p:nvSpPr>
          <p:cNvPr id="108" name="矩形 98"/>
          <p:cNvSpPr/>
          <p:nvPr/>
        </p:nvSpPr>
        <p:spPr>
          <a:xfrm>
            <a:off x="3446463" y="3925138"/>
            <a:ext cx="7831137" cy="646331"/>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fontAlgn="auto">
              <a:lnSpc>
                <a:spcPct val="150000"/>
              </a:lnSpc>
              <a:buNone/>
            </a:pPr>
            <a:r>
              <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rPr>
              <a:t>      实务中，大部分委托人更关注于合同条款的修改内容，而忽视了提示风险内容，最终引发潜在风险而损害自身权益。</a:t>
            </a:r>
            <a:endParaRPr lang="zh-CN" altLang="en-US" sz="1400" dirty="0">
              <a:solidFill>
                <a:schemeClr val="tx1">
                  <a:lumMod val="65000"/>
                  <a:lumOff val="35000"/>
                </a:schemeClr>
              </a:solidFill>
            </a:endParaRPr>
          </a:p>
        </p:txBody>
      </p:sp>
      <p:sp>
        <p:nvSpPr>
          <p:cNvPr id="110" name="矩形 100"/>
          <p:cNvSpPr/>
          <p:nvPr/>
        </p:nvSpPr>
        <p:spPr>
          <a:xfrm>
            <a:off x="3446463" y="2210748"/>
            <a:ext cx="7831137" cy="1328569"/>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50000"/>
              </a:lnSpc>
              <a:buNone/>
            </a:pPr>
            <a:r>
              <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rPr>
              <a:t>        一般情况下，合同法律审查后，除合同直接修改文本外，律师会在合同文本附上批注意见，将不便于直接修改、不适于为交易对方所见的相关法律、商业风险提示于委托人（如交易对方商业资质、商业资信问题等），该等批注意见也是为合同签批部门提供参考的重要依据。</a:t>
            </a:r>
            <a:endParaRPr lang="en-US" altLang="zh-CN" sz="1200" dirty="0">
              <a:solidFill>
                <a:schemeClr val="tx1">
                  <a:lumMod val="65000"/>
                  <a:lumOff val="35000"/>
                </a:schemeClr>
              </a:solidFill>
              <a:latin typeface="微软雅黑" panose="020B0503020204020204" charset="-122"/>
              <a:ea typeface="微软雅黑" panose="020B0503020204020204" charset="-122"/>
              <a:cs typeface="+mn-ea"/>
              <a:sym typeface="+mn-lt"/>
            </a:endParaRPr>
          </a:p>
          <a:p>
            <a:pPr marL="0" lvl="0" indent="0">
              <a:lnSpc>
                <a:spcPct val="150000"/>
              </a:lnSpc>
              <a:buNone/>
            </a:pPr>
            <a:r>
              <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rPr>
              <a:t>        </a:t>
            </a:r>
            <a:r>
              <a:rPr lang="en-US" altLang="zh-CN" sz="1200" dirty="0">
                <a:solidFill>
                  <a:schemeClr val="tx1">
                    <a:lumMod val="65000"/>
                    <a:lumOff val="35000"/>
                  </a:schemeClr>
                </a:solidFill>
                <a:latin typeface="微软雅黑" panose="020B0503020204020204" charset="-122"/>
                <a:ea typeface="微软雅黑" panose="020B0503020204020204" charset="-122"/>
                <a:cs typeface="+mn-ea"/>
                <a:sym typeface="+mn-lt"/>
              </a:rPr>
              <a:t> </a:t>
            </a:r>
            <a:r>
              <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rPr>
              <a:t>对于不适于为交易对方所见的相关法律、商业风险的提示，如果转给交易对方，这样会引起不必要麻烦。</a:t>
            </a:r>
            <a:endParaRPr lang="en-US" altLang="zh-CN" sz="1200" dirty="0">
              <a:solidFill>
                <a:schemeClr val="tx1">
                  <a:lumMod val="65000"/>
                  <a:lumOff val="35000"/>
                </a:schemeClr>
              </a:solidFill>
              <a:latin typeface="微软雅黑" panose="020B0503020204020204" charset="-122"/>
              <a:ea typeface="微软雅黑" panose="020B0503020204020204" charset="-122"/>
              <a:cs typeface="+mn-ea"/>
              <a:sym typeface="+mn-lt"/>
            </a:endParaRPr>
          </a:p>
        </p:txBody>
      </p:sp>
      <p:cxnSp>
        <p:nvCxnSpPr>
          <p:cNvPr id="111" name="直接连接符 110"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2" name="圆角矩形 111"/>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圆角矩形 112"/>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圆角矩形 113"/>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1205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三</a:t>
            </a:r>
          </a:p>
        </p:txBody>
      </p:sp>
      <p:cxnSp>
        <p:nvCxnSpPr>
          <p:cNvPr id="116" name="直接连接符 115"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7" name="文本框 4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097212" y="249845"/>
            <a:ext cx="3855720" cy="460375"/>
          </a:xfrm>
          <a:prstGeom prst="rect">
            <a:avLst/>
          </a:prstGeom>
          <a:noFill/>
        </p:spPr>
        <p:txBody>
          <a:bodyPr wrap="none" rtlCol="0">
            <a:spAutoFit/>
          </a:bodyPr>
          <a:lstStyle/>
          <a:p>
            <a:r>
              <a:rPr lang="zh-CN" altLang="en-US" sz="2400" b="1" dirty="0">
                <a:solidFill>
                  <a:srgbClr val="124062"/>
                </a:solidFill>
                <a:latin typeface="Arial Black" panose="020B0A04020102020204" pitchFamily="34" charset="0"/>
                <a:ea typeface="创艺简细圆" pitchFamily="2" charset="-122"/>
                <a:cs typeface="Kartika" panose="02020503030404060203" pitchFamily="18" charset="0"/>
              </a:rPr>
              <a:t>合同条款中存在的主要问题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vertical)">
                                      <p:cBhvr>
                                        <p:cTn id="7" dur="500"/>
                                        <p:tgtEl>
                                          <p:spTgt spid="11"/>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10"/>
                                        </p:tgtEl>
                                        <p:attrNameLst>
                                          <p:attrName>style.visibility</p:attrName>
                                        </p:attrNameLst>
                                      </p:cBhvr>
                                      <p:to>
                                        <p:strVal val="visible"/>
                                      </p:to>
                                    </p:set>
                                    <p:anim calcmode="lin" valueType="num">
                                      <p:cBhvr additive="base">
                                        <p:cTn id="10" dur="500"/>
                                        <p:tgtEl>
                                          <p:spTgt spid="110"/>
                                        </p:tgtEl>
                                        <p:attrNameLst>
                                          <p:attrName>ppt_y</p:attrName>
                                        </p:attrNameLst>
                                      </p:cBhvr>
                                      <p:tavLst>
                                        <p:tav tm="0">
                                          <p:val>
                                            <p:strVal val="#ppt_y+#ppt_h*1.125000"/>
                                          </p:val>
                                        </p:tav>
                                        <p:tav tm="100000">
                                          <p:val>
                                            <p:strVal val="#ppt_y"/>
                                          </p:val>
                                        </p:tav>
                                      </p:tavLst>
                                    </p:anim>
                                    <p:animEffect transition="in" filter="wipe(up)">
                                      <p:cBhvr>
                                        <p:cTn id="11" dur="500"/>
                                        <p:tgtEl>
                                          <p:spTgt spid="110"/>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wipe(left)">
                                      <p:cBhvr>
                                        <p:cTn id="15" dur="500"/>
                                        <p:tgtEl>
                                          <p:spTgt spid="85"/>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88"/>
                                        </p:tgtEl>
                                        <p:attrNameLst>
                                          <p:attrName>style.visibility</p:attrName>
                                        </p:attrNameLst>
                                      </p:cBhvr>
                                      <p:to>
                                        <p:strVal val="visible"/>
                                      </p:to>
                                    </p:set>
                                    <p:anim calcmode="lin" valueType="num">
                                      <p:cBhvr>
                                        <p:cTn id="19" dur="500" fill="hold"/>
                                        <p:tgtEl>
                                          <p:spTgt spid="88"/>
                                        </p:tgtEl>
                                        <p:attrNameLst>
                                          <p:attrName>ppt_w</p:attrName>
                                        </p:attrNameLst>
                                      </p:cBhvr>
                                      <p:tavLst>
                                        <p:tav tm="0">
                                          <p:val>
                                            <p:fltVal val="0"/>
                                          </p:val>
                                        </p:tav>
                                        <p:tav tm="100000">
                                          <p:val>
                                            <p:strVal val="#ppt_w"/>
                                          </p:val>
                                        </p:tav>
                                      </p:tavLst>
                                    </p:anim>
                                    <p:anim calcmode="lin" valueType="num">
                                      <p:cBhvr>
                                        <p:cTn id="20" dur="500" fill="hold"/>
                                        <p:tgtEl>
                                          <p:spTgt spid="88"/>
                                        </p:tgtEl>
                                        <p:attrNameLst>
                                          <p:attrName>ppt_h</p:attrName>
                                        </p:attrNameLst>
                                      </p:cBhvr>
                                      <p:tavLst>
                                        <p:tav tm="0">
                                          <p:val>
                                            <p:fltVal val="0"/>
                                          </p:val>
                                        </p:tav>
                                        <p:tav tm="100000">
                                          <p:val>
                                            <p:strVal val="#ppt_h"/>
                                          </p:val>
                                        </p:tav>
                                      </p:tavLst>
                                    </p:anim>
                                    <p:animEffect transition="in" filter="fade">
                                      <p:cBhvr>
                                        <p:cTn id="21" dur="500"/>
                                        <p:tgtEl>
                                          <p:spTgt spid="88"/>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108"/>
                                        </p:tgtEl>
                                        <p:attrNameLst>
                                          <p:attrName>style.visibility</p:attrName>
                                        </p:attrNameLst>
                                      </p:cBhvr>
                                      <p:to>
                                        <p:strVal val="visible"/>
                                      </p:to>
                                    </p:set>
                                    <p:anim calcmode="lin" valueType="num">
                                      <p:cBhvr additive="base">
                                        <p:cTn id="24" dur="500"/>
                                        <p:tgtEl>
                                          <p:spTgt spid="108"/>
                                        </p:tgtEl>
                                        <p:attrNameLst>
                                          <p:attrName>ppt_y</p:attrName>
                                        </p:attrNameLst>
                                      </p:cBhvr>
                                      <p:tavLst>
                                        <p:tav tm="0">
                                          <p:val>
                                            <p:strVal val="#ppt_y-#ppt_h*1.125000"/>
                                          </p:val>
                                        </p:tav>
                                        <p:tav tm="100000">
                                          <p:val>
                                            <p:strVal val="#ppt_y"/>
                                          </p:val>
                                        </p:tav>
                                      </p:tavLst>
                                    </p:anim>
                                    <p:animEffect transition="in" filter="wipe(down)">
                                      <p:cBhvr>
                                        <p:cTn id="25" dur="500"/>
                                        <p:tgtEl>
                                          <p:spTgt spid="108"/>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93"/>
                                        </p:tgtEl>
                                        <p:attrNameLst>
                                          <p:attrName>style.visibility</p:attrName>
                                        </p:attrNameLst>
                                      </p:cBhvr>
                                      <p:to>
                                        <p:strVal val="visible"/>
                                      </p:to>
                                    </p:set>
                                    <p:anim calcmode="lin" valueType="num">
                                      <p:cBhvr>
                                        <p:cTn id="29" dur="500" fill="hold"/>
                                        <p:tgtEl>
                                          <p:spTgt spid="93"/>
                                        </p:tgtEl>
                                        <p:attrNameLst>
                                          <p:attrName>ppt_w</p:attrName>
                                        </p:attrNameLst>
                                      </p:cBhvr>
                                      <p:tavLst>
                                        <p:tav tm="0">
                                          <p:val>
                                            <p:fltVal val="0"/>
                                          </p:val>
                                        </p:tav>
                                        <p:tav tm="100000">
                                          <p:val>
                                            <p:strVal val="#ppt_w"/>
                                          </p:val>
                                        </p:tav>
                                      </p:tavLst>
                                    </p:anim>
                                    <p:anim calcmode="lin" valueType="num">
                                      <p:cBhvr>
                                        <p:cTn id="30" dur="500" fill="hold"/>
                                        <p:tgtEl>
                                          <p:spTgt spid="93"/>
                                        </p:tgtEl>
                                        <p:attrNameLst>
                                          <p:attrName>ppt_h</p:attrName>
                                        </p:attrNameLst>
                                      </p:cBhvr>
                                      <p:tavLst>
                                        <p:tav tm="0">
                                          <p:val>
                                            <p:fltVal val="0"/>
                                          </p:val>
                                        </p:tav>
                                        <p:tav tm="100000">
                                          <p:val>
                                            <p:strVal val="#ppt_h"/>
                                          </p:val>
                                        </p:tav>
                                      </p:tavLst>
                                    </p:anim>
                                    <p:animEffect transition="in" filter="fade">
                                      <p:cBhvr>
                                        <p:cTn id="31"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45602" y="2156488"/>
            <a:ext cx="2127250" cy="368300"/>
          </a:xfrm>
          <a:prstGeom prst="rect">
            <a:avLst/>
          </a:prstGeom>
          <a:noFill/>
        </p:spPr>
        <p:txBody>
          <a:bodyPr wrap="none" rtlCol="0">
            <a:spAutoFit/>
          </a:bodyPr>
          <a:lstStyle/>
          <a:p>
            <a:pPr algn="l"/>
            <a:r>
              <a:rPr lang="zh-CN" altLang="en-US" dirty="0">
                <a:solidFill>
                  <a:srgbClr val="124062"/>
                </a:solidFill>
              </a:rPr>
              <a:t>（</a:t>
            </a:r>
            <a:r>
              <a:rPr lang="en-US" altLang="zh-CN" dirty="0">
                <a:solidFill>
                  <a:srgbClr val="124062"/>
                </a:solidFill>
              </a:rPr>
              <a:t>4</a:t>
            </a:r>
            <a:r>
              <a:rPr lang="zh-CN" altLang="en-US" dirty="0">
                <a:solidFill>
                  <a:srgbClr val="124062"/>
                </a:solidFill>
              </a:rPr>
              <a:t>）</a:t>
            </a:r>
            <a:r>
              <a:rPr lang="zh-CN" altLang="en-US" dirty="0">
                <a:solidFill>
                  <a:schemeClr val="tx1">
                    <a:lumMod val="65000"/>
                    <a:lumOff val="35000"/>
                  </a:schemeClr>
                </a:solidFill>
                <a:latin typeface="Bebas" pitchFamily="2" charset="0"/>
                <a:ea typeface="微软雅黑" panose="020B0503020204020204" charset="-122"/>
                <a:cs typeface="Lato Light"/>
                <a:sym typeface="Bebas" pitchFamily="2" charset="0"/>
              </a:rPr>
              <a:t>存在补签合同</a:t>
            </a:r>
            <a:endParaRPr lang="zh-CN" altLang="en-US" dirty="0">
              <a:solidFill>
                <a:srgbClr val="124062"/>
              </a:solidFill>
            </a:endParaRPr>
          </a:p>
        </p:txBody>
      </p:sp>
      <p:grpSp>
        <p:nvGrpSpPr>
          <p:cNvPr id="144" name="组合 143"/>
          <p:cNvGrpSpPr/>
          <p:nvPr/>
        </p:nvGrpSpPr>
        <p:grpSpPr>
          <a:xfrm>
            <a:off x="5651500" y="3511886"/>
            <a:ext cx="953770" cy="620395"/>
            <a:chOff x="8900" y="4771"/>
            <a:chExt cx="1502" cy="977"/>
          </a:xfrm>
          <a:solidFill>
            <a:srgbClr val="6E8E92"/>
          </a:solidFill>
        </p:grpSpPr>
        <p:cxnSp>
          <p:nvCxnSpPr>
            <p:cNvPr id="145" name="直接连接符 144"/>
            <p:cNvCxnSpPr/>
            <p:nvPr/>
          </p:nvCxnSpPr>
          <p:spPr>
            <a:xfrm flipH="1">
              <a:off x="8900" y="4854"/>
              <a:ext cx="1444" cy="894"/>
            </a:xfrm>
            <a:prstGeom prst="line">
              <a:avLst/>
            </a:prstGeom>
            <a:grpFill/>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6" name="椭圆 145"/>
            <p:cNvSpPr/>
            <p:nvPr/>
          </p:nvSpPr>
          <p:spPr>
            <a:xfrm flipH="1">
              <a:off x="10188" y="4771"/>
              <a:ext cx="214" cy="21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grpSp>
      <p:grpSp>
        <p:nvGrpSpPr>
          <p:cNvPr id="147" name="组合 146"/>
          <p:cNvGrpSpPr/>
          <p:nvPr/>
        </p:nvGrpSpPr>
        <p:grpSpPr>
          <a:xfrm>
            <a:off x="5651500" y="4687906"/>
            <a:ext cx="953770" cy="660400"/>
            <a:chOff x="8900" y="6550"/>
            <a:chExt cx="1502" cy="1040"/>
          </a:xfrm>
          <a:solidFill>
            <a:srgbClr val="6E8E92"/>
          </a:solidFill>
        </p:grpSpPr>
        <p:sp>
          <p:nvSpPr>
            <p:cNvPr id="148" name="椭圆 147"/>
            <p:cNvSpPr/>
            <p:nvPr/>
          </p:nvSpPr>
          <p:spPr>
            <a:xfrm flipH="1">
              <a:off x="10188" y="6550"/>
              <a:ext cx="214" cy="21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cxnSp>
          <p:nvCxnSpPr>
            <p:cNvPr id="149" name="直接连接符 148"/>
            <p:cNvCxnSpPr/>
            <p:nvPr/>
          </p:nvCxnSpPr>
          <p:spPr>
            <a:xfrm flipH="1">
              <a:off x="8900" y="6696"/>
              <a:ext cx="1444" cy="894"/>
            </a:xfrm>
            <a:prstGeom prst="line">
              <a:avLst/>
            </a:prstGeom>
            <a:grpFill/>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52" name="矩形 24"/>
          <p:cNvSpPr/>
          <p:nvPr/>
        </p:nvSpPr>
        <p:spPr>
          <a:xfrm>
            <a:off x="8385175" y="2866390"/>
            <a:ext cx="3206750" cy="1998689"/>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fontAlgn="auto">
              <a:lnSpc>
                <a:spcPct val="150000"/>
              </a:lnSpc>
              <a:buNone/>
            </a:pPr>
            <a:r>
              <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rPr>
              <a:t>存在技术服务合同、技术咨询合同等合同模板滥用的情形，每一份合同，虽然有共通点，如：适用的法律、争议处理、不可抗力、生效条件等等，但每一份合同又有其特殊性，合同条款项下具体权利义务则依据每个交易项目而设定，如果滥用合同范本，可能会导致合同文本偏离实际约定和交易目的。</a:t>
            </a:r>
            <a:endParaRPr lang="zh-CN" altLang="en-US" sz="1200" dirty="0">
              <a:solidFill>
                <a:schemeClr val="tx1">
                  <a:lumMod val="65000"/>
                  <a:lumOff val="35000"/>
                </a:schemeClr>
              </a:solidFill>
              <a:latin typeface="微软雅黑" panose="020B0503020204020204" charset="-122"/>
              <a:ea typeface="微软雅黑" panose="020B0503020204020204" charset="-122"/>
              <a:cs typeface="+mn-ea"/>
            </a:endParaRPr>
          </a:p>
        </p:txBody>
      </p:sp>
      <p:sp>
        <p:nvSpPr>
          <p:cNvPr id="156" name="矩形 28"/>
          <p:cNvSpPr/>
          <p:nvPr/>
        </p:nvSpPr>
        <p:spPr>
          <a:xfrm>
            <a:off x="808355" y="3077845"/>
            <a:ext cx="3395980" cy="2841804"/>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l" fontAlgn="auto">
              <a:lnSpc>
                <a:spcPct val="150000"/>
              </a:lnSpc>
              <a:buNone/>
            </a:pPr>
            <a:r>
              <a:rPr sz="1200" dirty="0">
                <a:solidFill>
                  <a:schemeClr val="tx1">
                    <a:lumMod val="65000"/>
                    <a:lumOff val="35000"/>
                  </a:schemeClr>
                </a:solidFill>
                <a:latin typeface="微软雅黑" panose="020B0503020204020204" charset="-122"/>
                <a:ea typeface="微软雅黑" panose="020B0503020204020204" charset="-122"/>
                <a:cs typeface="+mn-ea"/>
                <a:sym typeface="+mn-lt"/>
              </a:rPr>
              <a:t>有部分合同存在补签现象。</a:t>
            </a:r>
          </a:p>
          <a:p>
            <a:pPr marL="0" lvl="0" indent="0" algn="l" fontAlgn="auto">
              <a:lnSpc>
                <a:spcPct val="150000"/>
              </a:lnSpc>
              <a:buNone/>
            </a:pPr>
            <a:r>
              <a:rPr sz="1200" dirty="0" err="1">
                <a:solidFill>
                  <a:schemeClr val="tx1">
                    <a:lumMod val="65000"/>
                    <a:lumOff val="35000"/>
                  </a:schemeClr>
                </a:solidFill>
                <a:latin typeface="微软雅黑" panose="020B0503020204020204" charset="-122"/>
                <a:ea typeface="微软雅黑" panose="020B0503020204020204" charset="-122"/>
                <a:cs typeface="+mn-ea"/>
                <a:sym typeface="+mn-lt"/>
              </a:rPr>
              <a:t>由于补签合同会导致合同的生效日期、履行期限及有效期限等约定</a:t>
            </a:r>
            <a:r>
              <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rPr>
              <a:t>比较</a:t>
            </a:r>
            <a:r>
              <a:rPr sz="1200" dirty="0" err="1">
                <a:solidFill>
                  <a:schemeClr val="tx1">
                    <a:lumMod val="65000"/>
                    <a:lumOff val="35000"/>
                  </a:schemeClr>
                </a:solidFill>
                <a:latin typeface="微软雅黑" panose="020B0503020204020204" charset="-122"/>
                <a:ea typeface="微软雅黑" panose="020B0503020204020204" charset="-122"/>
                <a:cs typeface="+mn-ea"/>
                <a:sym typeface="+mn-lt"/>
              </a:rPr>
              <a:t>混乱，且不利于事先规范项目实施过程双方的权利义务，存在较大的法律风险</a:t>
            </a:r>
            <a:r>
              <a:rPr lang="zh-CN" sz="1200" dirty="0">
                <a:solidFill>
                  <a:schemeClr val="tx1">
                    <a:lumMod val="65000"/>
                    <a:lumOff val="35000"/>
                  </a:schemeClr>
                </a:solidFill>
                <a:latin typeface="微软雅黑" panose="020B0503020204020204" charset="-122"/>
                <a:ea typeface="微软雅黑" panose="020B0503020204020204" charset="-122"/>
                <a:cs typeface="+mn-ea"/>
                <a:sym typeface="+mn-lt"/>
              </a:rPr>
              <a:t>。</a:t>
            </a:r>
          </a:p>
          <a:p>
            <a:pPr marL="0" lvl="0" indent="0" algn="l" fontAlgn="auto">
              <a:lnSpc>
                <a:spcPct val="150000"/>
              </a:lnSpc>
              <a:buNone/>
            </a:pPr>
            <a:r>
              <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rPr>
              <a:t>合同谈判人员或具体负责人员应在项目开展前就按规定走合同送审流程，确保项目的合规性，签署合同后再开展具体工作</a:t>
            </a:r>
            <a:r>
              <a:rPr sz="1200" dirty="0">
                <a:solidFill>
                  <a:schemeClr val="tx1">
                    <a:lumMod val="65000"/>
                    <a:lumOff val="35000"/>
                  </a:schemeClr>
                </a:solidFill>
                <a:latin typeface="微软雅黑" panose="020B0503020204020204" charset="-122"/>
                <a:ea typeface="微软雅黑" panose="020B0503020204020204" charset="-122"/>
                <a:cs typeface="+mn-ea"/>
                <a:sym typeface="+mn-lt"/>
              </a:rPr>
              <a:t>，</a:t>
            </a:r>
            <a:r>
              <a:rPr lang="zh-CN" sz="1200" dirty="0">
                <a:solidFill>
                  <a:schemeClr val="tx1">
                    <a:lumMod val="65000"/>
                    <a:lumOff val="35000"/>
                  </a:schemeClr>
                </a:solidFill>
                <a:latin typeface="微软雅黑" panose="020B0503020204020204" charset="-122"/>
                <a:ea typeface="微软雅黑" panose="020B0503020204020204" charset="-122"/>
                <a:cs typeface="+mn-ea"/>
                <a:sym typeface="+mn-lt"/>
              </a:rPr>
              <a:t>以防出现不必要的纠纷</a:t>
            </a:r>
            <a:r>
              <a:rPr sz="1200" dirty="0">
                <a:solidFill>
                  <a:schemeClr val="tx1">
                    <a:lumMod val="65000"/>
                    <a:lumOff val="35000"/>
                  </a:schemeClr>
                </a:solidFill>
                <a:latin typeface="微软雅黑" panose="020B0503020204020204" charset="-122"/>
                <a:ea typeface="微软雅黑" panose="020B0503020204020204" charset="-122"/>
                <a:cs typeface="+mn-ea"/>
                <a:sym typeface="+mn-lt"/>
              </a:rPr>
              <a:t>。</a:t>
            </a:r>
          </a:p>
        </p:txBody>
      </p:sp>
      <p:grpSp>
        <p:nvGrpSpPr>
          <p:cNvPr id="162" name="组合 161"/>
          <p:cNvGrpSpPr/>
          <p:nvPr/>
        </p:nvGrpSpPr>
        <p:grpSpPr>
          <a:xfrm>
            <a:off x="4713605" y="2253951"/>
            <a:ext cx="881380" cy="881380"/>
            <a:chOff x="7423" y="2717"/>
            <a:chExt cx="1388" cy="1388"/>
          </a:xfrm>
        </p:grpSpPr>
        <p:sp>
          <p:nvSpPr>
            <p:cNvPr id="163" name="泪滴形 162"/>
            <p:cNvSpPr/>
            <p:nvPr/>
          </p:nvSpPr>
          <p:spPr>
            <a:xfrm rot="4903424">
              <a:off x="7423" y="2717"/>
              <a:ext cx="1389" cy="1389"/>
            </a:xfrm>
            <a:prstGeom prst="teardrop">
              <a:avLst/>
            </a:prstGeom>
            <a:solidFill>
              <a:srgbClr val="6E8E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164" name="KSO_Shape"/>
            <p:cNvSpPr/>
            <p:nvPr/>
          </p:nvSpPr>
          <p:spPr>
            <a:xfrm>
              <a:off x="7763" y="3143"/>
              <a:ext cx="710" cy="538"/>
            </a:xfrm>
            <a:custGeom>
              <a:avLst/>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grpSp>
      <p:grpSp>
        <p:nvGrpSpPr>
          <p:cNvPr id="165" name="组合 164"/>
          <p:cNvGrpSpPr/>
          <p:nvPr/>
        </p:nvGrpSpPr>
        <p:grpSpPr>
          <a:xfrm>
            <a:off x="4656453" y="3844324"/>
            <a:ext cx="881380" cy="881380"/>
            <a:chOff x="7423" y="4524"/>
            <a:chExt cx="1388" cy="1388"/>
          </a:xfrm>
        </p:grpSpPr>
        <p:sp>
          <p:nvSpPr>
            <p:cNvPr id="166" name="泪滴形 165"/>
            <p:cNvSpPr/>
            <p:nvPr/>
          </p:nvSpPr>
          <p:spPr>
            <a:xfrm rot="4903424">
              <a:off x="7423" y="4524"/>
              <a:ext cx="1389" cy="1389"/>
            </a:xfrm>
            <a:prstGeom prst="teardrop">
              <a:avLst/>
            </a:prstGeom>
            <a:solidFill>
              <a:srgbClr val="6E8E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167" name="KSO_Shape"/>
            <p:cNvSpPr/>
            <p:nvPr/>
          </p:nvSpPr>
          <p:spPr>
            <a:xfrm>
              <a:off x="7730" y="4965"/>
              <a:ext cx="770" cy="508"/>
            </a:xfrm>
            <a:custGeom>
              <a:avLst/>
              <a:gdLst>
                <a:gd name="connsiteX0" fmla="*/ 880442 w 1224136"/>
                <a:gd name="connsiteY0" fmla="*/ 361080 h 883138"/>
                <a:gd name="connsiteX1" fmla="*/ 1006456 w 1224136"/>
                <a:gd name="connsiteY1" fmla="*/ 487094 h 883138"/>
                <a:gd name="connsiteX2" fmla="*/ 880442 w 1224136"/>
                <a:gd name="connsiteY2" fmla="*/ 613108 h 883138"/>
                <a:gd name="connsiteX3" fmla="*/ 754428 w 1224136"/>
                <a:gd name="connsiteY3" fmla="*/ 487094 h 883138"/>
                <a:gd name="connsiteX4" fmla="*/ 880442 w 1224136"/>
                <a:gd name="connsiteY4" fmla="*/ 361080 h 883138"/>
                <a:gd name="connsiteX5" fmla="*/ 880442 w 1224136"/>
                <a:gd name="connsiteY5" fmla="*/ 235066 h 883138"/>
                <a:gd name="connsiteX6" fmla="*/ 628414 w 1224136"/>
                <a:gd name="connsiteY6" fmla="*/ 487094 h 883138"/>
                <a:gd name="connsiteX7" fmla="*/ 880442 w 1224136"/>
                <a:gd name="connsiteY7" fmla="*/ 739122 h 883138"/>
                <a:gd name="connsiteX8" fmla="*/ 1132470 w 1224136"/>
                <a:gd name="connsiteY8" fmla="*/ 487094 h 883138"/>
                <a:gd name="connsiteX9" fmla="*/ 880442 w 1224136"/>
                <a:gd name="connsiteY9" fmla="*/ 235066 h 883138"/>
                <a:gd name="connsiteX10" fmla="*/ 132017 w 1224136"/>
                <a:gd name="connsiteY10" fmla="*/ 91050 h 883138"/>
                <a:gd name="connsiteX11" fmla="*/ 1092119 w 1224136"/>
                <a:gd name="connsiteY11" fmla="*/ 91050 h 883138"/>
                <a:gd name="connsiteX12" fmla="*/ 1224136 w 1224136"/>
                <a:gd name="connsiteY12" fmla="*/ 223067 h 883138"/>
                <a:gd name="connsiteX13" fmla="*/ 1224136 w 1224136"/>
                <a:gd name="connsiteY13" fmla="*/ 751121 h 883138"/>
                <a:gd name="connsiteX14" fmla="*/ 1092119 w 1224136"/>
                <a:gd name="connsiteY14" fmla="*/ 883138 h 883138"/>
                <a:gd name="connsiteX15" fmla="*/ 132017 w 1224136"/>
                <a:gd name="connsiteY15" fmla="*/ 883138 h 883138"/>
                <a:gd name="connsiteX16" fmla="*/ 0 w 1224136"/>
                <a:gd name="connsiteY16" fmla="*/ 751121 h 883138"/>
                <a:gd name="connsiteX17" fmla="*/ 0 w 1224136"/>
                <a:gd name="connsiteY17" fmla="*/ 223067 h 883138"/>
                <a:gd name="connsiteX18" fmla="*/ 132017 w 1224136"/>
                <a:gd name="connsiteY18" fmla="*/ 91050 h 883138"/>
                <a:gd name="connsiteX19" fmla="*/ 156016 w 1224136"/>
                <a:gd name="connsiteY19" fmla="*/ 0 h 883138"/>
                <a:gd name="connsiteX20" fmla="*/ 348040 w 1224136"/>
                <a:gd name="connsiteY20" fmla="*/ 0 h 883138"/>
                <a:gd name="connsiteX21" fmla="*/ 360040 w 1224136"/>
                <a:gd name="connsiteY21" fmla="*/ 12000 h 883138"/>
                <a:gd name="connsiteX22" fmla="*/ 360040 w 1224136"/>
                <a:gd name="connsiteY22" fmla="*/ 60000 h 883138"/>
                <a:gd name="connsiteX23" fmla="*/ 348040 w 1224136"/>
                <a:gd name="connsiteY23" fmla="*/ 72000 h 883138"/>
                <a:gd name="connsiteX24" fmla="*/ 156016 w 1224136"/>
                <a:gd name="connsiteY24" fmla="*/ 72000 h 883138"/>
                <a:gd name="connsiteX25" fmla="*/ 144016 w 1224136"/>
                <a:gd name="connsiteY25" fmla="*/ 60000 h 883138"/>
                <a:gd name="connsiteX26" fmla="*/ 144016 w 1224136"/>
                <a:gd name="connsiteY26" fmla="*/ 12000 h 883138"/>
                <a:gd name="connsiteX27" fmla="*/ 156016 w 1224136"/>
                <a:gd name="connsiteY27" fmla="*/ 0 h 88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24136" h="883138">
                  <a:moveTo>
                    <a:pt x="880442" y="361080"/>
                  </a:moveTo>
                  <a:cubicBezTo>
                    <a:pt x="950038" y="361080"/>
                    <a:pt x="1006456" y="417498"/>
                    <a:pt x="1006456" y="487094"/>
                  </a:cubicBezTo>
                  <a:cubicBezTo>
                    <a:pt x="1006456" y="556690"/>
                    <a:pt x="950038" y="613108"/>
                    <a:pt x="880442" y="613108"/>
                  </a:cubicBezTo>
                  <a:cubicBezTo>
                    <a:pt x="810846" y="613108"/>
                    <a:pt x="754428" y="556690"/>
                    <a:pt x="754428" y="487094"/>
                  </a:cubicBezTo>
                  <a:cubicBezTo>
                    <a:pt x="754428" y="417498"/>
                    <a:pt x="810846" y="361080"/>
                    <a:pt x="880442" y="361080"/>
                  </a:cubicBezTo>
                  <a:close/>
                  <a:moveTo>
                    <a:pt x="880442" y="235066"/>
                  </a:moveTo>
                  <a:cubicBezTo>
                    <a:pt x="741251" y="235066"/>
                    <a:pt x="628414" y="347903"/>
                    <a:pt x="628414" y="487094"/>
                  </a:cubicBezTo>
                  <a:cubicBezTo>
                    <a:pt x="628414" y="626285"/>
                    <a:pt x="741251" y="739122"/>
                    <a:pt x="880442" y="739122"/>
                  </a:cubicBezTo>
                  <a:cubicBezTo>
                    <a:pt x="1019633" y="739122"/>
                    <a:pt x="1132470" y="626285"/>
                    <a:pt x="1132470" y="487094"/>
                  </a:cubicBezTo>
                  <a:cubicBezTo>
                    <a:pt x="1132470" y="347903"/>
                    <a:pt x="1019633" y="235066"/>
                    <a:pt x="880442" y="235066"/>
                  </a:cubicBezTo>
                  <a:close/>
                  <a:moveTo>
                    <a:pt x="132017" y="91050"/>
                  </a:moveTo>
                  <a:lnTo>
                    <a:pt x="1092119" y="91050"/>
                  </a:lnTo>
                  <a:cubicBezTo>
                    <a:pt x="1165030" y="91050"/>
                    <a:pt x="1224136" y="150156"/>
                    <a:pt x="1224136" y="223067"/>
                  </a:cubicBezTo>
                  <a:lnTo>
                    <a:pt x="1224136" y="751121"/>
                  </a:lnTo>
                  <a:cubicBezTo>
                    <a:pt x="1224136" y="824032"/>
                    <a:pt x="1165030" y="883138"/>
                    <a:pt x="1092119" y="883138"/>
                  </a:cubicBezTo>
                  <a:lnTo>
                    <a:pt x="132017" y="883138"/>
                  </a:lnTo>
                  <a:cubicBezTo>
                    <a:pt x="59106" y="883138"/>
                    <a:pt x="0" y="824032"/>
                    <a:pt x="0" y="751121"/>
                  </a:cubicBezTo>
                  <a:lnTo>
                    <a:pt x="0" y="223067"/>
                  </a:lnTo>
                  <a:cubicBezTo>
                    <a:pt x="0" y="150156"/>
                    <a:pt x="59106" y="91050"/>
                    <a:pt x="132017" y="91050"/>
                  </a:cubicBezTo>
                  <a:close/>
                  <a:moveTo>
                    <a:pt x="156016" y="0"/>
                  </a:moveTo>
                  <a:lnTo>
                    <a:pt x="348040" y="0"/>
                  </a:lnTo>
                  <a:cubicBezTo>
                    <a:pt x="354667" y="0"/>
                    <a:pt x="360040" y="5373"/>
                    <a:pt x="360040" y="12000"/>
                  </a:cubicBezTo>
                  <a:lnTo>
                    <a:pt x="360040" y="60000"/>
                  </a:lnTo>
                  <a:cubicBezTo>
                    <a:pt x="360040" y="66627"/>
                    <a:pt x="354667" y="72000"/>
                    <a:pt x="348040" y="72000"/>
                  </a:cubicBezTo>
                  <a:lnTo>
                    <a:pt x="156016" y="72000"/>
                  </a:lnTo>
                  <a:cubicBezTo>
                    <a:pt x="149389" y="72000"/>
                    <a:pt x="144016" y="66627"/>
                    <a:pt x="144016" y="60000"/>
                  </a:cubicBezTo>
                  <a:lnTo>
                    <a:pt x="144016" y="12000"/>
                  </a:lnTo>
                  <a:cubicBezTo>
                    <a:pt x="144016" y="5373"/>
                    <a:pt x="149389" y="0"/>
                    <a:pt x="15601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grpSp>
      <p:grpSp>
        <p:nvGrpSpPr>
          <p:cNvPr id="168" name="组合 167"/>
          <p:cNvGrpSpPr/>
          <p:nvPr/>
        </p:nvGrpSpPr>
        <p:grpSpPr>
          <a:xfrm>
            <a:off x="4713605" y="5363257"/>
            <a:ext cx="881380" cy="881380"/>
            <a:chOff x="7423" y="6331"/>
            <a:chExt cx="1388" cy="1388"/>
          </a:xfrm>
        </p:grpSpPr>
        <p:sp>
          <p:nvSpPr>
            <p:cNvPr id="169" name="泪滴形 168"/>
            <p:cNvSpPr/>
            <p:nvPr/>
          </p:nvSpPr>
          <p:spPr>
            <a:xfrm rot="4903424">
              <a:off x="7423" y="6331"/>
              <a:ext cx="1389" cy="1389"/>
            </a:xfrm>
            <a:prstGeom prst="teardrop">
              <a:avLst/>
            </a:prstGeom>
            <a:solidFill>
              <a:srgbClr val="6E8E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170" name="KSO_Shape"/>
            <p:cNvSpPr/>
            <p:nvPr/>
          </p:nvSpPr>
          <p:spPr>
            <a:xfrm>
              <a:off x="7723" y="6725"/>
              <a:ext cx="783" cy="585"/>
            </a:xfrm>
            <a:custGeom>
              <a:avLst/>
              <a:gdLst>
                <a:gd name="connsiteX0" fmla="*/ 577329 w 833225"/>
                <a:gd name="connsiteY0" fmla="*/ 241699 h 624687"/>
                <a:gd name="connsiteX1" fmla="*/ 541325 w 833225"/>
                <a:gd name="connsiteY1" fmla="*/ 277703 h 624687"/>
                <a:gd name="connsiteX2" fmla="*/ 577329 w 833225"/>
                <a:gd name="connsiteY2" fmla="*/ 313707 h 624687"/>
                <a:gd name="connsiteX3" fmla="*/ 613333 w 833225"/>
                <a:gd name="connsiteY3" fmla="*/ 277703 h 624687"/>
                <a:gd name="connsiteX4" fmla="*/ 577329 w 833225"/>
                <a:gd name="connsiteY4" fmla="*/ 241699 h 624687"/>
                <a:gd name="connsiteX5" fmla="*/ 424929 w 833225"/>
                <a:gd name="connsiteY5" fmla="*/ 241699 h 624687"/>
                <a:gd name="connsiteX6" fmla="*/ 388925 w 833225"/>
                <a:gd name="connsiteY6" fmla="*/ 277703 h 624687"/>
                <a:gd name="connsiteX7" fmla="*/ 424929 w 833225"/>
                <a:gd name="connsiteY7" fmla="*/ 313707 h 624687"/>
                <a:gd name="connsiteX8" fmla="*/ 460933 w 833225"/>
                <a:gd name="connsiteY8" fmla="*/ 277703 h 624687"/>
                <a:gd name="connsiteX9" fmla="*/ 424929 w 833225"/>
                <a:gd name="connsiteY9" fmla="*/ 241699 h 624687"/>
                <a:gd name="connsiteX10" fmla="*/ 272529 w 833225"/>
                <a:gd name="connsiteY10" fmla="*/ 241699 h 624687"/>
                <a:gd name="connsiteX11" fmla="*/ 236525 w 833225"/>
                <a:gd name="connsiteY11" fmla="*/ 277703 h 624687"/>
                <a:gd name="connsiteX12" fmla="*/ 272529 w 833225"/>
                <a:gd name="connsiteY12" fmla="*/ 313707 h 624687"/>
                <a:gd name="connsiteX13" fmla="*/ 308533 w 833225"/>
                <a:gd name="connsiteY13" fmla="*/ 277703 h 624687"/>
                <a:gd name="connsiteX14" fmla="*/ 272529 w 833225"/>
                <a:gd name="connsiteY14" fmla="*/ 241699 h 624687"/>
                <a:gd name="connsiteX15" fmla="*/ 429066 w 833225"/>
                <a:gd name="connsiteY15" fmla="*/ 124 h 624687"/>
                <a:gd name="connsiteX16" fmla="*/ 543580 w 833225"/>
                <a:gd name="connsiteY16" fmla="*/ 13237 h 624687"/>
                <a:gd name="connsiteX17" fmla="*/ 789350 w 833225"/>
                <a:gd name="connsiteY17" fmla="*/ 401436 h 624687"/>
                <a:gd name="connsiteX18" fmla="*/ 362652 w 833225"/>
                <a:gd name="connsiteY18" fmla="*/ 552944 h 624687"/>
                <a:gd name="connsiteX19" fmla="*/ 243007 w 833225"/>
                <a:gd name="connsiteY19" fmla="*/ 624687 h 624687"/>
                <a:gd name="connsiteX20" fmla="*/ 211865 w 833225"/>
                <a:gd name="connsiteY20" fmla="*/ 519440 h 624687"/>
                <a:gd name="connsiteX21" fmla="*/ 117966 w 833225"/>
                <a:gd name="connsiteY21" fmla="*/ 84077 h 624687"/>
                <a:gd name="connsiteX22" fmla="*/ 429066 w 833225"/>
                <a:gd name="connsiteY22" fmla="*/ 124 h 6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grpSp>
      <p:grpSp>
        <p:nvGrpSpPr>
          <p:cNvPr id="171" name="组合 170"/>
          <p:cNvGrpSpPr/>
          <p:nvPr/>
        </p:nvGrpSpPr>
        <p:grpSpPr>
          <a:xfrm>
            <a:off x="6605270" y="2694958"/>
            <a:ext cx="881380" cy="881380"/>
            <a:chOff x="10388" y="4762"/>
            <a:chExt cx="1388" cy="1388"/>
          </a:xfrm>
        </p:grpSpPr>
        <p:sp>
          <p:nvSpPr>
            <p:cNvPr id="172" name="泪滴形 171"/>
            <p:cNvSpPr/>
            <p:nvPr/>
          </p:nvSpPr>
          <p:spPr>
            <a:xfrm rot="16696576" flipH="1" flipV="1">
              <a:off x="10388" y="4762"/>
              <a:ext cx="1389" cy="1389"/>
            </a:xfrm>
            <a:prstGeom prst="teardrop">
              <a:avLst/>
            </a:prstGeom>
            <a:solidFill>
              <a:srgbClr val="6E8E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grpSp>
          <p:nvGrpSpPr>
            <p:cNvPr id="173" name="组合 172"/>
            <p:cNvGrpSpPr/>
            <p:nvPr/>
          </p:nvGrpSpPr>
          <p:grpSpPr>
            <a:xfrm>
              <a:off x="10722" y="5103"/>
              <a:ext cx="707" cy="707"/>
              <a:chOff x="3138488" y="5478463"/>
              <a:chExt cx="239713" cy="239713"/>
            </a:xfrm>
            <a:solidFill>
              <a:schemeClr val="bg1"/>
            </a:solidFill>
          </p:grpSpPr>
          <p:sp>
            <p:nvSpPr>
              <p:cNvPr id="174" name="Rectangle 213"/>
              <p:cNvSpPr>
                <a:spLocks noChangeArrowheads="1"/>
              </p:cNvSpPr>
              <p:nvPr/>
            </p:nvSpPr>
            <p:spPr bwMode="auto">
              <a:xfrm>
                <a:off x="3138488" y="5567363"/>
                <a:ext cx="149225" cy="150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175" name="Freeform 214"/>
              <p:cNvSpPr/>
              <p:nvPr/>
            </p:nvSpPr>
            <p:spPr bwMode="auto">
              <a:xfrm>
                <a:off x="3182938" y="5522913"/>
                <a:ext cx="150813" cy="150813"/>
              </a:xfrm>
              <a:custGeom>
                <a:avLst/>
                <a:gdLst>
                  <a:gd name="T0" fmla="*/ 95 w 95"/>
                  <a:gd name="T1" fmla="*/ 0 h 95"/>
                  <a:gd name="T2" fmla="*/ 0 w 95"/>
                  <a:gd name="T3" fmla="*/ 0 h 95"/>
                  <a:gd name="T4" fmla="*/ 0 w 95"/>
                  <a:gd name="T5" fmla="*/ 19 h 95"/>
                  <a:gd name="T6" fmla="*/ 76 w 95"/>
                  <a:gd name="T7" fmla="*/ 19 h 95"/>
                  <a:gd name="T8" fmla="*/ 76 w 95"/>
                  <a:gd name="T9" fmla="*/ 95 h 95"/>
                  <a:gd name="T10" fmla="*/ 95 w 95"/>
                  <a:gd name="T11" fmla="*/ 95 h 95"/>
                  <a:gd name="T12" fmla="*/ 95 w 95"/>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95" h="95">
                    <a:moveTo>
                      <a:pt x="95" y="0"/>
                    </a:moveTo>
                    <a:lnTo>
                      <a:pt x="0" y="0"/>
                    </a:lnTo>
                    <a:lnTo>
                      <a:pt x="0" y="19"/>
                    </a:lnTo>
                    <a:lnTo>
                      <a:pt x="76" y="19"/>
                    </a:lnTo>
                    <a:lnTo>
                      <a:pt x="76" y="95"/>
                    </a:lnTo>
                    <a:lnTo>
                      <a:pt x="95" y="95"/>
                    </a:ln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176" name="Freeform 215"/>
              <p:cNvSpPr/>
              <p:nvPr/>
            </p:nvSpPr>
            <p:spPr bwMode="auto">
              <a:xfrm>
                <a:off x="3227388" y="5478463"/>
                <a:ext cx="150813" cy="149225"/>
              </a:xfrm>
              <a:custGeom>
                <a:avLst/>
                <a:gdLst>
                  <a:gd name="T0" fmla="*/ 95 w 95"/>
                  <a:gd name="T1" fmla="*/ 0 h 94"/>
                  <a:gd name="T2" fmla="*/ 0 w 95"/>
                  <a:gd name="T3" fmla="*/ 0 h 94"/>
                  <a:gd name="T4" fmla="*/ 0 w 95"/>
                  <a:gd name="T5" fmla="*/ 19 h 94"/>
                  <a:gd name="T6" fmla="*/ 76 w 95"/>
                  <a:gd name="T7" fmla="*/ 19 h 94"/>
                  <a:gd name="T8" fmla="*/ 76 w 95"/>
                  <a:gd name="T9" fmla="*/ 94 h 94"/>
                  <a:gd name="T10" fmla="*/ 95 w 95"/>
                  <a:gd name="T11" fmla="*/ 94 h 94"/>
                  <a:gd name="T12" fmla="*/ 95 w 95"/>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95" h="94">
                    <a:moveTo>
                      <a:pt x="95" y="0"/>
                    </a:moveTo>
                    <a:lnTo>
                      <a:pt x="0" y="0"/>
                    </a:lnTo>
                    <a:lnTo>
                      <a:pt x="0" y="19"/>
                    </a:lnTo>
                    <a:lnTo>
                      <a:pt x="76" y="19"/>
                    </a:lnTo>
                    <a:lnTo>
                      <a:pt x="76" y="94"/>
                    </a:lnTo>
                    <a:lnTo>
                      <a:pt x="95" y="94"/>
                    </a:ln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grpSp>
      </p:grpSp>
      <p:grpSp>
        <p:nvGrpSpPr>
          <p:cNvPr id="177" name="组合 176"/>
          <p:cNvGrpSpPr/>
          <p:nvPr/>
        </p:nvGrpSpPr>
        <p:grpSpPr>
          <a:xfrm>
            <a:off x="6596697" y="4863678"/>
            <a:ext cx="881380" cy="881380"/>
            <a:chOff x="10388" y="6569"/>
            <a:chExt cx="1388" cy="1388"/>
          </a:xfrm>
        </p:grpSpPr>
        <p:sp>
          <p:nvSpPr>
            <p:cNvPr id="178" name="泪滴形 177"/>
            <p:cNvSpPr/>
            <p:nvPr/>
          </p:nvSpPr>
          <p:spPr>
            <a:xfrm rot="16696576" flipH="1" flipV="1">
              <a:off x="10388" y="6569"/>
              <a:ext cx="1389" cy="1389"/>
            </a:xfrm>
            <a:prstGeom prst="teardrop">
              <a:avLst/>
            </a:prstGeom>
            <a:solidFill>
              <a:srgbClr val="6E8E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179" name="Freeform 5"/>
            <p:cNvSpPr>
              <a:spLocks noEditPoints="1"/>
            </p:cNvSpPr>
            <p:nvPr/>
          </p:nvSpPr>
          <p:spPr>
            <a:xfrm>
              <a:off x="10740" y="6978"/>
              <a:ext cx="705" cy="572"/>
            </a:xfrm>
            <a:custGeom>
              <a:avLst/>
              <a:gdLst/>
              <a:ahLst/>
              <a:cxnLst>
                <a:cxn ang="0">
                  <a:pos x="608639188" y="0"/>
                </a:cxn>
                <a:cxn ang="0">
                  <a:pos x="13524790" y="0"/>
                </a:cxn>
                <a:cxn ang="0">
                  <a:pos x="0" y="15517876"/>
                </a:cxn>
                <a:cxn ang="0">
                  <a:pos x="0" y="426757616"/>
                </a:cxn>
                <a:cxn ang="0">
                  <a:pos x="13524790" y="442276886"/>
                </a:cxn>
                <a:cxn ang="0">
                  <a:pos x="237658423" y="442276886"/>
                </a:cxn>
                <a:cxn ang="0">
                  <a:pos x="237658423" y="477193152"/>
                </a:cxn>
                <a:cxn ang="0">
                  <a:pos x="237658423" y="479133409"/>
                </a:cxn>
                <a:cxn ang="0">
                  <a:pos x="204811313" y="479133409"/>
                </a:cxn>
                <a:cxn ang="0">
                  <a:pos x="191286522" y="492711028"/>
                </a:cxn>
                <a:cxn ang="0">
                  <a:pos x="204811313" y="506290041"/>
                </a:cxn>
                <a:cxn ang="0">
                  <a:pos x="423148805" y="506290041"/>
                </a:cxn>
                <a:cxn ang="0">
                  <a:pos x="436673595" y="492711028"/>
                </a:cxn>
                <a:cxn ang="0">
                  <a:pos x="423148805" y="479133409"/>
                </a:cxn>
                <a:cxn ang="0">
                  <a:pos x="392234205" y="479133409"/>
                </a:cxn>
                <a:cxn ang="0">
                  <a:pos x="392234205" y="477193152"/>
                </a:cxn>
                <a:cxn ang="0">
                  <a:pos x="392234205" y="442276886"/>
                </a:cxn>
                <a:cxn ang="0">
                  <a:pos x="608639188" y="442276886"/>
                </a:cxn>
                <a:cxn ang="0">
                  <a:pos x="622163978" y="426757616"/>
                </a:cxn>
                <a:cxn ang="0">
                  <a:pos x="622163978" y="15517876"/>
                </a:cxn>
                <a:cxn ang="0">
                  <a:pos x="608639188" y="0"/>
                </a:cxn>
                <a:cxn ang="0">
                  <a:pos x="581588217" y="362744461"/>
                </a:cxn>
                <a:cxn ang="0">
                  <a:pos x="566130917" y="376323474"/>
                </a:cxn>
                <a:cxn ang="0">
                  <a:pos x="56033061" y="376323474"/>
                </a:cxn>
                <a:cxn ang="0">
                  <a:pos x="40575760" y="362744461"/>
                </a:cxn>
                <a:cxn ang="0">
                  <a:pos x="40575760" y="50435536"/>
                </a:cxn>
                <a:cxn ang="0">
                  <a:pos x="56033061" y="34916266"/>
                </a:cxn>
                <a:cxn ang="0">
                  <a:pos x="566130917" y="34916266"/>
                </a:cxn>
                <a:cxn ang="0">
                  <a:pos x="581588217" y="50435536"/>
                </a:cxn>
                <a:cxn ang="0">
                  <a:pos x="581588217" y="362744461"/>
                </a:cxn>
              </a:cxnLst>
              <a:rect l="0" t="0" r="0" b="0"/>
              <a:pathLst>
                <a:path w="322" h="261">
                  <a:moveTo>
                    <a:pt x="315" y="0"/>
                  </a:moveTo>
                  <a:cubicBezTo>
                    <a:pt x="7" y="0"/>
                    <a:pt x="7" y="0"/>
                    <a:pt x="7" y="0"/>
                  </a:cubicBezTo>
                  <a:cubicBezTo>
                    <a:pt x="3" y="0"/>
                    <a:pt x="0" y="3"/>
                    <a:pt x="0" y="8"/>
                  </a:cubicBezTo>
                  <a:cubicBezTo>
                    <a:pt x="0" y="220"/>
                    <a:pt x="0" y="220"/>
                    <a:pt x="0" y="220"/>
                  </a:cubicBezTo>
                  <a:cubicBezTo>
                    <a:pt x="0" y="224"/>
                    <a:pt x="3" y="228"/>
                    <a:pt x="7" y="228"/>
                  </a:cubicBezTo>
                  <a:cubicBezTo>
                    <a:pt x="123" y="228"/>
                    <a:pt x="123" y="228"/>
                    <a:pt x="123" y="228"/>
                  </a:cubicBezTo>
                  <a:cubicBezTo>
                    <a:pt x="123" y="246"/>
                    <a:pt x="123" y="246"/>
                    <a:pt x="123" y="246"/>
                  </a:cubicBezTo>
                  <a:cubicBezTo>
                    <a:pt x="123" y="246"/>
                    <a:pt x="123" y="246"/>
                    <a:pt x="123" y="247"/>
                  </a:cubicBezTo>
                  <a:cubicBezTo>
                    <a:pt x="106" y="247"/>
                    <a:pt x="106" y="247"/>
                    <a:pt x="106" y="247"/>
                  </a:cubicBezTo>
                  <a:cubicBezTo>
                    <a:pt x="102" y="247"/>
                    <a:pt x="99" y="250"/>
                    <a:pt x="99" y="254"/>
                  </a:cubicBezTo>
                  <a:cubicBezTo>
                    <a:pt x="99" y="257"/>
                    <a:pt x="102" y="261"/>
                    <a:pt x="106" y="261"/>
                  </a:cubicBezTo>
                  <a:cubicBezTo>
                    <a:pt x="219" y="261"/>
                    <a:pt x="219" y="261"/>
                    <a:pt x="219" y="261"/>
                  </a:cubicBezTo>
                  <a:cubicBezTo>
                    <a:pt x="223" y="261"/>
                    <a:pt x="226" y="257"/>
                    <a:pt x="226" y="254"/>
                  </a:cubicBezTo>
                  <a:cubicBezTo>
                    <a:pt x="226" y="250"/>
                    <a:pt x="223" y="247"/>
                    <a:pt x="219" y="247"/>
                  </a:cubicBezTo>
                  <a:cubicBezTo>
                    <a:pt x="203" y="247"/>
                    <a:pt x="203" y="247"/>
                    <a:pt x="203" y="247"/>
                  </a:cubicBezTo>
                  <a:cubicBezTo>
                    <a:pt x="203" y="246"/>
                    <a:pt x="203" y="246"/>
                    <a:pt x="203" y="246"/>
                  </a:cubicBezTo>
                  <a:cubicBezTo>
                    <a:pt x="203" y="228"/>
                    <a:pt x="203" y="228"/>
                    <a:pt x="203" y="228"/>
                  </a:cubicBezTo>
                  <a:cubicBezTo>
                    <a:pt x="315" y="228"/>
                    <a:pt x="315" y="228"/>
                    <a:pt x="315" y="228"/>
                  </a:cubicBezTo>
                  <a:cubicBezTo>
                    <a:pt x="319" y="228"/>
                    <a:pt x="322" y="224"/>
                    <a:pt x="322" y="220"/>
                  </a:cubicBezTo>
                  <a:cubicBezTo>
                    <a:pt x="322" y="8"/>
                    <a:pt x="322" y="8"/>
                    <a:pt x="322" y="8"/>
                  </a:cubicBezTo>
                  <a:cubicBezTo>
                    <a:pt x="322" y="3"/>
                    <a:pt x="319" y="0"/>
                    <a:pt x="315" y="0"/>
                  </a:cubicBezTo>
                  <a:close/>
                  <a:moveTo>
                    <a:pt x="301" y="187"/>
                  </a:moveTo>
                  <a:cubicBezTo>
                    <a:pt x="301" y="191"/>
                    <a:pt x="297" y="194"/>
                    <a:pt x="293" y="194"/>
                  </a:cubicBezTo>
                  <a:cubicBezTo>
                    <a:pt x="29" y="194"/>
                    <a:pt x="29" y="194"/>
                    <a:pt x="29" y="194"/>
                  </a:cubicBezTo>
                  <a:cubicBezTo>
                    <a:pt x="25" y="194"/>
                    <a:pt x="21" y="191"/>
                    <a:pt x="21" y="187"/>
                  </a:cubicBezTo>
                  <a:cubicBezTo>
                    <a:pt x="21" y="26"/>
                    <a:pt x="21" y="26"/>
                    <a:pt x="21" y="26"/>
                  </a:cubicBezTo>
                  <a:cubicBezTo>
                    <a:pt x="21" y="21"/>
                    <a:pt x="25" y="18"/>
                    <a:pt x="29" y="18"/>
                  </a:cubicBezTo>
                  <a:cubicBezTo>
                    <a:pt x="293" y="18"/>
                    <a:pt x="293" y="18"/>
                    <a:pt x="293" y="18"/>
                  </a:cubicBezTo>
                  <a:cubicBezTo>
                    <a:pt x="297" y="18"/>
                    <a:pt x="301" y="21"/>
                    <a:pt x="301" y="26"/>
                  </a:cubicBezTo>
                  <a:lnTo>
                    <a:pt x="301" y="187"/>
                  </a:lnTo>
                  <a:close/>
                </a:path>
              </a:pathLst>
            </a:custGeom>
            <a:solidFill>
              <a:schemeClr val="bg1">
                <a:alpha val="100000"/>
              </a:schemeClr>
            </a:solidFill>
            <a:ln w="9525">
              <a:noFill/>
            </a:ln>
          </p:spPr>
          <p:txBody>
            <a:bodyPr/>
            <a:lstStyle/>
            <a:p>
              <a:endParaRPr lang="zh-CN" altLang="en-US">
                <a:solidFill>
                  <a:schemeClr val="tx1">
                    <a:lumMod val="65000"/>
                    <a:lumOff val="35000"/>
                  </a:schemeClr>
                </a:solidFill>
              </a:endParaRPr>
            </a:p>
          </p:txBody>
        </p:sp>
      </p:grpSp>
      <p:grpSp>
        <p:nvGrpSpPr>
          <p:cNvPr id="183" name="组合 182"/>
          <p:cNvGrpSpPr/>
          <p:nvPr/>
        </p:nvGrpSpPr>
        <p:grpSpPr>
          <a:xfrm>
            <a:off x="5546090" y="2938481"/>
            <a:ext cx="1003300" cy="641350"/>
            <a:chOff x="8734" y="3868"/>
            <a:chExt cx="1580" cy="1010"/>
          </a:xfrm>
          <a:solidFill>
            <a:srgbClr val="6E8E92"/>
          </a:solidFill>
        </p:grpSpPr>
        <p:cxnSp>
          <p:nvCxnSpPr>
            <p:cNvPr id="184" name="直接连接符 183"/>
            <p:cNvCxnSpPr/>
            <p:nvPr/>
          </p:nvCxnSpPr>
          <p:spPr>
            <a:xfrm>
              <a:off x="8870" y="3984"/>
              <a:ext cx="1444" cy="894"/>
            </a:xfrm>
            <a:prstGeom prst="line">
              <a:avLst/>
            </a:prstGeom>
            <a:grpFill/>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5" name="椭圆 184"/>
            <p:cNvSpPr/>
            <p:nvPr/>
          </p:nvSpPr>
          <p:spPr>
            <a:xfrm flipH="1">
              <a:off x="8734" y="3868"/>
              <a:ext cx="214" cy="21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grpSp>
      <p:grpSp>
        <p:nvGrpSpPr>
          <p:cNvPr id="186" name="组合 185"/>
          <p:cNvGrpSpPr/>
          <p:nvPr/>
        </p:nvGrpSpPr>
        <p:grpSpPr>
          <a:xfrm>
            <a:off x="5546090" y="4132281"/>
            <a:ext cx="1003300" cy="641350"/>
            <a:chOff x="8734" y="5675"/>
            <a:chExt cx="1580" cy="1010"/>
          </a:xfrm>
          <a:solidFill>
            <a:srgbClr val="6E8E92"/>
          </a:solidFill>
        </p:grpSpPr>
        <p:cxnSp>
          <p:nvCxnSpPr>
            <p:cNvPr id="187" name="直接连接符 186"/>
            <p:cNvCxnSpPr/>
            <p:nvPr/>
          </p:nvCxnSpPr>
          <p:spPr>
            <a:xfrm>
              <a:off x="8870" y="5791"/>
              <a:ext cx="1444" cy="894"/>
            </a:xfrm>
            <a:prstGeom prst="line">
              <a:avLst/>
            </a:prstGeom>
            <a:grpFill/>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8" name="椭圆 187"/>
            <p:cNvSpPr/>
            <p:nvPr/>
          </p:nvSpPr>
          <p:spPr>
            <a:xfrm flipH="1">
              <a:off x="8734" y="5675"/>
              <a:ext cx="214" cy="21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grpSp>
      <p:sp>
        <p:nvSpPr>
          <p:cNvPr id="86" name="椭圆 85"/>
          <p:cNvSpPr/>
          <p:nvPr/>
        </p:nvSpPr>
        <p:spPr>
          <a:xfrm>
            <a:off x="5587374" y="5251569"/>
            <a:ext cx="141225" cy="141225"/>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solidFill>
            </a:endParaRPr>
          </a:p>
        </p:txBody>
      </p:sp>
      <p:cxnSp>
        <p:nvCxnSpPr>
          <p:cNvPr id="53" name="直接连接符 5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圆角矩形 53"/>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圆角矩形 54"/>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圆角矩形 55"/>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1205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三</a:t>
            </a:r>
          </a:p>
        </p:txBody>
      </p:sp>
      <p:cxnSp>
        <p:nvCxnSpPr>
          <p:cNvPr id="58" name="直接连接符 57"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文本框 4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198680" y="249845"/>
            <a:ext cx="3855720" cy="460375"/>
          </a:xfrm>
          <a:prstGeom prst="rect">
            <a:avLst/>
          </a:prstGeom>
          <a:noFill/>
        </p:spPr>
        <p:txBody>
          <a:bodyPr wrap="none" rtlCol="0">
            <a:spAutoFit/>
          </a:bodyPr>
          <a:lstStyle/>
          <a:p>
            <a:r>
              <a:rPr lang="zh-CN" altLang="en-US" sz="2400" b="1" dirty="0">
                <a:solidFill>
                  <a:srgbClr val="124062"/>
                </a:solidFill>
                <a:latin typeface="Arial Black" panose="020B0A04020102020204" pitchFamily="34" charset="0"/>
                <a:ea typeface="创艺简细圆" pitchFamily="2" charset="-122"/>
                <a:cs typeface="Kartika" panose="02020503030404060203" pitchFamily="18" charset="0"/>
              </a:rPr>
              <a:t>合同条款中存在的主要问题</a:t>
            </a:r>
          </a:p>
        </p:txBody>
      </p:sp>
      <p:sp>
        <p:nvSpPr>
          <p:cNvPr id="3" name="TextBox 9"/>
          <p:cNvSpPr txBox="1"/>
          <p:nvPr/>
        </p:nvSpPr>
        <p:spPr>
          <a:xfrm>
            <a:off x="8528772" y="2156488"/>
            <a:ext cx="2127250" cy="368300"/>
          </a:xfrm>
          <a:prstGeom prst="rect">
            <a:avLst/>
          </a:prstGeom>
          <a:noFill/>
        </p:spPr>
        <p:txBody>
          <a:bodyPr wrap="none" rtlCol="0">
            <a:spAutoFit/>
          </a:bodyPr>
          <a:lstStyle/>
          <a:p>
            <a:pPr algn="l"/>
            <a:r>
              <a:rPr lang="zh-CN" altLang="en-US" dirty="0">
                <a:solidFill>
                  <a:srgbClr val="124062"/>
                </a:solidFill>
              </a:rPr>
              <a:t>（</a:t>
            </a:r>
            <a:r>
              <a:rPr lang="en-US" altLang="zh-CN" dirty="0">
                <a:solidFill>
                  <a:srgbClr val="124062"/>
                </a:solidFill>
              </a:rPr>
              <a:t>5</a:t>
            </a:r>
            <a:r>
              <a:rPr lang="zh-CN" altLang="en-US" dirty="0">
                <a:solidFill>
                  <a:srgbClr val="124062"/>
                </a:solidFill>
              </a:rPr>
              <a:t>）</a:t>
            </a:r>
            <a:r>
              <a:rPr lang="zh-CN" altLang="en-US" dirty="0">
                <a:solidFill>
                  <a:schemeClr val="tx1">
                    <a:lumMod val="65000"/>
                    <a:lumOff val="35000"/>
                  </a:schemeClr>
                </a:solidFill>
                <a:latin typeface="Bebas" pitchFamily="2" charset="0"/>
                <a:ea typeface="微软雅黑" panose="020B0503020204020204" charset="-122"/>
                <a:cs typeface="Lato Light"/>
              </a:rPr>
              <a:t>滥用</a:t>
            </a:r>
            <a:r>
              <a:rPr lang="zh-CN" altLang="en-US" dirty="0">
                <a:solidFill>
                  <a:schemeClr val="tx1">
                    <a:lumMod val="65000"/>
                    <a:lumOff val="35000"/>
                  </a:schemeClr>
                </a:solidFill>
                <a:latin typeface="Bebas" pitchFamily="2" charset="0"/>
                <a:ea typeface="微软雅黑" panose="020B0503020204020204" charset="-122"/>
                <a:cs typeface="Lato Light"/>
                <a:sym typeface="Bebas" pitchFamily="2" charset="0"/>
              </a:rPr>
              <a:t>合同范本</a:t>
            </a:r>
            <a:endParaRPr lang="zh-CN" altLang="en-US" dirty="0">
              <a:solidFill>
                <a:srgbClr val="12406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2"/>
                                        </p:tgtEl>
                                        <p:attrNameLst>
                                          <p:attrName>style.visibility</p:attrName>
                                        </p:attrNameLst>
                                      </p:cBhvr>
                                      <p:to>
                                        <p:strVal val="visible"/>
                                      </p:to>
                                    </p:set>
                                    <p:anim calcmode="lin" valueType="num">
                                      <p:cBhvr>
                                        <p:cTn id="7" dur="500" fill="hold"/>
                                        <p:tgtEl>
                                          <p:spTgt spid="162"/>
                                        </p:tgtEl>
                                        <p:attrNameLst>
                                          <p:attrName>ppt_w</p:attrName>
                                        </p:attrNameLst>
                                      </p:cBhvr>
                                      <p:tavLst>
                                        <p:tav tm="0">
                                          <p:val>
                                            <p:fltVal val="0"/>
                                          </p:val>
                                        </p:tav>
                                        <p:tav tm="100000">
                                          <p:val>
                                            <p:strVal val="#ppt_w"/>
                                          </p:val>
                                        </p:tav>
                                      </p:tavLst>
                                    </p:anim>
                                    <p:anim calcmode="lin" valueType="num">
                                      <p:cBhvr>
                                        <p:cTn id="8" dur="500" fill="hold"/>
                                        <p:tgtEl>
                                          <p:spTgt spid="162"/>
                                        </p:tgtEl>
                                        <p:attrNameLst>
                                          <p:attrName>ppt_h</p:attrName>
                                        </p:attrNameLst>
                                      </p:cBhvr>
                                      <p:tavLst>
                                        <p:tav tm="0">
                                          <p:val>
                                            <p:fltVal val="0"/>
                                          </p:val>
                                        </p:tav>
                                        <p:tav tm="100000">
                                          <p:val>
                                            <p:strVal val="#ppt_h"/>
                                          </p:val>
                                        </p:tav>
                                      </p:tavLst>
                                    </p:anim>
                                    <p:animEffect transition="in" filter="fade">
                                      <p:cBhvr>
                                        <p:cTn id="9" dur="500"/>
                                        <p:tgtEl>
                                          <p:spTgt spid="162"/>
                                        </p:tgtEl>
                                      </p:cBhvr>
                                    </p:animEffect>
                                  </p:childTnLst>
                                </p:cTn>
                              </p:par>
                              <p:par>
                                <p:cTn id="10" presetID="12" presetClass="entr" presetSubtype="4" fill="hold" grpId="0" nodeType="withEffect">
                                  <p:stCondLst>
                                    <p:cond delay="0"/>
                                  </p:stCondLst>
                                  <p:childTnLst>
                                    <p:set>
                                      <p:cBhvr>
                                        <p:cTn id="11" dur="1" fill="hold">
                                          <p:stCondLst>
                                            <p:cond delay="0"/>
                                          </p:stCondLst>
                                        </p:cTn>
                                        <p:tgtEl>
                                          <p:spTgt spid="156"/>
                                        </p:tgtEl>
                                        <p:attrNameLst>
                                          <p:attrName>style.visibility</p:attrName>
                                        </p:attrNameLst>
                                      </p:cBhvr>
                                      <p:to>
                                        <p:strVal val="visible"/>
                                      </p:to>
                                    </p:set>
                                    <p:anim calcmode="lin" valueType="num">
                                      <p:cBhvr additive="base">
                                        <p:cTn id="12" dur="500"/>
                                        <p:tgtEl>
                                          <p:spTgt spid="156"/>
                                        </p:tgtEl>
                                        <p:attrNameLst>
                                          <p:attrName>ppt_y</p:attrName>
                                        </p:attrNameLst>
                                      </p:cBhvr>
                                      <p:tavLst>
                                        <p:tav tm="0">
                                          <p:val>
                                            <p:strVal val="#ppt_y+#ppt_h*1.125000"/>
                                          </p:val>
                                        </p:tav>
                                        <p:tav tm="100000">
                                          <p:val>
                                            <p:strVal val="#ppt_y"/>
                                          </p:val>
                                        </p:tav>
                                      </p:tavLst>
                                    </p:anim>
                                    <p:animEffect transition="in" filter="wipe(up)">
                                      <p:cBhvr>
                                        <p:cTn id="13" dur="500"/>
                                        <p:tgtEl>
                                          <p:spTgt spid="156"/>
                                        </p:tgtEl>
                                      </p:cBhvr>
                                    </p:animEffect>
                                  </p:childTnLst>
                                </p:cTn>
                              </p:par>
                              <p:par>
                                <p:cTn id="14" presetID="22" presetClass="entr" presetSubtype="8" fill="hold" nodeType="withEffect">
                                  <p:stCondLst>
                                    <p:cond delay="0"/>
                                  </p:stCondLst>
                                  <p:childTnLst>
                                    <p:set>
                                      <p:cBhvr>
                                        <p:cTn id="15" dur="1" fill="hold">
                                          <p:stCondLst>
                                            <p:cond delay="0"/>
                                          </p:stCondLst>
                                        </p:cTn>
                                        <p:tgtEl>
                                          <p:spTgt spid="183"/>
                                        </p:tgtEl>
                                        <p:attrNameLst>
                                          <p:attrName>style.visibility</p:attrName>
                                        </p:attrNameLst>
                                      </p:cBhvr>
                                      <p:to>
                                        <p:strVal val="visible"/>
                                      </p:to>
                                    </p:set>
                                    <p:animEffect transition="in" filter="wipe(left)">
                                      <p:cBhvr>
                                        <p:cTn id="16" dur="500"/>
                                        <p:tgtEl>
                                          <p:spTgt spid="183"/>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171"/>
                                        </p:tgtEl>
                                        <p:attrNameLst>
                                          <p:attrName>style.visibility</p:attrName>
                                        </p:attrNameLst>
                                      </p:cBhvr>
                                      <p:to>
                                        <p:strVal val="visible"/>
                                      </p:to>
                                    </p:set>
                                    <p:anim calcmode="lin" valueType="num">
                                      <p:cBhvr>
                                        <p:cTn id="20" dur="500" fill="hold"/>
                                        <p:tgtEl>
                                          <p:spTgt spid="171"/>
                                        </p:tgtEl>
                                        <p:attrNameLst>
                                          <p:attrName>ppt_w</p:attrName>
                                        </p:attrNameLst>
                                      </p:cBhvr>
                                      <p:tavLst>
                                        <p:tav tm="0">
                                          <p:val>
                                            <p:fltVal val="0"/>
                                          </p:val>
                                        </p:tav>
                                        <p:tav tm="100000">
                                          <p:val>
                                            <p:strVal val="#ppt_w"/>
                                          </p:val>
                                        </p:tav>
                                      </p:tavLst>
                                    </p:anim>
                                    <p:anim calcmode="lin" valueType="num">
                                      <p:cBhvr>
                                        <p:cTn id="21" dur="500" fill="hold"/>
                                        <p:tgtEl>
                                          <p:spTgt spid="171"/>
                                        </p:tgtEl>
                                        <p:attrNameLst>
                                          <p:attrName>ppt_h</p:attrName>
                                        </p:attrNameLst>
                                      </p:cBhvr>
                                      <p:tavLst>
                                        <p:tav tm="0">
                                          <p:val>
                                            <p:fltVal val="0"/>
                                          </p:val>
                                        </p:tav>
                                        <p:tav tm="100000">
                                          <p:val>
                                            <p:strVal val="#ppt_h"/>
                                          </p:val>
                                        </p:tav>
                                      </p:tavLst>
                                    </p:anim>
                                    <p:animEffect transition="in" filter="fade">
                                      <p:cBhvr>
                                        <p:cTn id="22" dur="500"/>
                                        <p:tgtEl>
                                          <p:spTgt spid="171"/>
                                        </p:tgtEl>
                                      </p:cBhvr>
                                    </p:animEffect>
                                  </p:childTnLst>
                                </p:cTn>
                              </p:par>
                              <p:par>
                                <p:cTn id="23" presetID="22" presetClass="entr" presetSubtype="2" fill="hold" nodeType="withEffect">
                                  <p:stCondLst>
                                    <p:cond delay="0"/>
                                  </p:stCondLst>
                                  <p:childTnLst>
                                    <p:set>
                                      <p:cBhvr>
                                        <p:cTn id="24" dur="1" fill="hold">
                                          <p:stCondLst>
                                            <p:cond delay="0"/>
                                          </p:stCondLst>
                                        </p:cTn>
                                        <p:tgtEl>
                                          <p:spTgt spid="144"/>
                                        </p:tgtEl>
                                        <p:attrNameLst>
                                          <p:attrName>style.visibility</p:attrName>
                                        </p:attrNameLst>
                                      </p:cBhvr>
                                      <p:to>
                                        <p:strVal val="visible"/>
                                      </p:to>
                                    </p:set>
                                    <p:animEffect transition="in" filter="wipe(right)">
                                      <p:cBhvr>
                                        <p:cTn id="25" dur="500"/>
                                        <p:tgtEl>
                                          <p:spTgt spid="144"/>
                                        </p:tgtEl>
                                      </p:cBhvr>
                                    </p:animEffect>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165"/>
                                        </p:tgtEl>
                                        <p:attrNameLst>
                                          <p:attrName>style.visibility</p:attrName>
                                        </p:attrNameLst>
                                      </p:cBhvr>
                                      <p:to>
                                        <p:strVal val="visible"/>
                                      </p:to>
                                    </p:set>
                                    <p:anim calcmode="lin" valueType="num">
                                      <p:cBhvr>
                                        <p:cTn id="29" dur="500" fill="hold"/>
                                        <p:tgtEl>
                                          <p:spTgt spid="165"/>
                                        </p:tgtEl>
                                        <p:attrNameLst>
                                          <p:attrName>ppt_w</p:attrName>
                                        </p:attrNameLst>
                                      </p:cBhvr>
                                      <p:tavLst>
                                        <p:tav tm="0">
                                          <p:val>
                                            <p:fltVal val="0"/>
                                          </p:val>
                                        </p:tav>
                                        <p:tav tm="100000">
                                          <p:val>
                                            <p:strVal val="#ppt_w"/>
                                          </p:val>
                                        </p:tav>
                                      </p:tavLst>
                                    </p:anim>
                                    <p:anim calcmode="lin" valueType="num">
                                      <p:cBhvr>
                                        <p:cTn id="30" dur="500" fill="hold"/>
                                        <p:tgtEl>
                                          <p:spTgt spid="165"/>
                                        </p:tgtEl>
                                        <p:attrNameLst>
                                          <p:attrName>ppt_h</p:attrName>
                                        </p:attrNameLst>
                                      </p:cBhvr>
                                      <p:tavLst>
                                        <p:tav tm="0">
                                          <p:val>
                                            <p:fltVal val="0"/>
                                          </p:val>
                                        </p:tav>
                                        <p:tav tm="100000">
                                          <p:val>
                                            <p:strVal val="#ppt_h"/>
                                          </p:val>
                                        </p:tav>
                                      </p:tavLst>
                                    </p:anim>
                                    <p:animEffect transition="in" filter="fade">
                                      <p:cBhvr>
                                        <p:cTn id="31" dur="500"/>
                                        <p:tgtEl>
                                          <p:spTgt spid="165"/>
                                        </p:tgtEl>
                                      </p:cBhvr>
                                    </p:animEffect>
                                  </p:childTnLst>
                                </p:cTn>
                              </p:par>
                              <p:par>
                                <p:cTn id="32" presetID="22" presetClass="entr" presetSubtype="8" fill="hold" nodeType="withEffect">
                                  <p:stCondLst>
                                    <p:cond delay="0"/>
                                  </p:stCondLst>
                                  <p:childTnLst>
                                    <p:set>
                                      <p:cBhvr>
                                        <p:cTn id="33" dur="1" fill="hold">
                                          <p:stCondLst>
                                            <p:cond delay="0"/>
                                          </p:stCondLst>
                                        </p:cTn>
                                        <p:tgtEl>
                                          <p:spTgt spid="186"/>
                                        </p:tgtEl>
                                        <p:attrNameLst>
                                          <p:attrName>style.visibility</p:attrName>
                                        </p:attrNameLst>
                                      </p:cBhvr>
                                      <p:to>
                                        <p:strVal val="visible"/>
                                      </p:to>
                                    </p:set>
                                    <p:animEffect transition="in" filter="wipe(left)">
                                      <p:cBhvr>
                                        <p:cTn id="34" dur="500"/>
                                        <p:tgtEl>
                                          <p:spTgt spid="186"/>
                                        </p:tgtEl>
                                      </p:cBhvr>
                                    </p:animEffect>
                                  </p:childTnLst>
                                </p:cTn>
                              </p:par>
                            </p:childTnLst>
                          </p:cTn>
                        </p:par>
                        <p:par>
                          <p:cTn id="35" fill="hold">
                            <p:stCondLst>
                              <p:cond delay="1500"/>
                            </p:stCondLst>
                            <p:childTnLst>
                              <p:par>
                                <p:cTn id="36" presetID="53" presetClass="entr" presetSubtype="16" fill="hold" nodeType="afterEffect">
                                  <p:stCondLst>
                                    <p:cond delay="0"/>
                                  </p:stCondLst>
                                  <p:childTnLst>
                                    <p:set>
                                      <p:cBhvr>
                                        <p:cTn id="37" dur="1" fill="hold">
                                          <p:stCondLst>
                                            <p:cond delay="0"/>
                                          </p:stCondLst>
                                        </p:cTn>
                                        <p:tgtEl>
                                          <p:spTgt spid="177"/>
                                        </p:tgtEl>
                                        <p:attrNameLst>
                                          <p:attrName>style.visibility</p:attrName>
                                        </p:attrNameLst>
                                      </p:cBhvr>
                                      <p:to>
                                        <p:strVal val="visible"/>
                                      </p:to>
                                    </p:set>
                                    <p:anim calcmode="lin" valueType="num">
                                      <p:cBhvr>
                                        <p:cTn id="38" dur="500" fill="hold"/>
                                        <p:tgtEl>
                                          <p:spTgt spid="177"/>
                                        </p:tgtEl>
                                        <p:attrNameLst>
                                          <p:attrName>ppt_w</p:attrName>
                                        </p:attrNameLst>
                                      </p:cBhvr>
                                      <p:tavLst>
                                        <p:tav tm="0">
                                          <p:val>
                                            <p:fltVal val="0"/>
                                          </p:val>
                                        </p:tav>
                                        <p:tav tm="100000">
                                          <p:val>
                                            <p:strVal val="#ppt_w"/>
                                          </p:val>
                                        </p:tav>
                                      </p:tavLst>
                                    </p:anim>
                                    <p:anim calcmode="lin" valueType="num">
                                      <p:cBhvr>
                                        <p:cTn id="39" dur="500" fill="hold"/>
                                        <p:tgtEl>
                                          <p:spTgt spid="177"/>
                                        </p:tgtEl>
                                        <p:attrNameLst>
                                          <p:attrName>ppt_h</p:attrName>
                                        </p:attrNameLst>
                                      </p:cBhvr>
                                      <p:tavLst>
                                        <p:tav tm="0">
                                          <p:val>
                                            <p:fltVal val="0"/>
                                          </p:val>
                                        </p:tav>
                                        <p:tav tm="100000">
                                          <p:val>
                                            <p:strVal val="#ppt_h"/>
                                          </p:val>
                                        </p:tav>
                                      </p:tavLst>
                                    </p:anim>
                                    <p:animEffect transition="in" filter="fade">
                                      <p:cBhvr>
                                        <p:cTn id="40" dur="500"/>
                                        <p:tgtEl>
                                          <p:spTgt spid="177"/>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152"/>
                                        </p:tgtEl>
                                        <p:attrNameLst>
                                          <p:attrName>style.visibility</p:attrName>
                                        </p:attrNameLst>
                                      </p:cBhvr>
                                      <p:to>
                                        <p:strVal val="visible"/>
                                      </p:to>
                                    </p:set>
                                    <p:anim calcmode="lin" valueType="num">
                                      <p:cBhvr additive="base">
                                        <p:cTn id="43" dur="500"/>
                                        <p:tgtEl>
                                          <p:spTgt spid="152"/>
                                        </p:tgtEl>
                                        <p:attrNameLst>
                                          <p:attrName>ppt_y</p:attrName>
                                        </p:attrNameLst>
                                      </p:cBhvr>
                                      <p:tavLst>
                                        <p:tav tm="0">
                                          <p:val>
                                            <p:strVal val="#ppt_y+#ppt_h*1.125000"/>
                                          </p:val>
                                        </p:tav>
                                        <p:tav tm="100000">
                                          <p:val>
                                            <p:strVal val="#ppt_y"/>
                                          </p:val>
                                        </p:tav>
                                      </p:tavLst>
                                    </p:anim>
                                    <p:animEffect transition="in" filter="wipe(up)">
                                      <p:cBhvr>
                                        <p:cTn id="44" dur="500"/>
                                        <p:tgtEl>
                                          <p:spTgt spid="152"/>
                                        </p:tgtEl>
                                      </p:cBhvr>
                                    </p:animEffect>
                                  </p:childTnLst>
                                </p:cTn>
                              </p:par>
                              <p:par>
                                <p:cTn id="45" presetID="22" presetClass="entr" presetSubtype="2" fill="hold" nodeType="withEffect">
                                  <p:stCondLst>
                                    <p:cond delay="0"/>
                                  </p:stCondLst>
                                  <p:childTnLst>
                                    <p:set>
                                      <p:cBhvr>
                                        <p:cTn id="46" dur="1" fill="hold">
                                          <p:stCondLst>
                                            <p:cond delay="0"/>
                                          </p:stCondLst>
                                        </p:cTn>
                                        <p:tgtEl>
                                          <p:spTgt spid="147"/>
                                        </p:tgtEl>
                                        <p:attrNameLst>
                                          <p:attrName>style.visibility</p:attrName>
                                        </p:attrNameLst>
                                      </p:cBhvr>
                                      <p:to>
                                        <p:strVal val="visible"/>
                                      </p:to>
                                    </p:set>
                                    <p:animEffect transition="in" filter="wipe(right)">
                                      <p:cBhvr>
                                        <p:cTn id="47" dur="500"/>
                                        <p:tgtEl>
                                          <p:spTgt spid="147"/>
                                        </p:tgtEl>
                                      </p:cBhvr>
                                    </p:animEffect>
                                  </p:childTnLst>
                                </p:cTn>
                              </p:par>
                            </p:childTnLst>
                          </p:cTn>
                        </p:par>
                        <p:par>
                          <p:cTn id="48" fill="hold">
                            <p:stCondLst>
                              <p:cond delay="2000"/>
                            </p:stCondLst>
                            <p:childTnLst>
                              <p:par>
                                <p:cTn id="49" presetID="53" presetClass="entr" presetSubtype="16" fill="hold" nodeType="afterEffect">
                                  <p:stCondLst>
                                    <p:cond delay="0"/>
                                  </p:stCondLst>
                                  <p:childTnLst>
                                    <p:set>
                                      <p:cBhvr>
                                        <p:cTn id="50" dur="1" fill="hold">
                                          <p:stCondLst>
                                            <p:cond delay="0"/>
                                          </p:stCondLst>
                                        </p:cTn>
                                        <p:tgtEl>
                                          <p:spTgt spid="168"/>
                                        </p:tgtEl>
                                        <p:attrNameLst>
                                          <p:attrName>style.visibility</p:attrName>
                                        </p:attrNameLst>
                                      </p:cBhvr>
                                      <p:to>
                                        <p:strVal val="visible"/>
                                      </p:to>
                                    </p:set>
                                    <p:anim calcmode="lin" valueType="num">
                                      <p:cBhvr>
                                        <p:cTn id="51" dur="500" fill="hold"/>
                                        <p:tgtEl>
                                          <p:spTgt spid="168"/>
                                        </p:tgtEl>
                                        <p:attrNameLst>
                                          <p:attrName>ppt_w</p:attrName>
                                        </p:attrNameLst>
                                      </p:cBhvr>
                                      <p:tavLst>
                                        <p:tav tm="0">
                                          <p:val>
                                            <p:fltVal val="0"/>
                                          </p:val>
                                        </p:tav>
                                        <p:tav tm="100000">
                                          <p:val>
                                            <p:strVal val="#ppt_w"/>
                                          </p:val>
                                        </p:tav>
                                      </p:tavLst>
                                    </p:anim>
                                    <p:anim calcmode="lin" valueType="num">
                                      <p:cBhvr>
                                        <p:cTn id="52" dur="500" fill="hold"/>
                                        <p:tgtEl>
                                          <p:spTgt spid="168"/>
                                        </p:tgtEl>
                                        <p:attrNameLst>
                                          <p:attrName>ppt_h</p:attrName>
                                        </p:attrNameLst>
                                      </p:cBhvr>
                                      <p:tavLst>
                                        <p:tav tm="0">
                                          <p:val>
                                            <p:fltVal val="0"/>
                                          </p:val>
                                        </p:tav>
                                        <p:tav tm="100000">
                                          <p:val>
                                            <p:strVal val="#ppt_h"/>
                                          </p:val>
                                        </p:tav>
                                      </p:tavLst>
                                    </p:anim>
                                    <p:animEffect transition="in" filter="fade">
                                      <p:cBhvr>
                                        <p:cTn id="53" dur="5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P spid="15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970670" y="1406769"/>
            <a:ext cx="647114" cy="956603"/>
          </a:xfrm>
          <a:prstGeom prst="rect">
            <a:avLst/>
          </a:pr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70670" y="2363372"/>
            <a:ext cx="647114" cy="956603"/>
          </a:xfrm>
          <a:prstGeom prst="rect">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5104929" y="1336112"/>
            <a:ext cx="1627206" cy="1615195"/>
            <a:chOff x="4985288" y="1224585"/>
            <a:chExt cx="2546888" cy="2527388"/>
          </a:xfrm>
          <a:solidFill>
            <a:srgbClr val="7696AA"/>
          </a:solidFill>
        </p:grpSpPr>
        <p:sp>
          <p:nvSpPr>
            <p:cNvPr id="10" name="椭圆 9"/>
            <p:cNvSpPr/>
            <p:nvPr/>
          </p:nvSpPr>
          <p:spPr>
            <a:xfrm>
              <a:off x="5012590" y="1224585"/>
              <a:ext cx="2433780" cy="24337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5098396" y="1265539"/>
              <a:ext cx="2433780" cy="2433781"/>
            </a:xfrm>
            <a:prstGeom prst="ellipse">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4985288" y="1318192"/>
              <a:ext cx="2433780" cy="24337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2"/>
          <p:cNvSpPr txBox="1"/>
          <p:nvPr/>
        </p:nvSpPr>
        <p:spPr>
          <a:xfrm>
            <a:off x="5203129" y="1782865"/>
            <a:ext cx="1566076" cy="769441"/>
          </a:xfrm>
          <a:prstGeom prst="rect">
            <a:avLst/>
          </a:prstGeom>
          <a:noFill/>
        </p:spPr>
        <p:txBody>
          <a:bodyPr wrap="square" rtlCol="0">
            <a:spAutoFit/>
          </a:bodyPr>
          <a:lstStyle/>
          <a:p>
            <a:pPr algn="ctr"/>
            <a:r>
              <a:rPr lang="en-US" altLang="zh-CN" sz="4400" b="1" dirty="0">
                <a:solidFill>
                  <a:schemeClr val="bg1"/>
                </a:solidFill>
                <a:latin typeface="微软雅黑" panose="020B0503020204020204" charset="-122"/>
                <a:ea typeface="微软雅黑" panose="020B0503020204020204" charset="-122"/>
              </a:rPr>
              <a:t>1.1</a:t>
            </a:r>
          </a:p>
        </p:txBody>
      </p:sp>
      <p:sp>
        <p:nvSpPr>
          <p:cNvPr id="14" name="文本框 13"/>
          <p:cNvSpPr txBox="1"/>
          <p:nvPr/>
        </p:nvSpPr>
        <p:spPr>
          <a:xfrm>
            <a:off x="3165686" y="3660140"/>
            <a:ext cx="5515399" cy="523220"/>
          </a:xfrm>
          <a:prstGeom prst="rect">
            <a:avLst/>
          </a:prstGeom>
          <a:noFill/>
        </p:spPr>
        <p:txBody>
          <a:bodyPr wrap="square" rtlCol="0">
            <a:spAutoFit/>
          </a:bodyPr>
          <a:lstStyle/>
          <a:p>
            <a:pPr algn="dist"/>
            <a:r>
              <a:rPr lang="zh-CN" altLang="en-US" sz="2800" b="1" dirty="0">
                <a:solidFill>
                  <a:schemeClr val="tx1">
                    <a:lumMod val="65000"/>
                    <a:lumOff val="35000"/>
                  </a:schemeClr>
                </a:solidFill>
                <a:latin typeface="微软雅黑" panose="020B0503020204020204" charset="-122"/>
                <a:ea typeface="微软雅黑" panose="020B0503020204020204" charset="-122"/>
              </a:rPr>
              <a:t>航遥中心合同概述</a:t>
            </a:r>
          </a:p>
        </p:txBody>
      </p:sp>
      <p:sp>
        <p:nvSpPr>
          <p:cNvPr id="16" name="矩形 15"/>
          <p:cNvSpPr/>
          <p:nvPr/>
        </p:nvSpPr>
        <p:spPr>
          <a:xfrm rot="2700000">
            <a:off x="9385245" y="6615606"/>
            <a:ext cx="575931" cy="57613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7" name="矩形 16"/>
          <p:cNvSpPr/>
          <p:nvPr/>
        </p:nvSpPr>
        <p:spPr>
          <a:xfrm rot="2700000">
            <a:off x="10200029" y="6618280"/>
            <a:ext cx="575931" cy="576139"/>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8" name="矩形 17"/>
          <p:cNvSpPr/>
          <p:nvPr/>
        </p:nvSpPr>
        <p:spPr>
          <a:xfrm rot="2700000">
            <a:off x="11014811" y="6620425"/>
            <a:ext cx="575931" cy="576139"/>
          </a:xfrm>
          <a:prstGeom prst="rect">
            <a:avLst/>
          </a:prstGeom>
          <a:solidFill>
            <a:schemeClr val="accent1">
              <a:lumMod val="7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9" name="矩形 18"/>
          <p:cNvSpPr/>
          <p:nvPr/>
        </p:nvSpPr>
        <p:spPr>
          <a:xfrm rot="2700000">
            <a:off x="10607420" y="6213181"/>
            <a:ext cx="575931" cy="576139"/>
          </a:xfrm>
          <a:prstGeom prst="rect">
            <a:avLst/>
          </a:prstGeom>
          <a:solidFill>
            <a:schemeClr val="accent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0" name="矩形 19"/>
          <p:cNvSpPr/>
          <p:nvPr/>
        </p:nvSpPr>
        <p:spPr>
          <a:xfrm rot="2700000">
            <a:off x="11422202" y="6213182"/>
            <a:ext cx="575931" cy="576139"/>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1" name="矩形 20"/>
          <p:cNvSpPr/>
          <p:nvPr/>
        </p:nvSpPr>
        <p:spPr>
          <a:xfrm rot="18900000" flipH="1">
            <a:off x="2211824" y="-289479"/>
            <a:ext cx="576139" cy="57593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2" name="矩形 21"/>
          <p:cNvSpPr/>
          <p:nvPr/>
        </p:nvSpPr>
        <p:spPr>
          <a:xfrm rot="18900000" flipH="1">
            <a:off x="1397040" y="-292154"/>
            <a:ext cx="576139" cy="575931"/>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3" name="矩形 22"/>
          <p:cNvSpPr/>
          <p:nvPr/>
        </p:nvSpPr>
        <p:spPr>
          <a:xfrm rot="18900000" flipH="1">
            <a:off x="582258" y="-294298"/>
            <a:ext cx="576139" cy="575931"/>
          </a:xfrm>
          <a:prstGeom prst="rect">
            <a:avLst/>
          </a:prstGeom>
          <a:solidFill>
            <a:schemeClr val="accent1">
              <a:lumMod val="7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4" name="矩形 23"/>
          <p:cNvSpPr/>
          <p:nvPr/>
        </p:nvSpPr>
        <p:spPr>
          <a:xfrm rot="18900000" flipH="1">
            <a:off x="989649" y="112946"/>
            <a:ext cx="576139" cy="575931"/>
          </a:xfrm>
          <a:prstGeom prst="rect">
            <a:avLst/>
          </a:prstGeom>
          <a:solidFill>
            <a:schemeClr val="accent1">
              <a:lumMod val="75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5" name="矩形 24"/>
          <p:cNvSpPr/>
          <p:nvPr/>
        </p:nvSpPr>
        <p:spPr>
          <a:xfrm rot="18900000" flipH="1">
            <a:off x="174867" y="112945"/>
            <a:ext cx="576139" cy="575931"/>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6" name="Freeform 5"/>
          <p:cNvSpPr>
            <a:spLocks noEditPoints="1"/>
          </p:cNvSpPr>
          <p:nvPr/>
        </p:nvSpPr>
        <p:spPr bwMode="auto">
          <a:xfrm>
            <a:off x="3165686" y="5519420"/>
            <a:ext cx="5515399" cy="547370"/>
          </a:xfrm>
          <a:custGeom>
            <a:avLst/>
            <a:gdLst>
              <a:gd name="T0" fmla="*/ 826 w 1255"/>
              <a:gd name="T1" fmla="*/ 94 h 234"/>
              <a:gd name="T2" fmla="*/ 1051 w 1255"/>
              <a:gd name="T3" fmla="*/ 107 h 234"/>
              <a:gd name="T4" fmla="*/ 1093 w 1255"/>
              <a:gd name="T5" fmla="*/ 107 h 234"/>
              <a:gd name="T6" fmla="*/ 1151 w 1255"/>
              <a:gd name="T7" fmla="*/ 87 h 234"/>
              <a:gd name="T8" fmla="*/ 1225 w 1255"/>
              <a:gd name="T9" fmla="*/ 118 h 234"/>
              <a:gd name="T10" fmla="*/ 1206 w 1255"/>
              <a:gd name="T11" fmla="*/ 139 h 234"/>
              <a:gd name="T12" fmla="*/ 1185 w 1255"/>
              <a:gd name="T13" fmla="*/ 102 h 234"/>
              <a:gd name="T14" fmla="*/ 1171 w 1255"/>
              <a:gd name="T15" fmla="*/ 112 h 234"/>
              <a:gd name="T16" fmla="*/ 1137 w 1255"/>
              <a:gd name="T17" fmla="*/ 119 h 234"/>
              <a:gd name="T18" fmla="*/ 1109 w 1255"/>
              <a:gd name="T19" fmla="*/ 119 h 234"/>
              <a:gd name="T20" fmla="*/ 1062 w 1255"/>
              <a:gd name="T21" fmla="*/ 116 h 234"/>
              <a:gd name="T22" fmla="*/ 841 w 1255"/>
              <a:gd name="T23" fmla="*/ 112 h 234"/>
              <a:gd name="T24" fmla="*/ 782 w 1255"/>
              <a:gd name="T25" fmla="*/ 117 h 234"/>
              <a:gd name="T26" fmla="*/ 756 w 1255"/>
              <a:gd name="T27" fmla="*/ 111 h 234"/>
              <a:gd name="T28" fmla="*/ 737 w 1255"/>
              <a:gd name="T29" fmla="*/ 118 h 234"/>
              <a:gd name="T30" fmla="*/ 717 w 1255"/>
              <a:gd name="T31" fmla="*/ 157 h 234"/>
              <a:gd name="T32" fmla="*/ 762 w 1255"/>
              <a:gd name="T33" fmla="*/ 99 h 234"/>
              <a:gd name="T34" fmla="*/ 772 w 1255"/>
              <a:gd name="T35" fmla="*/ 97 h 234"/>
              <a:gd name="T36" fmla="*/ 104 w 1255"/>
              <a:gd name="T37" fmla="*/ 87 h 234"/>
              <a:gd name="T38" fmla="*/ 30 w 1255"/>
              <a:gd name="T39" fmla="*/ 118 h 234"/>
              <a:gd name="T40" fmla="*/ 49 w 1255"/>
              <a:gd name="T41" fmla="*/ 139 h 234"/>
              <a:gd name="T42" fmla="*/ 71 w 1255"/>
              <a:gd name="T43" fmla="*/ 102 h 234"/>
              <a:gd name="T44" fmla="*/ 85 w 1255"/>
              <a:gd name="T45" fmla="*/ 112 h 234"/>
              <a:gd name="T46" fmla="*/ 118 w 1255"/>
              <a:gd name="T47" fmla="*/ 119 h 234"/>
              <a:gd name="T48" fmla="*/ 147 w 1255"/>
              <a:gd name="T49" fmla="*/ 119 h 234"/>
              <a:gd name="T50" fmla="*/ 193 w 1255"/>
              <a:gd name="T51" fmla="*/ 116 h 234"/>
              <a:gd name="T52" fmla="*/ 414 w 1255"/>
              <a:gd name="T53" fmla="*/ 112 h 234"/>
              <a:gd name="T54" fmla="*/ 474 w 1255"/>
              <a:gd name="T55" fmla="*/ 117 h 234"/>
              <a:gd name="T56" fmla="*/ 499 w 1255"/>
              <a:gd name="T57" fmla="*/ 111 h 234"/>
              <a:gd name="T58" fmla="*/ 518 w 1255"/>
              <a:gd name="T59" fmla="*/ 118 h 234"/>
              <a:gd name="T60" fmla="*/ 538 w 1255"/>
              <a:gd name="T61" fmla="*/ 157 h 234"/>
              <a:gd name="T62" fmla="*/ 494 w 1255"/>
              <a:gd name="T63" fmla="*/ 99 h 234"/>
              <a:gd name="T64" fmla="*/ 483 w 1255"/>
              <a:gd name="T65" fmla="*/ 97 h 234"/>
              <a:gd name="T66" fmla="*/ 445 w 1255"/>
              <a:gd name="T67" fmla="*/ 107 h 234"/>
              <a:gd name="T68" fmla="*/ 223 w 1255"/>
              <a:gd name="T69" fmla="*/ 107 h 234"/>
              <a:gd name="T70" fmla="*/ 178 w 1255"/>
              <a:gd name="T71" fmla="*/ 98 h 234"/>
              <a:gd name="T72" fmla="*/ 138 w 1255"/>
              <a:gd name="T73" fmla="*/ 105 h 234"/>
              <a:gd name="T74" fmla="*/ 616 w 1255"/>
              <a:gd name="T75" fmla="*/ 218 h 234"/>
              <a:gd name="T76" fmla="*/ 634 w 1255"/>
              <a:gd name="T77" fmla="*/ 202 h 234"/>
              <a:gd name="T78" fmla="*/ 635 w 1255"/>
              <a:gd name="T79" fmla="*/ 23 h 234"/>
              <a:gd name="T80" fmla="*/ 586 w 1255"/>
              <a:gd name="T81" fmla="*/ 94 h 234"/>
              <a:gd name="T82" fmla="*/ 651 w 1255"/>
              <a:gd name="T83" fmla="*/ 117 h 234"/>
              <a:gd name="T84" fmla="*/ 697 w 1255"/>
              <a:gd name="T85" fmla="*/ 69 h 234"/>
              <a:gd name="T86" fmla="*/ 710 w 1255"/>
              <a:gd name="T87" fmla="*/ 63 h 234"/>
              <a:gd name="T88" fmla="*/ 628 w 1255"/>
              <a:gd name="T89" fmla="*/ 1 h 234"/>
              <a:gd name="T90" fmla="*/ 545 w 1255"/>
              <a:gd name="T91" fmla="*/ 63 h 234"/>
              <a:gd name="T92" fmla="*/ 559 w 1255"/>
              <a:gd name="T93" fmla="*/ 69 h 234"/>
              <a:gd name="T94" fmla="*/ 611 w 1255"/>
              <a:gd name="T95" fmla="*/ 73 h 234"/>
              <a:gd name="T96" fmla="*/ 628 w 1255"/>
              <a:gd name="T97" fmla="*/ 121 h 234"/>
              <a:gd name="T98" fmla="*/ 557 w 1255"/>
              <a:gd name="T99" fmla="*/ 121 h 234"/>
              <a:gd name="T100" fmla="*/ 579 w 1255"/>
              <a:gd name="T101" fmla="*/ 116 h 234"/>
              <a:gd name="T102" fmla="*/ 568 w 1255"/>
              <a:gd name="T103" fmla="*/ 139 h 234"/>
              <a:gd name="T104" fmla="*/ 570 w 1255"/>
              <a:gd name="T105" fmla="*/ 159 h 234"/>
              <a:gd name="T106" fmla="*/ 604 w 1255"/>
              <a:gd name="T107" fmla="*/ 187 h 234"/>
              <a:gd name="T108" fmla="*/ 557 w 1255"/>
              <a:gd name="T109" fmla="*/ 131 h 234"/>
              <a:gd name="T110" fmla="*/ 703 w 1255"/>
              <a:gd name="T111" fmla="*/ 103 h 234"/>
              <a:gd name="T112" fmla="*/ 675 w 1255"/>
              <a:gd name="T113" fmla="*/ 107 h 234"/>
              <a:gd name="T114" fmla="*/ 693 w 1255"/>
              <a:gd name="T115" fmla="*/ 145 h 234"/>
              <a:gd name="T116" fmla="*/ 677 w 1255"/>
              <a:gd name="T117" fmla="*/ 151 h 234"/>
              <a:gd name="T118" fmla="*/ 651 w 1255"/>
              <a:gd name="T119" fmla="*/ 175 h 234"/>
              <a:gd name="T120" fmla="*/ 686 w 1255"/>
              <a:gd name="T121" fmla="*/ 18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5" h="234">
                <a:moveTo>
                  <a:pt x="791" y="101"/>
                </a:moveTo>
                <a:cubicBezTo>
                  <a:pt x="793" y="103"/>
                  <a:pt x="794" y="105"/>
                  <a:pt x="795" y="107"/>
                </a:cubicBezTo>
                <a:cubicBezTo>
                  <a:pt x="810" y="107"/>
                  <a:pt x="810" y="107"/>
                  <a:pt x="810" y="107"/>
                </a:cubicBezTo>
                <a:cubicBezTo>
                  <a:pt x="810" y="107"/>
                  <a:pt x="810" y="106"/>
                  <a:pt x="811" y="105"/>
                </a:cubicBezTo>
                <a:cubicBezTo>
                  <a:pt x="812" y="99"/>
                  <a:pt x="819" y="94"/>
                  <a:pt x="826" y="94"/>
                </a:cubicBezTo>
                <a:cubicBezTo>
                  <a:pt x="833" y="94"/>
                  <a:pt x="839" y="99"/>
                  <a:pt x="841" y="105"/>
                </a:cubicBezTo>
                <a:cubicBezTo>
                  <a:pt x="841" y="106"/>
                  <a:pt x="841" y="107"/>
                  <a:pt x="841" y="107"/>
                </a:cubicBezTo>
                <a:cubicBezTo>
                  <a:pt x="1032" y="107"/>
                  <a:pt x="1032" y="107"/>
                  <a:pt x="1032" y="107"/>
                </a:cubicBezTo>
                <a:cubicBezTo>
                  <a:pt x="1033" y="103"/>
                  <a:pt x="1037" y="100"/>
                  <a:pt x="1042" y="100"/>
                </a:cubicBezTo>
                <a:cubicBezTo>
                  <a:pt x="1046" y="100"/>
                  <a:pt x="1050" y="103"/>
                  <a:pt x="1051" y="107"/>
                </a:cubicBezTo>
                <a:cubicBezTo>
                  <a:pt x="1052" y="107"/>
                  <a:pt x="1052" y="107"/>
                  <a:pt x="1052" y="107"/>
                </a:cubicBezTo>
                <a:cubicBezTo>
                  <a:pt x="1055" y="106"/>
                  <a:pt x="1059" y="104"/>
                  <a:pt x="1062" y="103"/>
                </a:cubicBezTo>
                <a:cubicBezTo>
                  <a:pt x="1067" y="100"/>
                  <a:pt x="1072" y="98"/>
                  <a:pt x="1078" y="98"/>
                </a:cubicBezTo>
                <a:cubicBezTo>
                  <a:pt x="1082" y="98"/>
                  <a:pt x="1086" y="99"/>
                  <a:pt x="1089" y="102"/>
                </a:cubicBezTo>
                <a:cubicBezTo>
                  <a:pt x="1091" y="103"/>
                  <a:pt x="1092" y="105"/>
                  <a:pt x="1093" y="107"/>
                </a:cubicBezTo>
                <a:cubicBezTo>
                  <a:pt x="1099" y="107"/>
                  <a:pt x="1099" y="107"/>
                  <a:pt x="1099" y="107"/>
                </a:cubicBezTo>
                <a:cubicBezTo>
                  <a:pt x="1100" y="103"/>
                  <a:pt x="1104" y="100"/>
                  <a:pt x="1109" y="100"/>
                </a:cubicBezTo>
                <a:cubicBezTo>
                  <a:pt x="1112" y="100"/>
                  <a:pt x="1116" y="102"/>
                  <a:pt x="1117" y="105"/>
                </a:cubicBezTo>
                <a:cubicBezTo>
                  <a:pt x="1121" y="101"/>
                  <a:pt x="1125" y="97"/>
                  <a:pt x="1129" y="94"/>
                </a:cubicBezTo>
                <a:cubicBezTo>
                  <a:pt x="1136" y="90"/>
                  <a:pt x="1143" y="87"/>
                  <a:pt x="1151" y="87"/>
                </a:cubicBezTo>
                <a:cubicBezTo>
                  <a:pt x="1169" y="87"/>
                  <a:pt x="1183" y="100"/>
                  <a:pt x="1199" y="106"/>
                </a:cubicBezTo>
                <a:cubicBezTo>
                  <a:pt x="1209" y="109"/>
                  <a:pt x="1219" y="110"/>
                  <a:pt x="1228" y="108"/>
                </a:cubicBezTo>
                <a:cubicBezTo>
                  <a:pt x="1238" y="107"/>
                  <a:pt x="1248" y="103"/>
                  <a:pt x="1255" y="96"/>
                </a:cubicBezTo>
                <a:cubicBezTo>
                  <a:pt x="1253" y="105"/>
                  <a:pt x="1247" y="113"/>
                  <a:pt x="1239" y="117"/>
                </a:cubicBezTo>
                <a:cubicBezTo>
                  <a:pt x="1234" y="118"/>
                  <a:pt x="1230" y="119"/>
                  <a:pt x="1225" y="118"/>
                </a:cubicBezTo>
                <a:cubicBezTo>
                  <a:pt x="1219" y="117"/>
                  <a:pt x="1214" y="114"/>
                  <a:pt x="1208" y="112"/>
                </a:cubicBezTo>
                <a:cubicBezTo>
                  <a:pt x="1208" y="112"/>
                  <a:pt x="1208" y="112"/>
                  <a:pt x="1208" y="112"/>
                </a:cubicBezTo>
                <a:cubicBezTo>
                  <a:pt x="1210" y="114"/>
                  <a:pt x="1212" y="117"/>
                  <a:pt x="1214" y="119"/>
                </a:cubicBezTo>
                <a:cubicBezTo>
                  <a:pt x="1216" y="122"/>
                  <a:pt x="1218" y="125"/>
                  <a:pt x="1218" y="128"/>
                </a:cubicBezTo>
                <a:cubicBezTo>
                  <a:pt x="1219" y="136"/>
                  <a:pt x="1212" y="141"/>
                  <a:pt x="1206" y="139"/>
                </a:cubicBezTo>
                <a:cubicBezTo>
                  <a:pt x="1203" y="138"/>
                  <a:pt x="1201" y="135"/>
                  <a:pt x="1200" y="133"/>
                </a:cubicBezTo>
                <a:cubicBezTo>
                  <a:pt x="1199" y="130"/>
                  <a:pt x="1198" y="126"/>
                  <a:pt x="1197" y="123"/>
                </a:cubicBezTo>
                <a:cubicBezTo>
                  <a:pt x="1196" y="120"/>
                  <a:pt x="1196" y="117"/>
                  <a:pt x="1194" y="114"/>
                </a:cubicBezTo>
                <a:cubicBezTo>
                  <a:pt x="1192" y="109"/>
                  <a:pt x="1189" y="105"/>
                  <a:pt x="1185" y="102"/>
                </a:cubicBezTo>
                <a:cubicBezTo>
                  <a:pt x="1185" y="102"/>
                  <a:pt x="1185" y="102"/>
                  <a:pt x="1185" y="102"/>
                </a:cubicBezTo>
                <a:cubicBezTo>
                  <a:pt x="1186" y="105"/>
                  <a:pt x="1187" y="107"/>
                  <a:pt x="1187" y="110"/>
                </a:cubicBezTo>
                <a:cubicBezTo>
                  <a:pt x="1188" y="113"/>
                  <a:pt x="1188" y="116"/>
                  <a:pt x="1187" y="119"/>
                </a:cubicBezTo>
                <a:cubicBezTo>
                  <a:pt x="1187" y="122"/>
                  <a:pt x="1185" y="124"/>
                  <a:pt x="1183" y="125"/>
                </a:cubicBezTo>
                <a:cubicBezTo>
                  <a:pt x="1180" y="126"/>
                  <a:pt x="1176" y="124"/>
                  <a:pt x="1174" y="122"/>
                </a:cubicBezTo>
                <a:cubicBezTo>
                  <a:pt x="1171" y="120"/>
                  <a:pt x="1171" y="116"/>
                  <a:pt x="1171" y="112"/>
                </a:cubicBezTo>
                <a:cubicBezTo>
                  <a:pt x="1170" y="108"/>
                  <a:pt x="1170" y="104"/>
                  <a:pt x="1169" y="101"/>
                </a:cubicBezTo>
                <a:cubicBezTo>
                  <a:pt x="1165" y="92"/>
                  <a:pt x="1152" y="91"/>
                  <a:pt x="1144" y="94"/>
                </a:cubicBezTo>
                <a:cubicBezTo>
                  <a:pt x="1144" y="95"/>
                  <a:pt x="1144" y="95"/>
                  <a:pt x="1144" y="95"/>
                </a:cubicBezTo>
                <a:cubicBezTo>
                  <a:pt x="1150" y="97"/>
                  <a:pt x="1157" y="102"/>
                  <a:pt x="1159" y="108"/>
                </a:cubicBezTo>
                <a:cubicBezTo>
                  <a:pt x="1163" y="121"/>
                  <a:pt x="1151" y="129"/>
                  <a:pt x="1137" y="119"/>
                </a:cubicBezTo>
                <a:cubicBezTo>
                  <a:pt x="1134" y="117"/>
                  <a:pt x="1130" y="115"/>
                  <a:pt x="1127" y="113"/>
                </a:cubicBezTo>
                <a:cubicBezTo>
                  <a:pt x="1125" y="112"/>
                  <a:pt x="1122" y="111"/>
                  <a:pt x="1119" y="111"/>
                </a:cubicBezTo>
                <a:cubicBezTo>
                  <a:pt x="1119" y="111"/>
                  <a:pt x="1119" y="110"/>
                  <a:pt x="1118" y="111"/>
                </a:cubicBezTo>
                <a:cubicBezTo>
                  <a:pt x="1118" y="112"/>
                  <a:pt x="1118" y="112"/>
                  <a:pt x="1118" y="112"/>
                </a:cubicBezTo>
                <a:cubicBezTo>
                  <a:pt x="1117" y="116"/>
                  <a:pt x="1113" y="119"/>
                  <a:pt x="1109" y="119"/>
                </a:cubicBezTo>
                <a:cubicBezTo>
                  <a:pt x="1104" y="119"/>
                  <a:pt x="1100" y="116"/>
                  <a:pt x="1099" y="112"/>
                </a:cubicBezTo>
                <a:cubicBezTo>
                  <a:pt x="1093" y="112"/>
                  <a:pt x="1093" y="112"/>
                  <a:pt x="1093" y="112"/>
                </a:cubicBezTo>
                <a:cubicBezTo>
                  <a:pt x="1092" y="114"/>
                  <a:pt x="1091" y="116"/>
                  <a:pt x="1089" y="117"/>
                </a:cubicBezTo>
                <a:cubicBezTo>
                  <a:pt x="1086" y="120"/>
                  <a:pt x="1082" y="121"/>
                  <a:pt x="1078" y="121"/>
                </a:cubicBezTo>
                <a:cubicBezTo>
                  <a:pt x="1072" y="121"/>
                  <a:pt x="1067" y="118"/>
                  <a:pt x="1062" y="116"/>
                </a:cubicBezTo>
                <a:cubicBezTo>
                  <a:pt x="1059" y="115"/>
                  <a:pt x="1055" y="113"/>
                  <a:pt x="1052" y="112"/>
                </a:cubicBezTo>
                <a:cubicBezTo>
                  <a:pt x="1051" y="112"/>
                  <a:pt x="1051" y="112"/>
                  <a:pt x="1051" y="112"/>
                </a:cubicBezTo>
                <a:cubicBezTo>
                  <a:pt x="1050" y="116"/>
                  <a:pt x="1046" y="119"/>
                  <a:pt x="1042" y="119"/>
                </a:cubicBezTo>
                <a:cubicBezTo>
                  <a:pt x="1037" y="119"/>
                  <a:pt x="1033" y="116"/>
                  <a:pt x="1032" y="112"/>
                </a:cubicBezTo>
                <a:cubicBezTo>
                  <a:pt x="841" y="112"/>
                  <a:pt x="841" y="112"/>
                  <a:pt x="841" y="112"/>
                </a:cubicBezTo>
                <a:cubicBezTo>
                  <a:pt x="840" y="119"/>
                  <a:pt x="834" y="125"/>
                  <a:pt x="826" y="125"/>
                </a:cubicBezTo>
                <a:cubicBezTo>
                  <a:pt x="818" y="125"/>
                  <a:pt x="811" y="119"/>
                  <a:pt x="810" y="112"/>
                </a:cubicBezTo>
                <a:cubicBezTo>
                  <a:pt x="795" y="112"/>
                  <a:pt x="795" y="112"/>
                  <a:pt x="795" y="112"/>
                </a:cubicBezTo>
                <a:cubicBezTo>
                  <a:pt x="794" y="114"/>
                  <a:pt x="792" y="116"/>
                  <a:pt x="790" y="117"/>
                </a:cubicBezTo>
                <a:cubicBezTo>
                  <a:pt x="787" y="119"/>
                  <a:pt x="784" y="118"/>
                  <a:pt x="782" y="117"/>
                </a:cubicBezTo>
                <a:cubicBezTo>
                  <a:pt x="778" y="116"/>
                  <a:pt x="775" y="115"/>
                  <a:pt x="773" y="113"/>
                </a:cubicBezTo>
                <a:cubicBezTo>
                  <a:pt x="770" y="111"/>
                  <a:pt x="767" y="110"/>
                  <a:pt x="764" y="108"/>
                </a:cubicBezTo>
                <a:cubicBezTo>
                  <a:pt x="759" y="107"/>
                  <a:pt x="754" y="107"/>
                  <a:pt x="749" y="107"/>
                </a:cubicBezTo>
                <a:cubicBezTo>
                  <a:pt x="749" y="108"/>
                  <a:pt x="749" y="108"/>
                  <a:pt x="749" y="108"/>
                </a:cubicBezTo>
                <a:cubicBezTo>
                  <a:pt x="752" y="108"/>
                  <a:pt x="754" y="110"/>
                  <a:pt x="756" y="111"/>
                </a:cubicBezTo>
                <a:cubicBezTo>
                  <a:pt x="759" y="113"/>
                  <a:pt x="761" y="115"/>
                  <a:pt x="763" y="117"/>
                </a:cubicBezTo>
                <a:cubicBezTo>
                  <a:pt x="764" y="119"/>
                  <a:pt x="766" y="122"/>
                  <a:pt x="764" y="125"/>
                </a:cubicBezTo>
                <a:cubicBezTo>
                  <a:pt x="763" y="127"/>
                  <a:pt x="759" y="129"/>
                  <a:pt x="756" y="129"/>
                </a:cubicBezTo>
                <a:cubicBezTo>
                  <a:pt x="752" y="129"/>
                  <a:pt x="749" y="127"/>
                  <a:pt x="747" y="125"/>
                </a:cubicBezTo>
                <a:cubicBezTo>
                  <a:pt x="744" y="122"/>
                  <a:pt x="741" y="119"/>
                  <a:pt x="737" y="118"/>
                </a:cubicBezTo>
                <a:cubicBezTo>
                  <a:pt x="728" y="115"/>
                  <a:pt x="719" y="124"/>
                  <a:pt x="715" y="132"/>
                </a:cubicBezTo>
                <a:cubicBezTo>
                  <a:pt x="715" y="132"/>
                  <a:pt x="715" y="132"/>
                  <a:pt x="715" y="132"/>
                </a:cubicBezTo>
                <a:cubicBezTo>
                  <a:pt x="721" y="129"/>
                  <a:pt x="730" y="127"/>
                  <a:pt x="736" y="130"/>
                </a:cubicBezTo>
                <a:cubicBezTo>
                  <a:pt x="748" y="136"/>
                  <a:pt x="745" y="151"/>
                  <a:pt x="729" y="154"/>
                </a:cubicBezTo>
                <a:cubicBezTo>
                  <a:pt x="725" y="155"/>
                  <a:pt x="721" y="156"/>
                  <a:pt x="717" y="157"/>
                </a:cubicBezTo>
                <a:cubicBezTo>
                  <a:pt x="715" y="158"/>
                  <a:pt x="712" y="159"/>
                  <a:pt x="710" y="161"/>
                </a:cubicBezTo>
                <a:cubicBezTo>
                  <a:pt x="709" y="162"/>
                  <a:pt x="707" y="164"/>
                  <a:pt x="707" y="166"/>
                </a:cubicBezTo>
                <a:cubicBezTo>
                  <a:pt x="705" y="158"/>
                  <a:pt x="704" y="150"/>
                  <a:pt x="705" y="143"/>
                </a:cubicBezTo>
                <a:cubicBezTo>
                  <a:pt x="706" y="135"/>
                  <a:pt x="710" y="127"/>
                  <a:pt x="715" y="121"/>
                </a:cubicBezTo>
                <a:cubicBezTo>
                  <a:pt x="727" y="108"/>
                  <a:pt x="746" y="107"/>
                  <a:pt x="762" y="99"/>
                </a:cubicBezTo>
                <a:cubicBezTo>
                  <a:pt x="770" y="95"/>
                  <a:pt x="778" y="88"/>
                  <a:pt x="783" y="80"/>
                </a:cubicBezTo>
                <a:cubicBezTo>
                  <a:pt x="789" y="72"/>
                  <a:pt x="793" y="62"/>
                  <a:pt x="793" y="52"/>
                </a:cubicBezTo>
                <a:cubicBezTo>
                  <a:pt x="798" y="60"/>
                  <a:pt x="800" y="70"/>
                  <a:pt x="796" y="78"/>
                </a:cubicBezTo>
                <a:cubicBezTo>
                  <a:pt x="795" y="83"/>
                  <a:pt x="792" y="86"/>
                  <a:pt x="788" y="89"/>
                </a:cubicBezTo>
                <a:cubicBezTo>
                  <a:pt x="783" y="93"/>
                  <a:pt x="778" y="95"/>
                  <a:pt x="772" y="97"/>
                </a:cubicBezTo>
                <a:cubicBezTo>
                  <a:pt x="772" y="97"/>
                  <a:pt x="772" y="97"/>
                  <a:pt x="772" y="97"/>
                </a:cubicBezTo>
                <a:cubicBezTo>
                  <a:pt x="775" y="97"/>
                  <a:pt x="778" y="97"/>
                  <a:pt x="782" y="98"/>
                </a:cubicBezTo>
                <a:cubicBezTo>
                  <a:pt x="785" y="98"/>
                  <a:pt x="788" y="99"/>
                  <a:pt x="791" y="101"/>
                </a:cubicBezTo>
                <a:close/>
                <a:moveTo>
                  <a:pt x="126" y="94"/>
                </a:moveTo>
                <a:cubicBezTo>
                  <a:pt x="120" y="90"/>
                  <a:pt x="112" y="87"/>
                  <a:pt x="104" y="87"/>
                </a:cubicBezTo>
                <a:cubicBezTo>
                  <a:pt x="86" y="87"/>
                  <a:pt x="72" y="100"/>
                  <a:pt x="56" y="106"/>
                </a:cubicBezTo>
                <a:cubicBezTo>
                  <a:pt x="47" y="109"/>
                  <a:pt x="37" y="110"/>
                  <a:pt x="27" y="108"/>
                </a:cubicBezTo>
                <a:cubicBezTo>
                  <a:pt x="17" y="107"/>
                  <a:pt x="8" y="103"/>
                  <a:pt x="0" y="96"/>
                </a:cubicBezTo>
                <a:cubicBezTo>
                  <a:pt x="2" y="105"/>
                  <a:pt x="8" y="113"/>
                  <a:pt x="17" y="117"/>
                </a:cubicBezTo>
                <a:cubicBezTo>
                  <a:pt x="21" y="118"/>
                  <a:pt x="26" y="119"/>
                  <a:pt x="30" y="118"/>
                </a:cubicBezTo>
                <a:cubicBezTo>
                  <a:pt x="36" y="117"/>
                  <a:pt x="42" y="114"/>
                  <a:pt x="47" y="112"/>
                </a:cubicBezTo>
                <a:cubicBezTo>
                  <a:pt x="47" y="112"/>
                  <a:pt x="47" y="112"/>
                  <a:pt x="47" y="112"/>
                </a:cubicBezTo>
                <a:cubicBezTo>
                  <a:pt x="45" y="114"/>
                  <a:pt x="43" y="117"/>
                  <a:pt x="41" y="119"/>
                </a:cubicBezTo>
                <a:cubicBezTo>
                  <a:pt x="39" y="122"/>
                  <a:pt x="38" y="125"/>
                  <a:pt x="37" y="128"/>
                </a:cubicBezTo>
                <a:cubicBezTo>
                  <a:pt x="36" y="136"/>
                  <a:pt x="43" y="141"/>
                  <a:pt x="49" y="139"/>
                </a:cubicBezTo>
                <a:cubicBezTo>
                  <a:pt x="52" y="138"/>
                  <a:pt x="54" y="135"/>
                  <a:pt x="55" y="133"/>
                </a:cubicBezTo>
                <a:cubicBezTo>
                  <a:pt x="57" y="130"/>
                  <a:pt x="58" y="126"/>
                  <a:pt x="58" y="123"/>
                </a:cubicBezTo>
                <a:cubicBezTo>
                  <a:pt x="59" y="120"/>
                  <a:pt x="60" y="117"/>
                  <a:pt x="61" y="114"/>
                </a:cubicBezTo>
                <a:cubicBezTo>
                  <a:pt x="63" y="109"/>
                  <a:pt x="66" y="105"/>
                  <a:pt x="70" y="102"/>
                </a:cubicBezTo>
                <a:cubicBezTo>
                  <a:pt x="71" y="102"/>
                  <a:pt x="71" y="102"/>
                  <a:pt x="71" y="102"/>
                </a:cubicBezTo>
                <a:cubicBezTo>
                  <a:pt x="69" y="105"/>
                  <a:pt x="68" y="107"/>
                  <a:pt x="68" y="110"/>
                </a:cubicBezTo>
                <a:cubicBezTo>
                  <a:pt x="68" y="113"/>
                  <a:pt x="67" y="116"/>
                  <a:pt x="68" y="119"/>
                </a:cubicBezTo>
                <a:cubicBezTo>
                  <a:pt x="69" y="122"/>
                  <a:pt x="70" y="124"/>
                  <a:pt x="72" y="125"/>
                </a:cubicBezTo>
                <a:cubicBezTo>
                  <a:pt x="75" y="126"/>
                  <a:pt x="79" y="124"/>
                  <a:pt x="81" y="122"/>
                </a:cubicBezTo>
                <a:cubicBezTo>
                  <a:pt x="84" y="120"/>
                  <a:pt x="84" y="116"/>
                  <a:pt x="85" y="112"/>
                </a:cubicBezTo>
                <a:cubicBezTo>
                  <a:pt x="85" y="108"/>
                  <a:pt x="85" y="104"/>
                  <a:pt x="86" y="101"/>
                </a:cubicBezTo>
                <a:cubicBezTo>
                  <a:pt x="91" y="92"/>
                  <a:pt x="103" y="91"/>
                  <a:pt x="111" y="94"/>
                </a:cubicBezTo>
                <a:cubicBezTo>
                  <a:pt x="111" y="95"/>
                  <a:pt x="111" y="95"/>
                  <a:pt x="111" y="95"/>
                </a:cubicBezTo>
                <a:cubicBezTo>
                  <a:pt x="105" y="97"/>
                  <a:pt x="98" y="102"/>
                  <a:pt x="96" y="108"/>
                </a:cubicBezTo>
                <a:cubicBezTo>
                  <a:pt x="92" y="121"/>
                  <a:pt x="105" y="129"/>
                  <a:pt x="118" y="119"/>
                </a:cubicBezTo>
                <a:cubicBezTo>
                  <a:pt x="122" y="117"/>
                  <a:pt x="125" y="115"/>
                  <a:pt x="128" y="113"/>
                </a:cubicBezTo>
                <a:cubicBezTo>
                  <a:pt x="131" y="112"/>
                  <a:pt x="133" y="111"/>
                  <a:pt x="136" y="111"/>
                </a:cubicBezTo>
                <a:cubicBezTo>
                  <a:pt x="136" y="111"/>
                  <a:pt x="137" y="110"/>
                  <a:pt x="137" y="111"/>
                </a:cubicBezTo>
                <a:cubicBezTo>
                  <a:pt x="137" y="112"/>
                  <a:pt x="137" y="112"/>
                  <a:pt x="137" y="112"/>
                </a:cubicBezTo>
                <a:cubicBezTo>
                  <a:pt x="138" y="116"/>
                  <a:pt x="142" y="119"/>
                  <a:pt x="147" y="119"/>
                </a:cubicBezTo>
                <a:cubicBezTo>
                  <a:pt x="151" y="119"/>
                  <a:pt x="155" y="116"/>
                  <a:pt x="156" y="112"/>
                </a:cubicBezTo>
                <a:cubicBezTo>
                  <a:pt x="162" y="112"/>
                  <a:pt x="162" y="112"/>
                  <a:pt x="162" y="112"/>
                </a:cubicBezTo>
                <a:cubicBezTo>
                  <a:pt x="163" y="114"/>
                  <a:pt x="164" y="116"/>
                  <a:pt x="166" y="117"/>
                </a:cubicBezTo>
                <a:cubicBezTo>
                  <a:pt x="169" y="120"/>
                  <a:pt x="174" y="121"/>
                  <a:pt x="178" y="121"/>
                </a:cubicBezTo>
                <a:cubicBezTo>
                  <a:pt x="183" y="121"/>
                  <a:pt x="188" y="118"/>
                  <a:pt x="193" y="116"/>
                </a:cubicBezTo>
                <a:cubicBezTo>
                  <a:pt x="197" y="115"/>
                  <a:pt x="200" y="113"/>
                  <a:pt x="204" y="112"/>
                </a:cubicBezTo>
                <a:cubicBezTo>
                  <a:pt x="204" y="112"/>
                  <a:pt x="204" y="112"/>
                  <a:pt x="204" y="112"/>
                </a:cubicBezTo>
                <a:cubicBezTo>
                  <a:pt x="205" y="116"/>
                  <a:pt x="209" y="119"/>
                  <a:pt x="214" y="119"/>
                </a:cubicBezTo>
                <a:cubicBezTo>
                  <a:pt x="218" y="119"/>
                  <a:pt x="222" y="116"/>
                  <a:pt x="223" y="112"/>
                </a:cubicBezTo>
                <a:cubicBezTo>
                  <a:pt x="414" y="112"/>
                  <a:pt x="414" y="112"/>
                  <a:pt x="414" y="112"/>
                </a:cubicBezTo>
                <a:cubicBezTo>
                  <a:pt x="415" y="119"/>
                  <a:pt x="422" y="125"/>
                  <a:pt x="430" y="125"/>
                </a:cubicBezTo>
                <a:cubicBezTo>
                  <a:pt x="438" y="125"/>
                  <a:pt x="444" y="119"/>
                  <a:pt x="445" y="112"/>
                </a:cubicBezTo>
                <a:cubicBezTo>
                  <a:pt x="461" y="112"/>
                  <a:pt x="461" y="112"/>
                  <a:pt x="461" y="112"/>
                </a:cubicBezTo>
                <a:cubicBezTo>
                  <a:pt x="461" y="114"/>
                  <a:pt x="463" y="116"/>
                  <a:pt x="465" y="117"/>
                </a:cubicBezTo>
                <a:cubicBezTo>
                  <a:pt x="468" y="119"/>
                  <a:pt x="471" y="118"/>
                  <a:pt x="474" y="117"/>
                </a:cubicBezTo>
                <a:cubicBezTo>
                  <a:pt x="477" y="116"/>
                  <a:pt x="480" y="115"/>
                  <a:pt x="483" y="113"/>
                </a:cubicBezTo>
                <a:cubicBezTo>
                  <a:pt x="486" y="111"/>
                  <a:pt x="488" y="110"/>
                  <a:pt x="491" y="108"/>
                </a:cubicBezTo>
                <a:cubicBezTo>
                  <a:pt x="496" y="107"/>
                  <a:pt x="501" y="107"/>
                  <a:pt x="506" y="107"/>
                </a:cubicBezTo>
                <a:cubicBezTo>
                  <a:pt x="506" y="108"/>
                  <a:pt x="506" y="108"/>
                  <a:pt x="506" y="108"/>
                </a:cubicBezTo>
                <a:cubicBezTo>
                  <a:pt x="504" y="108"/>
                  <a:pt x="501" y="110"/>
                  <a:pt x="499" y="111"/>
                </a:cubicBezTo>
                <a:cubicBezTo>
                  <a:pt x="496" y="113"/>
                  <a:pt x="494" y="115"/>
                  <a:pt x="492" y="117"/>
                </a:cubicBezTo>
                <a:cubicBezTo>
                  <a:pt x="491" y="119"/>
                  <a:pt x="490" y="122"/>
                  <a:pt x="491" y="125"/>
                </a:cubicBezTo>
                <a:cubicBezTo>
                  <a:pt x="492" y="127"/>
                  <a:pt x="496" y="129"/>
                  <a:pt x="499" y="129"/>
                </a:cubicBezTo>
                <a:cubicBezTo>
                  <a:pt x="503" y="129"/>
                  <a:pt x="506" y="127"/>
                  <a:pt x="509" y="125"/>
                </a:cubicBezTo>
                <a:cubicBezTo>
                  <a:pt x="512" y="122"/>
                  <a:pt x="515" y="119"/>
                  <a:pt x="518" y="118"/>
                </a:cubicBezTo>
                <a:cubicBezTo>
                  <a:pt x="528" y="115"/>
                  <a:pt x="536" y="124"/>
                  <a:pt x="540" y="132"/>
                </a:cubicBezTo>
                <a:cubicBezTo>
                  <a:pt x="540" y="132"/>
                  <a:pt x="540" y="132"/>
                  <a:pt x="540" y="132"/>
                </a:cubicBezTo>
                <a:cubicBezTo>
                  <a:pt x="534" y="129"/>
                  <a:pt x="526" y="127"/>
                  <a:pt x="520" y="130"/>
                </a:cubicBezTo>
                <a:cubicBezTo>
                  <a:pt x="508" y="136"/>
                  <a:pt x="510" y="151"/>
                  <a:pt x="527" y="154"/>
                </a:cubicBezTo>
                <a:cubicBezTo>
                  <a:pt x="530" y="155"/>
                  <a:pt x="535" y="156"/>
                  <a:pt x="538" y="157"/>
                </a:cubicBezTo>
                <a:cubicBezTo>
                  <a:pt x="541" y="158"/>
                  <a:pt x="543" y="159"/>
                  <a:pt x="545" y="161"/>
                </a:cubicBezTo>
                <a:cubicBezTo>
                  <a:pt x="547" y="162"/>
                  <a:pt x="548" y="164"/>
                  <a:pt x="549" y="166"/>
                </a:cubicBezTo>
                <a:cubicBezTo>
                  <a:pt x="551" y="158"/>
                  <a:pt x="551" y="150"/>
                  <a:pt x="550" y="143"/>
                </a:cubicBezTo>
                <a:cubicBezTo>
                  <a:pt x="549" y="135"/>
                  <a:pt x="545" y="127"/>
                  <a:pt x="540" y="121"/>
                </a:cubicBezTo>
                <a:cubicBezTo>
                  <a:pt x="528" y="108"/>
                  <a:pt x="509" y="107"/>
                  <a:pt x="494" y="99"/>
                </a:cubicBezTo>
                <a:cubicBezTo>
                  <a:pt x="485" y="95"/>
                  <a:pt x="477" y="88"/>
                  <a:pt x="472" y="80"/>
                </a:cubicBezTo>
                <a:cubicBezTo>
                  <a:pt x="466" y="72"/>
                  <a:pt x="462" y="62"/>
                  <a:pt x="462" y="52"/>
                </a:cubicBezTo>
                <a:cubicBezTo>
                  <a:pt x="457" y="60"/>
                  <a:pt x="455" y="70"/>
                  <a:pt x="459" y="78"/>
                </a:cubicBezTo>
                <a:cubicBezTo>
                  <a:pt x="461" y="83"/>
                  <a:pt x="464" y="86"/>
                  <a:pt x="467" y="89"/>
                </a:cubicBezTo>
                <a:cubicBezTo>
                  <a:pt x="472" y="93"/>
                  <a:pt x="478" y="95"/>
                  <a:pt x="483" y="97"/>
                </a:cubicBezTo>
                <a:cubicBezTo>
                  <a:pt x="483" y="97"/>
                  <a:pt x="483" y="97"/>
                  <a:pt x="483" y="97"/>
                </a:cubicBezTo>
                <a:cubicBezTo>
                  <a:pt x="480" y="97"/>
                  <a:pt x="477" y="97"/>
                  <a:pt x="474" y="98"/>
                </a:cubicBezTo>
                <a:cubicBezTo>
                  <a:pt x="470" y="98"/>
                  <a:pt x="467" y="99"/>
                  <a:pt x="464" y="101"/>
                </a:cubicBezTo>
                <a:cubicBezTo>
                  <a:pt x="462" y="103"/>
                  <a:pt x="461" y="105"/>
                  <a:pt x="461" y="107"/>
                </a:cubicBezTo>
                <a:cubicBezTo>
                  <a:pt x="445" y="107"/>
                  <a:pt x="445" y="107"/>
                  <a:pt x="445" y="107"/>
                </a:cubicBezTo>
                <a:cubicBezTo>
                  <a:pt x="445" y="107"/>
                  <a:pt x="445" y="106"/>
                  <a:pt x="445" y="105"/>
                </a:cubicBezTo>
                <a:cubicBezTo>
                  <a:pt x="443" y="99"/>
                  <a:pt x="437" y="94"/>
                  <a:pt x="430" y="94"/>
                </a:cubicBezTo>
                <a:cubicBezTo>
                  <a:pt x="422" y="94"/>
                  <a:pt x="416" y="99"/>
                  <a:pt x="414" y="105"/>
                </a:cubicBezTo>
                <a:cubicBezTo>
                  <a:pt x="414" y="106"/>
                  <a:pt x="414" y="107"/>
                  <a:pt x="414" y="107"/>
                </a:cubicBezTo>
                <a:cubicBezTo>
                  <a:pt x="223" y="107"/>
                  <a:pt x="223" y="107"/>
                  <a:pt x="223" y="107"/>
                </a:cubicBezTo>
                <a:cubicBezTo>
                  <a:pt x="222" y="103"/>
                  <a:pt x="218" y="100"/>
                  <a:pt x="214" y="100"/>
                </a:cubicBezTo>
                <a:cubicBezTo>
                  <a:pt x="209" y="100"/>
                  <a:pt x="205" y="103"/>
                  <a:pt x="204" y="107"/>
                </a:cubicBezTo>
                <a:cubicBezTo>
                  <a:pt x="204" y="107"/>
                  <a:pt x="204" y="107"/>
                  <a:pt x="204" y="107"/>
                </a:cubicBezTo>
                <a:cubicBezTo>
                  <a:pt x="200" y="106"/>
                  <a:pt x="197" y="104"/>
                  <a:pt x="193" y="103"/>
                </a:cubicBezTo>
                <a:cubicBezTo>
                  <a:pt x="188" y="100"/>
                  <a:pt x="183" y="98"/>
                  <a:pt x="178" y="98"/>
                </a:cubicBezTo>
                <a:cubicBezTo>
                  <a:pt x="174" y="98"/>
                  <a:pt x="169" y="99"/>
                  <a:pt x="166" y="102"/>
                </a:cubicBezTo>
                <a:cubicBezTo>
                  <a:pt x="165" y="103"/>
                  <a:pt x="163" y="105"/>
                  <a:pt x="162" y="107"/>
                </a:cubicBezTo>
                <a:cubicBezTo>
                  <a:pt x="156" y="107"/>
                  <a:pt x="156" y="107"/>
                  <a:pt x="156" y="107"/>
                </a:cubicBezTo>
                <a:cubicBezTo>
                  <a:pt x="155" y="103"/>
                  <a:pt x="151" y="100"/>
                  <a:pt x="147" y="100"/>
                </a:cubicBezTo>
                <a:cubicBezTo>
                  <a:pt x="143" y="100"/>
                  <a:pt x="139" y="102"/>
                  <a:pt x="138" y="105"/>
                </a:cubicBezTo>
                <a:cubicBezTo>
                  <a:pt x="134" y="101"/>
                  <a:pt x="131" y="97"/>
                  <a:pt x="126" y="94"/>
                </a:cubicBezTo>
                <a:close/>
                <a:moveTo>
                  <a:pt x="634" y="202"/>
                </a:moveTo>
                <a:cubicBezTo>
                  <a:pt x="632" y="197"/>
                  <a:pt x="629" y="191"/>
                  <a:pt x="628" y="186"/>
                </a:cubicBezTo>
                <a:cubicBezTo>
                  <a:pt x="626" y="191"/>
                  <a:pt x="623" y="197"/>
                  <a:pt x="621" y="202"/>
                </a:cubicBezTo>
                <a:cubicBezTo>
                  <a:pt x="619" y="207"/>
                  <a:pt x="616" y="212"/>
                  <a:pt x="616" y="218"/>
                </a:cubicBezTo>
                <a:cubicBezTo>
                  <a:pt x="616" y="222"/>
                  <a:pt x="617" y="226"/>
                  <a:pt x="620" y="229"/>
                </a:cubicBezTo>
                <a:cubicBezTo>
                  <a:pt x="622" y="231"/>
                  <a:pt x="625" y="233"/>
                  <a:pt x="628" y="234"/>
                </a:cubicBezTo>
                <a:cubicBezTo>
                  <a:pt x="631" y="233"/>
                  <a:pt x="633" y="231"/>
                  <a:pt x="635" y="229"/>
                </a:cubicBezTo>
                <a:cubicBezTo>
                  <a:pt x="638" y="226"/>
                  <a:pt x="639" y="222"/>
                  <a:pt x="639" y="218"/>
                </a:cubicBezTo>
                <a:cubicBezTo>
                  <a:pt x="639" y="212"/>
                  <a:pt x="637" y="207"/>
                  <a:pt x="634" y="202"/>
                </a:cubicBezTo>
                <a:close/>
                <a:moveTo>
                  <a:pt x="621" y="50"/>
                </a:moveTo>
                <a:cubicBezTo>
                  <a:pt x="623" y="55"/>
                  <a:pt x="626" y="61"/>
                  <a:pt x="628" y="67"/>
                </a:cubicBezTo>
                <a:cubicBezTo>
                  <a:pt x="629" y="61"/>
                  <a:pt x="632" y="55"/>
                  <a:pt x="634" y="50"/>
                </a:cubicBezTo>
                <a:cubicBezTo>
                  <a:pt x="637" y="45"/>
                  <a:pt x="639" y="40"/>
                  <a:pt x="639" y="35"/>
                </a:cubicBezTo>
                <a:cubicBezTo>
                  <a:pt x="639" y="30"/>
                  <a:pt x="638" y="26"/>
                  <a:pt x="635" y="23"/>
                </a:cubicBezTo>
                <a:cubicBezTo>
                  <a:pt x="633" y="21"/>
                  <a:pt x="631" y="19"/>
                  <a:pt x="628" y="18"/>
                </a:cubicBezTo>
                <a:cubicBezTo>
                  <a:pt x="625" y="19"/>
                  <a:pt x="622" y="21"/>
                  <a:pt x="620" y="23"/>
                </a:cubicBezTo>
                <a:cubicBezTo>
                  <a:pt x="617" y="26"/>
                  <a:pt x="616" y="30"/>
                  <a:pt x="616" y="35"/>
                </a:cubicBezTo>
                <a:cubicBezTo>
                  <a:pt x="616" y="40"/>
                  <a:pt x="619" y="45"/>
                  <a:pt x="621" y="50"/>
                </a:cubicBezTo>
                <a:close/>
                <a:moveTo>
                  <a:pt x="586" y="94"/>
                </a:moveTo>
                <a:cubicBezTo>
                  <a:pt x="578" y="106"/>
                  <a:pt x="597" y="112"/>
                  <a:pt x="605" y="117"/>
                </a:cubicBezTo>
                <a:cubicBezTo>
                  <a:pt x="622" y="128"/>
                  <a:pt x="623" y="144"/>
                  <a:pt x="610" y="161"/>
                </a:cubicBezTo>
                <a:cubicBezTo>
                  <a:pt x="621" y="157"/>
                  <a:pt x="626" y="141"/>
                  <a:pt x="628" y="129"/>
                </a:cubicBezTo>
                <a:cubicBezTo>
                  <a:pt x="629" y="141"/>
                  <a:pt x="634" y="157"/>
                  <a:pt x="646" y="161"/>
                </a:cubicBezTo>
                <a:cubicBezTo>
                  <a:pt x="633" y="144"/>
                  <a:pt x="633" y="128"/>
                  <a:pt x="651" y="117"/>
                </a:cubicBezTo>
                <a:cubicBezTo>
                  <a:pt x="658" y="112"/>
                  <a:pt x="677" y="106"/>
                  <a:pt x="669" y="94"/>
                </a:cubicBezTo>
                <a:cubicBezTo>
                  <a:pt x="664" y="87"/>
                  <a:pt x="652" y="87"/>
                  <a:pt x="649" y="96"/>
                </a:cubicBezTo>
                <a:cubicBezTo>
                  <a:pt x="648" y="98"/>
                  <a:pt x="646" y="99"/>
                  <a:pt x="646" y="98"/>
                </a:cubicBezTo>
                <a:cubicBezTo>
                  <a:pt x="649" y="83"/>
                  <a:pt x="657" y="71"/>
                  <a:pt x="669" y="62"/>
                </a:cubicBezTo>
                <a:cubicBezTo>
                  <a:pt x="690" y="45"/>
                  <a:pt x="703" y="62"/>
                  <a:pt x="697" y="69"/>
                </a:cubicBezTo>
                <a:cubicBezTo>
                  <a:pt x="696" y="69"/>
                  <a:pt x="695" y="70"/>
                  <a:pt x="694" y="69"/>
                </a:cubicBezTo>
                <a:cubicBezTo>
                  <a:pt x="692" y="67"/>
                  <a:pt x="689" y="66"/>
                  <a:pt x="687" y="67"/>
                </a:cubicBezTo>
                <a:cubicBezTo>
                  <a:pt x="683" y="69"/>
                  <a:pt x="681" y="73"/>
                  <a:pt x="683" y="76"/>
                </a:cubicBezTo>
                <a:cubicBezTo>
                  <a:pt x="685" y="84"/>
                  <a:pt x="695" y="83"/>
                  <a:pt x="701" y="79"/>
                </a:cubicBezTo>
                <a:cubicBezTo>
                  <a:pt x="707" y="75"/>
                  <a:pt x="710" y="69"/>
                  <a:pt x="710" y="63"/>
                </a:cubicBezTo>
                <a:cubicBezTo>
                  <a:pt x="711" y="52"/>
                  <a:pt x="699" y="44"/>
                  <a:pt x="688" y="45"/>
                </a:cubicBezTo>
                <a:cubicBezTo>
                  <a:pt x="677" y="46"/>
                  <a:pt x="667" y="54"/>
                  <a:pt x="659" y="61"/>
                </a:cubicBezTo>
                <a:cubicBezTo>
                  <a:pt x="657" y="62"/>
                  <a:pt x="659" y="59"/>
                  <a:pt x="659" y="59"/>
                </a:cubicBezTo>
                <a:cubicBezTo>
                  <a:pt x="667" y="50"/>
                  <a:pt x="674" y="40"/>
                  <a:pt x="673" y="28"/>
                </a:cubicBezTo>
                <a:cubicBezTo>
                  <a:pt x="672" y="8"/>
                  <a:pt x="645" y="0"/>
                  <a:pt x="628" y="1"/>
                </a:cubicBezTo>
                <a:cubicBezTo>
                  <a:pt x="611" y="0"/>
                  <a:pt x="583" y="8"/>
                  <a:pt x="582" y="28"/>
                </a:cubicBezTo>
                <a:cubicBezTo>
                  <a:pt x="581" y="40"/>
                  <a:pt x="589" y="50"/>
                  <a:pt x="596" y="59"/>
                </a:cubicBezTo>
                <a:cubicBezTo>
                  <a:pt x="596" y="59"/>
                  <a:pt x="598" y="62"/>
                  <a:pt x="597" y="61"/>
                </a:cubicBezTo>
                <a:cubicBezTo>
                  <a:pt x="588" y="54"/>
                  <a:pt x="578" y="46"/>
                  <a:pt x="567" y="45"/>
                </a:cubicBezTo>
                <a:cubicBezTo>
                  <a:pt x="557" y="44"/>
                  <a:pt x="545" y="52"/>
                  <a:pt x="545" y="63"/>
                </a:cubicBezTo>
                <a:cubicBezTo>
                  <a:pt x="545" y="69"/>
                  <a:pt x="549" y="75"/>
                  <a:pt x="554" y="79"/>
                </a:cubicBezTo>
                <a:cubicBezTo>
                  <a:pt x="560" y="83"/>
                  <a:pt x="570" y="84"/>
                  <a:pt x="573" y="76"/>
                </a:cubicBezTo>
                <a:cubicBezTo>
                  <a:pt x="574" y="73"/>
                  <a:pt x="572" y="69"/>
                  <a:pt x="569" y="67"/>
                </a:cubicBezTo>
                <a:cubicBezTo>
                  <a:pt x="566" y="66"/>
                  <a:pt x="563" y="67"/>
                  <a:pt x="561" y="69"/>
                </a:cubicBezTo>
                <a:cubicBezTo>
                  <a:pt x="561" y="70"/>
                  <a:pt x="559" y="69"/>
                  <a:pt x="559" y="69"/>
                </a:cubicBezTo>
                <a:cubicBezTo>
                  <a:pt x="552" y="62"/>
                  <a:pt x="566" y="45"/>
                  <a:pt x="586" y="62"/>
                </a:cubicBezTo>
                <a:cubicBezTo>
                  <a:pt x="598" y="71"/>
                  <a:pt x="606" y="83"/>
                  <a:pt x="609" y="98"/>
                </a:cubicBezTo>
                <a:cubicBezTo>
                  <a:pt x="610" y="99"/>
                  <a:pt x="607" y="98"/>
                  <a:pt x="607" y="96"/>
                </a:cubicBezTo>
                <a:cubicBezTo>
                  <a:pt x="603" y="87"/>
                  <a:pt x="591" y="87"/>
                  <a:pt x="586" y="94"/>
                </a:cubicBezTo>
                <a:close/>
                <a:moveTo>
                  <a:pt x="611" y="73"/>
                </a:moveTo>
                <a:cubicBezTo>
                  <a:pt x="606" y="62"/>
                  <a:pt x="601" y="51"/>
                  <a:pt x="600" y="39"/>
                </a:cubicBezTo>
                <a:cubicBezTo>
                  <a:pt x="600" y="22"/>
                  <a:pt x="611" y="6"/>
                  <a:pt x="628" y="2"/>
                </a:cubicBezTo>
                <a:cubicBezTo>
                  <a:pt x="645" y="6"/>
                  <a:pt x="656" y="22"/>
                  <a:pt x="655" y="39"/>
                </a:cubicBezTo>
                <a:cubicBezTo>
                  <a:pt x="654" y="51"/>
                  <a:pt x="649" y="62"/>
                  <a:pt x="645" y="73"/>
                </a:cubicBezTo>
                <a:cubicBezTo>
                  <a:pt x="638" y="88"/>
                  <a:pt x="629" y="103"/>
                  <a:pt x="628" y="121"/>
                </a:cubicBezTo>
                <a:cubicBezTo>
                  <a:pt x="626" y="103"/>
                  <a:pt x="618" y="88"/>
                  <a:pt x="611" y="73"/>
                </a:cubicBezTo>
                <a:close/>
                <a:moveTo>
                  <a:pt x="518" y="91"/>
                </a:moveTo>
                <a:cubicBezTo>
                  <a:pt x="526" y="87"/>
                  <a:pt x="536" y="87"/>
                  <a:pt x="544" y="93"/>
                </a:cubicBezTo>
                <a:cubicBezTo>
                  <a:pt x="548" y="96"/>
                  <a:pt x="551" y="99"/>
                  <a:pt x="553" y="103"/>
                </a:cubicBezTo>
                <a:cubicBezTo>
                  <a:pt x="555" y="109"/>
                  <a:pt x="556" y="115"/>
                  <a:pt x="557" y="121"/>
                </a:cubicBezTo>
                <a:cubicBezTo>
                  <a:pt x="557" y="121"/>
                  <a:pt x="557" y="121"/>
                  <a:pt x="557" y="121"/>
                </a:cubicBezTo>
                <a:cubicBezTo>
                  <a:pt x="558" y="117"/>
                  <a:pt x="559" y="114"/>
                  <a:pt x="560" y="112"/>
                </a:cubicBezTo>
                <a:cubicBezTo>
                  <a:pt x="561" y="108"/>
                  <a:pt x="563" y="105"/>
                  <a:pt x="565" y="103"/>
                </a:cubicBezTo>
                <a:cubicBezTo>
                  <a:pt x="571" y="98"/>
                  <a:pt x="579" y="101"/>
                  <a:pt x="581" y="107"/>
                </a:cubicBezTo>
                <a:cubicBezTo>
                  <a:pt x="581" y="110"/>
                  <a:pt x="580" y="113"/>
                  <a:pt x="579" y="116"/>
                </a:cubicBezTo>
                <a:cubicBezTo>
                  <a:pt x="577" y="118"/>
                  <a:pt x="575" y="121"/>
                  <a:pt x="573" y="123"/>
                </a:cubicBezTo>
                <a:cubicBezTo>
                  <a:pt x="571" y="126"/>
                  <a:pt x="568" y="128"/>
                  <a:pt x="566" y="131"/>
                </a:cubicBezTo>
                <a:cubicBezTo>
                  <a:pt x="564" y="135"/>
                  <a:pt x="563" y="140"/>
                  <a:pt x="562" y="145"/>
                </a:cubicBezTo>
                <a:cubicBezTo>
                  <a:pt x="563" y="145"/>
                  <a:pt x="563" y="145"/>
                  <a:pt x="563" y="145"/>
                </a:cubicBezTo>
                <a:cubicBezTo>
                  <a:pt x="564" y="143"/>
                  <a:pt x="566" y="141"/>
                  <a:pt x="568" y="139"/>
                </a:cubicBezTo>
                <a:cubicBezTo>
                  <a:pt x="570" y="137"/>
                  <a:pt x="572" y="135"/>
                  <a:pt x="575" y="134"/>
                </a:cubicBezTo>
                <a:cubicBezTo>
                  <a:pt x="577" y="133"/>
                  <a:pt x="580" y="132"/>
                  <a:pt x="582" y="134"/>
                </a:cubicBezTo>
                <a:cubicBezTo>
                  <a:pt x="585" y="136"/>
                  <a:pt x="586" y="140"/>
                  <a:pt x="585" y="143"/>
                </a:cubicBezTo>
                <a:cubicBezTo>
                  <a:pt x="585" y="147"/>
                  <a:pt x="581" y="149"/>
                  <a:pt x="579" y="151"/>
                </a:cubicBezTo>
                <a:cubicBezTo>
                  <a:pt x="576" y="154"/>
                  <a:pt x="572" y="156"/>
                  <a:pt x="570" y="159"/>
                </a:cubicBezTo>
                <a:cubicBezTo>
                  <a:pt x="565" y="168"/>
                  <a:pt x="572" y="178"/>
                  <a:pt x="579" y="184"/>
                </a:cubicBezTo>
                <a:cubicBezTo>
                  <a:pt x="579" y="183"/>
                  <a:pt x="579" y="183"/>
                  <a:pt x="579" y="183"/>
                </a:cubicBezTo>
                <a:cubicBezTo>
                  <a:pt x="578" y="177"/>
                  <a:pt x="577" y="168"/>
                  <a:pt x="582" y="163"/>
                </a:cubicBezTo>
                <a:cubicBezTo>
                  <a:pt x="590" y="153"/>
                  <a:pt x="604" y="158"/>
                  <a:pt x="604" y="175"/>
                </a:cubicBezTo>
                <a:cubicBezTo>
                  <a:pt x="604" y="179"/>
                  <a:pt x="603" y="183"/>
                  <a:pt x="604" y="187"/>
                </a:cubicBezTo>
                <a:cubicBezTo>
                  <a:pt x="604" y="190"/>
                  <a:pt x="605" y="192"/>
                  <a:pt x="606" y="194"/>
                </a:cubicBezTo>
                <a:cubicBezTo>
                  <a:pt x="608" y="196"/>
                  <a:pt x="609" y="198"/>
                  <a:pt x="611" y="199"/>
                </a:cubicBezTo>
                <a:cubicBezTo>
                  <a:pt x="603" y="199"/>
                  <a:pt x="595" y="199"/>
                  <a:pt x="588" y="196"/>
                </a:cubicBezTo>
                <a:cubicBezTo>
                  <a:pt x="580" y="193"/>
                  <a:pt x="574" y="188"/>
                  <a:pt x="569" y="181"/>
                </a:cubicBezTo>
                <a:cubicBezTo>
                  <a:pt x="559" y="167"/>
                  <a:pt x="562" y="148"/>
                  <a:pt x="557" y="131"/>
                </a:cubicBezTo>
                <a:cubicBezTo>
                  <a:pt x="555" y="122"/>
                  <a:pt x="550" y="113"/>
                  <a:pt x="543" y="106"/>
                </a:cubicBezTo>
                <a:cubicBezTo>
                  <a:pt x="536" y="99"/>
                  <a:pt x="528" y="93"/>
                  <a:pt x="518" y="91"/>
                </a:cubicBezTo>
                <a:close/>
                <a:moveTo>
                  <a:pt x="737" y="91"/>
                </a:moveTo>
                <a:cubicBezTo>
                  <a:pt x="729" y="87"/>
                  <a:pt x="719" y="87"/>
                  <a:pt x="711" y="93"/>
                </a:cubicBezTo>
                <a:cubicBezTo>
                  <a:pt x="708" y="96"/>
                  <a:pt x="705" y="99"/>
                  <a:pt x="703" y="103"/>
                </a:cubicBezTo>
                <a:cubicBezTo>
                  <a:pt x="700" y="109"/>
                  <a:pt x="699" y="115"/>
                  <a:pt x="699" y="121"/>
                </a:cubicBezTo>
                <a:cubicBezTo>
                  <a:pt x="698" y="121"/>
                  <a:pt x="698" y="121"/>
                  <a:pt x="698" y="121"/>
                </a:cubicBezTo>
                <a:cubicBezTo>
                  <a:pt x="698" y="117"/>
                  <a:pt x="697" y="114"/>
                  <a:pt x="695" y="112"/>
                </a:cubicBezTo>
                <a:cubicBezTo>
                  <a:pt x="694" y="108"/>
                  <a:pt x="692" y="105"/>
                  <a:pt x="690" y="103"/>
                </a:cubicBezTo>
                <a:cubicBezTo>
                  <a:pt x="685" y="98"/>
                  <a:pt x="676" y="101"/>
                  <a:pt x="675" y="107"/>
                </a:cubicBezTo>
                <a:cubicBezTo>
                  <a:pt x="674" y="110"/>
                  <a:pt x="675" y="113"/>
                  <a:pt x="676" y="116"/>
                </a:cubicBezTo>
                <a:cubicBezTo>
                  <a:pt x="678" y="118"/>
                  <a:pt x="680" y="121"/>
                  <a:pt x="683" y="123"/>
                </a:cubicBezTo>
                <a:cubicBezTo>
                  <a:pt x="685" y="126"/>
                  <a:pt x="687" y="128"/>
                  <a:pt x="689" y="131"/>
                </a:cubicBezTo>
                <a:cubicBezTo>
                  <a:pt x="692" y="135"/>
                  <a:pt x="693" y="140"/>
                  <a:pt x="693" y="145"/>
                </a:cubicBezTo>
                <a:cubicBezTo>
                  <a:pt x="693" y="145"/>
                  <a:pt x="693" y="145"/>
                  <a:pt x="693" y="145"/>
                </a:cubicBezTo>
                <a:cubicBezTo>
                  <a:pt x="692" y="143"/>
                  <a:pt x="690" y="141"/>
                  <a:pt x="688" y="139"/>
                </a:cubicBezTo>
                <a:cubicBezTo>
                  <a:pt x="686" y="137"/>
                  <a:pt x="683" y="135"/>
                  <a:pt x="680" y="134"/>
                </a:cubicBezTo>
                <a:cubicBezTo>
                  <a:pt x="678" y="133"/>
                  <a:pt x="675" y="132"/>
                  <a:pt x="673" y="134"/>
                </a:cubicBezTo>
                <a:cubicBezTo>
                  <a:pt x="670" y="136"/>
                  <a:pt x="670" y="140"/>
                  <a:pt x="670" y="143"/>
                </a:cubicBezTo>
                <a:cubicBezTo>
                  <a:pt x="671" y="147"/>
                  <a:pt x="674" y="149"/>
                  <a:pt x="677" y="151"/>
                </a:cubicBezTo>
                <a:cubicBezTo>
                  <a:pt x="680" y="154"/>
                  <a:pt x="683" y="156"/>
                  <a:pt x="685" y="159"/>
                </a:cubicBezTo>
                <a:cubicBezTo>
                  <a:pt x="690" y="168"/>
                  <a:pt x="683" y="178"/>
                  <a:pt x="676" y="184"/>
                </a:cubicBezTo>
                <a:cubicBezTo>
                  <a:pt x="676" y="183"/>
                  <a:pt x="676" y="183"/>
                  <a:pt x="676" y="183"/>
                </a:cubicBezTo>
                <a:cubicBezTo>
                  <a:pt x="678" y="177"/>
                  <a:pt x="678" y="168"/>
                  <a:pt x="674" y="163"/>
                </a:cubicBezTo>
                <a:cubicBezTo>
                  <a:pt x="665" y="153"/>
                  <a:pt x="652" y="158"/>
                  <a:pt x="651" y="175"/>
                </a:cubicBezTo>
                <a:cubicBezTo>
                  <a:pt x="651" y="179"/>
                  <a:pt x="652" y="183"/>
                  <a:pt x="651" y="187"/>
                </a:cubicBezTo>
                <a:cubicBezTo>
                  <a:pt x="651" y="190"/>
                  <a:pt x="650" y="192"/>
                  <a:pt x="649" y="194"/>
                </a:cubicBezTo>
                <a:cubicBezTo>
                  <a:pt x="648" y="196"/>
                  <a:pt x="646" y="198"/>
                  <a:pt x="644" y="199"/>
                </a:cubicBezTo>
                <a:cubicBezTo>
                  <a:pt x="652" y="199"/>
                  <a:pt x="660" y="199"/>
                  <a:pt x="668" y="196"/>
                </a:cubicBezTo>
                <a:cubicBezTo>
                  <a:pt x="675" y="193"/>
                  <a:pt x="682" y="188"/>
                  <a:pt x="686" y="181"/>
                </a:cubicBezTo>
                <a:cubicBezTo>
                  <a:pt x="697" y="167"/>
                  <a:pt x="694" y="148"/>
                  <a:pt x="698" y="131"/>
                </a:cubicBezTo>
                <a:cubicBezTo>
                  <a:pt x="701" y="122"/>
                  <a:pt x="706" y="113"/>
                  <a:pt x="712" y="106"/>
                </a:cubicBezTo>
                <a:cubicBezTo>
                  <a:pt x="719" y="99"/>
                  <a:pt x="728" y="93"/>
                  <a:pt x="737" y="91"/>
                </a:cubicBezTo>
                <a:close/>
              </a:path>
            </a:pathLst>
          </a:custGeom>
          <a:solidFill>
            <a:schemeClr val="tx1">
              <a:alpha val="81000"/>
            </a:schemeClr>
          </a:solidFill>
          <a:ln>
            <a:noFill/>
          </a:ln>
        </p:spPr>
        <p:txBody>
          <a:bodyPr vert="horz" wrap="square" lIns="91440" tIns="45720" rIns="91440" bIns="45720" numCol="1" anchor="t" anchorCtr="0" compatLnSpc="1"/>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p:tgtEl>
                                          <p:spTgt spid="13"/>
                                        </p:tgtEl>
                                        <p:attrNameLst>
                                          <p:attrName>ppt_y</p:attrName>
                                        </p:attrNameLst>
                                      </p:cBhvr>
                                      <p:tavLst>
                                        <p:tav tm="0">
                                          <p:val>
                                            <p:strVal val="#ppt_y+#ppt_h*1.125000"/>
                                          </p:val>
                                        </p:tav>
                                        <p:tav tm="100000">
                                          <p:val>
                                            <p:strVal val="#ppt_y"/>
                                          </p:val>
                                        </p:tav>
                                      </p:tavLst>
                                    </p:anim>
                                    <p:animEffect transition="in" filter="wipe(up)">
                                      <p:cBhvr>
                                        <p:cTn id="19" dur="500"/>
                                        <p:tgtEl>
                                          <p:spTgt spid="13"/>
                                        </p:tgtEl>
                                      </p:cBhvr>
                                    </p:animEffect>
                                  </p:childTnLst>
                                </p:cTn>
                              </p:par>
                            </p:childTnLst>
                          </p:cTn>
                        </p:par>
                        <p:par>
                          <p:cTn id="20" fill="hold">
                            <p:stCondLst>
                              <p:cond delay="1500"/>
                            </p:stCondLst>
                            <p:childTnLst>
                              <p:par>
                                <p:cTn id="21" presetID="12" presetClass="entr" presetSubtype="4"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p:tgtEl>
                                          <p:spTgt spid="14"/>
                                        </p:tgtEl>
                                        <p:attrNameLst>
                                          <p:attrName>ppt_y</p:attrName>
                                        </p:attrNameLst>
                                      </p:cBhvr>
                                      <p:tavLst>
                                        <p:tav tm="0">
                                          <p:val>
                                            <p:strVal val="#ppt_y+#ppt_h*1.125000"/>
                                          </p:val>
                                        </p:tav>
                                        <p:tav tm="100000">
                                          <p:val>
                                            <p:strVal val="#ppt_y"/>
                                          </p:val>
                                        </p:tav>
                                      </p:tavLst>
                                    </p:anim>
                                    <p:animEffect transition="in" filter="wipe(up)">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750"/>
                                        <p:tgtEl>
                                          <p:spTgt spid="16"/>
                                        </p:tgtEl>
                                      </p:cBhvr>
                                    </p:animEffect>
                                  </p:childTnLst>
                                </p:cTn>
                              </p:par>
                              <p:par>
                                <p:cTn id="28" presetID="10" presetClass="entr" presetSubtype="0" fill="hold" grpId="0" nodeType="withEffect">
                                  <p:stCondLst>
                                    <p:cond delay="10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75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750"/>
                                        <p:tgtEl>
                                          <p:spTgt spid="18"/>
                                        </p:tgtEl>
                                      </p:cBhvr>
                                    </p:animEffect>
                                  </p:childTnLst>
                                </p:cTn>
                              </p:par>
                              <p:par>
                                <p:cTn id="34" presetID="10" presetClass="entr" presetSubtype="0" fill="hold" grpId="0" nodeType="withEffect">
                                  <p:stCondLst>
                                    <p:cond delay="20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50"/>
                                        <p:tgtEl>
                                          <p:spTgt spid="19"/>
                                        </p:tgtEl>
                                      </p:cBhvr>
                                    </p:animEffect>
                                  </p:childTnLst>
                                </p:cTn>
                              </p:par>
                              <p:par>
                                <p:cTn id="37" presetID="10" presetClass="entr" presetSubtype="0" fill="hold" grpId="0" nodeType="withEffect">
                                  <p:stCondLst>
                                    <p:cond delay="10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750"/>
                                        <p:tgtEl>
                                          <p:spTgt spid="20"/>
                                        </p:tgtEl>
                                      </p:cBhvr>
                                    </p:animEffect>
                                  </p:childTnLst>
                                </p:cTn>
                              </p:par>
                              <p:par>
                                <p:cTn id="40" presetID="10" presetClass="entr" presetSubtype="0" fill="hold" grpId="0" nodeType="withEffect">
                                  <p:stCondLst>
                                    <p:cond delay="1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750"/>
                                        <p:tgtEl>
                                          <p:spTgt spid="21"/>
                                        </p:tgtEl>
                                      </p:cBhvr>
                                    </p:animEffect>
                                  </p:childTnLst>
                                </p:cTn>
                              </p:par>
                              <p:par>
                                <p:cTn id="43" presetID="10" presetClass="entr" presetSubtype="0" fill="hold" grpId="0" nodeType="withEffect">
                                  <p:stCondLst>
                                    <p:cond delay="40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750"/>
                                        <p:tgtEl>
                                          <p:spTgt spid="22"/>
                                        </p:tgtEl>
                                      </p:cBhvr>
                                    </p:animEffect>
                                  </p:childTnLst>
                                </p:cTn>
                              </p:par>
                              <p:par>
                                <p:cTn id="46" presetID="10" presetClass="entr" presetSubtype="0" fill="hold" grpId="0" nodeType="withEffect">
                                  <p:stCondLst>
                                    <p:cond delay="10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750"/>
                                        <p:tgtEl>
                                          <p:spTgt spid="23"/>
                                        </p:tgtEl>
                                      </p:cBhvr>
                                    </p:animEffect>
                                  </p:childTnLst>
                                </p:cTn>
                              </p:par>
                              <p:par>
                                <p:cTn id="49" presetID="10" presetClass="entr" presetSubtype="0" fill="hold" grpId="0" nodeType="withEffect">
                                  <p:stCondLst>
                                    <p:cond delay="10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750"/>
                                        <p:tgtEl>
                                          <p:spTgt spid="24"/>
                                        </p:tgtEl>
                                      </p:cBhvr>
                                    </p:animEffect>
                                  </p:childTnLst>
                                </p:cTn>
                              </p:par>
                              <p:par>
                                <p:cTn id="52" presetID="10" presetClass="entr" presetSubtype="0" fill="hold" grpId="0" nodeType="withEffect">
                                  <p:stCondLst>
                                    <p:cond delay="20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750"/>
                                        <p:tgtEl>
                                          <p:spTgt spid="25"/>
                                        </p:tgtEl>
                                      </p:cBhvr>
                                    </p:animEffect>
                                  </p:childTnLst>
                                </p:cTn>
                              </p:par>
                            </p:childTnLst>
                          </p:cTn>
                        </p:par>
                        <p:par>
                          <p:cTn id="55" fill="hold">
                            <p:stCondLst>
                              <p:cond delay="2000"/>
                            </p:stCondLst>
                            <p:childTnLst>
                              <p:par>
                                <p:cTn id="56" presetID="14" presetClass="entr" presetSubtype="10"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randombar(horizontal)">
                                      <p:cBhvr>
                                        <p:cTn id="5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710646" y="2110736"/>
          <a:ext cx="10884448" cy="3926515"/>
        </p:xfrm>
        <a:graphic>
          <a:graphicData uri="http://schemas.openxmlformats.org/drawingml/2006/table">
            <a:tbl>
              <a:tblPr firstRow="1" bandRow="1">
                <a:tableStyleId>{BDBED569-4797-4DF1-A0F4-6AAB3CD982D8}</a:tableStyleId>
              </a:tblPr>
              <a:tblGrid>
                <a:gridCol w="829959">
                  <a:extLst>
                    <a:ext uri="{9D8B030D-6E8A-4147-A177-3AD203B41FA5}">
                      <a16:colId xmlns:a16="http://schemas.microsoft.com/office/drawing/2014/main" val="20000"/>
                    </a:ext>
                  </a:extLst>
                </a:gridCol>
                <a:gridCol w="5482489">
                  <a:extLst>
                    <a:ext uri="{9D8B030D-6E8A-4147-A177-3AD203B41FA5}">
                      <a16:colId xmlns:a16="http://schemas.microsoft.com/office/drawing/2014/main" val="20001"/>
                    </a:ext>
                  </a:extLst>
                </a:gridCol>
                <a:gridCol w="4572000">
                  <a:extLst>
                    <a:ext uri="{9D8B030D-6E8A-4147-A177-3AD203B41FA5}">
                      <a16:colId xmlns:a16="http://schemas.microsoft.com/office/drawing/2014/main" val="20002"/>
                    </a:ext>
                  </a:extLst>
                </a:gridCol>
              </a:tblGrid>
              <a:tr h="401122">
                <a:tc>
                  <a:txBody>
                    <a:bodyPr/>
                    <a:lstStyle/>
                    <a:p>
                      <a:pPr algn="ctr"/>
                      <a:r>
                        <a:rPr lang="zh-CN" altLang="en-US" sz="1800" dirty="0">
                          <a:latin typeface="黑体" panose="02010609060101010101" pitchFamily="49" charset="-122"/>
                          <a:ea typeface="黑体" panose="02010609060101010101" pitchFamily="49" charset="-122"/>
                        </a:rPr>
                        <a:t>结构</a:t>
                      </a:r>
                    </a:p>
                  </a:txBody>
                  <a:tcPr anchor="ctr">
                    <a:solidFill>
                      <a:srgbClr val="7696AA"/>
                    </a:solidFill>
                  </a:tcPr>
                </a:tc>
                <a:tc>
                  <a:txBody>
                    <a:bodyPr/>
                    <a:lstStyle/>
                    <a:p>
                      <a:pPr marL="0" indent="0" algn="ctr">
                        <a:lnSpc>
                          <a:spcPts val="2200"/>
                        </a:lnSpc>
                        <a:spcBef>
                          <a:spcPts val="600"/>
                        </a:spcBef>
                        <a:buFont typeface="Arial" panose="020B0604020202020204" pitchFamily="34" charset="0"/>
                        <a:buNone/>
                      </a:pPr>
                      <a:r>
                        <a:rPr lang="zh-CN" altLang="en-US" sz="1800" dirty="0">
                          <a:latin typeface="黑体" panose="02010609060101010101" pitchFamily="49" charset="-122"/>
                          <a:ea typeface="黑体" panose="02010609060101010101" pitchFamily="49" charset="-122"/>
                        </a:rPr>
                        <a:t>内容</a:t>
                      </a:r>
                    </a:p>
                  </a:txBody>
                  <a:tcPr anchor="ctr">
                    <a:solidFill>
                      <a:srgbClr val="7696AA"/>
                    </a:solidFill>
                  </a:tcPr>
                </a:tc>
                <a:tc>
                  <a:txBody>
                    <a:bodyPr/>
                    <a:lstStyle/>
                    <a:p>
                      <a:pPr marL="0" indent="0" algn="ctr">
                        <a:lnSpc>
                          <a:spcPts val="2200"/>
                        </a:lnSpc>
                        <a:spcBef>
                          <a:spcPts val="600"/>
                        </a:spcBef>
                        <a:buFont typeface="Arial" panose="020B0604020202020204" pitchFamily="34" charset="0"/>
                        <a:buNone/>
                      </a:pPr>
                      <a:r>
                        <a:rPr lang="zh-CN" altLang="en-US" sz="1800" dirty="0">
                          <a:latin typeface="黑体" panose="02010609060101010101" pitchFamily="49" charset="-122"/>
                          <a:ea typeface="黑体" panose="02010609060101010101" pitchFamily="49" charset="-122"/>
                        </a:rPr>
                        <a:t>安排合同（正文）条款结构及序列</a:t>
                      </a:r>
                    </a:p>
                  </a:txBody>
                  <a:tcPr anchor="ctr">
                    <a:solidFill>
                      <a:srgbClr val="7696AA"/>
                    </a:solidFill>
                  </a:tcPr>
                </a:tc>
                <a:extLst>
                  <a:ext uri="{0D108BD9-81ED-4DB2-BD59-A6C34878D82A}">
                    <a16:rowId xmlns:a16="http://schemas.microsoft.com/office/drawing/2014/main" val="10000"/>
                  </a:ext>
                </a:extLst>
              </a:tr>
              <a:tr h="782194">
                <a:tc>
                  <a:txBody>
                    <a:bodyPr/>
                    <a:lstStyle/>
                    <a:p>
                      <a:pPr algn="ctr">
                        <a:lnSpc>
                          <a:spcPts val="2200"/>
                        </a:lnSpc>
                        <a:spcBef>
                          <a:spcPts val="600"/>
                        </a:spcBef>
                      </a:pPr>
                      <a:r>
                        <a:rPr lang="zh-CN" altLang="en-US" sz="1800" dirty="0">
                          <a:latin typeface="黑体" panose="02010609060101010101" pitchFamily="49" charset="-122"/>
                          <a:ea typeface="黑体" panose="02010609060101010101" pitchFamily="49" charset="-122"/>
                        </a:rPr>
                        <a:t>首部</a:t>
                      </a:r>
                    </a:p>
                  </a:txBody>
                  <a:tcPr anchor="ctr">
                    <a:solidFill>
                      <a:srgbClr val="FEFEFE">
                        <a:alpha val="20000"/>
                      </a:srgbClr>
                    </a:solidFill>
                  </a:tcPr>
                </a:tc>
                <a:tc>
                  <a:txBody>
                    <a:bodyPr/>
                    <a:lstStyle/>
                    <a:p>
                      <a:pPr marL="285750" marR="0" indent="-285750" algn="l" defTabSz="914400" rtl="0" eaLnBrk="1" fontAlgn="auto" latinLnBrk="0" hangingPunct="1">
                        <a:lnSpc>
                          <a:spcPts val="2200"/>
                        </a:lnSpc>
                        <a:spcBef>
                          <a:spcPts val="600"/>
                        </a:spcBef>
                        <a:spcAft>
                          <a:spcPts val="0"/>
                        </a:spcAft>
                        <a:buClrTx/>
                        <a:buSzTx/>
                        <a:buFont typeface="Wingdings" panose="05000000000000000000" pitchFamily="2" charset="2"/>
                        <a:buChar char="l"/>
                        <a:defRPr/>
                      </a:pPr>
                      <a:r>
                        <a:rPr lang="zh-CN" altLang="en-US" sz="1400" kern="1200" dirty="0">
                          <a:solidFill>
                            <a:schemeClr val="tx1"/>
                          </a:solidFill>
                          <a:effectLst/>
                          <a:latin typeface="黑体" panose="02010609060101010101" pitchFamily="49" charset="-122"/>
                          <a:ea typeface="黑体" panose="02010609060101010101" pitchFamily="49" charset="-122"/>
                          <a:cs typeface="+mn-cs"/>
                        </a:rPr>
                        <a:t>合同的首部大多由合同名称、双方当事人、合同引言三部分内容</a:t>
                      </a:r>
                      <a:endParaRPr lang="zh-CN" altLang="zh-CN" sz="1400" kern="1200" dirty="0">
                        <a:solidFill>
                          <a:schemeClr val="tx1"/>
                        </a:solidFill>
                        <a:effectLst/>
                        <a:latin typeface="黑体" panose="02010609060101010101" pitchFamily="49" charset="-122"/>
                        <a:ea typeface="黑体" panose="02010609060101010101" pitchFamily="49" charset="-122"/>
                        <a:cs typeface="+mn-cs"/>
                      </a:endParaRPr>
                    </a:p>
                  </a:txBody>
                  <a:tcPr anchor="ctr">
                    <a:solidFill>
                      <a:srgbClr val="FEFEFE">
                        <a:alpha val="20000"/>
                      </a:srgbClr>
                    </a:solidFill>
                  </a:tcPr>
                </a:tc>
                <a:tc rowSpan="4">
                  <a:txBody>
                    <a:bodyPr/>
                    <a:lstStyle/>
                    <a:p>
                      <a:pPr marL="285750" marR="0" indent="-285750" algn="l" defTabSz="914400" rtl="0" eaLnBrk="1" fontAlgn="auto" latinLnBrk="0" hangingPunct="1">
                        <a:lnSpc>
                          <a:spcPts val="2200"/>
                        </a:lnSpc>
                        <a:spcBef>
                          <a:spcPts val="600"/>
                        </a:spcBef>
                        <a:spcAft>
                          <a:spcPts val="0"/>
                        </a:spcAft>
                        <a:buClrTx/>
                        <a:buSzTx/>
                        <a:buFont typeface="Wingdings" panose="05000000000000000000" pitchFamily="2" charset="2"/>
                        <a:buChar char="l"/>
                        <a:defRPr/>
                      </a:pPr>
                      <a:r>
                        <a:rPr lang="zh-CN" altLang="en-US" sz="1400" kern="1200" dirty="0">
                          <a:solidFill>
                            <a:schemeClr val="tx1"/>
                          </a:solidFill>
                          <a:effectLst/>
                          <a:latin typeface="黑体" panose="02010609060101010101" pitchFamily="49" charset="-122"/>
                          <a:ea typeface="黑体" panose="02010609060101010101" pitchFamily="49" charset="-122"/>
                          <a:cs typeface="+mn-cs"/>
                        </a:rPr>
                        <a:t>①按重要程度排序。即对交易重要的条款在前，并按条款重要程度决定条款排列时的先后顺序。如：</a:t>
                      </a:r>
                      <a:r>
                        <a:rPr lang="en-US" altLang="zh-CN" sz="1400" kern="1200" dirty="0">
                          <a:solidFill>
                            <a:schemeClr val="tx1"/>
                          </a:solidFill>
                          <a:effectLst/>
                          <a:latin typeface="黑体" panose="02010609060101010101" pitchFamily="49" charset="-122"/>
                          <a:ea typeface="黑体" panose="02010609060101010101" pitchFamily="49" charset="-122"/>
                          <a:cs typeface="+mn-cs"/>
                        </a:rPr>
                        <a:t>《</a:t>
                      </a:r>
                      <a:r>
                        <a:rPr lang="zh-CN" altLang="en-US" sz="1400" kern="1200" dirty="0">
                          <a:solidFill>
                            <a:schemeClr val="tx1"/>
                          </a:solidFill>
                          <a:effectLst/>
                          <a:latin typeface="黑体" panose="02010609060101010101" pitchFamily="49" charset="-122"/>
                          <a:ea typeface="黑体" panose="02010609060101010101" pitchFamily="49" charset="-122"/>
                          <a:cs typeface="+mn-cs"/>
                        </a:rPr>
                        <a:t>合作协议</a:t>
                      </a:r>
                      <a:r>
                        <a:rPr lang="en-US" altLang="zh-CN" sz="1400" kern="1200" dirty="0">
                          <a:solidFill>
                            <a:schemeClr val="tx1"/>
                          </a:solidFill>
                          <a:effectLst/>
                          <a:latin typeface="黑体" panose="02010609060101010101" pitchFamily="49" charset="-122"/>
                          <a:ea typeface="黑体" panose="02010609060101010101" pitchFamily="49" charset="-122"/>
                          <a:cs typeface="+mn-cs"/>
                        </a:rPr>
                        <a:t>》</a:t>
                      </a:r>
                      <a:r>
                        <a:rPr lang="zh-CN" altLang="en-US" sz="1400" kern="1200" dirty="0">
                          <a:solidFill>
                            <a:schemeClr val="tx1"/>
                          </a:solidFill>
                          <a:effectLst/>
                          <a:latin typeface="黑体" panose="02010609060101010101" pitchFamily="49" charset="-122"/>
                          <a:ea typeface="黑体" panose="02010609060101010101" pitchFamily="49" charset="-122"/>
                          <a:cs typeface="+mn-cs"/>
                        </a:rPr>
                        <a:t>或</a:t>
                      </a:r>
                      <a:r>
                        <a:rPr lang="en-US" altLang="zh-CN" sz="1400" kern="1200" dirty="0">
                          <a:solidFill>
                            <a:schemeClr val="tx1"/>
                          </a:solidFill>
                          <a:effectLst/>
                          <a:latin typeface="黑体" panose="02010609060101010101" pitchFamily="49" charset="-122"/>
                          <a:ea typeface="黑体" panose="02010609060101010101" pitchFamily="49" charset="-122"/>
                          <a:cs typeface="+mn-cs"/>
                        </a:rPr>
                        <a:t>《</a:t>
                      </a:r>
                      <a:r>
                        <a:rPr lang="zh-CN" altLang="en-US" sz="1400" kern="1200" dirty="0">
                          <a:solidFill>
                            <a:schemeClr val="tx1"/>
                          </a:solidFill>
                          <a:effectLst/>
                          <a:latin typeface="黑体" panose="02010609060101010101" pitchFamily="49" charset="-122"/>
                          <a:ea typeface="黑体" panose="02010609060101010101" pitchFamily="49" charset="-122"/>
                          <a:cs typeface="+mn-cs"/>
                        </a:rPr>
                        <a:t>出资协议</a:t>
                      </a:r>
                      <a:r>
                        <a:rPr lang="en-US" altLang="zh-CN" sz="1400" kern="1200" dirty="0">
                          <a:solidFill>
                            <a:schemeClr val="tx1"/>
                          </a:solidFill>
                          <a:effectLst/>
                          <a:latin typeface="黑体" panose="02010609060101010101" pitchFamily="49" charset="-122"/>
                          <a:ea typeface="黑体" panose="02010609060101010101" pitchFamily="49" charset="-122"/>
                          <a:cs typeface="+mn-cs"/>
                        </a:rPr>
                        <a:t>》</a:t>
                      </a:r>
                      <a:r>
                        <a:rPr lang="zh-CN" altLang="en-US" sz="1400" kern="1200" dirty="0">
                          <a:solidFill>
                            <a:schemeClr val="tx1"/>
                          </a:solidFill>
                          <a:effectLst/>
                          <a:latin typeface="黑体" panose="02010609060101010101" pitchFamily="49" charset="-122"/>
                          <a:ea typeface="黑体" panose="02010609060101010101" pitchFamily="49" charset="-122"/>
                          <a:cs typeface="+mn-cs"/>
                        </a:rPr>
                        <a:t>等，往往会将合作或出资的前提条件放在前面，以突显其重要性。</a:t>
                      </a:r>
                    </a:p>
                    <a:p>
                      <a:pPr marL="285750" marR="0" indent="-285750" algn="l" defTabSz="914400" rtl="0" eaLnBrk="1" fontAlgn="auto" latinLnBrk="0" hangingPunct="1">
                        <a:lnSpc>
                          <a:spcPts val="2200"/>
                        </a:lnSpc>
                        <a:spcBef>
                          <a:spcPts val="600"/>
                        </a:spcBef>
                        <a:spcAft>
                          <a:spcPts val="0"/>
                        </a:spcAft>
                        <a:buClrTx/>
                        <a:buSzTx/>
                        <a:buFont typeface="Wingdings" panose="05000000000000000000" pitchFamily="2" charset="2"/>
                        <a:buChar char="l"/>
                        <a:defRPr/>
                      </a:pPr>
                      <a:r>
                        <a:rPr lang="zh-CN" altLang="en-US" sz="1400" kern="1200" dirty="0">
                          <a:solidFill>
                            <a:schemeClr val="tx1"/>
                          </a:solidFill>
                          <a:effectLst/>
                          <a:latin typeface="黑体" panose="02010609060101010101" pitchFamily="49" charset="-122"/>
                          <a:ea typeface="黑体" panose="02010609060101010101" pitchFamily="49" charset="-122"/>
                          <a:cs typeface="+mn-cs"/>
                        </a:rPr>
                        <a:t>②按时间顺序排序。即首先假设合同中约定的所有情况均会发生，然后将条款按情况发生或履行义务的先后时间顺序、因果关系排序。如按成果交付、验收、质量异议、争议处理、付款等顺序排列。</a:t>
                      </a:r>
                    </a:p>
                  </a:txBody>
                  <a:tcPr anchor="ctr">
                    <a:solidFill>
                      <a:srgbClr val="FEFEFE">
                        <a:alpha val="20000"/>
                      </a:srgbClr>
                    </a:solidFill>
                  </a:tcPr>
                </a:tc>
                <a:extLst>
                  <a:ext uri="{0D108BD9-81ED-4DB2-BD59-A6C34878D82A}">
                    <a16:rowId xmlns:a16="http://schemas.microsoft.com/office/drawing/2014/main" val="10001"/>
                  </a:ext>
                </a:extLst>
              </a:tr>
              <a:tr h="857250">
                <a:tc>
                  <a:txBody>
                    <a:bodyPr/>
                    <a:lstStyle/>
                    <a:p>
                      <a:pPr algn="ctr"/>
                      <a:r>
                        <a:rPr lang="zh-CN" altLang="en-US" sz="1800" kern="1200" dirty="0">
                          <a:solidFill>
                            <a:schemeClr val="tx1"/>
                          </a:solidFill>
                          <a:effectLst/>
                          <a:latin typeface="黑体" panose="02010609060101010101" pitchFamily="49" charset="-122"/>
                          <a:ea typeface="黑体" panose="02010609060101010101" pitchFamily="49" charset="-122"/>
                          <a:cs typeface="+mn-cs"/>
                        </a:rPr>
                        <a:t>正文</a:t>
                      </a:r>
                      <a:endParaRPr lang="zh-CN" altLang="zh-CN" sz="1800" kern="1200" dirty="0">
                        <a:solidFill>
                          <a:schemeClr val="tx1"/>
                        </a:solidFill>
                        <a:effectLst/>
                        <a:latin typeface="黑体" panose="02010609060101010101" pitchFamily="49" charset="-122"/>
                        <a:ea typeface="黑体" panose="02010609060101010101" pitchFamily="49" charset="-122"/>
                        <a:cs typeface="+mn-cs"/>
                      </a:endParaRPr>
                    </a:p>
                  </a:txBody>
                  <a:tcPr anchor="ctr"/>
                </a:tc>
                <a:tc>
                  <a:txBody>
                    <a:bodyPr/>
                    <a:lstStyle/>
                    <a:p>
                      <a:pPr marL="285750" indent="-285750">
                        <a:lnSpc>
                          <a:spcPts val="2200"/>
                        </a:lnSpc>
                        <a:spcBef>
                          <a:spcPts val="600"/>
                        </a:spcBef>
                        <a:buFont typeface="Wingdings" panose="05000000000000000000" pitchFamily="2" charset="2"/>
                        <a:buChar char="l"/>
                      </a:pPr>
                      <a:r>
                        <a:rPr lang="zh-CN" altLang="en-US" sz="1400" dirty="0">
                          <a:latin typeface="黑体" panose="02010609060101010101" pitchFamily="49" charset="-122"/>
                          <a:ea typeface="黑体" panose="02010609060101010101" pitchFamily="49" charset="-122"/>
                        </a:rPr>
                        <a:t>合同正文包括从第一条至最后一条的全部内容</a:t>
                      </a:r>
                    </a:p>
                  </a:txBody>
                  <a:tcPr anchor="ctr"/>
                </a:tc>
                <a:tc vMerge="1">
                  <a:txBody>
                    <a:bodyPr/>
                    <a:lstStyle/>
                    <a:p>
                      <a:endParaRPr lang="zh-CN"/>
                    </a:p>
                  </a:txBody>
                  <a:tcPr anchor="ctr"/>
                </a:tc>
                <a:extLst>
                  <a:ext uri="{0D108BD9-81ED-4DB2-BD59-A6C34878D82A}">
                    <a16:rowId xmlns:a16="http://schemas.microsoft.com/office/drawing/2014/main" val="10002"/>
                  </a:ext>
                </a:extLst>
              </a:tr>
              <a:tr h="928687">
                <a:tc>
                  <a:txBody>
                    <a:bodyPr/>
                    <a:lstStyle/>
                    <a:p>
                      <a:pPr algn="ctr"/>
                      <a:r>
                        <a:rPr lang="zh-CN" altLang="en-US" sz="1800" kern="1200" dirty="0">
                          <a:solidFill>
                            <a:schemeClr val="tx1"/>
                          </a:solidFill>
                          <a:effectLst/>
                          <a:latin typeface="黑体" panose="02010609060101010101" pitchFamily="49" charset="-122"/>
                          <a:ea typeface="黑体" panose="02010609060101010101" pitchFamily="49" charset="-122"/>
                          <a:cs typeface="+mn-cs"/>
                        </a:rPr>
                        <a:t>尾部</a:t>
                      </a:r>
                      <a:endParaRPr lang="zh-CN" altLang="en-US" sz="1800" dirty="0">
                        <a:latin typeface="黑体" panose="02010609060101010101" pitchFamily="49" charset="-122"/>
                        <a:ea typeface="黑体" panose="02010609060101010101" pitchFamily="49" charset="-122"/>
                      </a:endParaRPr>
                    </a:p>
                  </a:txBody>
                  <a:tcPr anchor="ctr"/>
                </a:tc>
                <a:tc>
                  <a:txBody>
                    <a:bodyPr/>
                    <a:lstStyle/>
                    <a:p>
                      <a:pPr marL="285750" indent="-285750">
                        <a:lnSpc>
                          <a:spcPts val="2200"/>
                        </a:lnSpc>
                        <a:spcBef>
                          <a:spcPts val="600"/>
                        </a:spcBef>
                        <a:buFont typeface="Wingdings" panose="05000000000000000000" pitchFamily="2" charset="2"/>
                        <a:buChar char="l"/>
                      </a:pPr>
                      <a:r>
                        <a:rPr lang="zh-CN" altLang="en-US" sz="1400" dirty="0">
                          <a:latin typeface="黑体" panose="02010609060101010101" pitchFamily="49" charset="-122"/>
                          <a:ea typeface="黑体" panose="02010609060101010101" pitchFamily="49" charset="-122"/>
                        </a:rPr>
                        <a:t>合同尾部包括合同正文结束后的全部内容，包括签署栏，附件清单，声明与承诺等内容。</a:t>
                      </a:r>
                    </a:p>
                  </a:txBody>
                  <a:tcPr anchor="ctr"/>
                </a:tc>
                <a:tc vMerge="1">
                  <a:txBody>
                    <a:bodyPr/>
                    <a:lstStyle/>
                    <a:p>
                      <a:endParaRPr lang="zh-CN"/>
                    </a:p>
                  </a:txBody>
                  <a:tcPr anchor="ctr"/>
                </a:tc>
                <a:extLst>
                  <a:ext uri="{0D108BD9-81ED-4DB2-BD59-A6C34878D82A}">
                    <a16:rowId xmlns:a16="http://schemas.microsoft.com/office/drawing/2014/main" val="10003"/>
                  </a:ext>
                </a:extLst>
              </a:tr>
              <a:tr h="957262">
                <a:tc>
                  <a:txBody>
                    <a:bodyPr/>
                    <a:lstStyle/>
                    <a:p>
                      <a:pPr algn="ctr"/>
                      <a:r>
                        <a:rPr lang="zh-CN" altLang="en-US" sz="1800" dirty="0">
                          <a:latin typeface="黑体" panose="02010609060101010101" pitchFamily="49" charset="-122"/>
                          <a:ea typeface="黑体" panose="02010609060101010101" pitchFamily="49" charset="-122"/>
                        </a:rPr>
                        <a:t>附件</a:t>
                      </a:r>
                    </a:p>
                  </a:txBody>
                  <a:tcPr anchor="ctr"/>
                </a:tc>
                <a:tc>
                  <a:txBody>
                    <a:bodyPr/>
                    <a:lstStyle/>
                    <a:p>
                      <a:pPr marL="0" indent="0" algn="ctr">
                        <a:lnSpc>
                          <a:spcPts val="2200"/>
                        </a:lnSpc>
                        <a:spcBef>
                          <a:spcPts val="600"/>
                        </a:spcBef>
                        <a:buFont typeface="Wingdings" panose="05000000000000000000" pitchFamily="2" charset="2"/>
                        <a:buNone/>
                      </a:pPr>
                      <a:r>
                        <a:rPr lang="en-US" altLang="zh-CN" sz="1400" b="1" dirty="0">
                          <a:solidFill>
                            <a:schemeClr val="tx1"/>
                          </a:solidFill>
                          <a:latin typeface="黑体" panose="02010609060101010101" pitchFamily="49" charset="-122"/>
                          <a:ea typeface="黑体" panose="02010609060101010101" pitchFamily="49" charset="-122"/>
                        </a:rPr>
                        <a:t>/</a:t>
                      </a:r>
                      <a:endParaRPr lang="zh-CN" altLang="en-US" sz="1400" b="1" dirty="0">
                        <a:solidFill>
                          <a:schemeClr val="tx1"/>
                        </a:solidFill>
                        <a:latin typeface="黑体" panose="02010609060101010101" pitchFamily="49" charset="-122"/>
                        <a:ea typeface="黑体" panose="02010609060101010101" pitchFamily="49" charset="-122"/>
                      </a:endParaRPr>
                    </a:p>
                  </a:txBody>
                  <a:tcPr anchor="ctr"/>
                </a:tc>
                <a:tc vMerge="1">
                  <a:txBody>
                    <a:bodyPr/>
                    <a:lstStyle/>
                    <a:p>
                      <a:endParaRPr lang="zh-CN"/>
                    </a:p>
                  </a:txBody>
                  <a:tcPr anchor="ctr"/>
                </a:tc>
                <a:extLst>
                  <a:ext uri="{0D108BD9-81ED-4DB2-BD59-A6C34878D82A}">
                    <a16:rowId xmlns:a16="http://schemas.microsoft.com/office/drawing/2014/main" val="10004"/>
                  </a:ext>
                </a:extLst>
              </a:tr>
            </a:tbl>
          </a:graphicData>
        </a:graphic>
      </p:graphicFrame>
      <p:sp>
        <p:nvSpPr>
          <p:cNvPr id="3" name="矩形 2"/>
          <p:cNvSpPr/>
          <p:nvPr/>
        </p:nvSpPr>
        <p:spPr>
          <a:xfrm>
            <a:off x="1045468" y="1404905"/>
            <a:ext cx="3983732" cy="369332"/>
          </a:xfrm>
          <a:prstGeom prst="rect">
            <a:avLst/>
          </a:prstGeom>
        </p:spPr>
        <p:txBody>
          <a:bodyPr wrap="square">
            <a:spAutoFit/>
          </a:bodyPr>
          <a:lstStyle/>
          <a:p>
            <a:r>
              <a:rPr lang="en-US" altLang="zh-CN" b="1" dirty="0">
                <a:latin typeface="微软雅黑" panose="020B0503020204020204" charset="-122"/>
                <a:ea typeface="微软雅黑" panose="020B0503020204020204" charset="-122"/>
                <a:cs typeface="Roboto Condensed Light" charset="0"/>
              </a:rPr>
              <a:t>2.1 </a:t>
            </a:r>
            <a:r>
              <a:rPr lang="zh-CN" altLang="en-US" b="1" dirty="0">
                <a:latin typeface="微软雅黑" panose="020B0503020204020204" charset="-122"/>
                <a:ea typeface="微软雅黑" panose="020B0503020204020204" charset="-122"/>
                <a:cs typeface="Roboto Condensed Light" charset="0"/>
              </a:rPr>
              <a:t>合同结构安排的基本方法</a:t>
            </a:r>
          </a:p>
        </p:txBody>
      </p:sp>
      <p:cxnSp>
        <p:nvCxnSpPr>
          <p:cNvPr id="14" name="直接连接符 1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圆角矩形 14"/>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1205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三</a:t>
            </a:r>
          </a:p>
        </p:txBody>
      </p:sp>
      <p:cxnSp>
        <p:nvCxnSpPr>
          <p:cNvPr id="19" name="直接连接符 18"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文本框 4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135682" y="289462"/>
            <a:ext cx="3855720" cy="460375"/>
          </a:xfrm>
          <a:prstGeom prst="rect">
            <a:avLst/>
          </a:prstGeom>
          <a:noFill/>
        </p:spPr>
        <p:txBody>
          <a:bodyPr wrap="none" rtlCol="0">
            <a:spAutoFit/>
          </a:bodyPr>
          <a:lstStyle/>
          <a:p>
            <a:r>
              <a:rPr lang="zh-CN" altLang="en-US" sz="2400" b="1" dirty="0">
                <a:solidFill>
                  <a:srgbClr val="124062"/>
                </a:solidFill>
                <a:latin typeface="Arial Black" panose="020B0A04020102020204" pitchFamily="34" charset="0"/>
                <a:ea typeface="创艺简细圆" pitchFamily="2" charset="-122"/>
                <a:cs typeface="Kartika" panose="02020503030404060203" pitchFamily="18" charset="0"/>
              </a:rPr>
              <a:t>合同条款中存在的主要问题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7"/>
          <p:cNvSpPr/>
          <p:nvPr/>
        </p:nvSpPr>
        <p:spPr>
          <a:xfrm>
            <a:off x="1036316" y="3546321"/>
            <a:ext cx="809181" cy="809181"/>
          </a:xfrm>
          <a:prstGeom prst="ellipse">
            <a:avLst/>
          </a:prstGeom>
          <a:solidFill>
            <a:srgbClr val="6E8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1400" b="1" dirty="0">
                <a:solidFill>
                  <a:schemeClr val="bg1"/>
                </a:solidFill>
                <a:latin typeface="微软雅黑" panose="020B0503020204020204" charset="-122"/>
                <a:ea typeface="微软雅黑" panose="020B0503020204020204" charset="-122"/>
              </a:rPr>
              <a:t>（</a:t>
            </a:r>
            <a:r>
              <a:rPr lang="en-US" altLang="zh-CN" sz="1400" b="1" dirty="0">
                <a:solidFill>
                  <a:schemeClr val="bg1"/>
                </a:solidFill>
                <a:latin typeface="微软雅黑" panose="020B0503020204020204" charset="-122"/>
                <a:ea typeface="微软雅黑" panose="020B0503020204020204" charset="-122"/>
              </a:rPr>
              <a:t>1</a:t>
            </a:r>
            <a:r>
              <a:rPr lang="zh-CN" altLang="en-US" sz="1400" b="1" dirty="0">
                <a:solidFill>
                  <a:schemeClr val="bg1"/>
                </a:solidFill>
                <a:latin typeface="微软雅黑" panose="020B0503020204020204" charset="-122"/>
                <a:ea typeface="微软雅黑" panose="020B0503020204020204" charset="-122"/>
              </a:rPr>
              <a:t>）</a:t>
            </a:r>
          </a:p>
        </p:txBody>
      </p:sp>
      <p:sp>
        <p:nvSpPr>
          <p:cNvPr id="3" name="Oval 23"/>
          <p:cNvSpPr/>
          <p:nvPr/>
        </p:nvSpPr>
        <p:spPr>
          <a:xfrm>
            <a:off x="2984396" y="3546321"/>
            <a:ext cx="809181" cy="809181"/>
          </a:xfrm>
          <a:prstGeom prst="ellipse">
            <a:avLst/>
          </a:prstGeom>
          <a:solidFill>
            <a:srgbClr val="6E8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1400" b="1" dirty="0">
                <a:solidFill>
                  <a:schemeClr val="bg1"/>
                </a:solidFill>
                <a:latin typeface="微软雅黑" panose="020B0503020204020204" charset="-122"/>
                <a:ea typeface="微软雅黑" panose="020B0503020204020204" charset="-122"/>
              </a:rPr>
              <a:t>（</a:t>
            </a:r>
            <a:r>
              <a:rPr lang="en-US" altLang="zh-CN" sz="1400" b="1" dirty="0">
                <a:solidFill>
                  <a:schemeClr val="bg1"/>
                </a:solidFill>
                <a:latin typeface="微软雅黑" panose="020B0503020204020204" charset="-122"/>
                <a:ea typeface="微软雅黑" panose="020B0503020204020204" charset="-122"/>
              </a:rPr>
              <a:t>2</a:t>
            </a:r>
            <a:r>
              <a:rPr lang="zh-CN" altLang="en-US" sz="1400" b="1" dirty="0">
                <a:solidFill>
                  <a:schemeClr val="bg1"/>
                </a:solidFill>
                <a:latin typeface="微软雅黑" panose="020B0503020204020204" charset="-122"/>
                <a:ea typeface="微软雅黑" panose="020B0503020204020204" charset="-122"/>
              </a:rPr>
              <a:t>）</a:t>
            </a:r>
            <a:endParaRPr lang="en-US" sz="1400" b="1" dirty="0">
              <a:solidFill>
                <a:schemeClr val="bg1"/>
              </a:solidFill>
              <a:latin typeface="微软雅黑" panose="020B0503020204020204" charset="-122"/>
              <a:ea typeface="微软雅黑" panose="020B0503020204020204" charset="-122"/>
            </a:endParaRPr>
          </a:p>
        </p:txBody>
      </p:sp>
      <p:sp>
        <p:nvSpPr>
          <p:cNvPr id="4" name="Oval 30"/>
          <p:cNvSpPr/>
          <p:nvPr/>
        </p:nvSpPr>
        <p:spPr>
          <a:xfrm>
            <a:off x="4932476" y="3546321"/>
            <a:ext cx="809181" cy="809181"/>
          </a:xfrm>
          <a:prstGeom prst="ellipse">
            <a:avLst/>
          </a:prstGeom>
          <a:solidFill>
            <a:srgbClr val="6E8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1400" b="1" dirty="0">
                <a:solidFill>
                  <a:schemeClr val="bg1"/>
                </a:solidFill>
                <a:latin typeface="微软雅黑" panose="020B0503020204020204" charset="-122"/>
                <a:ea typeface="微软雅黑" panose="020B0503020204020204" charset="-122"/>
              </a:rPr>
              <a:t>（</a:t>
            </a:r>
            <a:r>
              <a:rPr lang="en-US" altLang="zh-CN" sz="1400" b="1" dirty="0">
                <a:solidFill>
                  <a:schemeClr val="bg1"/>
                </a:solidFill>
                <a:latin typeface="微软雅黑" panose="020B0503020204020204" charset="-122"/>
                <a:ea typeface="微软雅黑" panose="020B0503020204020204" charset="-122"/>
              </a:rPr>
              <a:t>3</a:t>
            </a:r>
            <a:r>
              <a:rPr lang="zh-CN" altLang="en-US" sz="1400" b="1" dirty="0">
                <a:solidFill>
                  <a:schemeClr val="bg1"/>
                </a:solidFill>
                <a:latin typeface="微软雅黑" panose="020B0503020204020204" charset="-122"/>
                <a:ea typeface="微软雅黑" panose="020B0503020204020204" charset="-122"/>
              </a:rPr>
              <a:t>）</a:t>
            </a:r>
            <a:endParaRPr lang="en-US" sz="1400" b="1" dirty="0">
              <a:solidFill>
                <a:schemeClr val="bg1"/>
              </a:solidFill>
              <a:latin typeface="微软雅黑" panose="020B0503020204020204" charset="-122"/>
              <a:ea typeface="微软雅黑" panose="020B0503020204020204" charset="-122"/>
            </a:endParaRPr>
          </a:p>
        </p:txBody>
      </p:sp>
      <p:sp>
        <p:nvSpPr>
          <p:cNvPr id="5" name="Oval 31"/>
          <p:cNvSpPr/>
          <p:nvPr/>
        </p:nvSpPr>
        <p:spPr>
          <a:xfrm>
            <a:off x="6880556" y="3546321"/>
            <a:ext cx="809181" cy="809181"/>
          </a:xfrm>
          <a:prstGeom prst="ellipse">
            <a:avLst/>
          </a:prstGeom>
          <a:solidFill>
            <a:srgbClr val="6E8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1400" b="1" dirty="0">
                <a:solidFill>
                  <a:schemeClr val="bg1"/>
                </a:solidFill>
                <a:latin typeface="微软雅黑" panose="020B0503020204020204" charset="-122"/>
                <a:ea typeface="微软雅黑" panose="020B0503020204020204" charset="-122"/>
              </a:rPr>
              <a:t>（</a:t>
            </a:r>
            <a:r>
              <a:rPr lang="en-US" altLang="zh-CN" sz="1400" b="1" dirty="0">
                <a:solidFill>
                  <a:schemeClr val="bg1"/>
                </a:solidFill>
                <a:latin typeface="微软雅黑" panose="020B0503020204020204" charset="-122"/>
                <a:ea typeface="微软雅黑" panose="020B0503020204020204" charset="-122"/>
              </a:rPr>
              <a:t>4</a:t>
            </a:r>
            <a:r>
              <a:rPr lang="zh-CN" altLang="en-US" sz="1400" b="1" dirty="0">
                <a:solidFill>
                  <a:schemeClr val="bg1"/>
                </a:solidFill>
                <a:latin typeface="微软雅黑" panose="020B0503020204020204" charset="-122"/>
                <a:ea typeface="微软雅黑" panose="020B0503020204020204" charset="-122"/>
              </a:rPr>
              <a:t>）</a:t>
            </a:r>
            <a:endParaRPr lang="en-US" sz="1400" b="1" dirty="0">
              <a:solidFill>
                <a:schemeClr val="bg1"/>
              </a:solidFill>
              <a:latin typeface="微软雅黑" panose="020B0503020204020204" charset="-122"/>
              <a:ea typeface="微软雅黑" panose="020B0503020204020204" charset="-122"/>
            </a:endParaRPr>
          </a:p>
        </p:txBody>
      </p:sp>
      <p:sp>
        <p:nvSpPr>
          <p:cNvPr id="6" name="Oval 32"/>
          <p:cNvSpPr/>
          <p:nvPr/>
        </p:nvSpPr>
        <p:spPr>
          <a:xfrm>
            <a:off x="8828637" y="3546321"/>
            <a:ext cx="809181" cy="809181"/>
          </a:xfrm>
          <a:prstGeom prst="ellipse">
            <a:avLst/>
          </a:prstGeom>
          <a:solidFill>
            <a:srgbClr val="6E8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1400" b="1" dirty="0">
                <a:solidFill>
                  <a:schemeClr val="bg1"/>
                </a:solidFill>
                <a:latin typeface="微软雅黑" panose="020B0503020204020204" charset="-122"/>
                <a:ea typeface="微软雅黑" panose="020B0503020204020204" charset="-122"/>
              </a:rPr>
              <a:t>（</a:t>
            </a:r>
            <a:r>
              <a:rPr lang="en-US" altLang="zh-CN" sz="1400" b="1" dirty="0">
                <a:solidFill>
                  <a:schemeClr val="bg1"/>
                </a:solidFill>
                <a:latin typeface="微软雅黑" panose="020B0503020204020204" charset="-122"/>
                <a:ea typeface="微软雅黑" panose="020B0503020204020204" charset="-122"/>
              </a:rPr>
              <a:t>5</a:t>
            </a:r>
            <a:r>
              <a:rPr lang="zh-CN" altLang="en-US" sz="1400" b="1" dirty="0">
                <a:solidFill>
                  <a:schemeClr val="bg1"/>
                </a:solidFill>
                <a:latin typeface="微软雅黑" panose="020B0503020204020204" charset="-122"/>
                <a:ea typeface="微软雅黑" panose="020B0503020204020204" charset="-122"/>
              </a:rPr>
              <a:t>）</a:t>
            </a:r>
            <a:endParaRPr lang="en-US" sz="1400" b="1" dirty="0">
              <a:solidFill>
                <a:schemeClr val="bg1"/>
              </a:solidFill>
              <a:latin typeface="微软雅黑" panose="020B0503020204020204" charset="-122"/>
              <a:ea typeface="微软雅黑" panose="020B0503020204020204" charset="-122"/>
            </a:endParaRPr>
          </a:p>
        </p:txBody>
      </p:sp>
      <p:sp>
        <p:nvSpPr>
          <p:cNvPr id="7" name="Rectangle 38"/>
          <p:cNvSpPr/>
          <p:nvPr/>
        </p:nvSpPr>
        <p:spPr>
          <a:xfrm>
            <a:off x="161417" y="4894826"/>
            <a:ext cx="2565072" cy="1523494"/>
          </a:xfrm>
          <a:prstGeom prst="rect">
            <a:avLst/>
          </a:prstGeom>
        </p:spPr>
        <p:txBody>
          <a:bodyPr wrap="square">
            <a:spAutoFit/>
          </a:bodyPr>
          <a:lstStyle/>
          <a:p>
            <a:pPr algn="ctr" defTabSz="913765" fontAlgn="auto">
              <a:lnSpc>
                <a:spcPct val="150000"/>
              </a:lnSpc>
            </a:pPr>
            <a:r>
              <a:rPr lang="zh-CN" altLang="en-US" sz="1400" b="1" dirty="0">
                <a:solidFill>
                  <a:schemeClr val="tx1">
                    <a:lumMod val="65000"/>
                    <a:lumOff val="35000"/>
                  </a:schemeClr>
                </a:solidFill>
                <a:latin typeface="微软雅黑" panose="020B0503020204020204" charset="-122"/>
                <a:ea typeface="微软雅黑" panose="020B0503020204020204" charset="-122"/>
                <a:sym typeface="+mn-ea"/>
              </a:rPr>
              <a:t>合同释义</a:t>
            </a:r>
            <a:endParaRPr lang="en-US" altLang="zh-CN" sz="1400" b="1" dirty="0">
              <a:solidFill>
                <a:schemeClr val="tx1">
                  <a:lumMod val="65000"/>
                  <a:lumOff val="35000"/>
                </a:schemeClr>
              </a:solidFill>
              <a:latin typeface="微软雅黑" panose="020B0503020204020204" charset="-122"/>
              <a:ea typeface="微软雅黑" panose="020B0503020204020204" charset="-122"/>
              <a:sym typeface="+mn-ea"/>
            </a:endParaRPr>
          </a:p>
          <a:p>
            <a:pPr algn="ctr" defTabSz="913765"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rPr>
              <a:t>统一上下文，以避免合同条款前后矛盾和争议（一般包括：各简称的全称说明、专业术语的说明、各期限或时间节点的定义说明）</a:t>
            </a:r>
            <a:endParaRPr lang="en-US" sz="1000" dirty="0">
              <a:solidFill>
                <a:schemeClr val="tx1">
                  <a:lumMod val="65000"/>
                  <a:lumOff val="35000"/>
                </a:schemeClr>
              </a:solidFill>
            </a:endParaRPr>
          </a:p>
        </p:txBody>
      </p:sp>
      <p:sp>
        <p:nvSpPr>
          <p:cNvPr id="8" name="Rectangle 46"/>
          <p:cNvSpPr/>
          <p:nvPr/>
        </p:nvSpPr>
        <p:spPr>
          <a:xfrm>
            <a:off x="4053896" y="4894826"/>
            <a:ext cx="2565072" cy="1800493"/>
          </a:xfrm>
          <a:prstGeom prst="rect">
            <a:avLst/>
          </a:prstGeom>
        </p:spPr>
        <p:txBody>
          <a:bodyPr wrap="square">
            <a:spAutoFit/>
          </a:bodyPr>
          <a:lstStyle/>
          <a:p>
            <a:pPr algn="ctr" defTabSz="913765">
              <a:lnSpc>
                <a:spcPct val="150000"/>
              </a:lnSpc>
            </a:pPr>
            <a:r>
              <a:rPr lang="zh-CN" altLang="en-US" sz="1400" b="1" dirty="0">
                <a:solidFill>
                  <a:schemeClr val="tx1">
                    <a:lumMod val="65000"/>
                    <a:lumOff val="35000"/>
                  </a:schemeClr>
                </a:solidFill>
                <a:latin typeface="微软雅黑" panose="020B0503020204020204" charset="-122"/>
                <a:ea typeface="微软雅黑" panose="020B0503020204020204" charset="-122"/>
                <a:sym typeface="+mn-ea"/>
              </a:rPr>
              <a:t>权利义务条款</a:t>
            </a:r>
            <a:endParaRPr lang="en-US" altLang="zh-CN" sz="1400" b="1" dirty="0">
              <a:solidFill>
                <a:schemeClr val="tx1">
                  <a:lumMod val="65000"/>
                  <a:lumOff val="35000"/>
                </a:schemeClr>
              </a:solidFill>
              <a:latin typeface="微软雅黑" panose="020B0503020204020204" charset="-122"/>
              <a:ea typeface="微软雅黑" panose="020B0503020204020204" charset="-122"/>
              <a:sym typeface="+mn-ea"/>
            </a:endParaRPr>
          </a:p>
          <a:p>
            <a:pPr algn="ctr" defTabSz="913765">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rPr>
              <a:t>对基本的合同交易条款，从合同双方履行行为方面加以细化，需要在合同条款中明确约定各自应当完成的具体工作及具体标准（包括保密条款等）</a:t>
            </a:r>
            <a:endParaRPr lang="en-US" sz="1000" dirty="0">
              <a:solidFill>
                <a:schemeClr val="tx1">
                  <a:lumMod val="65000"/>
                  <a:lumOff val="35000"/>
                </a:schemeClr>
              </a:solidFill>
            </a:endParaRPr>
          </a:p>
        </p:txBody>
      </p:sp>
      <p:sp>
        <p:nvSpPr>
          <p:cNvPr id="9" name="Rectangle 47"/>
          <p:cNvSpPr/>
          <p:nvPr/>
        </p:nvSpPr>
        <p:spPr>
          <a:xfrm>
            <a:off x="7948280" y="4894826"/>
            <a:ext cx="2565072" cy="969496"/>
          </a:xfrm>
          <a:prstGeom prst="rect">
            <a:avLst/>
          </a:prstGeom>
        </p:spPr>
        <p:txBody>
          <a:bodyPr wrap="square">
            <a:spAutoFit/>
          </a:bodyPr>
          <a:lstStyle/>
          <a:p>
            <a:pPr algn="ctr" defTabSz="913765">
              <a:lnSpc>
                <a:spcPct val="150000"/>
              </a:lnSpc>
            </a:pPr>
            <a:r>
              <a:rPr lang="zh-CN" altLang="en-US" sz="1400" b="1" dirty="0">
                <a:solidFill>
                  <a:schemeClr val="tx1">
                    <a:lumMod val="65000"/>
                    <a:lumOff val="35000"/>
                  </a:schemeClr>
                </a:solidFill>
                <a:latin typeface="微软雅黑" panose="020B0503020204020204" charset="-122"/>
                <a:ea typeface="微软雅黑" panose="020B0503020204020204" charset="-122"/>
                <a:sym typeface="+mn-ea"/>
              </a:rPr>
              <a:t>争议解决条款</a:t>
            </a:r>
            <a:endParaRPr lang="en-US" altLang="zh-CN" sz="1400" b="1" dirty="0">
              <a:solidFill>
                <a:schemeClr val="tx1">
                  <a:lumMod val="65000"/>
                  <a:lumOff val="35000"/>
                </a:schemeClr>
              </a:solidFill>
              <a:latin typeface="微软雅黑" panose="020B0503020204020204" charset="-122"/>
              <a:ea typeface="微软雅黑" panose="020B0503020204020204" charset="-122"/>
              <a:sym typeface="+mn-ea"/>
            </a:endParaRPr>
          </a:p>
          <a:p>
            <a:pPr algn="ctr" defTabSz="913765">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rPr>
              <a:t>明确合同方发生争议后如何解决，可以选择协商、诉讼或仲裁方式。</a:t>
            </a:r>
            <a:endParaRPr lang="en-US" sz="1000" dirty="0">
              <a:solidFill>
                <a:schemeClr val="tx1">
                  <a:lumMod val="65000"/>
                  <a:lumOff val="35000"/>
                </a:schemeClr>
              </a:solidFill>
            </a:endParaRPr>
          </a:p>
        </p:txBody>
      </p:sp>
      <p:sp>
        <p:nvSpPr>
          <p:cNvPr id="10" name="Rectangle 48"/>
          <p:cNvSpPr/>
          <p:nvPr/>
        </p:nvSpPr>
        <p:spPr>
          <a:xfrm>
            <a:off x="6002611" y="1863608"/>
            <a:ext cx="2565072" cy="1234440"/>
          </a:xfrm>
          <a:prstGeom prst="rect">
            <a:avLst/>
          </a:prstGeom>
        </p:spPr>
        <p:txBody>
          <a:bodyPr wrap="square">
            <a:spAutoFit/>
          </a:bodyPr>
          <a:lstStyle/>
          <a:p>
            <a:pPr algn="ctr" defTabSz="913765">
              <a:lnSpc>
                <a:spcPct val="150000"/>
              </a:lnSpc>
            </a:pPr>
            <a:r>
              <a:rPr lang="zh-CN" altLang="en-US" sz="1400" b="1" dirty="0">
                <a:solidFill>
                  <a:schemeClr val="tx1">
                    <a:lumMod val="65000"/>
                    <a:lumOff val="35000"/>
                  </a:schemeClr>
                </a:solidFill>
                <a:latin typeface="微软雅黑" panose="020B0503020204020204" charset="-122"/>
                <a:ea typeface="微软雅黑" panose="020B0503020204020204" charset="-122"/>
                <a:sym typeface="+mn-ea"/>
              </a:rPr>
              <a:t>责任条款</a:t>
            </a:r>
            <a:endParaRPr lang="en-US" altLang="zh-CN" sz="1400" b="1" dirty="0">
              <a:solidFill>
                <a:schemeClr val="tx1">
                  <a:lumMod val="65000"/>
                  <a:lumOff val="35000"/>
                </a:schemeClr>
              </a:solidFill>
              <a:latin typeface="微软雅黑" panose="020B0503020204020204" charset="-122"/>
              <a:ea typeface="微软雅黑" panose="020B0503020204020204" charset="-122"/>
              <a:sym typeface="+mn-ea"/>
            </a:endParaRPr>
          </a:p>
          <a:p>
            <a:pPr algn="ctr" defTabSz="913765">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rPr>
              <a:t>设置违约责任，损害赔偿责任条款，不可抗力条款的免责事项，起到“出了问题怎么办”的依照功能</a:t>
            </a:r>
            <a:endParaRPr lang="en-US" sz="1000" dirty="0">
              <a:solidFill>
                <a:schemeClr val="tx1">
                  <a:lumMod val="65000"/>
                  <a:lumOff val="35000"/>
                </a:schemeClr>
              </a:solidFill>
            </a:endParaRPr>
          </a:p>
        </p:txBody>
      </p:sp>
      <p:sp>
        <p:nvSpPr>
          <p:cNvPr id="11" name="Rectangle 49"/>
          <p:cNvSpPr/>
          <p:nvPr/>
        </p:nvSpPr>
        <p:spPr>
          <a:xfrm>
            <a:off x="2106451" y="1749304"/>
            <a:ext cx="2565072" cy="1523494"/>
          </a:xfrm>
          <a:prstGeom prst="rect">
            <a:avLst/>
          </a:prstGeom>
        </p:spPr>
        <p:txBody>
          <a:bodyPr wrap="square">
            <a:spAutoFit/>
          </a:bodyPr>
          <a:lstStyle/>
          <a:p>
            <a:pPr algn="ctr" defTabSz="913765">
              <a:lnSpc>
                <a:spcPct val="150000"/>
              </a:lnSpc>
            </a:pPr>
            <a:r>
              <a:rPr lang="zh-CN" altLang="en-US" sz="1400" b="1" dirty="0">
                <a:solidFill>
                  <a:schemeClr val="tx1">
                    <a:lumMod val="65000"/>
                    <a:lumOff val="35000"/>
                  </a:schemeClr>
                </a:solidFill>
                <a:latin typeface="微软雅黑" panose="020B0503020204020204" charset="-122"/>
                <a:ea typeface="微软雅黑" panose="020B0503020204020204" charset="-122"/>
                <a:sym typeface="+mn-ea"/>
              </a:rPr>
              <a:t>合同交易条款</a:t>
            </a:r>
            <a:endParaRPr lang="en-US" altLang="zh-CN" sz="1400" b="1" dirty="0">
              <a:solidFill>
                <a:schemeClr val="tx1">
                  <a:lumMod val="65000"/>
                  <a:lumOff val="35000"/>
                </a:schemeClr>
              </a:solidFill>
              <a:latin typeface="微软雅黑" panose="020B0503020204020204" charset="-122"/>
              <a:ea typeface="微软雅黑" panose="020B0503020204020204" charset="-122"/>
              <a:sym typeface="+mn-ea"/>
            </a:endParaRPr>
          </a:p>
          <a:p>
            <a:pPr algn="ctr" defTabSz="913765">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rPr>
              <a:t>明确本合同的最基本内容，解决要“干什么”和“怎么干” 的问题，特别需要注意的是明确合同标的，支付款项的具体金额和支付方法</a:t>
            </a:r>
            <a:endParaRPr lang="en-US" sz="1000" dirty="0">
              <a:solidFill>
                <a:schemeClr val="tx1">
                  <a:lumMod val="65000"/>
                  <a:lumOff val="35000"/>
                </a:schemeClr>
              </a:solidFill>
            </a:endParaRPr>
          </a:p>
        </p:txBody>
      </p:sp>
      <p:cxnSp>
        <p:nvCxnSpPr>
          <p:cNvPr id="12" name="Straight Connector 52"/>
          <p:cNvCxnSpPr>
            <a:stCxn id="3" idx="0"/>
            <a:endCxn id="11" idx="2"/>
          </p:cNvCxnSpPr>
          <p:nvPr/>
        </p:nvCxnSpPr>
        <p:spPr>
          <a:xfrm flipV="1">
            <a:off x="3388987" y="3272798"/>
            <a:ext cx="0" cy="273523"/>
          </a:xfrm>
          <a:prstGeom prst="line">
            <a:avLst/>
          </a:prstGeom>
          <a:ln>
            <a:solidFill>
              <a:schemeClr val="tx1">
                <a:lumMod val="65000"/>
                <a:lumOff val="35000"/>
              </a:schemeClr>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58"/>
          <p:cNvCxnSpPr>
            <a:stCxn id="2" idx="4"/>
            <a:endCxn id="7" idx="0"/>
          </p:cNvCxnSpPr>
          <p:nvPr/>
        </p:nvCxnSpPr>
        <p:spPr>
          <a:xfrm>
            <a:off x="1440907" y="4355502"/>
            <a:ext cx="3046" cy="539324"/>
          </a:xfrm>
          <a:prstGeom prst="line">
            <a:avLst/>
          </a:prstGeom>
          <a:ln>
            <a:solidFill>
              <a:schemeClr val="tx1">
                <a:lumMod val="65000"/>
                <a:lumOff val="3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60"/>
          <p:cNvCxnSpPr>
            <a:stCxn id="4" idx="4"/>
            <a:endCxn id="8" idx="0"/>
          </p:cNvCxnSpPr>
          <p:nvPr/>
        </p:nvCxnSpPr>
        <p:spPr>
          <a:xfrm flipH="1">
            <a:off x="5336432" y="4355502"/>
            <a:ext cx="635" cy="539324"/>
          </a:xfrm>
          <a:prstGeom prst="line">
            <a:avLst/>
          </a:prstGeom>
          <a:ln>
            <a:solidFill>
              <a:schemeClr val="tx1">
                <a:lumMod val="65000"/>
                <a:lumOff val="3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62"/>
          <p:cNvCxnSpPr>
            <a:stCxn id="6" idx="4"/>
            <a:endCxn id="9" idx="0"/>
          </p:cNvCxnSpPr>
          <p:nvPr/>
        </p:nvCxnSpPr>
        <p:spPr>
          <a:xfrm flipH="1">
            <a:off x="9230816" y="4355502"/>
            <a:ext cx="2412" cy="539324"/>
          </a:xfrm>
          <a:prstGeom prst="line">
            <a:avLst/>
          </a:prstGeom>
          <a:ln>
            <a:solidFill>
              <a:schemeClr val="tx1">
                <a:lumMod val="65000"/>
                <a:lumOff val="3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64"/>
          <p:cNvCxnSpPr>
            <a:stCxn id="5" idx="0"/>
            <a:endCxn id="10" idx="2"/>
          </p:cNvCxnSpPr>
          <p:nvPr/>
        </p:nvCxnSpPr>
        <p:spPr>
          <a:xfrm flipV="1">
            <a:off x="7285147" y="3098011"/>
            <a:ext cx="0" cy="448310"/>
          </a:xfrm>
          <a:prstGeom prst="line">
            <a:avLst/>
          </a:prstGeom>
          <a:ln>
            <a:solidFill>
              <a:schemeClr val="tx1">
                <a:lumMod val="65000"/>
                <a:lumOff val="35000"/>
              </a:schemeClr>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66"/>
          <p:cNvCxnSpPr>
            <a:stCxn id="2" idx="6"/>
            <a:endCxn id="3" idx="2"/>
          </p:cNvCxnSpPr>
          <p:nvPr/>
        </p:nvCxnSpPr>
        <p:spPr>
          <a:xfrm>
            <a:off x="1845497" y="3950912"/>
            <a:ext cx="1138899"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68"/>
          <p:cNvCxnSpPr>
            <a:stCxn id="3" idx="6"/>
            <a:endCxn id="4" idx="2"/>
          </p:cNvCxnSpPr>
          <p:nvPr/>
        </p:nvCxnSpPr>
        <p:spPr>
          <a:xfrm>
            <a:off x="3793577" y="3950912"/>
            <a:ext cx="1138899"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70"/>
          <p:cNvCxnSpPr>
            <a:stCxn id="4" idx="6"/>
            <a:endCxn id="5" idx="2"/>
          </p:cNvCxnSpPr>
          <p:nvPr/>
        </p:nvCxnSpPr>
        <p:spPr>
          <a:xfrm>
            <a:off x="5741657" y="3950912"/>
            <a:ext cx="1138899"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72"/>
          <p:cNvCxnSpPr>
            <a:stCxn id="5" idx="6"/>
            <a:endCxn id="6" idx="2"/>
          </p:cNvCxnSpPr>
          <p:nvPr/>
        </p:nvCxnSpPr>
        <p:spPr>
          <a:xfrm>
            <a:off x="7689737" y="3950912"/>
            <a:ext cx="113890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72"/>
          <p:cNvCxnSpPr/>
          <p:nvPr/>
        </p:nvCxnSpPr>
        <p:spPr>
          <a:xfrm>
            <a:off x="9637818" y="3950912"/>
            <a:ext cx="113890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Oval 32"/>
          <p:cNvSpPr/>
          <p:nvPr/>
        </p:nvSpPr>
        <p:spPr>
          <a:xfrm>
            <a:off x="10776718" y="3546319"/>
            <a:ext cx="809181" cy="809181"/>
          </a:xfrm>
          <a:prstGeom prst="ellipse">
            <a:avLst/>
          </a:prstGeom>
          <a:solidFill>
            <a:srgbClr val="6E8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1400" b="1" dirty="0">
                <a:solidFill>
                  <a:schemeClr val="bg1"/>
                </a:solidFill>
                <a:latin typeface="微软雅黑" panose="020B0503020204020204" charset="-122"/>
                <a:ea typeface="微软雅黑" panose="020B0503020204020204" charset="-122"/>
              </a:rPr>
              <a:t>（</a:t>
            </a:r>
            <a:r>
              <a:rPr lang="en-US" altLang="zh-CN" sz="1400" b="1" dirty="0">
                <a:solidFill>
                  <a:schemeClr val="bg1"/>
                </a:solidFill>
                <a:latin typeface="微软雅黑" panose="020B0503020204020204" charset="-122"/>
                <a:ea typeface="微软雅黑" panose="020B0503020204020204" charset="-122"/>
              </a:rPr>
              <a:t>6</a:t>
            </a:r>
            <a:r>
              <a:rPr lang="zh-CN" altLang="en-US" sz="1400" b="1" dirty="0">
                <a:solidFill>
                  <a:schemeClr val="bg1"/>
                </a:solidFill>
                <a:latin typeface="微软雅黑" panose="020B0503020204020204" charset="-122"/>
                <a:ea typeface="微软雅黑" panose="020B0503020204020204" charset="-122"/>
              </a:rPr>
              <a:t>）</a:t>
            </a:r>
            <a:endParaRPr lang="en-US" sz="1400" b="1" dirty="0">
              <a:solidFill>
                <a:schemeClr val="bg1"/>
              </a:solidFill>
              <a:latin typeface="微软雅黑" panose="020B0503020204020204" charset="-122"/>
              <a:ea typeface="微软雅黑" panose="020B0503020204020204" charset="-122"/>
            </a:endParaRPr>
          </a:p>
        </p:txBody>
      </p:sp>
      <p:cxnSp>
        <p:nvCxnSpPr>
          <p:cNvPr id="31" name="Straight Connector 64"/>
          <p:cNvCxnSpPr/>
          <p:nvPr/>
        </p:nvCxnSpPr>
        <p:spPr>
          <a:xfrm flipV="1">
            <a:off x="11181308" y="3071824"/>
            <a:ext cx="0" cy="448310"/>
          </a:xfrm>
          <a:prstGeom prst="line">
            <a:avLst/>
          </a:prstGeom>
          <a:ln>
            <a:solidFill>
              <a:schemeClr val="tx1">
                <a:lumMod val="65000"/>
                <a:lumOff val="35000"/>
              </a:schemeClr>
            </a:solidFill>
            <a:prstDash val="dash"/>
            <a:headEnd type="none"/>
            <a:tailEnd type="oval"/>
          </a:ln>
        </p:spPr>
        <p:style>
          <a:lnRef idx="1">
            <a:schemeClr val="accent1"/>
          </a:lnRef>
          <a:fillRef idx="0">
            <a:schemeClr val="accent1"/>
          </a:fillRef>
          <a:effectRef idx="0">
            <a:schemeClr val="accent1"/>
          </a:effectRef>
          <a:fontRef idx="minor">
            <a:schemeClr val="tx1"/>
          </a:fontRef>
        </p:style>
      </p:cxnSp>
      <p:sp>
        <p:nvSpPr>
          <p:cNvPr id="32" name="Rectangle 48"/>
          <p:cNvSpPr/>
          <p:nvPr/>
        </p:nvSpPr>
        <p:spPr>
          <a:xfrm>
            <a:off x="9494182" y="1893831"/>
            <a:ext cx="2565072" cy="1234440"/>
          </a:xfrm>
          <a:prstGeom prst="rect">
            <a:avLst/>
          </a:prstGeom>
        </p:spPr>
        <p:txBody>
          <a:bodyPr wrap="square">
            <a:spAutoFit/>
          </a:bodyPr>
          <a:lstStyle/>
          <a:p>
            <a:pPr algn="ctr" defTabSz="913765">
              <a:lnSpc>
                <a:spcPct val="150000"/>
              </a:lnSpc>
            </a:pPr>
            <a:r>
              <a:rPr lang="zh-CN" altLang="en-US" sz="1400" b="1" dirty="0">
                <a:solidFill>
                  <a:schemeClr val="tx1">
                    <a:lumMod val="65000"/>
                    <a:lumOff val="35000"/>
                  </a:schemeClr>
                </a:solidFill>
                <a:latin typeface="微软雅黑" panose="020B0503020204020204" charset="-122"/>
                <a:ea typeface="微软雅黑" panose="020B0503020204020204" charset="-122"/>
                <a:sym typeface="+mn-ea"/>
              </a:rPr>
              <a:t>其他事项条款</a:t>
            </a:r>
            <a:endParaRPr lang="en-US" altLang="zh-CN" sz="1400" b="1" dirty="0">
              <a:solidFill>
                <a:schemeClr val="tx1">
                  <a:lumMod val="65000"/>
                  <a:lumOff val="35000"/>
                </a:schemeClr>
              </a:solidFill>
              <a:latin typeface="微软雅黑" panose="020B0503020204020204" charset="-122"/>
              <a:ea typeface="微软雅黑" panose="020B0503020204020204" charset="-122"/>
              <a:sym typeface="+mn-ea"/>
            </a:endParaRPr>
          </a:p>
          <a:p>
            <a:pPr algn="ctr" defTabSz="913765">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rPr>
              <a:t>通常是将无法归入其他条款的内容一并收入，如合同签署、生效、文本数量、未尽事项处理条款等</a:t>
            </a:r>
            <a:endParaRPr lang="en-US" sz="1000" dirty="0">
              <a:solidFill>
                <a:schemeClr val="tx1">
                  <a:lumMod val="65000"/>
                  <a:lumOff val="35000"/>
                </a:schemeClr>
              </a:solidFill>
            </a:endParaRPr>
          </a:p>
        </p:txBody>
      </p:sp>
      <p:cxnSp>
        <p:nvCxnSpPr>
          <p:cNvPr id="42" name="直接连接符 41"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圆角矩形 42"/>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圆角矩形 43"/>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圆角矩形 44"/>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1205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三</a:t>
            </a:r>
          </a:p>
        </p:txBody>
      </p:sp>
      <p:cxnSp>
        <p:nvCxnSpPr>
          <p:cNvPr id="47" name="直接连接符 46"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8" name="文本框 4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126418" y="305226"/>
            <a:ext cx="3855720" cy="460375"/>
          </a:xfrm>
          <a:prstGeom prst="rect">
            <a:avLst/>
          </a:prstGeom>
          <a:noFill/>
        </p:spPr>
        <p:txBody>
          <a:bodyPr wrap="none" rtlCol="0">
            <a:spAutoFit/>
          </a:bodyPr>
          <a:lstStyle/>
          <a:p>
            <a:r>
              <a:rPr lang="zh-CN" altLang="en-US" sz="2400" b="1" dirty="0">
                <a:solidFill>
                  <a:srgbClr val="124062"/>
                </a:solidFill>
                <a:latin typeface="Arial Black" panose="020B0A04020102020204" pitchFamily="34" charset="0"/>
                <a:ea typeface="创艺简细圆" pitchFamily="2" charset="-122"/>
                <a:cs typeface="Kartika" panose="02020503030404060203" pitchFamily="18" charset="0"/>
              </a:rPr>
              <a:t>合同条款中存在的主要问题</a:t>
            </a:r>
          </a:p>
        </p:txBody>
      </p:sp>
      <p:sp>
        <p:nvSpPr>
          <p:cNvPr id="49" name="矩形 48"/>
          <p:cNvSpPr/>
          <p:nvPr/>
        </p:nvSpPr>
        <p:spPr>
          <a:xfrm>
            <a:off x="1027985" y="1404905"/>
            <a:ext cx="3983732" cy="369332"/>
          </a:xfrm>
          <a:prstGeom prst="rect">
            <a:avLst/>
          </a:prstGeom>
        </p:spPr>
        <p:txBody>
          <a:bodyPr wrap="square">
            <a:spAutoFit/>
          </a:bodyPr>
          <a:lstStyle/>
          <a:p>
            <a:r>
              <a:rPr lang="en-US" altLang="zh-CN" b="1" dirty="0">
                <a:latin typeface="微软雅黑" panose="020B0503020204020204" charset="-122"/>
                <a:ea typeface="微软雅黑" panose="020B0503020204020204" charset="-122"/>
                <a:cs typeface="Roboto Condensed Light" charset="0"/>
              </a:rPr>
              <a:t>2.2 </a:t>
            </a:r>
            <a:r>
              <a:rPr lang="zh-CN" altLang="en-US" b="1" dirty="0">
                <a:latin typeface="微软雅黑" panose="020B0503020204020204" charset="-122"/>
                <a:ea typeface="微软雅黑" panose="020B0503020204020204" charset="-122"/>
                <a:cs typeface="Roboto Condensed Light" charset="0"/>
              </a:rPr>
              <a:t>一般合同条款（正文）设置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ppt_y</p:attrName>
                                        </p:attrNameLst>
                                      </p:cBhvr>
                                      <p:tavLst>
                                        <p:tav tm="0">
                                          <p:val>
                                            <p:strVal val="#ppt_y+#ppt_h*1.125000"/>
                                          </p:val>
                                        </p:tav>
                                        <p:tav tm="100000">
                                          <p:val>
                                            <p:strVal val="#ppt_y"/>
                                          </p:val>
                                        </p:tav>
                                      </p:tavLst>
                                    </p:anim>
                                    <p:animEffect transition="in" filter="wipe(up)">
                                      <p:cBhvr>
                                        <p:cTn id="18" dur="500"/>
                                        <p:tgtEl>
                                          <p:spTgt spid="7"/>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par>
                          <p:cTn id="33" fill="hold">
                            <p:stCondLst>
                              <p:cond delay="3000"/>
                            </p:stCondLst>
                            <p:childTnLst>
                              <p:par>
                                <p:cTn id="34" presetID="12" presetClass="entr" presetSubtype="1"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p:tgtEl>
                                          <p:spTgt spid="11"/>
                                        </p:tgtEl>
                                        <p:attrNameLst>
                                          <p:attrName>ppt_y</p:attrName>
                                        </p:attrNameLst>
                                      </p:cBhvr>
                                      <p:tavLst>
                                        <p:tav tm="0">
                                          <p:val>
                                            <p:strVal val="#ppt_y-#ppt_h*1.125000"/>
                                          </p:val>
                                        </p:tav>
                                        <p:tav tm="100000">
                                          <p:val>
                                            <p:strVal val="#ppt_y"/>
                                          </p:val>
                                        </p:tav>
                                      </p:tavLst>
                                    </p:anim>
                                    <p:animEffect transition="in" filter="wipe(down)">
                                      <p:cBhvr>
                                        <p:cTn id="37" dur="500"/>
                                        <p:tgtEl>
                                          <p:spTgt spid="11"/>
                                        </p:tgtEl>
                                      </p:cBhvr>
                                    </p:animEffect>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Effect transition="in" filter="fade">
                                      <p:cBhvr>
                                        <p:cTn id="47" dur="500"/>
                                        <p:tgtEl>
                                          <p:spTgt spid="4"/>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up)">
                                      <p:cBhvr>
                                        <p:cTn id="51" dur="500"/>
                                        <p:tgtEl>
                                          <p:spTgt spid="14"/>
                                        </p:tgtEl>
                                      </p:cBhvr>
                                    </p:animEffect>
                                  </p:childTnLst>
                                </p:cTn>
                              </p:par>
                            </p:childTnLst>
                          </p:cTn>
                        </p:par>
                        <p:par>
                          <p:cTn id="52" fill="hold">
                            <p:stCondLst>
                              <p:cond delay="5000"/>
                            </p:stCondLst>
                            <p:childTnLst>
                              <p:par>
                                <p:cTn id="53" presetID="12" presetClass="entr" presetSubtype="4"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p:tgtEl>
                                          <p:spTgt spid="8"/>
                                        </p:tgtEl>
                                        <p:attrNameLst>
                                          <p:attrName>ppt_y</p:attrName>
                                        </p:attrNameLst>
                                      </p:cBhvr>
                                      <p:tavLst>
                                        <p:tav tm="0">
                                          <p:val>
                                            <p:strVal val="#ppt_y+#ppt_h*1.125000"/>
                                          </p:val>
                                        </p:tav>
                                        <p:tav tm="100000">
                                          <p:val>
                                            <p:strVal val="#ppt_y"/>
                                          </p:val>
                                        </p:tav>
                                      </p:tavLst>
                                    </p:anim>
                                    <p:animEffect transition="in" filter="wipe(up)">
                                      <p:cBhvr>
                                        <p:cTn id="56" dur="500"/>
                                        <p:tgtEl>
                                          <p:spTgt spid="8"/>
                                        </p:tgtEl>
                                      </p:cBhvr>
                                    </p:animEffect>
                                  </p:childTnLst>
                                </p:cTn>
                              </p:par>
                            </p:childTnLst>
                          </p:cTn>
                        </p:par>
                        <p:par>
                          <p:cTn id="57" fill="hold">
                            <p:stCondLst>
                              <p:cond delay="5500"/>
                            </p:stCondLst>
                            <p:childTnLst>
                              <p:par>
                                <p:cTn id="58" presetID="22" presetClass="entr" presetSubtype="8" fill="hold"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left)">
                                      <p:cBhvr>
                                        <p:cTn id="60" dur="500"/>
                                        <p:tgtEl>
                                          <p:spTgt spid="19"/>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p:cTn id="64" dur="500" fill="hold"/>
                                        <p:tgtEl>
                                          <p:spTgt spid="5"/>
                                        </p:tgtEl>
                                        <p:attrNameLst>
                                          <p:attrName>ppt_w</p:attrName>
                                        </p:attrNameLst>
                                      </p:cBhvr>
                                      <p:tavLst>
                                        <p:tav tm="0">
                                          <p:val>
                                            <p:fltVal val="0"/>
                                          </p:val>
                                        </p:tav>
                                        <p:tav tm="100000">
                                          <p:val>
                                            <p:strVal val="#ppt_w"/>
                                          </p:val>
                                        </p:tav>
                                      </p:tavLst>
                                    </p:anim>
                                    <p:anim calcmode="lin" valueType="num">
                                      <p:cBhvr>
                                        <p:cTn id="65" dur="500" fill="hold"/>
                                        <p:tgtEl>
                                          <p:spTgt spid="5"/>
                                        </p:tgtEl>
                                        <p:attrNameLst>
                                          <p:attrName>ppt_h</p:attrName>
                                        </p:attrNameLst>
                                      </p:cBhvr>
                                      <p:tavLst>
                                        <p:tav tm="0">
                                          <p:val>
                                            <p:fltVal val="0"/>
                                          </p:val>
                                        </p:tav>
                                        <p:tav tm="100000">
                                          <p:val>
                                            <p:strVal val="#ppt_h"/>
                                          </p:val>
                                        </p:tav>
                                      </p:tavLst>
                                    </p:anim>
                                    <p:animEffect transition="in" filter="fade">
                                      <p:cBhvr>
                                        <p:cTn id="66" dur="500"/>
                                        <p:tgtEl>
                                          <p:spTgt spid="5"/>
                                        </p:tgtEl>
                                      </p:cBhvr>
                                    </p:animEffect>
                                  </p:childTnLst>
                                </p:cTn>
                              </p:par>
                            </p:childTnLst>
                          </p:cTn>
                        </p:par>
                        <p:par>
                          <p:cTn id="67" fill="hold">
                            <p:stCondLst>
                              <p:cond delay="6500"/>
                            </p:stCondLst>
                            <p:childTnLst>
                              <p:par>
                                <p:cTn id="68" presetID="22" presetClass="entr" presetSubtype="4" fill="hold" nodeType="after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wipe(down)">
                                      <p:cBhvr>
                                        <p:cTn id="70" dur="500"/>
                                        <p:tgtEl>
                                          <p:spTgt spid="16"/>
                                        </p:tgtEl>
                                      </p:cBhvr>
                                    </p:animEffect>
                                  </p:childTnLst>
                                </p:cTn>
                              </p:par>
                            </p:childTnLst>
                          </p:cTn>
                        </p:par>
                        <p:par>
                          <p:cTn id="71" fill="hold">
                            <p:stCondLst>
                              <p:cond delay="7000"/>
                            </p:stCondLst>
                            <p:childTnLst>
                              <p:par>
                                <p:cTn id="72" presetID="12" presetClass="entr" presetSubtype="1" fill="hold" grpId="0"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p:tgtEl>
                                          <p:spTgt spid="10"/>
                                        </p:tgtEl>
                                        <p:attrNameLst>
                                          <p:attrName>ppt_y</p:attrName>
                                        </p:attrNameLst>
                                      </p:cBhvr>
                                      <p:tavLst>
                                        <p:tav tm="0">
                                          <p:val>
                                            <p:strVal val="#ppt_y-#ppt_h*1.125000"/>
                                          </p:val>
                                        </p:tav>
                                        <p:tav tm="100000">
                                          <p:val>
                                            <p:strVal val="#ppt_y"/>
                                          </p:val>
                                        </p:tav>
                                      </p:tavLst>
                                    </p:anim>
                                    <p:animEffect transition="in" filter="wipe(down)">
                                      <p:cBhvr>
                                        <p:cTn id="75" dur="500"/>
                                        <p:tgtEl>
                                          <p:spTgt spid="10"/>
                                        </p:tgtEl>
                                      </p:cBhvr>
                                    </p:animEffect>
                                  </p:childTnLst>
                                </p:cTn>
                              </p:par>
                            </p:childTnLst>
                          </p:cTn>
                        </p:par>
                        <p:par>
                          <p:cTn id="76" fill="hold">
                            <p:stCondLst>
                              <p:cond delay="7500"/>
                            </p:stCondLst>
                            <p:childTnLst>
                              <p:par>
                                <p:cTn id="77" presetID="22" presetClass="entr" presetSubtype="8"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left)">
                                      <p:cBhvr>
                                        <p:cTn id="79" dur="500"/>
                                        <p:tgtEl>
                                          <p:spTgt spid="20"/>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wipe(up)">
                                      <p:cBhvr>
                                        <p:cTn id="89" dur="500"/>
                                        <p:tgtEl>
                                          <p:spTgt spid="15"/>
                                        </p:tgtEl>
                                      </p:cBhvr>
                                    </p:animEffect>
                                  </p:childTnLst>
                                </p:cTn>
                              </p:par>
                            </p:childTnLst>
                          </p:cTn>
                        </p:par>
                        <p:par>
                          <p:cTn id="90" fill="hold">
                            <p:stCondLst>
                              <p:cond delay="9000"/>
                            </p:stCondLst>
                            <p:childTnLst>
                              <p:par>
                                <p:cTn id="91" presetID="12" presetClass="entr" presetSubtype="4" fill="hold" grpId="0" nodeType="after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500"/>
                                        <p:tgtEl>
                                          <p:spTgt spid="9"/>
                                        </p:tgtEl>
                                        <p:attrNameLst>
                                          <p:attrName>ppt_y</p:attrName>
                                        </p:attrNameLst>
                                      </p:cBhvr>
                                      <p:tavLst>
                                        <p:tav tm="0">
                                          <p:val>
                                            <p:strVal val="#ppt_y+#ppt_h*1.125000"/>
                                          </p:val>
                                        </p:tav>
                                        <p:tav tm="100000">
                                          <p:val>
                                            <p:strVal val="#ppt_y"/>
                                          </p:val>
                                        </p:tav>
                                      </p:tavLst>
                                    </p:anim>
                                    <p:animEffect transition="in" filter="wipe(up)">
                                      <p:cBhvr>
                                        <p:cTn id="94" dur="500"/>
                                        <p:tgtEl>
                                          <p:spTgt spid="9"/>
                                        </p:tgtEl>
                                      </p:cBhvr>
                                    </p:animEffect>
                                  </p:childTnLst>
                                </p:cTn>
                              </p:par>
                            </p:childTnLst>
                          </p:cTn>
                        </p:par>
                        <p:par>
                          <p:cTn id="95" fill="hold">
                            <p:stCondLst>
                              <p:cond delay="9500"/>
                            </p:stCondLst>
                            <p:childTnLst>
                              <p:par>
                                <p:cTn id="96" presetID="22" presetClass="entr" presetSubtype="8" fill="hold"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left)">
                                      <p:cBhvr>
                                        <p:cTn id="98" dur="500"/>
                                        <p:tgtEl>
                                          <p:spTgt spid="29"/>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10500"/>
                            </p:stCondLst>
                            <p:childTnLst>
                              <p:par>
                                <p:cTn id="106" presetID="22" presetClass="entr" presetSubtype="4" fill="hold"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wipe(down)">
                                      <p:cBhvr>
                                        <p:cTn id="108" dur="500"/>
                                        <p:tgtEl>
                                          <p:spTgt spid="31"/>
                                        </p:tgtEl>
                                      </p:cBhvr>
                                    </p:animEffect>
                                  </p:childTnLst>
                                </p:cTn>
                              </p:par>
                            </p:childTnLst>
                          </p:cTn>
                        </p:par>
                        <p:par>
                          <p:cTn id="109" fill="hold">
                            <p:stCondLst>
                              <p:cond delay="11000"/>
                            </p:stCondLst>
                            <p:childTnLst>
                              <p:par>
                                <p:cTn id="110" presetID="12" presetClass="entr" presetSubtype="1"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additive="base">
                                        <p:cTn id="112" dur="500"/>
                                        <p:tgtEl>
                                          <p:spTgt spid="32"/>
                                        </p:tgtEl>
                                        <p:attrNameLst>
                                          <p:attrName>ppt_y</p:attrName>
                                        </p:attrNameLst>
                                      </p:cBhvr>
                                      <p:tavLst>
                                        <p:tav tm="0">
                                          <p:val>
                                            <p:strVal val="#ppt_y-#ppt_h*1.125000"/>
                                          </p:val>
                                        </p:tav>
                                        <p:tav tm="100000">
                                          <p:val>
                                            <p:strVal val="#ppt_y"/>
                                          </p:val>
                                        </p:tav>
                                      </p:tavLst>
                                    </p:anim>
                                    <p:animEffect transition="in" filter="wipe(down)">
                                      <p:cBhvr>
                                        <p:cTn id="11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p:bldP spid="8" grpId="0"/>
      <p:bldP spid="9" grpId="0"/>
      <p:bldP spid="10" grpId="0"/>
      <p:bldP spid="11" grpId="0"/>
      <p:bldP spid="30" grpId="0" animBg="1"/>
      <p:bldP spid="3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6"/>
          <p:cNvSpPr/>
          <p:nvPr/>
        </p:nvSpPr>
        <p:spPr bwMode="auto">
          <a:xfrm>
            <a:off x="14288" y="2432425"/>
            <a:ext cx="11175402" cy="5472608"/>
          </a:xfrm>
          <a:custGeom>
            <a:avLst/>
            <a:gdLst>
              <a:gd name="T0" fmla="*/ 0 w 2926"/>
              <a:gd name="T1" fmla="*/ 1135 h 2051"/>
              <a:gd name="T2" fmla="*/ 2430 w 2926"/>
              <a:gd name="T3" fmla="*/ 219 h 2051"/>
              <a:gd name="T4" fmla="*/ 2299 w 2926"/>
              <a:gd name="T5" fmla="*/ 184 h 2051"/>
              <a:gd name="T6" fmla="*/ 2830 w 2926"/>
              <a:gd name="T7" fmla="*/ 0 h 2051"/>
              <a:gd name="T8" fmla="*/ 2926 w 2926"/>
              <a:gd name="T9" fmla="*/ 347 h 2051"/>
              <a:gd name="T10" fmla="*/ 2759 w 2926"/>
              <a:gd name="T11" fmla="*/ 297 h 2051"/>
              <a:gd name="T12" fmla="*/ 0 w 2926"/>
              <a:gd name="T13" fmla="*/ 2051 h 2051"/>
              <a:gd name="T14" fmla="*/ 0 w 2926"/>
              <a:gd name="T15" fmla="*/ 1135 h 20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6" h="2051">
                <a:moveTo>
                  <a:pt x="0" y="1135"/>
                </a:moveTo>
                <a:cubicBezTo>
                  <a:pt x="0" y="1135"/>
                  <a:pt x="1636" y="928"/>
                  <a:pt x="2430" y="219"/>
                </a:cubicBezTo>
                <a:cubicBezTo>
                  <a:pt x="2299" y="184"/>
                  <a:pt x="2299" y="184"/>
                  <a:pt x="2299" y="184"/>
                </a:cubicBezTo>
                <a:cubicBezTo>
                  <a:pt x="2830" y="0"/>
                  <a:pt x="2830" y="0"/>
                  <a:pt x="2830" y="0"/>
                </a:cubicBezTo>
                <a:cubicBezTo>
                  <a:pt x="2926" y="347"/>
                  <a:pt x="2926" y="347"/>
                  <a:pt x="2926" y="347"/>
                </a:cubicBezTo>
                <a:cubicBezTo>
                  <a:pt x="2759" y="297"/>
                  <a:pt x="2759" y="297"/>
                  <a:pt x="2759" y="297"/>
                </a:cubicBezTo>
                <a:cubicBezTo>
                  <a:pt x="2759" y="297"/>
                  <a:pt x="2100" y="1316"/>
                  <a:pt x="0" y="2051"/>
                </a:cubicBezTo>
                <a:lnTo>
                  <a:pt x="0" y="1135"/>
                </a:lnTo>
                <a:close/>
              </a:path>
            </a:pathLst>
          </a:custGeom>
          <a:solidFill>
            <a:srgbClr val="537285">
              <a:alpha val="30000"/>
            </a:srgb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Bebas" pitchFamily="2" charset="0"/>
              <a:ea typeface="微软雅黑" panose="020B0503020204020204" charset="-122"/>
              <a:sym typeface="Bebas" pitchFamily="2" charset="0"/>
            </a:endParaRPr>
          </a:p>
        </p:txBody>
      </p:sp>
      <p:sp>
        <p:nvSpPr>
          <p:cNvPr id="31" name="椭圆 30"/>
          <p:cNvSpPr/>
          <p:nvPr/>
        </p:nvSpPr>
        <p:spPr>
          <a:xfrm>
            <a:off x="1703669" y="5086573"/>
            <a:ext cx="1623940" cy="1623938"/>
          </a:xfrm>
          <a:prstGeom prst="ellipse">
            <a:avLst/>
          </a:pr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solidFill>
                  <a:srgbClr val="FEFABC"/>
                </a:solidFill>
                <a:latin typeface="Bebas" pitchFamily="2" charset="0"/>
                <a:ea typeface="微软雅黑" panose="020B0503020204020204" charset="-122"/>
                <a:sym typeface="Bebas" pitchFamily="2" charset="0"/>
              </a:rPr>
              <a:t>瑕疵条款</a:t>
            </a:r>
          </a:p>
        </p:txBody>
      </p:sp>
      <p:sp>
        <p:nvSpPr>
          <p:cNvPr id="32" name="椭圆 31"/>
          <p:cNvSpPr/>
          <p:nvPr/>
        </p:nvSpPr>
        <p:spPr>
          <a:xfrm>
            <a:off x="4834935" y="4444499"/>
            <a:ext cx="1625696" cy="1625694"/>
          </a:xfrm>
          <a:prstGeom prst="ellipse">
            <a:avLst/>
          </a:prstGeom>
          <a:solidFill>
            <a:srgbClr val="537285"/>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solidFill>
                  <a:srgbClr val="FEFABC"/>
                </a:solidFill>
                <a:latin typeface="Bebas" pitchFamily="2" charset="0"/>
                <a:ea typeface="微软雅黑" panose="020B0503020204020204" charset="-122"/>
                <a:sym typeface="Bebas" pitchFamily="2" charset="0"/>
              </a:rPr>
              <a:t>前述条款存在的主要问题</a:t>
            </a:r>
          </a:p>
        </p:txBody>
      </p:sp>
      <p:sp>
        <p:nvSpPr>
          <p:cNvPr id="33" name="椭圆 32"/>
          <p:cNvSpPr/>
          <p:nvPr/>
        </p:nvSpPr>
        <p:spPr>
          <a:xfrm>
            <a:off x="7834973" y="3140839"/>
            <a:ext cx="1625696" cy="1625694"/>
          </a:xfrm>
          <a:prstGeom prst="ellipse">
            <a:avLst/>
          </a:pr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solidFill>
                  <a:srgbClr val="FEFABC"/>
                </a:solidFill>
                <a:latin typeface="Bebas" pitchFamily="2" charset="0"/>
                <a:ea typeface="微软雅黑" panose="020B0503020204020204" charset="-122"/>
                <a:sym typeface="Bebas" pitchFamily="2" charset="0"/>
              </a:rPr>
              <a:t>建议适用的合同条款</a:t>
            </a:r>
          </a:p>
        </p:txBody>
      </p:sp>
      <p:cxnSp>
        <p:nvCxnSpPr>
          <p:cNvPr id="34" name="肘形连接符 33"/>
          <p:cNvCxnSpPr>
            <a:stCxn id="31" idx="0"/>
            <a:endCxn id="35" idx="3"/>
          </p:cNvCxnSpPr>
          <p:nvPr/>
        </p:nvCxnSpPr>
        <p:spPr>
          <a:xfrm rot="16200000">
            <a:off x="2209483" y="3664268"/>
            <a:ext cx="1728470" cy="1115695"/>
          </a:xfrm>
          <a:prstGeom prst="bentConnector4">
            <a:avLst>
              <a:gd name="adj1" fmla="val 40687"/>
              <a:gd name="adj2" fmla="val 121315"/>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1072126" y="3035368"/>
            <a:ext cx="2559495" cy="645160"/>
          </a:xfrm>
          <a:prstGeom prst="rect">
            <a:avLst/>
          </a:prstGeom>
        </p:spPr>
        <p:txBody>
          <a:bodyPr wrap="square">
            <a:spAutoFit/>
          </a:bodyPr>
          <a:lstStyle/>
          <a:p>
            <a:pPr marL="171450" indent="-171450" algn="just">
              <a:lnSpc>
                <a:spcPct val="150000"/>
              </a:lnSpc>
              <a:buFont typeface="Wingdings" panose="05000000000000000000" pitchFamily="2" charset="2"/>
              <a:buChar char="l"/>
            </a:pPr>
            <a:r>
              <a:rPr lang="zh-CN" altLang="en-US" sz="1200" dirty="0">
                <a:solidFill>
                  <a:schemeClr val="tx1">
                    <a:lumMod val="65000"/>
                    <a:lumOff val="35000"/>
                  </a:schemeClr>
                </a:solidFill>
                <a:latin typeface="微软雅黑" panose="020B0503020204020204" charset="-122"/>
                <a:ea typeface="微软雅黑" panose="020B0503020204020204" charset="-122"/>
                <a:sym typeface="Bebas" pitchFamily="2" charset="0"/>
              </a:rPr>
              <a:t>甲方委托乙方开展</a:t>
            </a:r>
            <a:r>
              <a:rPr lang="en-US" altLang="zh-CN" sz="1200" dirty="0">
                <a:solidFill>
                  <a:schemeClr val="tx1">
                    <a:lumMod val="65000"/>
                    <a:lumOff val="35000"/>
                  </a:schemeClr>
                </a:solidFill>
                <a:latin typeface="微软雅黑" panose="020B0503020204020204" charset="-122"/>
                <a:ea typeface="微软雅黑" panose="020B0503020204020204" charset="-122"/>
                <a:sym typeface="Bebas" pitchFamily="2" charset="0"/>
              </a:rPr>
              <a:t>xxxx</a:t>
            </a:r>
            <a:r>
              <a:rPr lang="zh-CN" altLang="en-US" sz="1200" dirty="0">
                <a:solidFill>
                  <a:schemeClr val="tx1">
                    <a:lumMod val="65000"/>
                    <a:lumOff val="35000"/>
                  </a:schemeClr>
                </a:solidFill>
                <a:latin typeface="微软雅黑" panose="020B0503020204020204" charset="-122"/>
                <a:ea typeface="微软雅黑" panose="020B0503020204020204" charset="-122"/>
                <a:sym typeface="Bebas" pitchFamily="2" charset="0"/>
              </a:rPr>
              <a:t>项目</a:t>
            </a:r>
            <a:r>
              <a:rPr lang="en-US" altLang="zh-CN" sz="1200" dirty="0">
                <a:solidFill>
                  <a:schemeClr val="tx1">
                    <a:lumMod val="65000"/>
                    <a:lumOff val="35000"/>
                  </a:schemeClr>
                </a:solidFill>
                <a:latin typeface="微软雅黑" panose="020B0503020204020204" charset="-122"/>
                <a:ea typeface="微软雅黑" panose="020B0503020204020204" charset="-122"/>
                <a:sym typeface="Bebas" pitchFamily="2" charset="0"/>
              </a:rPr>
              <a:t>,</a:t>
            </a:r>
            <a:r>
              <a:rPr lang="zh-CN" altLang="en-US" sz="1200" dirty="0">
                <a:solidFill>
                  <a:schemeClr val="tx1">
                    <a:lumMod val="65000"/>
                    <a:lumOff val="35000"/>
                  </a:schemeClr>
                </a:solidFill>
                <a:latin typeface="微软雅黑" panose="020B0503020204020204" charset="-122"/>
                <a:ea typeface="微软雅黑" panose="020B0503020204020204" charset="-122"/>
                <a:sym typeface="Bebas" pitchFamily="2" charset="0"/>
              </a:rPr>
              <a:t>最终提交《</a:t>
            </a:r>
            <a:r>
              <a:rPr lang="en-US" altLang="zh-CN" sz="1200" dirty="0">
                <a:solidFill>
                  <a:schemeClr val="tx1">
                    <a:lumMod val="65000"/>
                    <a:lumOff val="35000"/>
                  </a:schemeClr>
                </a:solidFill>
                <a:latin typeface="微软雅黑" panose="020B0503020204020204" charset="-122"/>
                <a:ea typeface="微软雅黑" panose="020B0503020204020204" charset="-122"/>
                <a:sym typeface="Bebas" pitchFamily="2" charset="0"/>
              </a:rPr>
              <a:t>xxxx</a:t>
            </a:r>
            <a:r>
              <a:rPr lang="zh-CN" altLang="en-US" sz="1200" dirty="0">
                <a:solidFill>
                  <a:schemeClr val="tx1">
                    <a:lumMod val="65000"/>
                    <a:lumOff val="35000"/>
                  </a:schemeClr>
                </a:solidFill>
                <a:latin typeface="微软雅黑" panose="020B0503020204020204" charset="-122"/>
                <a:ea typeface="微软雅黑" panose="020B0503020204020204" charset="-122"/>
                <a:sym typeface="Bebas" pitchFamily="2" charset="0"/>
              </a:rPr>
              <a:t>报告》。</a:t>
            </a:r>
          </a:p>
        </p:txBody>
      </p:sp>
      <p:cxnSp>
        <p:nvCxnSpPr>
          <p:cNvPr id="36" name="肘形连接符 35"/>
          <p:cNvCxnSpPr>
            <a:stCxn id="32" idx="0"/>
            <a:endCxn id="37" idx="3"/>
          </p:cNvCxnSpPr>
          <p:nvPr/>
        </p:nvCxnSpPr>
        <p:spPr>
          <a:xfrm rot="16200000">
            <a:off x="5876925" y="2673985"/>
            <a:ext cx="1541145" cy="1999615"/>
          </a:xfrm>
          <a:prstGeom prst="bentConnector4">
            <a:avLst>
              <a:gd name="adj1" fmla="val 21549"/>
              <a:gd name="adj2" fmla="val 111909"/>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4051300" y="2026285"/>
            <a:ext cx="3596005" cy="1753235"/>
          </a:xfrm>
          <a:prstGeom prst="rect">
            <a:avLst/>
          </a:prstGeom>
        </p:spPr>
        <p:txBody>
          <a:bodyPr wrap="square">
            <a:spAutoFit/>
          </a:bodyPr>
          <a:lstStyle/>
          <a:p>
            <a:pPr marL="171450" indent="-171450" algn="just">
              <a:lnSpc>
                <a:spcPct val="150000"/>
              </a:lnSpc>
              <a:buFont typeface="Wingdings" panose="05000000000000000000" pitchFamily="2" charset="2"/>
              <a:buChar char="l"/>
            </a:pPr>
            <a:r>
              <a:rPr lang="zh-CN" altLang="en-US" sz="1200" dirty="0">
                <a:solidFill>
                  <a:schemeClr val="tx1">
                    <a:lumMod val="65000"/>
                    <a:lumOff val="35000"/>
                  </a:schemeClr>
                </a:solidFill>
                <a:latin typeface="微软雅黑" panose="020B0503020204020204" charset="-122"/>
                <a:ea typeface="微软雅黑" panose="020B0503020204020204" charset="-122"/>
                <a:sym typeface="Bebas" pitchFamily="2" charset="0"/>
              </a:rPr>
              <a:t>项目具体内容及主要任务约定不明；若存在受托方为多人的，受托方内部之间的工作任务划分要明确，以防约定不明，导致承担共同违约责任。</a:t>
            </a:r>
          </a:p>
          <a:p>
            <a:pPr marL="171450" indent="-171450" algn="just">
              <a:lnSpc>
                <a:spcPct val="150000"/>
              </a:lnSpc>
              <a:buFont typeface="Wingdings" panose="05000000000000000000" pitchFamily="2" charset="2"/>
              <a:buChar char="l"/>
            </a:pPr>
            <a:r>
              <a:rPr lang="zh-CN" altLang="en-US" sz="1200" dirty="0">
                <a:solidFill>
                  <a:schemeClr val="tx1">
                    <a:lumMod val="65000"/>
                    <a:lumOff val="35000"/>
                  </a:schemeClr>
                </a:solidFill>
                <a:latin typeface="微软雅黑" panose="020B0503020204020204" charset="-122"/>
                <a:ea typeface="微软雅黑" panose="020B0503020204020204" charset="-122"/>
                <a:sym typeface="Bebas" pitchFamily="2" charset="0"/>
              </a:rPr>
              <a:t>提交工作成果的形式和数量约定不明确。</a:t>
            </a:r>
          </a:p>
          <a:p>
            <a:pPr marL="171450" indent="-171450" algn="just">
              <a:lnSpc>
                <a:spcPct val="150000"/>
              </a:lnSpc>
              <a:buFont typeface="Wingdings" panose="05000000000000000000" pitchFamily="2" charset="2"/>
              <a:buChar char="l"/>
            </a:pPr>
            <a:r>
              <a:rPr lang="zh-CN" altLang="en-US" sz="1200" dirty="0">
                <a:solidFill>
                  <a:schemeClr val="tx1">
                    <a:lumMod val="65000"/>
                    <a:lumOff val="35000"/>
                  </a:schemeClr>
                </a:solidFill>
                <a:latin typeface="微软雅黑" panose="020B0503020204020204" charset="-122"/>
                <a:ea typeface="微软雅黑" panose="020B0503020204020204" charset="-122"/>
                <a:sym typeface="Bebas" pitchFamily="2" charset="0"/>
              </a:rPr>
              <a:t>价格构成约定不明（如是否包含税费</a:t>
            </a:r>
            <a:r>
              <a:rPr lang="en-US" altLang="zh-CN" sz="1200" dirty="0">
                <a:solidFill>
                  <a:schemeClr val="tx1">
                    <a:lumMod val="65000"/>
                    <a:lumOff val="35000"/>
                  </a:schemeClr>
                </a:solidFill>
                <a:latin typeface="微软雅黑" panose="020B0503020204020204" charset="-122"/>
                <a:ea typeface="微软雅黑" panose="020B0503020204020204" charset="-122"/>
                <a:sym typeface="Bebas" pitchFamily="2" charset="0"/>
              </a:rPr>
              <a:t>/</a:t>
            </a:r>
            <a:r>
              <a:rPr lang="zh-CN" altLang="en-US" sz="1200" dirty="0">
                <a:solidFill>
                  <a:schemeClr val="tx1">
                    <a:lumMod val="65000"/>
                    <a:lumOff val="35000"/>
                  </a:schemeClr>
                </a:solidFill>
                <a:latin typeface="微软雅黑" panose="020B0503020204020204" charset="-122"/>
                <a:ea typeface="微软雅黑" panose="020B0503020204020204" charset="-122"/>
                <a:sym typeface="Bebas" pitchFamily="2" charset="0"/>
              </a:rPr>
              <a:t>组织专家验收费用</a:t>
            </a:r>
            <a:r>
              <a:rPr lang="en-US" altLang="zh-CN" sz="1200" dirty="0">
                <a:solidFill>
                  <a:schemeClr val="tx1">
                    <a:lumMod val="65000"/>
                    <a:lumOff val="35000"/>
                  </a:schemeClr>
                </a:solidFill>
                <a:latin typeface="微软雅黑" panose="020B0503020204020204" charset="-122"/>
                <a:ea typeface="微软雅黑" panose="020B0503020204020204" charset="-122"/>
                <a:sym typeface="Bebas" pitchFamily="2" charset="0"/>
              </a:rPr>
              <a:t>/</a:t>
            </a:r>
            <a:r>
              <a:rPr lang="zh-CN" altLang="en-US" sz="1200" dirty="0">
                <a:solidFill>
                  <a:schemeClr val="tx1">
                    <a:lumMod val="65000"/>
                    <a:lumOff val="35000"/>
                  </a:schemeClr>
                </a:solidFill>
                <a:latin typeface="微软雅黑" panose="020B0503020204020204" charset="-122"/>
                <a:ea typeface="微软雅黑" panose="020B0503020204020204" charset="-122"/>
                <a:sym typeface="Bebas" pitchFamily="2" charset="0"/>
              </a:rPr>
              <a:t>装订印刷费用等）。</a:t>
            </a:r>
          </a:p>
        </p:txBody>
      </p:sp>
      <p:cxnSp>
        <p:nvCxnSpPr>
          <p:cNvPr id="38" name="肘形连接符 37"/>
          <p:cNvCxnSpPr>
            <a:stCxn id="33" idx="4"/>
            <a:endCxn id="39" idx="1"/>
          </p:cNvCxnSpPr>
          <p:nvPr/>
        </p:nvCxnSpPr>
        <p:spPr>
          <a:xfrm rot="5400000" flipV="1">
            <a:off x="8475980" y="4938395"/>
            <a:ext cx="831850" cy="487680"/>
          </a:xfrm>
          <a:prstGeom prst="bentConnector2">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9135445" y="4444449"/>
            <a:ext cx="2961198" cy="2306955"/>
          </a:xfrm>
          <a:prstGeom prst="rect">
            <a:avLst/>
          </a:prstGeom>
        </p:spPr>
        <p:txBody>
          <a:bodyPr wrap="square">
            <a:spAutoFit/>
          </a:bodyPr>
          <a:lstStyle/>
          <a:p>
            <a:pPr marL="171450" indent="-171450" algn="just">
              <a:lnSpc>
                <a:spcPct val="150000"/>
              </a:lnSpc>
              <a:buFont typeface="Wingdings" panose="05000000000000000000" pitchFamily="2" charset="2"/>
              <a:buChar char="l"/>
            </a:pPr>
            <a:r>
              <a:rPr lang="zh-CN" altLang="en-US" sz="1200" dirty="0">
                <a:solidFill>
                  <a:schemeClr val="tx1">
                    <a:lumMod val="65000"/>
                    <a:lumOff val="35000"/>
                  </a:schemeClr>
                </a:solidFill>
                <a:latin typeface="微软雅黑" panose="020B0503020204020204" charset="-122"/>
                <a:ea typeface="微软雅黑" panose="020B0503020204020204" charset="-122"/>
                <a:sym typeface="Bebas" pitchFamily="2" charset="0"/>
              </a:rPr>
              <a:t>甲方委托乙方开展</a:t>
            </a:r>
            <a:r>
              <a:rPr lang="en-US" altLang="zh-CN" sz="1200" dirty="0">
                <a:solidFill>
                  <a:schemeClr val="tx1">
                    <a:lumMod val="65000"/>
                    <a:lumOff val="35000"/>
                  </a:schemeClr>
                </a:solidFill>
                <a:latin typeface="微软雅黑" panose="020B0503020204020204" charset="-122"/>
                <a:ea typeface="微软雅黑" panose="020B0503020204020204" charset="-122"/>
                <a:sym typeface="Bebas" pitchFamily="2" charset="0"/>
              </a:rPr>
              <a:t>xxxx</a:t>
            </a:r>
            <a:r>
              <a:rPr lang="zh-CN" altLang="en-US" sz="1200" dirty="0">
                <a:solidFill>
                  <a:schemeClr val="tx1">
                    <a:lumMod val="65000"/>
                    <a:lumOff val="35000"/>
                  </a:schemeClr>
                </a:solidFill>
                <a:latin typeface="微软雅黑" panose="020B0503020204020204" charset="-122"/>
                <a:ea typeface="微软雅黑" panose="020B0503020204020204" charset="-122"/>
                <a:sym typeface="Bebas" pitchFamily="2" charset="0"/>
              </a:rPr>
              <a:t>项目，项目工作内容包括</a:t>
            </a:r>
            <a:r>
              <a:rPr lang="en-US" altLang="zh-CN" sz="1200" dirty="0">
                <a:solidFill>
                  <a:schemeClr val="tx1">
                    <a:lumMod val="65000"/>
                    <a:lumOff val="35000"/>
                  </a:schemeClr>
                </a:solidFill>
                <a:latin typeface="微软雅黑" panose="020B0503020204020204" charset="-122"/>
                <a:ea typeface="微软雅黑" panose="020B0503020204020204" charset="-122"/>
                <a:sym typeface="Bebas" pitchFamily="2" charset="0"/>
              </a:rPr>
              <a:t>xxxxxxx</a:t>
            </a:r>
            <a:r>
              <a:rPr lang="zh-CN" altLang="en-US" sz="1200" dirty="0">
                <a:solidFill>
                  <a:schemeClr val="tx1">
                    <a:lumMod val="65000"/>
                    <a:lumOff val="35000"/>
                  </a:schemeClr>
                </a:solidFill>
                <a:latin typeface="微软雅黑" panose="020B0503020204020204" charset="-122"/>
                <a:ea typeface="微软雅黑" panose="020B0503020204020204" charset="-122"/>
                <a:sym typeface="Bebas" pitchFamily="2" charset="0"/>
              </a:rPr>
              <a:t>，项目要求为</a:t>
            </a:r>
            <a:r>
              <a:rPr lang="en-US" altLang="zh-CN" sz="1200" dirty="0">
                <a:solidFill>
                  <a:schemeClr val="tx1">
                    <a:lumMod val="65000"/>
                    <a:lumOff val="35000"/>
                  </a:schemeClr>
                </a:solidFill>
                <a:latin typeface="微软雅黑" panose="020B0503020204020204" charset="-122"/>
                <a:ea typeface="微软雅黑" panose="020B0503020204020204" charset="-122"/>
                <a:sym typeface="Bebas" pitchFamily="2" charset="0"/>
              </a:rPr>
              <a:t>xxxxxxx</a:t>
            </a:r>
            <a:r>
              <a:rPr lang="zh-CN" altLang="en-US" sz="1200" dirty="0">
                <a:solidFill>
                  <a:schemeClr val="tx1">
                    <a:lumMod val="65000"/>
                    <a:lumOff val="35000"/>
                  </a:schemeClr>
                </a:solidFill>
                <a:latin typeface="微软雅黑" panose="020B0503020204020204" charset="-122"/>
                <a:ea typeface="微软雅黑" panose="020B0503020204020204" charset="-122"/>
                <a:sym typeface="Bebas" pitchFamily="2" charset="0"/>
              </a:rPr>
              <a:t>，乙方主要工作任务为</a:t>
            </a:r>
            <a:r>
              <a:rPr lang="en-US" altLang="zh-CN" sz="1200" dirty="0">
                <a:solidFill>
                  <a:schemeClr val="tx1">
                    <a:lumMod val="65000"/>
                    <a:lumOff val="35000"/>
                  </a:schemeClr>
                </a:solidFill>
                <a:latin typeface="微软雅黑" panose="020B0503020204020204" charset="-122"/>
                <a:ea typeface="微软雅黑" panose="020B0503020204020204" charset="-122"/>
                <a:sym typeface="Bebas" pitchFamily="2" charset="0"/>
              </a:rPr>
              <a:t>xxxxxx</a:t>
            </a:r>
            <a:r>
              <a:rPr lang="zh-CN" altLang="en-US" sz="1200" dirty="0">
                <a:solidFill>
                  <a:schemeClr val="tx1">
                    <a:lumMod val="65000"/>
                    <a:lumOff val="35000"/>
                  </a:schemeClr>
                </a:solidFill>
                <a:latin typeface="微软雅黑" panose="020B0503020204020204" charset="-122"/>
                <a:ea typeface="微软雅黑" panose="020B0503020204020204" charset="-122"/>
                <a:sym typeface="Bebas" pitchFamily="2" charset="0"/>
              </a:rPr>
              <a:t>。</a:t>
            </a:r>
          </a:p>
          <a:p>
            <a:pPr marL="171450" indent="-171450" algn="just">
              <a:lnSpc>
                <a:spcPct val="150000"/>
              </a:lnSpc>
              <a:buFont typeface="Wingdings" panose="05000000000000000000" pitchFamily="2" charset="2"/>
              <a:buChar char="l"/>
            </a:pPr>
            <a:r>
              <a:rPr lang="zh-CN" altLang="en-US" sz="1200" dirty="0">
                <a:solidFill>
                  <a:schemeClr val="tx1">
                    <a:lumMod val="65000"/>
                    <a:lumOff val="35000"/>
                  </a:schemeClr>
                </a:solidFill>
                <a:latin typeface="微软雅黑" panose="020B0503020204020204" charset="-122"/>
                <a:ea typeface="微软雅黑" panose="020B0503020204020204" charset="-122"/>
                <a:sym typeface="Bebas" pitchFamily="2" charset="0"/>
              </a:rPr>
              <a:t>《报告》以纸质文档及电子文档形式提交。其中，书面文件【】套，电子文件【】套。</a:t>
            </a:r>
          </a:p>
          <a:p>
            <a:pPr marL="171450" indent="-171450" algn="just">
              <a:lnSpc>
                <a:spcPct val="150000"/>
              </a:lnSpc>
              <a:buFont typeface="Wingdings" panose="05000000000000000000" pitchFamily="2" charset="2"/>
              <a:buChar char="l"/>
            </a:pPr>
            <a:r>
              <a:rPr lang="zh-CN" altLang="en-US" sz="1200" dirty="0">
                <a:solidFill>
                  <a:schemeClr val="tx1">
                    <a:lumMod val="65000"/>
                    <a:lumOff val="35000"/>
                  </a:schemeClr>
                </a:solidFill>
                <a:latin typeface="微软雅黑" panose="020B0503020204020204" charset="-122"/>
                <a:ea typeface="微软雅黑" panose="020B0503020204020204" charset="-122"/>
                <a:sym typeface="Bebas" pitchFamily="2" charset="0"/>
              </a:rPr>
              <a:t>本项目含税报酬总额为【】万元（大写：【】），已包含装订印刷费。</a:t>
            </a:r>
          </a:p>
        </p:txBody>
      </p:sp>
      <p:sp>
        <p:nvSpPr>
          <p:cNvPr id="40" name="TextBox 39"/>
          <p:cNvSpPr txBox="1"/>
          <p:nvPr/>
        </p:nvSpPr>
        <p:spPr>
          <a:xfrm>
            <a:off x="945779" y="1510444"/>
            <a:ext cx="3336290" cy="922020"/>
          </a:xfrm>
          <a:prstGeom prst="rect">
            <a:avLst/>
          </a:prstGeom>
          <a:noFill/>
        </p:spPr>
        <p:txBody>
          <a:bodyPr wrap="none" rtlCol="0">
            <a:spAutoFit/>
          </a:bodyPr>
          <a:lstStyle/>
          <a:p>
            <a:r>
              <a:rPr lang="en-US" altLang="zh-CN" b="1" dirty="0"/>
              <a:t>3.1  </a:t>
            </a:r>
            <a:r>
              <a:rPr lang="zh-CN" altLang="en-US" b="1" dirty="0"/>
              <a:t>技术合同</a:t>
            </a:r>
            <a:r>
              <a:rPr lang="zh-CN" altLang="zh-CN" b="1" dirty="0"/>
              <a:t>中存在的主要条款</a:t>
            </a:r>
          </a:p>
          <a:p>
            <a:endParaRPr lang="en-US" altLang="zh-CN" b="1" dirty="0">
              <a:solidFill>
                <a:srgbClr val="124062"/>
              </a:solidFill>
              <a:latin typeface="微软雅黑" panose="020B0503020204020204" charset="-122"/>
              <a:ea typeface="微软雅黑" panose="020B0503020204020204" charset="-122"/>
            </a:endParaRPr>
          </a:p>
          <a:p>
            <a:r>
              <a:rPr lang="zh-CN" altLang="en-US" b="1" dirty="0">
                <a:solidFill>
                  <a:srgbClr val="124062"/>
                </a:solidFill>
                <a:latin typeface="微软雅黑" panose="020B0503020204020204" charset="-122"/>
                <a:ea typeface="微软雅黑" panose="020B0503020204020204" charset="-122"/>
              </a:rPr>
              <a:t>（</a:t>
            </a:r>
            <a:r>
              <a:rPr lang="en-US" altLang="zh-CN" b="1" dirty="0">
                <a:solidFill>
                  <a:srgbClr val="124062"/>
                </a:solidFill>
                <a:latin typeface="微软雅黑" panose="020B0503020204020204" charset="-122"/>
                <a:ea typeface="微软雅黑" panose="020B0503020204020204" charset="-122"/>
              </a:rPr>
              <a:t>1</a:t>
            </a:r>
            <a:r>
              <a:rPr lang="zh-CN" altLang="en-US" b="1" dirty="0">
                <a:solidFill>
                  <a:srgbClr val="124062"/>
                </a:solidFill>
                <a:latin typeface="微软雅黑" panose="020B0503020204020204" charset="-122"/>
                <a:ea typeface="微软雅黑" panose="020B0503020204020204" charset="-122"/>
              </a:rPr>
              <a:t>）合同标的约定不清</a:t>
            </a:r>
          </a:p>
        </p:txBody>
      </p:sp>
      <p:cxnSp>
        <p:nvCxnSpPr>
          <p:cNvPr id="25" name="直接连接符 24"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323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圆角矩形 25"/>
          <p:cNvSpPr/>
          <p:nvPr/>
        </p:nvSpPr>
        <p:spPr>
          <a:xfrm rot="2700000">
            <a:off x="1326743" y="2177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rot="2700000">
            <a:off x="800096" y="2177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rot="2700000">
            <a:off x="1063420" y="2177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1332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三</a:t>
            </a:r>
          </a:p>
        </p:txBody>
      </p:sp>
      <p:cxnSp>
        <p:nvCxnSpPr>
          <p:cNvPr id="41" name="直接连接符 40"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132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0" name="文本框 4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221308" y="302163"/>
            <a:ext cx="3855720" cy="460375"/>
          </a:xfrm>
          <a:prstGeom prst="rect">
            <a:avLst/>
          </a:prstGeom>
          <a:noFill/>
        </p:spPr>
        <p:txBody>
          <a:bodyPr wrap="none" rtlCol="0">
            <a:spAutoFit/>
          </a:bodyPr>
          <a:lstStyle/>
          <a:p>
            <a:r>
              <a:rPr lang="zh-CN" altLang="en-US" sz="2400" b="1" dirty="0">
                <a:solidFill>
                  <a:srgbClr val="124062"/>
                </a:solidFill>
                <a:latin typeface="Arial Black" panose="020B0A04020102020204" pitchFamily="34" charset="0"/>
                <a:ea typeface="创艺简细圆" pitchFamily="2" charset="-122"/>
                <a:cs typeface="Kartika" panose="02020503030404060203" pitchFamily="18" charset="0"/>
              </a:rPr>
              <a:t>合同条款中存在的主要问题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000"/>
                                        <p:tgtEl>
                                          <p:spTgt spid="30"/>
                                        </p:tgtEl>
                                      </p:cBhvr>
                                    </p:animEffect>
                                  </p:childTnLst>
                                </p:cTn>
                              </p:par>
                            </p:childTnLst>
                          </p:cTn>
                        </p:par>
                        <p:par>
                          <p:cTn id="8" fill="hold">
                            <p:stCondLst>
                              <p:cond delay="1000"/>
                            </p:stCondLst>
                            <p:childTnLst>
                              <p:par>
                                <p:cTn id="9" presetID="2" presetClass="entr" presetSubtype="4" decel="10000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000" fill="hold"/>
                                        <p:tgtEl>
                                          <p:spTgt spid="31"/>
                                        </p:tgtEl>
                                        <p:attrNameLst>
                                          <p:attrName>ppt_x</p:attrName>
                                        </p:attrNameLst>
                                      </p:cBhvr>
                                      <p:tavLst>
                                        <p:tav tm="0">
                                          <p:val>
                                            <p:strVal val="#ppt_x"/>
                                          </p:val>
                                        </p:tav>
                                        <p:tav tm="100000">
                                          <p:val>
                                            <p:strVal val="#ppt_x"/>
                                          </p:val>
                                        </p:tav>
                                      </p:tavLst>
                                    </p:anim>
                                    <p:anim calcmode="lin" valueType="num">
                                      <p:cBhvr additive="base">
                                        <p:cTn id="12" dur="10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decel="100000"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1000" fill="hold"/>
                                        <p:tgtEl>
                                          <p:spTgt spid="32"/>
                                        </p:tgtEl>
                                        <p:attrNameLst>
                                          <p:attrName>ppt_x</p:attrName>
                                        </p:attrNameLst>
                                      </p:cBhvr>
                                      <p:tavLst>
                                        <p:tav tm="0">
                                          <p:val>
                                            <p:strVal val="#ppt_x"/>
                                          </p:val>
                                        </p:tav>
                                        <p:tav tm="100000">
                                          <p:val>
                                            <p:strVal val="#ppt_x"/>
                                          </p:val>
                                        </p:tav>
                                      </p:tavLst>
                                    </p:anim>
                                    <p:anim calcmode="lin" valueType="num">
                                      <p:cBhvr additive="base">
                                        <p:cTn id="17" dur="1000" fill="hold"/>
                                        <p:tgtEl>
                                          <p:spTgt spid="32"/>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4" decel="100000"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1000" fill="hold"/>
                                        <p:tgtEl>
                                          <p:spTgt spid="33"/>
                                        </p:tgtEl>
                                        <p:attrNameLst>
                                          <p:attrName>ppt_x</p:attrName>
                                        </p:attrNameLst>
                                      </p:cBhvr>
                                      <p:tavLst>
                                        <p:tav tm="0">
                                          <p:val>
                                            <p:strVal val="#ppt_x"/>
                                          </p:val>
                                        </p:tav>
                                        <p:tav tm="100000">
                                          <p:val>
                                            <p:strVal val="#ppt_x"/>
                                          </p:val>
                                        </p:tav>
                                      </p:tavLst>
                                    </p:anim>
                                    <p:anim calcmode="lin" valueType="num">
                                      <p:cBhvr additive="base">
                                        <p:cTn id="22" dur="100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4000"/>
                            </p:stCondLst>
                            <p:childTnLst>
                              <p:par>
                                <p:cTn id="24" presetID="22" presetClass="entr" presetSubtype="4"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down)">
                                      <p:cBhvr>
                                        <p:cTn id="26" dur="500"/>
                                        <p:tgtEl>
                                          <p:spTgt spid="34"/>
                                        </p:tgtEl>
                                      </p:cBhvr>
                                    </p:animEffect>
                                  </p:childTnLst>
                                </p:cTn>
                              </p:par>
                            </p:childTnLst>
                          </p:cTn>
                        </p:par>
                        <p:par>
                          <p:cTn id="27" fill="hold">
                            <p:stCondLst>
                              <p:cond delay="4500"/>
                            </p:stCondLst>
                            <p:childTnLst>
                              <p:par>
                                <p:cTn id="28" presetID="23" presetClass="entr" presetSubtype="272"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p:cTn id="30" dur="500" fill="hold"/>
                                        <p:tgtEl>
                                          <p:spTgt spid="35"/>
                                        </p:tgtEl>
                                        <p:attrNameLst>
                                          <p:attrName>ppt_w</p:attrName>
                                        </p:attrNameLst>
                                      </p:cBhvr>
                                      <p:tavLst>
                                        <p:tav tm="0">
                                          <p:val>
                                            <p:strVal val="2/3*#ppt_w"/>
                                          </p:val>
                                        </p:tav>
                                        <p:tav tm="100000">
                                          <p:val>
                                            <p:strVal val="#ppt_w"/>
                                          </p:val>
                                        </p:tav>
                                      </p:tavLst>
                                    </p:anim>
                                    <p:anim calcmode="lin" valueType="num">
                                      <p:cBhvr>
                                        <p:cTn id="31" dur="500" fill="hold"/>
                                        <p:tgtEl>
                                          <p:spTgt spid="35"/>
                                        </p:tgtEl>
                                        <p:attrNameLst>
                                          <p:attrName>ppt_h</p:attrName>
                                        </p:attrNameLst>
                                      </p:cBhvr>
                                      <p:tavLst>
                                        <p:tav tm="0">
                                          <p:val>
                                            <p:strVal val="2/3*#ppt_h"/>
                                          </p:val>
                                        </p:tav>
                                        <p:tav tm="100000">
                                          <p:val>
                                            <p:strVal val="#ppt_h"/>
                                          </p:val>
                                        </p:tav>
                                      </p:tavLst>
                                    </p:anim>
                                  </p:childTnLst>
                                </p:cTn>
                              </p:par>
                            </p:childTnLst>
                          </p:cTn>
                        </p:par>
                        <p:par>
                          <p:cTn id="32" fill="hold">
                            <p:stCondLst>
                              <p:cond delay="5000"/>
                            </p:stCondLst>
                            <p:childTnLst>
                              <p:par>
                                <p:cTn id="33" presetID="22" presetClass="entr" presetSubtype="4" fill="hold"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down)">
                                      <p:cBhvr>
                                        <p:cTn id="35" dur="500"/>
                                        <p:tgtEl>
                                          <p:spTgt spid="36"/>
                                        </p:tgtEl>
                                      </p:cBhvr>
                                    </p:animEffect>
                                  </p:childTnLst>
                                </p:cTn>
                              </p:par>
                            </p:childTnLst>
                          </p:cTn>
                        </p:par>
                        <p:par>
                          <p:cTn id="36" fill="hold">
                            <p:stCondLst>
                              <p:cond delay="5500"/>
                            </p:stCondLst>
                            <p:childTnLst>
                              <p:par>
                                <p:cTn id="37" presetID="23" presetClass="entr" presetSubtype="27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strVal val="2/3*#ppt_w"/>
                                          </p:val>
                                        </p:tav>
                                        <p:tav tm="100000">
                                          <p:val>
                                            <p:strVal val="#ppt_w"/>
                                          </p:val>
                                        </p:tav>
                                      </p:tavLst>
                                    </p:anim>
                                    <p:anim calcmode="lin" valueType="num">
                                      <p:cBhvr>
                                        <p:cTn id="40" dur="500" fill="hold"/>
                                        <p:tgtEl>
                                          <p:spTgt spid="37"/>
                                        </p:tgtEl>
                                        <p:attrNameLst>
                                          <p:attrName>ppt_h</p:attrName>
                                        </p:attrNameLst>
                                      </p:cBhvr>
                                      <p:tavLst>
                                        <p:tav tm="0">
                                          <p:val>
                                            <p:strVal val="2/3*#ppt_h"/>
                                          </p:val>
                                        </p:tav>
                                        <p:tav tm="100000">
                                          <p:val>
                                            <p:strVal val="#ppt_h"/>
                                          </p:val>
                                        </p:tav>
                                      </p:tavLst>
                                    </p:anim>
                                  </p:childTnLst>
                                </p:cTn>
                              </p:par>
                            </p:childTnLst>
                          </p:cTn>
                        </p:par>
                        <p:par>
                          <p:cTn id="41" fill="hold">
                            <p:stCondLst>
                              <p:cond delay="6000"/>
                            </p:stCondLst>
                            <p:childTnLst>
                              <p:par>
                                <p:cTn id="42" presetID="22" presetClass="entr" presetSubtype="1" fill="hold"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up)">
                                      <p:cBhvr>
                                        <p:cTn id="44" dur="500"/>
                                        <p:tgtEl>
                                          <p:spTgt spid="38"/>
                                        </p:tgtEl>
                                      </p:cBhvr>
                                    </p:animEffect>
                                  </p:childTnLst>
                                </p:cTn>
                              </p:par>
                            </p:childTnLst>
                          </p:cTn>
                        </p:par>
                        <p:par>
                          <p:cTn id="45" fill="hold">
                            <p:stCondLst>
                              <p:cond delay="6500"/>
                            </p:stCondLst>
                            <p:childTnLst>
                              <p:par>
                                <p:cTn id="46" presetID="23" presetClass="entr" presetSubtype="272"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p:cTn id="48" dur="500" fill="hold"/>
                                        <p:tgtEl>
                                          <p:spTgt spid="39"/>
                                        </p:tgtEl>
                                        <p:attrNameLst>
                                          <p:attrName>ppt_w</p:attrName>
                                        </p:attrNameLst>
                                      </p:cBhvr>
                                      <p:tavLst>
                                        <p:tav tm="0">
                                          <p:val>
                                            <p:strVal val="2/3*#ppt_w"/>
                                          </p:val>
                                        </p:tav>
                                        <p:tav tm="100000">
                                          <p:val>
                                            <p:strVal val="#ppt_w"/>
                                          </p:val>
                                        </p:tav>
                                      </p:tavLst>
                                    </p:anim>
                                    <p:anim calcmode="lin" valueType="num">
                                      <p:cBhvr>
                                        <p:cTn id="49" dur="500" fill="hold"/>
                                        <p:tgtEl>
                                          <p:spTgt spid="39"/>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5" grpId="0"/>
      <p:bldP spid="37" grpId="0"/>
      <p:bldP spid="3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02654" y="1389458"/>
            <a:ext cx="2609850" cy="368300"/>
          </a:xfrm>
          <a:prstGeom prst="rect">
            <a:avLst/>
          </a:prstGeom>
          <a:noFill/>
        </p:spPr>
        <p:txBody>
          <a:bodyPr wrap="none" rtlCol="0">
            <a:spAutoFit/>
          </a:bodyPr>
          <a:lstStyle/>
          <a:p>
            <a:r>
              <a:rPr lang="zh-CN" altLang="en-US" b="1" dirty="0">
                <a:solidFill>
                  <a:srgbClr val="124062"/>
                </a:solidFill>
                <a:latin typeface="微软雅黑" panose="020B0503020204020204" charset="-122"/>
                <a:ea typeface="微软雅黑" panose="020B0503020204020204" charset="-122"/>
              </a:rPr>
              <a:t>（</a:t>
            </a:r>
            <a:r>
              <a:rPr lang="en-US" altLang="zh-CN" b="1" dirty="0">
                <a:solidFill>
                  <a:srgbClr val="124062"/>
                </a:solidFill>
                <a:latin typeface="微软雅黑" panose="020B0503020204020204" charset="-122"/>
                <a:ea typeface="微软雅黑" panose="020B0503020204020204" charset="-122"/>
              </a:rPr>
              <a:t>2</a:t>
            </a:r>
            <a:r>
              <a:rPr lang="zh-CN" altLang="en-US" b="1" dirty="0">
                <a:solidFill>
                  <a:srgbClr val="124062"/>
                </a:solidFill>
                <a:latin typeface="微软雅黑" panose="020B0503020204020204" charset="-122"/>
                <a:ea typeface="微软雅黑" panose="020B0503020204020204" charset="-122"/>
              </a:rPr>
              <a:t>）质量要求约定不明</a:t>
            </a:r>
          </a:p>
        </p:txBody>
      </p:sp>
      <p:sp>
        <p:nvSpPr>
          <p:cNvPr id="12" name="Freeform 6"/>
          <p:cNvSpPr/>
          <p:nvPr/>
        </p:nvSpPr>
        <p:spPr bwMode="auto">
          <a:xfrm>
            <a:off x="0" y="1758791"/>
            <a:ext cx="10939826" cy="5357246"/>
          </a:xfrm>
          <a:custGeom>
            <a:avLst/>
            <a:gdLst>
              <a:gd name="T0" fmla="*/ 0 w 2926"/>
              <a:gd name="T1" fmla="*/ 1135 h 2051"/>
              <a:gd name="T2" fmla="*/ 2430 w 2926"/>
              <a:gd name="T3" fmla="*/ 219 h 2051"/>
              <a:gd name="T4" fmla="*/ 2299 w 2926"/>
              <a:gd name="T5" fmla="*/ 184 h 2051"/>
              <a:gd name="T6" fmla="*/ 2830 w 2926"/>
              <a:gd name="T7" fmla="*/ 0 h 2051"/>
              <a:gd name="T8" fmla="*/ 2926 w 2926"/>
              <a:gd name="T9" fmla="*/ 347 h 2051"/>
              <a:gd name="T10" fmla="*/ 2759 w 2926"/>
              <a:gd name="T11" fmla="*/ 297 h 2051"/>
              <a:gd name="T12" fmla="*/ 0 w 2926"/>
              <a:gd name="T13" fmla="*/ 2051 h 2051"/>
              <a:gd name="T14" fmla="*/ 0 w 2926"/>
              <a:gd name="T15" fmla="*/ 1135 h 20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6" h="2051">
                <a:moveTo>
                  <a:pt x="0" y="1135"/>
                </a:moveTo>
                <a:cubicBezTo>
                  <a:pt x="0" y="1135"/>
                  <a:pt x="1636" y="928"/>
                  <a:pt x="2430" y="219"/>
                </a:cubicBezTo>
                <a:cubicBezTo>
                  <a:pt x="2299" y="184"/>
                  <a:pt x="2299" y="184"/>
                  <a:pt x="2299" y="184"/>
                </a:cubicBezTo>
                <a:cubicBezTo>
                  <a:pt x="2830" y="0"/>
                  <a:pt x="2830" y="0"/>
                  <a:pt x="2830" y="0"/>
                </a:cubicBezTo>
                <a:cubicBezTo>
                  <a:pt x="2926" y="347"/>
                  <a:pt x="2926" y="347"/>
                  <a:pt x="2926" y="347"/>
                </a:cubicBezTo>
                <a:cubicBezTo>
                  <a:pt x="2759" y="297"/>
                  <a:pt x="2759" y="297"/>
                  <a:pt x="2759" y="297"/>
                </a:cubicBezTo>
                <a:cubicBezTo>
                  <a:pt x="2759" y="297"/>
                  <a:pt x="2100" y="1316"/>
                  <a:pt x="0" y="2051"/>
                </a:cubicBezTo>
                <a:lnTo>
                  <a:pt x="0" y="1135"/>
                </a:lnTo>
                <a:close/>
              </a:path>
            </a:pathLst>
          </a:custGeom>
          <a:solidFill>
            <a:srgbClr val="537285">
              <a:alpha val="30000"/>
            </a:srgb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Bebas" pitchFamily="2" charset="0"/>
              <a:ea typeface="微软雅黑" panose="020B0503020204020204" charset="-122"/>
              <a:sym typeface="Bebas" pitchFamily="2" charset="0"/>
            </a:endParaRPr>
          </a:p>
        </p:txBody>
      </p:sp>
      <p:sp>
        <p:nvSpPr>
          <p:cNvPr id="13" name="椭圆 12"/>
          <p:cNvSpPr/>
          <p:nvPr/>
        </p:nvSpPr>
        <p:spPr>
          <a:xfrm>
            <a:off x="1641899" y="4555995"/>
            <a:ext cx="1501351" cy="1501349"/>
          </a:xfrm>
          <a:prstGeom prst="ellipse">
            <a:avLst/>
          </a:pr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solidFill>
                  <a:srgbClr val="FEFABC"/>
                </a:solidFill>
                <a:latin typeface="Bebas" pitchFamily="2" charset="0"/>
                <a:ea typeface="微软雅黑" panose="020B0503020204020204" charset="-122"/>
                <a:sym typeface="Bebas" pitchFamily="2" charset="0"/>
              </a:rPr>
              <a:t>瑕疵条款</a:t>
            </a:r>
          </a:p>
        </p:txBody>
      </p:sp>
      <p:sp>
        <p:nvSpPr>
          <p:cNvPr id="14" name="椭圆 13"/>
          <p:cNvSpPr/>
          <p:nvPr/>
        </p:nvSpPr>
        <p:spPr>
          <a:xfrm>
            <a:off x="4820647" y="3726943"/>
            <a:ext cx="1508716" cy="1508714"/>
          </a:xfrm>
          <a:prstGeom prst="ellipse">
            <a:avLst/>
          </a:prstGeom>
          <a:solidFill>
            <a:srgbClr val="537285"/>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solidFill>
                  <a:srgbClr val="FEFABC"/>
                </a:solidFill>
                <a:latin typeface="Bebas" pitchFamily="2" charset="0"/>
                <a:ea typeface="微软雅黑" panose="020B0503020204020204" charset="-122"/>
                <a:sym typeface="Bebas" pitchFamily="2" charset="0"/>
              </a:rPr>
              <a:t>前述条款存在的主要问题</a:t>
            </a:r>
          </a:p>
        </p:txBody>
      </p:sp>
      <p:sp>
        <p:nvSpPr>
          <p:cNvPr id="15" name="椭圆 14"/>
          <p:cNvSpPr/>
          <p:nvPr/>
        </p:nvSpPr>
        <p:spPr>
          <a:xfrm>
            <a:off x="7820685" y="2351843"/>
            <a:ext cx="1450111" cy="1450109"/>
          </a:xfrm>
          <a:prstGeom prst="ellipse">
            <a:avLst/>
          </a:pr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solidFill>
                  <a:srgbClr val="FEFABC"/>
                </a:solidFill>
                <a:latin typeface="Bebas" pitchFamily="2" charset="0"/>
                <a:ea typeface="微软雅黑" panose="020B0503020204020204" charset="-122"/>
                <a:sym typeface="Bebas" pitchFamily="2" charset="0"/>
              </a:rPr>
              <a:t>建议适用的合同条款</a:t>
            </a:r>
          </a:p>
        </p:txBody>
      </p:sp>
      <p:cxnSp>
        <p:nvCxnSpPr>
          <p:cNvPr id="16" name="肘形连接符 15"/>
          <p:cNvCxnSpPr>
            <a:stCxn id="13" idx="0"/>
            <a:endCxn id="17" idx="3"/>
          </p:cNvCxnSpPr>
          <p:nvPr/>
        </p:nvCxnSpPr>
        <p:spPr>
          <a:xfrm rot="16200000">
            <a:off x="1659890" y="2984500"/>
            <a:ext cx="2304415" cy="838835"/>
          </a:xfrm>
          <a:prstGeom prst="bentConnector4">
            <a:avLst>
              <a:gd name="adj1" fmla="val 44007"/>
              <a:gd name="adj2" fmla="val 128388"/>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672062" y="1974900"/>
            <a:ext cx="2559495" cy="553085"/>
          </a:xfrm>
          <a:prstGeom prst="rect">
            <a:avLst/>
          </a:prstGeom>
        </p:spPr>
        <p:txBody>
          <a:bodyPr wrap="square">
            <a:spAutoFit/>
          </a:bodyPr>
          <a:lstStyle/>
          <a:p>
            <a:pPr marL="228600" indent="-228600" algn="just">
              <a:lnSpc>
                <a:spcPct val="150000"/>
              </a:lnSpc>
              <a:buFont typeface="+mj-ea"/>
              <a:buAutoNum type="circleNumDbPlain"/>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受托方应保证该成果符合国家规定，成果内容清晰完整。</a:t>
            </a:r>
          </a:p>
        </p:txBody>
      </p:sp>
      <p:cxnSp>
        <p:nvCxnSpPr>
          <p:cNvPr id="18" name="肘形连接符 17"/>
          <p:cNvCxnSpPr>
            <a:stCxn id="14" idx="0"/>
            <a:endCxn id="19" idx="3"/>
          </p:cNvCxnSpPr>
          <p:nvPr/>
        </p:nvCxnSpPr>
        <p:spPr>
          <a:xfrm rot="16200000">
            <a:off x="5533390" y="1946910"/>
            <a:ext cx="1821815" cy="1737995"/>
          </a:xfrm>
          <a:prstGeom prst="bentConnector4">
            <a:avLst>
              <a:gd name="adj1" fmla="val 32903"/>
              <a:gd name="adj2" fmla="val 113701"/>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4046535" y="1282096"/>
            <a:ext cx="3266861" cy="1245235"/>
          </a:xfrm>
          <a:prstGeom prst="rect">
            <a:avLst/>
          </a:prstGeom>
        </p:spPr>
        <p:txBody>
          <a:bodyPr wrap="square">
            <a:spAutoFit/>
          </a:bodyPr>
          <a:lstStyle/>
          <a:p>
            <a:pPr indent="0" algn="just">
              <a:lnSpc>
                <a:spcPct val="150000"/>
              </a:lnSpc>
              <a:buFont typeface="+mj-ea"/>
              <a:buNone/>
            </a:pPr>
            <a:endParaRPr lang="zh-CN" altLang="en-US" sz="1000" dirty="0">
              <a:solidFill>
                <a:schemeClr val="tx1">
                  <a:lumMod val="65000"/>
                  <a:lumOff val="35000"/>
                </a:schemeClr>
              </a:solidFill>
              <a:latin typeface="Bebas" pitchFamily="2" charset="0"/>
              <a:ea typeface="微软雅黑" panose="020B0503020204020204" charset="-122"/>
              <a:sym typeface="Bebas" pitchFamily="2" charset="0"/>
            </a:endParaRPr>
          </a:p>
          <a:p>
            <a:pPr marL="228600" indent="-228600" algn="just">
              <a:lnSpc>
                <a:spcPct val="150000"/>
              </a:lnSpc>
              <a:buFont typeface="+mj-ea"/>
              <a:buAutoNum type="circleNumDbPlain"/>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缺乏具体质量要求约定；</a:t>
            </a:r>
          </a:p>
          <a:p>
            <a:pPr marL="228600" indent="-228600" algn="just">
              <a:lnSpc>
                <a:spcPct val="150000"/>
              </a:lnSpc>
              <a:buFont typeface="+mj-ea"/>
              <a:buAutoNum type="circleNumDbPlain"/>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约定质量要求缺乏权威性（如委托方自定的标准，或笼统约定指定国家、地区或行业标准而未经核实，导致争议时的举证难度）。</a:t>
            </a:r>
          </a:p>
        </p:txBody>
      </p:sp>
      <p:cxnSp>
        <p:nvCxnSpPr>
          <p:cNvPr id="20" name="肘形连接符 19"/>
          <p:cNvCxnSpPr>
            <a:stCxn id="15" idx="4"/>
            <a:endCxn id="21" idx="1"/>
          </p:cNvCxnSpPr>
          <p:nvPr/>
        </p:nvCxnSpPr>
        <p:spPr>
          <a:xfrm rot="5400000">
            <a:off x="7341235" y="4251325"/>
            <a:ext cx="1653540" cy="755650"/>
          </a:xfrm>
          <a:prstGeom prst="bentConnector4">
            <a:avLst>
              <a:gd name="adj1" fmla="val 31183"/>
              <a:gd name="adj2" fmla="val 131513"/>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7790197" y="4832909"/>
            <a:ext cx="3439778" cy="1245235"/>
          </a:xfrm>
          <a:prstGeom prst="rect">
            <a:avLst/>
          </a:prstGeom>
        </p:spPr>
        <p:txBody>
          <a:bodyPr wrap="square">
            <a:spAutoFit/>
          </a:bodyPr>
          <a:lstStyle/>
          <a:p>
            <a:pPr marL="228600" indent="-228600" algn="just">
              <a:lnSpc>
                <a:spcPct val="150000"/>
              </a:lnSpc>
              <a:buFont typeface="+mj-ea"/>
              <a:buAutoNum type="circleNumDbPlain"/>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受托方保证该成果符合《</a:t>
            </a: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xxx</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规范》、《</a:t>
            </a: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xxxx</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规划》 及国家相应的数据库标准格式（FHP（图形文件）+MDP（文字文件））。成果内容清晰完整，文字说明准确、完整地阐述设计意图和内容，图纸内容全面。基础数据详实，提出的方案具有可操作性。</a:t>
            </a:r>
          </a:p>
        </p:txBody>
      </p:sp>
      <p:sp>
        <p:nvSpPr>
          <p:cNvPr id="35" name="TextBox 34"/>
          <p:cNvSpPr txBox="1"/>
          <p:nvPr/>
        </p:nvSpPr>
        <p:spPr>
          <a:xfrm>
            <a:off x="9270796" y="2401452"/>
            <a:ext cx="2642599" cy="1219308"/>
          </a:xfrm>
          <a:prstGeom prst="rect">
            <a:avLst/>
          </a:prstGeom>
          <a:noFill/>
        </p:spPr>
        <p:txBody>
          <a:bodyPr wrap="square" rtlCol="0">
            <a:spAutoFit/>
          </a:bodyPr>
          <a:lstStyle/>
          <a:p>
            <a:pPr>
              <a:lnSpc>
                <a:spcPct val="150000"/>
              </a:lnSpc>
            </a:pPr>
            <a:r>
              <a:rPr lang="zh-CN" altLang="zh-CN" sz="1000" dirty="0">
                <a:solidFill>
                  <a:schemeClr val="tx1">
                    <a:lumMod val="65000"/>
                    <a:lumOff val="35000"/>
                  </a:schemeClr>
                </a:solidFill>
                <a:latin typeface="微软雅黑" panose="020B0503020204020204" charset="-122"/>
                <a:ea typeface="微软雅黑" panose="020B0503020204020204" charset="-122"/>
              </a:rPr>
              <a:t>参考：《合同法》第</a:t>
            </a:r>
            <a:r>
              <a:rPr lang="en-US" altLang="zh-CN" sz="1000" dirty="0">
                <a:solidFill>
                  <a:schemeClr val="tx1">
                    <a:lumMod val="65000"/>
                    <a:lumOff val="35000"/>
                  </a:schemeClr>
                </a:solidFill>
                <a:latin typeface="微软雅黑" panose="020B0503020204020204" charset="-122"/>
                <a:ea typeface="微软雅黑" panose="020B0503020204020204" charset="-122"/>
              </a:rPr>
              <a:t>62</a:t>
            </a:r>
            <a:r>
              <a:rPr lang="zh-CN" altLang="zh-CN" sz="1000" dirty="0">
                <a:solidFill>
                  <a:schemeClr val="tx1">
                    <a:lumMod val="65000"/>
                    <a:lumOff val="35000"/>
                  </a:schemeClr>
                </a:solidFill>
                <a:latin typeface="微软雅黑" panose="020B0503020204020204" charset="-122"/>
                <a:ea typeface="微软雅黑" panose="020B0503020204020204" charset="-122"/>
              </a:rPr>
              <a:t>条第一款：当事人就有关合同质量要求约定不明确的，按照国家标准、行业标准履行；没有国家标准、行业标准的，按照通常标准或符合合同目的的特定标准履行。</a:t>
            </a:r>
          </a:p>
        </p:txBody>
      </p:sp>
      <p:cxnSp>
        <p:nvCxnSpPr>
          <p:cNvPr id="23" name="直接连接符 2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圆角矩形 23"/>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1205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三</a:t>
            </a:r>
          </a:p>
        </p:txBody>
      </p:sp>
      <p:cxnSp>
        <p:nvCxnSpPr>
          <p:cNvPr id="28" name="直接连接符 27"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文本框 4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220483" y="289462"/>
            <a:ext cx="3855720" cy="460375"/>
          </a:xfrm>
          <a:prstGeom prst="rect">
            <a:avLst/>
          </a:prstGeom>
          <a:noFill/>
        </p:spPr>
        <p:txBody>
          <a:bodyPr wrap="none" rtlCol="0">
            <a:spAutoFit/>
          </a:bodyPr>
          <a:lstStyle/>
          <a:p>
            <a:r>
              <a:rPr lang="zh-CN" altLang="en-US" sz="2400" b="1" dirty="0">
                <a:solidFill>
                  <a:srgbClr val="124062"/>
                </a:solidFill>
                <a:latin typeface="Arial Black" panose="020B0A04020102020204" pitchFamily="34" charset="0"/>
                <a:ea typeface="创艺简细圆" pitchFamily="2" charset="-122"/>
                <a:cs typeface="Kartika" panose="02020503030404060203" pitchFamily="18" charset="0"/>
              </a:rPr>
              <a:t>合同条款中存在的主要问题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2" presetClass="entr" presetSubtype="4" decel="10000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ppt_x"/>
                                          </p:val>
                                        </p:tav>
                                        <p:tav tm="100000">
                                          <p:val>
                                            <p:strVal val="#ppt_x"/>
                                          </p:val>
                                        </p:tav>
                                      </p:tavLst>
                                    </p:anim>
                                    <p:anim calcmode="lin" valueType="num">
                                      <p:cBhvr additive="base">
                                        <p:cTn id="12" dur="10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decel="10000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1000" fill="hold"/>
                                        <p:tgtEl>
                                          <p:spTgt spid="14"/>
                                        </p:tgtEl>
                                        <p:attrNameLst>
                                          <p:attrName>ppt_x</p:attrName>
                                        </p:attrNameLst>
                                      </p:cBhvr>
                                      <p:tavLst>
                                        <p:tav tm="0">
                                          <p:val>
                                            <p:strVal val="#ppt_x"/>
                                          </p:val>
                                        </p:tav>
                                        <p:tav tm="100000">
                                          <p:val>
                                            <p:strVal val="#ppt_x"/>
                                          </p:val>
                                        </p:tav>
                                      </p:tavLst>
                                    </p:anim>
                                    <p:anim calcmode="lin" valueType="num">
                                      <p:cBhvr additive="base">
                                        <p:cTn id="17" dur="1000" fill="hold"/>
                                        <p:tgtEl>
                                          <p:spTgt spid="14"/>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4" decel="10000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1000" fill="hold"/>
                                        <p:tgtEl>
                                          <p:spTgt spid="15"/>
                                        </p:tgtEl>
                                        <p:attrNameLst>
                                          <p:attrName>ppt_x</p:attrName>
                                        </p:attrNameLst>
                                      </p:cBhvr>
                                      <p:tavLst>
                                        <p:tav tm="0">
                                          <p:val>
                                            <p:strVal val="#ppt_x"/>
                                          </p:val>
                                        </p:tav>
                                        <p:tav tm="100000">
                                          <p:val>
                                            <p:strVal val="#ppt_x"/>
                                          </p:val>
                                        </p:tav>
                                      </p:tavLst>
                                    </p:anim>
                                    <p:anim calcmode="lin" valueType="num">
                                      <p:cBhvr additive="base">
                                        <p:cTn id="22" dur="100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4000"/>
                            </p:stCondLst>
                            <p:childTnLst>
                              <p:par>
                                <p:cTn id="24" presetID="22" presetClass="entr" presetSubtype="4"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childTnLst>
                          </p:cTn>
                        </p:par>
                        <p:par>
                          <p:cTn id="27" fill="hold">
                            <p:stCondLst>
                              <p:cond delay="4500"/>
                            </p:stCondLst>
                            <p:childTnLst>
                              <p:par>
                                <p:cTn id="28" presetID="23" presetClass="entr" presetSubtype="272"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strVal val="2/3*#ppt_w"/>
                                          </p:val>
                                        </p:tav>
                                        <p:tav tm="100000">
                                          <p:val>
                                            <p:strVal val="#ppt_w"/>
                                          </p:val>
                                        </p:tav>
                                      </p:tavLst>
                                    </p:anim>
                                    <p:anim calcmode="lin" valueType="num">
                                      <p:cBhvr>
                                        <p:cTn id="31" dur="500" fill="hold"/>
                                        <p:tgtEl>
                                          <p:spTgt spid="17"/>
                                        </p:tgtEl>
                                        <p:attrNameLst>
                                          <p:attrName>ppt_h</p:attrName>
                                        </p:attrNameLst>
                                      </p:cBhvr>
                                      <p:tavLst>
                                        <p:tav tm="0">
                                          <p:val>
                                            <p:strVal val="2/3*#ppt_h"/>
                                          </p:val>
                                        </p:tav>
                                        <p:tav tm="100000">
                                          <p:val>
                                            <p:strVal val="#ppt_h"/>
                                          </p:val>
                                        </p:tav>
                                      </p:tavLst>
                                    </p:anim>
                                  </p:childTnLst>
                                </p:cTn>
                              </p:par>
                            </p:childTnLst>
                          </p:cTn>
                        </p:par>
                        <p:par>
                          <p:cTn id="32" fill="hold">
                            <p:stCondLst>
                              <p:cond delay="5000"/>
                            </p:stCondLst>
                            <p:childTnLst>
                              <p:par>
                                <p:cTn id="33" presetID="22" presetClass="entr" presetSubtype="4"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par>
                          <p:cTn id="36" fill="hold">
                            <p:stCondLst>
                              <p:cond delay="5500"/>
                            </p:stCondLst>
                            <p:childTnLst>
                              <p:par>
                                <p:cTn id="37" presetID="23" presetClass="entr" presetSubtype="272"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strVal val="2/3*#ppt_w"/>
                                          </p:val>
                                        </p:tav>
                                        <p:tav tm="100000">
                                          <p:val>
                                            <p:strVal val="#ppt_w"/>
                                          </p:val>
                                        </p:tav>
                                      </p:tavLst>
                                    </p:anim>
                                    <p:anim calcmode="lin" valueType="num">
                                      <p:cBhvr>
                                        <p:cTn id="40" dur="500" fill="hold"/>
                                        <p:tgtEl>
                                          <p:spTgt spid="19"/>
                                        </p:tgtEl>
                                        <p:attrNameLst>
                                          <p:attrName>ppt_h</p:attrName>
                                        </p:attrNameLst>
                                      </p:cBhvr>
                                      <p:tavLst>
                                        <p:tav tm="0">
                                          <p:val>
                                            <p:strVal val="2/3*#ppt_h"/>
                                          </p:val>
                                        </p:tav>
                                        <p:tav tm="100000">
                                          <p:val>
                                            <p:strVal val="#ppt_h"/>
                                          </p:val>
                                        </p:tav>
                                      </p:tavLst>
                                    </p:anim>
                                  </p:childTnLst>
                                </p:cTn>
                              </p:par>
                            </p:childTnLst>
                          </p:cTn>
                        </p:par>
                        <p:par>
                          <p:cTn id="41" fill="hold">
                            <p:stCondLst>
                              <p:cond delay="6000"/>
                            </p:stCondLst>
                            <p:childTnLst>
                              <p:par>
                                <p:cTn id="42" presetID="22" presetClass="entr" presetSubtype="1" fill="hold"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up)">
                                      <p:cBhvr>
                                        <p:cTn id="44" dur="500"/>
                                        <p:tgtEl>
                                          <p:spTgt spid="20"/>
                                        </p:tgtEl>
                                      </p:cBhvr>
                                    </p:animEffect>
                                  </p:childTnLst>
                                </p:cTn>
                              </p:par>
                            </p:childTnLst>
                          </p:cTn>
                        </p:par>
                        <p:par>
                          <p:cTn id="45" fill="hold">
                            <p:stCondLst>
                              <p:cond delay="6500"/>
                            </p:stCondLst>
                            <p:childTnLst>
                              <p:par>
                                <p:cTn id="46" presetID="23" presetClass="entr" presetSubtype="272"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strVal val="2/3*#ppt_w"/>
                                          </p:val>
                                        </p:tav>
                                        <p:tav tm="100000">
                                          <p:val>
                                            <p:strVal val="#ppt_w"/>
                                          </p:val>
                                        </p:tav>
                                      </p:tavLst>
                                    </p:anim>
                                    <p:anim calcmode="lin" valueType="num">
                                      <p:cBhvr>
                                        <p:cTn id="49" dur="500" fill="hold"/>
                                        <p:tgtEl>
                                          <p:spTgt spid="21"/>
                                        </p:tgtEl>
                                        <p:attrNameLst>
                                          <p:attrName>ppt_h</p:attrName>
                                        </p:attrNameLst>
                                      </p:cBhvr>
                                      <p:tavLst>
                                        <p:tav tm="0">
                                          <p:val>
                                            <p:strVal val="2/3*#ppt_h"/>
                                          </p:val>
                                        </p:tav>
                                        <p:tav tm="100000">
                                          <p:val>
                                            <p:strVal val="#ppt_h"/>
                                          </p:val>
                                        </p:tav>
                                      </p:tavLst>
                                    </p:anim>
                                  </p:childTnLst>
                                </p:cTn>
                              </p:par>
                              <p:par>
                                <p:cTn id="50" presetID="22" presetClass="entr" presetSubtype="4"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down)">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p:bldP spid="19" grpId="0"/>
      <p:bldP spid="21" grpId="0"/>
      <p:bldP spid="3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9615" y="1186010"/>
            <a:ext cx="4210050" cy="368300"/>
          </a:xfrm>
          <a:prstGeom prst="rect">
            <a:avLst/>
          </a:prstGeom>
          <a:noFill/>
        </p:spPr>
        <p:txBody>
          <a:bodyPr wrap="none" rtlCol="0">
            <a:spAutoFit/>
          </a:bodyPr>
          <a:lstStyle/>
          <a:p>
            <a:r>
              <a:rPr lang="zh-CN" altLang="en-US" b="1" dirty="0">
                <a:solidFill>
                  <a:srgbClr val="124062"/>
                </a:solidFill>
                <a:latin typeface="微软雅黑" panose="020B0503020204020204" charset="-122"/>
                <a:ea typeface="微软雅黑" panose="020B0503020204020204" charset="-122"/>
              </a:rPr>
              <a:t>（</a:t>
            </a:r>
            <a:r>
              <a:rPr lang="en-US" altLang="zh-CN" b="1" dirty="0">
                <a:solidFill>
                  <a:srgbClr val="124062"/>
                </a:solidFill>
                <a:latin typeface="微软雅黑" panose="020B0503020204020204" charset="-122"/>
                <a:ea typeface="微软雅黑" panose="020B0503020204020204" charset="-122"/>
              </a:rPr>
              <a:t>3</a:t>
            </a:r>
            <a:r>
              <a:rPr lang="zh-CN" altLang="en-US" b="1" dirty="0">
                <a:solidFill>
                  <a:srgbClr val="124062"/>
                </a:solidFill>
                <a:latin typeface="微软雅黑" panose="020B0503020204020204" charset="-122"/>
                <a:ea typeface="微软雅黑" panose="020B0503020204020204" charset="-122"/>
              </a:rPr>
              <a:t>）付款条件设置不利，引发潜在风险</a:t>
            </a:r>
          </a:p>
        </p:txBody>
      </p:sp>
      <p:sp>
        <p:nvSpPr>
          <p:cNvPr id="12" name="Freeform 6"/>
          <p:cNvSpPr/>
          <p:nvPr/>
        </p:nvSpPr>
        <p:spPr bwMode="auto">
          <a:xfrm>
            <a:off x="1" y="1287683"/>
            <a:ext cx="10939826" cy="5357246"/>
          </a:xfrm>
          <a:custGeom>
            <a:avLst/>
            <a:gdLst>
              <a:gd name="T0" fmla="*/ 0 w 2926"/>
              <a:gd name="T1" fmla="*/ 1135 h 2051"/>
              <a:gd name="T2" fmla="*/ 2430 w 2926"/>
              <a:gd name="T3" fmla="*/ 219 h 2051"/>
              <a:gd name="T4" fmla="*/ 2299 w 2926"/>
              <a:gd name="T5" fmla="*/ 184 h 2051"/>
              <a:gd name="T6" fmla="*/ 2830 w 2926"/>
              <a:gd name="T7" fmla="*/ 0 h 2051"/>
              <a:gd name="T8" fmla="*/ 2926 w 2926"/>
              <a:gd name="T9" fmla="*/ 347 h 2051"/>
              <a:gd name="T10" fmla="*/ 2759 w 2926"/>
              <a:gd name="T11" fmla="*/ 297 h 2051"/>
              <a:gd name="T12" fmla="*/ 0 w 2926"/>
              <a:gd name="T13" fmla="*/ 2051 h 2051"/>
              <a:gd name="T14" fmla="*/ 0 w 2926"/>
              <a:gd name="T15" fmla="*/ 1135 h 20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6" h="2051">
                <a:moveTo>
                  <a:pt x="0" y="1135"/>
                </a:moveTo>
                <a:cubicBezTo>
                  <a:pt x="0" y="1135"/>
                  <a:pt x="1636" y="928"/>
                  <a:pt x="2430" y="219"/>
                </a:cubicBezTo>
                <a:cubicBezTo>
                  <a:pt x="2299" y="184"/>
                  <a:pt x="2299" y="184"/>
                  <a:pt x="2299" y="184"/>
                </a:cubicBezTo>
                <a:cubicBezTo>
                  <a:pt x="2830" y="0"/>
                  <a:pt x="2830" y="0"/>
                  <a:pt x="2830" y="0"/>
                </a:cubicBezTo>
                <a:cubicBezTo>
                  <a:pt x="2926" y="347"/>
                  <a:pt x="2926" y="347"/>
                  <a:pt x="2926" y="347"/>
                </a:cubicBezTo>
                <a:cubicBezTo>
                  <a:pt x="2759" y="297"/>
                  <a:pt x="2759" y="297"/>
                  <a:pt x="2759" y="297"/>
                </a:cubicBezTo>
                <a:cubicBezTo>
                  <a:pt x="2759" y="297"/>
                  <a:pt x="2100" y="1316"/>
                  <a:pt x="0" y="2051"/>
                </a:cubicBezTo>
                <a:lnTo>
                  <a:pt x="0" y="1135"/>
                </a:lnTo>
                <a:close/>
              </a:path>
            </a:pathLst>
          </a:custGeom>
          <a:solidFill>
            <a:srgbClr val="537285">
              <a:alpha val="30000"/>
            </a:srgb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Bebas" pitchFamily="2" charset="0"/>
              <a:ea typeface="微软雅黑" panose="020B0503020204020204" charset="-122"/>
              <a:sym typeface="Bebas" pitchFamily="2" charset="0"/>
            </a:endParaRPr>
          </a:p>
        </p:txBody>
      </p:sp>
      <p:sp>
        <p:nvSpPr>
          <p:cNvPr id="13" name="椭圆 12"/>
          <p:cNvSpPr/>
          <p:nvPr/>
        </p:nvSpPr>
        <p:spPr>
          <a:xfrm>
            <a:off x="1641900" y="4084887"/>
            <a:ext cx="1501351" cy="1501349"/>
          </a:xfrm>
          <a:prstGeom prst="ellipse">
            <a:avLst/>
          </a:pr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solidFill>
                  <a:srgbClr val="FEFABC"/>
                </a:solidFill>
                <a:latin typeface="Bebas" pitchFamily="2" charset="0"/>
                <a:ea typeface="微软雅黑" panose="020B0503020204020204" charset="-122"/>
                <a:sym typeface="Bebas" pitchFamily="2" charset="0"/>
              </a:rPr>
              <a:t>瑕疵条款</a:t>
            </a:r>
          </a:p>
        </p:txBody>
      </p:sp>
      <p:sp>
        <p:nvSpPr>
          <p:cNvPr id="14" name="椭圆 13"/>
          <p:cNvSpPr/>
          <p:nvPr/>
        </p:nvSpPr>
        <p:spPr>
          <a:xfrm>
            <a:off x="4820648" y="3471596"/>
            <a:ext cx="1508716" cy="1508714"/>
          </a:xfrm>
          <a:prstGeom prst="ellipse">
            <a:avLst/>
          </a:prstGeom>
          <a:solidFill>
            <a:srgbClr val="537285"/>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solidFill>
                  <a:srgbClr val="FEFABC"/>
                </a:solidFill>
                <a:latin typeface="Bebas" pitchFamily="2" charset="0"/>
                <a:ea typeface="微软雅黑" panose="020B0503020204020204" charset="-122"/>
                <a:sym typeface="Bebas" pitchFamily="2" charset="0"/>
              </a:rPr>
              <a:t>前述条款存在的主要问题</a:t>
            </a:r>
          </a:p>
        </p:txBody>
      </p:sp>
      <p:sp>
        <p:nvSpPr>
          <p:cNvPr id="15" name="椭圆 14"/>
          <p:cNvSpPr/>
          <p:nvPr/>
        </p:nvSpPr>
        <p:spPr>
          <a:xfrm>
            <a:off x="7820686" y="1880735"/>
            <a:ext cx="1450111" cy="1450109"/>
          </a:xfrm>
          <a:prstGeom prst="ellipse">
            <a:avLst/>
          </a:pr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solidFill>
                  <a:srgbClr val="FEFABC"/>
                </a:solidFill>
                <a:latin typeface="Bebas" pitchFamily="2" charset="0"/>
                <a:ea typeface="微软雅黑" panose="020B0503020204020204" charset="-122"/>
                <a:sym typeface="Bebas" pitchFamily="2" charset="0"/>
              </a:rPr>
              <a:t>建议适用的合同条款</a:t>
            </a:r>
          </a:p>
        </p:txBody>
      </p:sp>
      <p:cxnSp>
        <p:nvCxnSpPr>
          <p:cNvPr id="16" name="肘形连接符 15"/>
          <p:cNvCxnSpPr>
            <a:stCxn id="13" idx="0"/>
            <a:endCxn id="17" idx="3"/>
          </p:cNvCxnSpPr>
          <p:nvPr/>
        </p:nvCxnSpPr>
        <p:spPr>
          <a:xfrm rot="5400000" flipH="1" flipV="1">
            <a:off x="2086318" y="2939647"/>
            <a:ext cx="1451498" cy="838982"/>
          </a:xfrm>
          <a:prstGeom prst="bentConnector4">
            <a:avLst>
              <a:gd name="adj1" fmla="val 28954"/>
              <a:gd name="adj2" fmla="val 127247"/>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672063" y="2022420"/>
            <a:ext cx="2559495" cy="1221938"/>
          </a:xfrm>
          <a:prstGeom prst="rect">
            <a:avLst/>
          </a:prstGeom>
        </p:spPr>
        <p:txBody>
          <a:bodyPr wrap="square">
            <a:spAutoFit/>
          </a:bodyPr>
          <a:lstStyle/>
          <a:p>
            <a:pPr marL="228600" indent="-228600" algn="just">
              <a:lnSpc>
                <a:spcPct val="150000"/>
              </a:lnSpc>
              <a:buFont typeface="+mj-ea"/>
              <a:buAutoNum type="circleNumDbPlain"/>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委托方于合同签订后一次性支付合同</a:t>
            </a: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90%</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a:t>
            </a:r>
          </a:p>
          <a:p>
            <a:pPr marL="228600" indent="-228600" algn="just">
              <a:lnSpc>
                <a:spcPct val="150000"/>
              </a:lnSpc>
              <a:buFont typeface="+mj-ea"/>
              <a:buAutoNum type="circleNumDbPlain"/>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委托方于合同签订后即支付</a:t>
            </a: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45%</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合同总价作为首付款，余款在成果交付后一次性支付。</a:t>
            </a:r>
          </a:p>
        </p:txBody>
      </p:sp>
      <p:cxnSp>
        <p:nvCxnSpPr>
          <p:cNvPr id="18" name="肘形连接符 17"/>
          <p:cNvCxnSpPr>
            <a:stCxn id="14" idx="0"/>
          </p:cNvCxnSpPr>
          <p:nvPr/>
        </p:nvCxnSpPr>
        <p:spPr>
          <a:xfrm rot="5400000" flipH="1" flipV="1">
            <a:off x="5936189" y="1954689"/>
            <a:ext cx="1155725" cy="1878091"/>
          </a:xfrm>
          <a:prstGeom prst="bentConnector4">
            <a:avLst>
              <a:gd name="adj1" fmla="val 18638"/>
              <a:gd name="adj2" fmla="val 112172"/>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4436747" y="1853516"/>
            <a:ext cx="2900365" cy="1477328"/>
          </a:xfrm>
          <a:prstGeom prst="rect">
            <a:avLst/>
          </a:prstGeom>
        </p:spPr>
        <p:txBody>
          <a:bodyPr wrap="square">
            <a:spAutoFit/>
          </a:bodyPr>
          <a:lstStyle/>
          <a:p>
            <a:pPr marL="228600" indent="-228600" algn="just">
              <a:lnSpc>
                <a:spcPct val="150000"/>
              </a:lnSpc>
              <a:buFont typeface="+mj-ea"/>
              <a:buAutoNum type="circleNumDbPlain"/>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具体付款时间没有限定，易引起纠纷；</a:t>
            </a:r>
          </a:p>
          <a:p>
            <a:pPr marL="228600" indent="-228600" algn="just">
              <a:lnSpc>
                <a:spcPct val="150000"/>
              </a:lnSpc>
              <a:buFont typeface="+mj-ea"/>
              <a:buAutoNum type="circleNumDbPlain"/>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没有约定发票开具要求，对付款方不利；</a:t>
            </a:r>
          </a:p>
          <a:p>
            <a:pPr marL="228600" indent="-228600" algn="just">
              <a:lnSpc>
                <a:spcPct val="150000"/>
              </a:lnSpc>
              <a:buFont typeface="+mj-ea"/>
              <a:buAutoNum type="circleNumDbPlain"/>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收货前付款，对付款方而言存在争议后索赔被动地位；</a:t>
            </a:r>
          </a:p>
          <a:p>
            <a:pPr marL="228600" indent="-228600" algn="just">
              <a:lnSpc>
                <a:spcPct val="150000"/>
              </a:lnSpc>
              <a:buFont typeface="+mj-ea"/>
              <a:buAutoNum type="circleNumDbPlain"/>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迟延付款的后果未予以明确；</a:t>
            </a:r>
          </a:p>
          <a:p>
            <a:pPr marL="228600" indent="-228600" algn="just">
              <a:lnSpc>
                <a:spcPct val="150000"/>
              </a:lnSpc>
              <a:buFont typeface="+mj-ea"/>
              <a:buAutoNum type="circleNumDbPlain"/>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定金与订金概念混淆。</a:t>
            </a:r>
          </a:p>
        </p:txBody>
      </p:sp>
      <p:cxnSp>
        <p:nvCxnSpPr>
          <p:cNvPr id="20" name="肘形连接符 19"/>
          <p:cNvCxnSpPr>
            <a:stCxn id="15" idx="4"/>
            <a:endCxn id="21" idx="1"/>
          </p:cNvCxnSpPr>
          <p:nvPr/>
        </p:nvCxnSpPr>
        <p:spPr>
          <a:xfrm rot="5400000">
            <a:off x="8033040" y="3602352"/>
            <a:ext cx="784211" cy="241195"/>
          </a:xfrm>
          <a:prstGeom prst="bentConnector4">
            <a:avLst>
              <a:gd name="adj1" fmla="val 11046"/>
              <a:gd name="adj2" fmla="val 194778"/>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8304547" y="3504086"/>
            <a:ext cx="3754103" cy="1221938"/>
          </a:xfrm>
          <a:prstGeom prst="rect">
            <a:avLst/>
          </a:prstGeom>
        </p:spPr>
        <p:txBody>
          <a:bodyPr wrap="square">
            <a:spAutoFit/>
          </a:bodyPr>
          <a:lstStyle/>
          <a:p>
            <a:pPr indent="0" algn="just">
              <a:lnSpc>
                <a:spcPct val="150000"/>
              </a:lnSpc>
              <a:buFont typeface="+mj-ea"/>
              <a:buNone/>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委托方于合同签署生效后3日内支付合同总价的</a:t>
            </a: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30%</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作为首付款，余款在成果交付并验收合格后3日内一次性付清。受托方应在委托方付款前至少7日向委托方提供足额、有效的发票，否则，委托方有权顺延付款日期而无需承担任何责任。（委托方迟延付款超过7日的，受托方有权解除合同并追究委托方违约责任。）</a:t>
            </a:r>
          </a:p>
        </p:txBody>
      </p:sp>
      <p:sp>
        <p:nvSpPr>
          <p:cNvPr id="22" name="矩形 21"/>
          <p:cNvSpPr/>
          <p:nvPr/>
        </p:nvSpPr>
        <p:spPr>
          <a:xfrm>
            <a:off x="173990" y="5725160"/>
            <a:ext cx="11844020" cy="783590"/>
          </a:xfrm>
          <a:prstGeom prst="rect">
            <a:avLst/>
          </a:prstGeom>
        </p:spPr>
        <p:txBody>
          <a:bodyPr wrap="square">
            <a:spAutoFit/>
          </a:bodyPr>
          <a:lstStyle/>
          <a:p>
            <a:pPr algn="just">
              <a:lnSpc>
                <a:spcPct val="150000"/>
              </a:lnSpc>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参考：</a:t>
            </a:r>
          </a:p>
          <a:p>
            <a:pPr marL="228600" indent="-228600" algn="just">
              <a:lnSpc>
                <a:spcPct val="150000"/>
              </a:lnSpc>
              <a:buFont typeface="+mj-ea"/>
              <a:buAutoNum type="circleNumDbPlain"/>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《合同法》第三百二十五条 技术合同价款、报酬或者使用费的支付方式由当事人约定，可以采取一次总算、一次总付或者一次总算、分期支付，也可以采取提成支付或者提成支付附加预付入门费的方式。</a:t>
            </a:r>
          </a:p>
          <a:p>
            <a:pPr marL="228600" indent="-228600" algn="just">
              <a:lnSpc>
                <a:spcPct val="150000"/>
              </a:lnSpc>
              <a:buFont typeface="+mj-ea"/>
              <a:buAutoNum type="circleNumDbPlain"/>
            </a:pP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最高人民法院关于适用</a:t>
            </a: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&lt;</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中华人民共和国担保法</a:t>
            </a: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&gt;</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若干问题的解释</a:t>
            </a: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当事人约定的定金数额超过主合同标的额百分之二十的，超过的部分，人民法院不予支持。</a:t>
            </a:r>
          </a:p>
        </p:txBody>
      </p:sp>
      <p:cxnSp>
        <p:nvCxnSpPr>
          <p:cNvPr id="24" name="直接连接符 2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圆角矩形 24"/>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1205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三</a:t>
            </a:r>
          </a:p>
        </p:txBody>
      </p:sp>
      <p:cxnSp>
        <p:nvCxnSpPr>
          <p:cNvPr id="29" name="直接连接符 28"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文本框 4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247464" y="301901"/>
            <a:ext cx="3855720" cy="460375"/>
          </a:xfrm>
          <a:prstGeom prst="rect">
            <a:avLst/>
          </a:prstGeom>
          <a:noFill/>
        </p:spPr>
        <p:txBody>
          <a:bodyPr wrap="none" rtlCol="0">
            <a:spAutoFit/>
          </a:bodyPr>
          <a:lstStyle/>
          <a:p>
            <a:r>
              <a:rPr lang="zh-CN" altLang="en-US" sz="2400" b="1" dirty="0">
                <a:solidFill>
                  <a:srgbClr val="124062"/>
                </a:solidFill>
                <a:latin typeface="Arial Black" panose="020B0A04020102020204" pitchFamily="34" charset="0"/>
                <a:ea typeface="创艺简细圆" pitchFamily="2" charset="-122"/>
                <a:cs typeface="Kartika" panose="02020503030404060203" pitchFamily="18" charset="0"/>
              </a:rPr>
              <a:t>合同条款中存在的主要问题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2" presetClass="entr" presetSubtype="4" decel="10000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ppt_x"/>
                                          </p:val>
                                        </p:tav>
                                        <p:tav tm="100000">
                                          <p:val>
                                            <p:strVal val="#ppt_x"/>
                                          </p:val>
                                        </p:tav>
                                      </p:tavLst>
                                    </p:anim>
                                    <p:anim calcmode="lin" valueType="num">
                                      <p:cBhvr additive="base">
                                        <p:cTn id="12" dur="10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decel="10000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1000" fill="hold"/>
                                        <p:tgtEl>
                                          <p:spTgt spid="14"/>
                                        </p:tgtEl>
                                        <p:attrNameLst>
                                          <p:attrName>ppt_x</p:attrName>
                                        </p:attrNameLst>
                                      </p:cBhvr>
                                      <p:tavLst>
                                        <p:tav tm="0">
                                          <p:val>
                                            <p:strVal val="#ppt_x"/>
                                          </p:val>
                                        </p:tav>
                                        <p:tav tm="100000">
                                          <p:val>
                                            <p:strVal val="#ppt_x"/>
                                          </p:val>
                                        </p:tav>
                                      </p:tavLst>
                                    </p:anim>
                                    <p:anim calcmode="lin" valueType="num">
                                      <p:cBhvr additive="base">
                                        <p:cTn id="17" dur="1000" fill="hold"/>
                                        <p:tgtEl>
                                          <p:spTgt spid="14"/>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4" decel="10000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1000" fill="hold"/>
                                        <p:tgtEl>
                                          <p:spTgt spid="15"/>
                                        </p:tgtEl>
                                        <p:attrNameLst>
                                          <p:attrName>ppt_x</p:attrName>
                                        </p:attrNameLst>
                                      </p:cBhvr>
                                      <p:tavLst>
                                        <p:tav tm="0">
                                          <p:val>
                                            <p:strVal val="#ppt_x"/>
                                          </p:val>
                                        </p:tav>
                                        <p:tav tm="100000">
                                          <p:val>
                                            <p:strVal val="#ppt_x"/>
                                          </p:val>
                                        </p:tav>
                                      </p:tavLst>
                                    </p:anim>
                                    <p:anim calcmode="lin" valueType="num">
                                      <p:cBhvr additive="base">
                                        <p:cTn id="22" dur="100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4000"/>
                            </p:stCondLst>
                            <p:childTnLst>
                              <p:par>
                                <p:cTn id="24" presetID="22" presetClass="entr" presetSubtype="4"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childTnLst>
                          </p:cTn>
                        </p:par>
                        <p:par>
                          <p:cTn id="27" fill="hold">
                            <p:stCondLst>
                              <p:cond delay="4500"/>
                            </p:stCondLst>
                            <p:childTnLst>
                              <p:par>
                                <p:cTn id="28" presetID="23" presetClass="entr" presetSubtype="272"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strVal val="2/3*#ppt_w"/>
                                          </p:val>
                                        </p:tav>
                                        <p:tav tm="100000">
                                          <p:val>
                                            <p:strVal val="#ppt_w"/>
                                          </p:val>
                                        </p:tav>
                                      </p:tavLst>
                                    </p:anim>
                                    <p:anim calcmode="lin" valueType="num">
                                      <p:cBhvr>
                                        <p:cTn id="31" dur="500" fill="hold"/>
                                        <p:tgtEl>
                                          <p:spTgt spid="17"/>
                                        </p:tgtEl>
                                        <p:attrNameLst>
                                          <p:attrName>ppt_h</p:attrName>
                                        </p:attrNameLst>
                                      </p:cBhvr>
                                      <p:tavLst>
                                        <p:tav tm="0">
                                          <p:val>
                                            <p:strVal val="2/3*#ppt_h"/>
                                          </p:val>
                                        </p:tav>
                                        <p:tav tm="100000">
                                          <p:val>
                                            <p:strVal val="#ppt_h"/>
                                          </p:val>
                                        </p:tav>
                                      </p:tavLst>
                                    </p:anim>
                                  </p:childTnLst>
                                </p:cTn>
                              </p:par>
                            </p:childTnLst>
                          </p:cTn>
                        </p:par>
                        <p:par>
                          <p:cTn id="32" fill="hold">
                            <p:stCondLst>
                              <p:cond delay="5000"/>
                            </p:stCondLst>
                            <p:childTnLst>
                              <p:par>
                                <p:cTn id="33" presetID="22" presetClass="entr" presetSubtype="4"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par>
                          <p:cTn id="36" fill="hold">
                            <p:stCondLst>
                              <p:cond delay="5500"/>
                            </p:stCondLst>
                            <p:childTnLst>
                              <p:par>
                                <p:cTn id="37" presetID="23" presetClass="entr" presetSubtype="272"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strVal val="2/3*#ppt_w"/>
                                          </p:val>
                                        </p:tav>
                                        <p:tav tm="100000">
                                          <p:val>
                                            <p:strVal val="#ppt_w"/>
                                          </p:val>
                                        </p:tav>
                                      </p:tavLst>
                                    </p:anim>
                                    <p:anim calcmode="lin" valueType="num">
                                      <p:cBhvr>
                                        <p:cTn id="40" dur="500" fill="hold"/>
                                        <p:tgtEl>
                                          <p:spTgt spid="19"/>
                                        </p:tgtEl>
                                        <p:attrNameLst>
                                          <p:attrName>ppt_h</p:attrName>
                                        </p:attrNameLst>
                                      </p:cBhvr>
                                      <p:tavLst>
                                        <p:tav tm="0">
                                          <p:val>
                                            <p:strVal val="2/3*#ppt_h"/>
                                          </p:val>
                                        </p:tav>
                                        <p:tav tm="100000">
                                          <p:val>
                                            <p:strVal val="#ppt_h"/>
                                          </p:val>
                                        </p:tav>
                                      </p:tavLst>
                                    </p:anim>
                                  </p:childTnLst>
                                </p:cTn>
                              </p:par>
                            </p:childTnLst>
                          </p:cTn>
                        </p:par>
                        <p:par>
                          <p:cTn id="41" fill="hold">
                            <p:stCondLst>
                              <p:cond delay="6000"/>
                            </p:stCondLst>
                            <p:childTnLst>
                              <p:par>
                                <p:cTn id="42" presetID="22" presetClass="entr" presetSubtype="1" fill="hold"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up)">
                                      <p:cBhvr>
                                        <p:cTn id="44" dur="500"/>
                                        <p:tgtEl>
                                          <p:spTgt spid="20"/>
                                        </p:tgtEl>
                                      </p:cBhvr>
                                    </p:animEffect>
                                  </p:childTnLst>
                                </p:cTn>
                              </p:par>
                            </p:childTnLst>
                          </p:cTn>
                        </p:par>
                        <p:par>
                          <p:cTn id="45" fill="hold">
                            <p:stCondLst>
                              <p:cond delay="6500"/>
                            </p:stCondLst>
                            <p:childTnLst>
                              <p:par>
                                <p:cTn id="46" presetID="23" presetClass="entr" presetSubtype="272"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strVal val="2/3*#ppt_w"/>
                                          </p:val>
                                        </p:tav>
                                        <p:tav tm="100000">
                                          <p:val>
                                            <p:strVal val="#ppt_w"/>
                                          </p:val>
                                        </p:tav>
                                      </p:tavLst>
                                    </p:anim>
                                    <p:anim calcmode="lin" valueType="num">
                                      <p:cBhvr>
                                        <p:cTn id="49" dur="500" fill="hold"/>
                                        <p:tgtEl>
                                          <p:spTgt spid="21"/>
                                        </p:tgtEl>
                                        <p:attrNameLst>
                                          <p:attrName>ppt_h</p:attrName>
                                        </p:attrNameLst>
                                      </p:cBhvr>
                                      <p:tavLst>
                                        <p:tav tm="0">
                                          <p:val>
                                            <p:strVal val="2/3*#ppt_h"/>
                                          </p:val>
                                        </p:tav>
                                        <p:tav tm="100000">
                                          <p:val>
                                            <p:strVal val="#ppt_h"/>
                                          </p:val>
                                        </p:tav>
                                      </p:tavLst>
                                    </p:anim>
                                  </p:childTnLst>
                                </p:cTn>
                              </p:par>
                            </p:childTnLst>
                          </p:cTn>
                        </p:par>
                        <p:par>
                          <p:cTn id="50" fill="hold">
                            <p:stCondLst>
                              <p:cond delay="7000"/>
                            </p:stCondLst>
                            <p:childTnLst>
                              <p:par>
                                <p:cTn id="51" presetID="23" presetClass="entr" presetSubtype="272"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strVal val="2/3*#ppt_w"/>
                                          </p:val>
                                        </p:tav>
                                        <p:tav tm="100000">
                                          <p:val>
                                            <p:strVal val="#ppt_w"/>
                                          </p:val>
                                        </p:tav>
                                      </p:tavLst>
                                    </p:anim>
                                    <p:anim calcmode="lin" valueType="num">
                                      <p:cBhvr>
                                        <p:cTn id="54" dur="500" fill="hold"/>
                                        <p:tgtEl>
                                          <p:spTgt spid="2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p:bldP spid="19" grpId="0"/>
      <p:bldP spid="21" grpId="0"/>
      <p:bldP spid="2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483" y="1490690"/>
            <a:ext cx="2609850" cy="368300"/>
          </a:xfrm>
          <a:prstGeom prst="rect">
            <a:avLst/>
          </a:prstGeom>
          <a:noFill/>
        </p:spPr>
        <p:txBody>
          <a:bodyPr wrap="none" rtlCol="0">
            <a:spAutoFit/>
          </a:bodyPr>
          <a:lstStyle/>
          <a:p>
            <a:r>
              <a:rPr lang="zh-CN" altLang="en-US" b="1" dirty="0">
                <a:solidFill>
                  <a:srgbClr val="124062"/>
                </a:solidFill>
                <a:latin typeface="微软雅黑" panose="020B0503020204020204" charset="-122"/>
                <a:ea typeface="微软雅黑" panose="020B0503020204020204" charset="-122"/>
              </a:rPr>
              <a:t>（</a:t>
            </a:r>
            <a:r>
              <a:rPr lang="en-US" altLang="zh-CN" b="1" dirty="0">
                <a:solidFill>
                  <a:srgbClr val="124062"/>
                </a:solidFill>
                <a:latin typeface="微软雅黑" panose="020B0503020204020204" charset="-122"/>
                <a:ea typeface="微软雅黑" panose="020B0503020204020204" charset="-122"/>
              </a:rPr>
              <a:t>4</a:t>
            </a:r>
            <a:r>
              <a:rPr lang="zh-CN" altLang="en-US" b="1" dirty="0">
                <a:solidFill>
                  <a:srgbClr val="124062"/>
                </a:solidFill>
                <a:latin typeface="微软雅黑" panose="020B0503020204020204" charset="-122"/>
                <a:ea typeface="微软雅黑" panose="020B0503020204020204" charset="-122"/>
              </a:rPr>
              <a:t>）验收条款约定瑕疵</a:t>
            </a:r>
          </a:p>
        </p:txBody>
      </p:sp>
      <p:sp>
        <p:nvSpPr>
          <p:cNvPr id="12" name="Freeform 6"/>
          <p:cNvSpPr/>
          <p:nvPr/>
        </p:nvSpPr>
        <p:spPr bwMode="auto">
          <a:xfrm>
            <a:off x="0" y="1373015"/>
            <a:ext cx="10698377" cy="5285806"/>
          </a:xfrm>
          <a:custGeom>
            <a:avLst/>
            <a:gdLst>
              <a:gd name="T0" fmla="*/ 0 w 2926"/>
              <a:gd name="T1" fmla="*/ 1135 h 2051"/>
              <a:gd name="T2" fmla="*/ 2430 w 2926"/>
              <a:gd name="T3" fmla="*/ 219 h 2051"/>
              <a:gd name="T4" fmla="*/ 2299 w 2926"/>
              <a:gd name="T5" fmla="*/ 184 h 2051"/>
              <a:gd name="T6" fmla="*/ 2830 w 2926"/>
              <a:gd name="T7" fmla="*/ 0 h 2051"/>
              <a:gd name="T8" fmla="*/ 2926 w 2926"/>
              <a:gd name="T9" fmla="*/ 347 h 2051"/>
              <a:gd name="T10" fmla="*/ 2759 w 2926"/>
              <a:gd name="T11" fmla="*/ 297 h 2051"/>
              <a:gd name="T12" fmla="*/ 0 w 2926"/>
              <a:gd name="T13" fmla="*/ 2051 h 2051"/>
              <a:gd name="T14" fmla="*/ 0 w 2926"/>
              <a:gd name="T15" fmla="*/ 1135 h 20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6" h="2051">
                <a:moveTo>
                  <a:pt x="0" y="1135"/>
                </a:moveTo>
                <a:cubicBezTo>
                  <a:pt x="0" y="1135"/>
                  <a:pt x="1636" y="928"/>
                  <a:pt x="2430" y="219"/>
                </a:cubicBezTo>
                <a:cubicBezTo>
                  <a:pt x="2299" y="184"/>
                  <a:pt x="2299" y="184"/>
                  <a:pt x="2299" y="184"/>
                </a:cubicBezTo>
                <a:cubicBezTo>
                  <a:pt x="2830" y="0"/>
                  <a:pt x="2830" y="0"/>
                  <a:pt x="2830" y="0"/>
                </a:cubicBezTo>
                <a:cubicBezTo>
                  <a:pt x="2926" y="347"/>
                  <a:pt x="2926" y="347"/>
                  <a:pt x="2926" y="347"/>
                </a:cubicBezTo>
                <a:cubicBezTo>
                  <a:pt x="2759" y="297"/>
                  <a:pt x="2759" y="297"/>
                  <a:pt x="2759" y="297"/>
                </a:cubicBezTo>
                <a:cubicBezTo>
                  <a:pt x="2759" y="297"/>
                  <a:pt x="2100" y="1316"/>
                  <a:pt x="0" y="2051"/>
                </a:cubicBezTo>
                <a:lnTo>
                  <a:pt x="0" y="1135"/>
                </a:lnTo>
                <a:close/>
              </a:path>
            </a:pathLst>
          </a:custGeom>
          <a:solidFill>
            <a:srgbClr val="537285">
              <a:alpha val="30000"/>
            </a:srgb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Bebas" pitchFamily="2" charset="0"/>
              <a:ea typeface="微软雅黑" panose="020B0503020204020204" charset="-122"/>
              <a:sym typeface="Bebas" pitchFamily="2" charset="0"/>
            </a:endParaRPr>
          </a:p>
        </p:txBody>
      </p:sp>
      <p:sp>
        <p:nvSpPr>
          <p:cNvPr id="13" name="椭圆 12"/>
          <p:cNvSpPr/>
          <p:nvPr/>
        </p:nvSpPr>
        <p:spPr>
          <a:xfrm>
            <a:off x="827483" y="4631669"/>
            <a:ext cx="1325661" cy="1325659"/>
          </a:xfrm>
          <a:prstGeom prst="ellipse">
            <a:avLst/>
          </a:pr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solidFill>
                  <a:srgbClr val="FEFABC"/>
                </a:solidFill>
                <a:latin typeface="Bebas" pitchFamily="2" charset="0"/>
                <a:ea typeface="微软雅黑" panose="020B0503020204020204" charset="-122"/>
                <a:sym typeface="Bebas" pitchFamily="2" charset="0"/>
              </a:rPr>
              <a:t>瑕疵条款</a:t>
            </a:r>
          </a:p>
        </p:txBody>
      </p:sp>
      <p:sp>
        <p:nvSpPr>
          <p:cNvPr id="14" name="椭圆 13"/>
          <p:cNvSpPr/>
          <p:nvPr/>
        </p:nvSpPr>
        <p:spPr>
          <a:xfrm>
            <a:off x="4880176" y="3391510"/>
            <a:ext cx="1332164" cy="1332162"/>
          </a:xfrm>
          <a:prstGeom prst="ellipse">
            <a:avLst/>
          </a:prstGeom>
          <a:solidFill>
            <a:srgbClr val="537285"/>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solidFill>
                  <a:srgbClr val="FEFABC"/>
                </a:solidFill>
                <a:latin typeface="Bebas" pitchFamily="2" charset="0"/>
                <a:ea typeface="微软雅黑" panose="020B0503020204020204" charset="-122"/>
                <a:sym typeface="Bebas" pitchFamily="2" charset="0"/>
              </a:rPr>
              <a:t>前述条款存在的主要问题</a:t>
            </a:r>
          </a:p>
        </p:txBody>
      </p:sp>
      <p:sp>
        <p:nvSpPr>
          <p:cNvPr id="15" name="椭圆 14"/>
          <p:cNvSpPr/>
          <p:nvPr/>
        </p:nvSpPr>
        <p:spPr>
          <a:xfrm>
            <a:off x="8030244" y="1978318"/>
            <a:ext cx="1280417" cy="1280415"/>
          </a:xfrm>
          <a:prstGeom prst="ellipse">
            <a:avLst/>
          </a:pr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solidFill>
                  <a:srgbClr val="FEFABC"/>
                </a:solidFill>
                <a:latin typeface="Bebas" pitchFamily="2" charset="0"/>
                <a:ea typeface="微软雅黑" panose="020B0503020204020204" charset="-122"/>
                <a:sym typeface="Bebas" pitchFamily="2" charset="0"/>
              </a:rPr>
              <a:t>建议适用的合同条款</a:t>
            </a:r>
          </a:p>
        </p:txBody>
      </p:sp>
      <p:cxnSp>
        <p:nvCxnSpPr>
          <p:cNvPr id="16" name="肘形连接符 15"/>
          <p:cNvCxnSpPr>
            <a:stCxn id="13" idx="0"/>
            <a:endCxn id="17" idx="3"/>
          </p:cNvCxnSpPr>
          <p:nvPr/>
        </p:nvCxnSpPr>
        <p:spPr>
          <a:xfrm rot="16200000">
            <a:off x="1112520" y="2943860"/>
            <a:ext cx="2065655" cy="1310005"/>
          </a:xfrm>
          <a:prstGeom prst="bentConnector4">
            <a:avLst>
              <a:gd name="adj1" fmla="val 43314"/>
              <a:gd name="adj2" fmla="val 118177"/>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45002" y="2289236"/>
            <a:ext cx="2555347" cy="553085"/>
          </a:xfrm>
          <a:prstGeom prst="rect">
            <a:avLst/>
          </a:prstGeom>
        </p:spPr>
        <p:txBody>
          <a:bodyPr wrap="square">
            <a:spAutoFit/>
          </a:bodyPr>
          <a:lstStyle/>
          <a:p>
            <a:pPr marL="228600" indent="-228600" algn="just">
              <a:lnSpc>
                <a:spcPct val="150000"/>
              </a:lnSpc>
              <a:buFont typeface="+mj-ea"/>
              <a:buAutoNum type="circleNumDbPlain"/>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受托方应按时交付成果，并承诺交付的成果符合委托方的质量要求。</a:t>
            </a:r>
          </a:p>
        </p:txBody>
      </p:sp>
      <p:cxnSp>
        <p:nvCxnSpPr>
          <p:cNvPr id="18" name="肘形连接符 17"/>
          <p:cNvCxnSpPr>
            <a:stCxn id="14" idx="0"/>
            <a:endCxn id="19" idx="3"/>
          </p:cNvCxnSpPr>
          <p:nvPr/>
        </p:nvCxnSpPr>
        <p:spPr>
          <a:xfrm rot="16200000">
            <a:off x="5748020" y="2099945"/>
            <a:ext cx="1089660" cy="1493520"/>
          </a:xfrm>
          <a:prstGeom prst="bentConnector4">
            <a:avLst>
              <a:gd name="adj1" fmla="val 21445"/>
              <a:gd name="adj2" fmla="val 115944"/>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4146710" y="1678996"/>
            <a:ext cx="2893223" cy="1245235"/>
          </a:xfrm>
          <a:prstGeom prst="rect">
            <a:avLst/>
          </a:prstGeom>
        </p:spPr>
        <p:txBody>
          <a:bodyPr wrap="square">
            <a:spAutoFit/>
          </a:bodyPr>
          <a:lstStyle/>
          <a:p>
            <a:pPr marL="228600" indent="-228600" algn="just">
              <a:lnSpc>
                <a:spcPct val="150000"/>
              </a:lnSpc>
              <a:buFont typeface="+mj-ea"/>
              <a:buAutoNum type="circleNumDbPlain"/>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未严格按质量要求进行验收；</a:t>
            </a:r>
          </a:p>
          <a:p>
            <a:pPr marL="228600" indent="-228600" algn="just">
              <a:lnSpc>
                <a:spcPct val="150000"/>
              </a:lnSpc>
              <a:buFont typeface="+mj-ea"/>
              <a:buAutoNum type="circleNumDbPlain"/>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未约定明确验收的程序；</a:t>
            </a:r>
          </a:p>
          <a:p>
            <a:pPr marL="228600" indent="-228600" algn="just">
              <a:lnSpc>
                <a:spcPct val="150000"/>
              </a:lnSpc>
              <a:buFont typeface="+mj-ea"/>
              <a:buAutoNum type="circleNumDbPlain"/>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验收机构不明确，且该等约定将导致争议处理期限拖沓且成本扩大；</a:t>
            </a:r>
          </a:p>
          <a:p>
            <a:pPr marL="228600" indent="-228600" algn="just">
              <a:lnSpc>
                <a:spcPct val="150000"/>
              </a:lnSpc>
              <a:buFont typeface="+mj-ea"/>
              <a:buAutoNum type="circleNumDbPlain"/>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未约定验收不合格的违约责任。</a:t>
            </a:r>
          </a:p>
        </p:txBody>
      </p:sp>
      <p:cxnSp>
        <p:nvCxnSpPr>
          <p:cNvPr id="20" name="肘形连接符 19"/>
          <p:cNvCxnSpPr>
            <a:stCxn id="15" idx="4"/>
            <a:endCxn id="3" idx="1"/>
          </p:cNvCxnSpPr>
          <p:nvPr/>
        </p:nvCxnSpPr>
        <p:spPr>
          <a:xfrm rot="5400000" flipV="1">
            <a:off x="8024813" y="3903663"/>
            <a:ext cx="1657985" cy="367030"/>
          </a:xfrm>
          <a:prstGeom prst="bentConnector2">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圆角矩形 30"/>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32"/>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1205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三</a:t>
            </a:r>
          </a:p>
        </p:txBody>
      </p:sp>
      <p:cxnSp>
        <p:nvCxnSpPr>
          <p:cNvPr id="35" name="直接连接符 34"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文本框 4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149876" y="289462"/>
            <a:ext cx="3855720" cy="460375"/>
          </a:xfrm>
          <a:prstGeom prst="rect">
            <a:avLst/>
          </a:prstGeom>
          <a:noFill/>
        </p:spPr>
        <p:txBody>
          <a:bodyPr wrap="none" rtlCol="0">
            <a:spAutoFit/>
          </a:bodyPr>
          <a:lstStyle/>
          <a:p>
            <a:r>
              <a:rPr lang="zh-CN" altLang="en-US" sz="2400" b="1" dirty="0">
                <a:solidFill>
                  <a:srgbClr val="124062"/>
                </a:solidFill>
                <a:latin typeface="Arial Black" panose="020B0A04020102020204" pitchFamily="34" charset="0"/>
                <a:ea typeface="创艺简细圆" pitchFamily="2" charset="-122"/>
                <a:cs typeface="Kartika" panose="02020503030404060203" pitchFamily="18" charset="0"/>
              </a:rPr>
              <a:t>合同条款中存在的主要问题</a:t>
            </a:r>
          </a:p>
        </p:txBody>
      </p:sp>
      <p:sp>
        <p:nvSpPr>
          <p:cNvPr id="3" name="文本框 2"/>
          <p:cNvSpPr txBox="1"/>
          <p:nvPr/>
        </p:nvSpPr>
        <p:spPr>
          <a:xfrm>
            <a:off x="9037320" y="3023870"/>
            <a:ext cx="3047365" cy="3784600"/>
          </a:xfrm>
          <a:prstGeom prst="rect">
            <a:avLst/>
          </a:prstGeom>
          <a:noFill/>
        </p:spPr>
        <p:txBody>
          <a:bodyPr wrap="square" rtlCol="0">
            <a:spAutoFit/>
          </a:bodyPr>
          <a:lstStyle/>
          <a:p>
            <a:pPr marL="228600" indent="-228600" algn="just">
              <a:lnSpc>
                <a:spcPct val="150000"/>
              </a:lnSpc>
              <a:buClrTx/>
              <a:buSzTx/>
              <a:buFont typeface="+mj-ea"/>
              <a:buAutoNum type="circleNumDbPlain"/>
            </a:pPr>
            <a:r>
              <a:rPr lang="zh-CN" altLang="en-US" sz="1000" dirty="0">
                <a:solidFill>
                  <a:schemeClr val="tx1">
                    <a:lumMod val="65000"/>
                    <a:lumOff val="35000"/>
                  </a:schemeClr>
                </a:solidFill>
                <a:latin typeface="Bebas" pitchFamily="2" charset="0"/>
                <a:ea typeface="微软雅黑" panose="020B0503020204020204" charset="-122"/>
              </a:rPr>
              <a:t>乙方应按时向甲方提交项目成果，向甲方作相应汇报，并由甲方负责验收。甲方采用专家评审会评审方式进行 各阶段成果验收 。</a:t>
            </a:r>
          </a:p>
          <a:p>
            <a:pPr marL="228600" indent="-228600" algn="just">
              <a:lnSpc>
                <a:spcPct val="150000"/>
              </a:lnSpc>
              <a:buClrTx/>
              <a:buSzTx/>
              <a:buFont typeface="+mj-ea"/>
              <a:buAutoNum type="circleNumDbPlain"/>
            </a:pPr>
            <a:r>
              <a:rPr lang="zh-CN" altLang="en-US" sz="1000" dirty="0">
                <a:solidFill>
                  <a:schemeClr val="tx1">
                    <a:lumMod val="65000"/>
                    <a:lumOff val="35000"/>
                  </a:schemeClr>
                </a:solidFill>
                <a:latin typeface="Bebas" pitchFamily="2" charset="0"/>
                <a:ea typeface="微软雅黑" panose="020B0503020204020204" charset="-122"/>
              </a:rPr>
              <a:t>如果甲方验收完成，应向乙方签收书面验收证明，如果验收未能通过，甲方有权要求乙方在限定期限内采取补救和整改措施，乙方为此承担全部费用，并报甲方再次验收，且乙方应当根据本合同约定承担延期交付项目成果的违约责任。如乙方采取补救措施后验收仍未通过，甲方有权解除合同，并不支付本合同报酬，已经支付的，乙方应于收到解除通知之日起【7】日内返还，并同时向甲方支付相当于报酬总额20%的违约金，该违约金不足以赔偿甲方损失的，乙方应赔偿实际损失。</a:t>
            </a:r>
          </a:p>
          <a:p>
            <a:pPr indent="0" algn="just">
              <a:lnSpc>
                <a:spcPct val="150000"/>
              </a:lnSpc>
              <a:buClrTx/>
              <a:buSzTx/>
              <a:buFont typeface="+mj-ea"/>
              <a:buNone/>
            </a:pPr>
            <a:r>
              <a:rPr lang="zh-CN" altLang="en-US" sz="1000" dirty="0">
                <a:solidFill>
                  <a:schemeClr val="tx1">
                    <a:lumMod val="65000"/>
                    <a:lumOff val="35000"/>
                  </a:schemeClr>
                </a:solidFill>
                <a:latin typeface="Bebas" pitchFamily="2" charset="0"/>
                <a:ea typeface="微软雅黑" panose="020B0503020204020204" charset="-122"/>
              </a:rPr>
              <a:t>  （甲方应在收到乙方提交的成果后【</a:t>
            </a:r>
            <a:r>
              <a:rPr lang="en-US" altLang="zh-CN" sz="1000" dirty="0">
                <a:solidFill>
                  <a:schemeClr val="tx1">
                    <a:lumMod val="65000"/>
                    <a:lumOff val="35000"/>
                  </a:schemeClr>
                </a:solidFill>
                <a:latin typeface="Bebas" pitchFamily="2" charset="0"/>
                <a:ea typeface="微软雅黑" panose="020B0503020204020204" charset="-122"/>
              </a:rPr>
              <a:t>7</a:t>
            </a:r>
            <a:r>
              <a:rPr lang="zh-CN" altLang="en-US" sz="1000" dirty="0">
                <a:solidFill>
                  <a:schemeClr val="tx1">
                    <a:lumMod val="65000"/>
                    <a:lumOff val="35000"/>
                  </a:schemeClr>
                </a:solidFill>
                <a:latin typeface="Bebas" pitchFamily="2" charset="0"/>
                <a:ea typeface="微软雅黑" panose="020B0503020204020204" charset="-122"/>
              </a:rPr>
              <a:t>】日内组织验收，逾期未验收的，视为验收合格。）</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2" presetClass="entr" presetSubtype="4" decel="10000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ppt_x"/>
                                          </p:val>
                                        </p:tav>
                                        <p:tav tm="100000">
                                          <p:val>
                                            <p:strVal val="#ppt_x"/>
                                          </p:val>
                                        </p:tav>
                                      </p:tavLst>
                                    </p:anim>
                                    <p:anim calcmode="lin" valueType="num">
                                      <p:cBhvr additive="base">
                                        <p:cTn id="12" dur="10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decel="10000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1000" fill="hold"/>
                                        <p:tgtEl>
                                          <p:spTgt spid="14"/>
                                        </p:tgtEl>
                                        <p:attrNameLst>
                                          <p:attrName>ppt_x</p:attrName>
                                        </p:attrNameLst>
                                      </p:cBhvr>
                                      <p:tavLst>
                                        <p:tav tm="0">
                                          <p:val>
                                            <p:strVal val="#ppt_x"/>
                                          </p:val>
                                        </p:tav>
                                        <p:tav tm="100000">
                                          <p:val>
                                            <p:strVal val="#ppt_x"/>
                                          </p:val>
                                        </p:tav>
                                      </p:tavLst>
                                    </p:anim>
                                    <p:anim calcmode="lin" valueType="num">
                                      <p:cBhvr additive="base">
                                        <p:cTn id="17" dur="1000" fill="hold"/>
                                        <p:tgtEl>
                                          <p:spTgt spid="14"/>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4" decel="10000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1000" fill="hold"/>
                                        <p:tgtEl>
                                          <p:spTgt spid="15"/>
                                        </p:tgtEl>
                                        <p:attrNameLst>
                                          <p:attrName>ppt_x</p:attrName>
                                        </p:attrNameLst>
                                      </p:cBhvr>
                                      <p:tavLst>
                                        <p:tav tm="0">
                                          <p:val>
                                            <p:strVal val="#ppt_x"/>
                                          </p:val>
                                        </p:tav>
                                        <p:tav tm="100000">
                                          <p:val>
                                            <p:strVal val="#ppt_x"/>
                                          </p:val>
                                        </p:tav>
                                      </p:tavLst>
                                    </p:anim>
                                    <p:anim calcmode="lin" valueType="num">
                                      <p:cBhvr additive="base">
                                        <p:cTn id="22" dur="100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4000"/>
                            </p:stCondLst>
                            <p:childTnLst>
                              <p:par>
                                <p:cTn id="24" presetID="22" presetClass="entr" presetSubtype="4"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childTnLst>
                          </p:cTn>
                        </p:par>
                        <p:par>
                          <p:cTn id="27" fill="hold">
                            <p:stCondLst>
                              <p:cond delay="4500"/>
                            </p:stCondLst>
                            <p:childTnLst>
                              <p:par>
                                <p:cTn id="28" presetID="23" presetClass="entr" presetSubtype="272"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strVal val="2/3*#ppt_w"/>
                                          </p:val>
                                        </p:tav>
                                        <p:tav tm="100000">
                                          <p:val>
                                            <p:strVal val="#ppt_w"/>
                                          </p:val>
                                        </p:tav>
                                      </p:tavLst>
                                    </p:anim>
                                    <p:anim calcmode="lin" valueType="num">
                                      <p:cBhvr>
                                        <p:cTn id="31" dur="500" fill="hold"/>
                                        <p:tgtEl>
                                          <p:spTgt spid="17"/>
                                        </p:tgtEl>
                                        <p:attrNameLst>
                                          <p:attrName>ppt_h</p:attrName>
                                        </p:attrNameLst>
                                      </p:cBhvr>
                                      <p:tavLst>
                                        <p:tav tm="0">
                                          <p:val>
                                            <p:strVal val="2/3*#ppt_h"/>
                                          </p:val>
                                        </p:tav>
                                        <p:tav tm="100000">
                                          <p:val>
                                            <p:strVal val="#ppt_h"/>
                                          </p:val>
                                        </p:tav>
                                      </p:tavLst>
                                    </p:anim>
                                  </p:childTnLst>
                                </p:cTn>
                              </p:par>
                            </p:childTnLst>
                          </p:cTn>
                        </p:par>
                        <p:par>
                          <p:cTn id="32" fill="hold">
                            <p:stCondLst>
                              <p:cond delay="5000"/>
                            </p:stCondLst>
                            <p:childTnLst>
                              <p:par>
                                <p:cTn id="33" presetID="22" presetClass="entr" presetSubtype="4"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par>
                          <p:cTn id="36" fill="hold">
                            <p:stCondLst>
                              <p:cond delay="5500"/>
                            </p:stCondLst>
                            <p:childTnLst>
                              <p:par>
                                <p:cTn id="37" presetID="23" presetClass="entr" presetSubtype="272"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strVal val="2/3*#ppt_w"/>
                                          </p:val>
                                        </p:tav>
                                        <p:tav tm="100000">
                                          <p:val>
                                            <p:strVal val="#ppt_w"/>
                                          </p:val>
                                        </p:tav>
                                      </p:tavLst>
                                    </p:anim>
                                    <p:anim calcmode="lin" valueType="num">
                                      <p:cBhvr>
                                        <p:cTn id="40" dur="500" fill="hold"/>
                                        <p:tgtEl>
                                          <p:spTgt spid="19"/>
                                        </p:tgtEl>
                                        <p:attrNameLst>
                                          <p:attrName>ppt_h</p:attrName>
                                        </p:attrNameLst>
                                      </p:cBhvr>
                                      <p:tavLst>
                                        <p:tav tm="0">
                                          <p:val>
                                            <p:strVal val="2/3*#ppt_h"/>
                                          </p:val>
                                        </p:tav>
                                        <p:tav tm="100000">
                                          <p:val>
                                            <p:strVal val="#ppt_h"/>
                                          </p:val>
                                        </p:tav>
                                      </p:tavLst>
                                    </p:anim>
                                  </p:childTnLst>
                                </p:cTn>
                              </p:par>
                            </p:childTnLst>
                          </p:cTn>
                        </p:par>
                        <p:par>
                          <p:cTn id="41" fill="hold">
                            <p:stCondLst>
                              <p:cond delay="6000"/>
                            </p:stCondLst>
                            <p:childTnLst>
                              <p:par>
                                <p:cTn id="42" presetID="22" presetClass="entr" presetSubtype="1" fill="hold"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up)">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p:bldP spid="1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12545" y="1373014"/>
            <a:ext cx="2220595" cy="368300"/>
          </a:xfrm>
          <a:prstGeom prst="rect">
            <a:avLst/>
          </a:prstGeom>
          <a:noFill/>
        </p:spPr>
        <p:txBody>
          <a:bodyPr wrap="none" rtlCol="0">
            <a:spAutoFit/>
          </a:bodyPr>
          <a:lstStyle/>
          <a:p>
            <a:r>
              <a:rPr lang="zh-CN" altLang="en-US" b="1" dirty="0">
                <a:solidFill>
                  <a:srgbClr val="124062"/>
                </a:solidFill>
                <a:latin typeface="微软雅黑" panose="020B0503020204020204" charset="-122"/>
                <a:ea typeface="微软雅黑" panose="020B0503020204020204" charset="-122"/>
              </a:rPr>
              <a:t>（</a:t>
            </a:r>
            <a:r>
              <a:rPr lang="en-US" altLang="zh-CN" b="1" dirty="0">
                <a:solidFill>
                  <a:srgbClr val="124062"/>
                </a:solidFill>
                <a:latin typeface="微软雅黑" panose="020B0503020204020204" charset="-122"/>
                <a:ea typeface="微软雅黑" panose="020B0503020204020204" charset="-122"/>
              </a:rPr>
              <a:t>5</a:t>
            </a:r>
            <a:r>
              <a:rPr lang="zh-CN" altLang="en-US" b="1" dirty="0">
                <a:solidFill>
                  <a:srgbClr val="124062"/>
                </a:solidFill>
                <a:latin typeface="微软雅黑" panose="020B0503020204020204" charset="-122"/>
                <a:ea typeface="微软雅黑" panose="020B0503020204020204" charset="-122"/>
              </a:rPr>
              <a:t>） 违约责任条款</a:t>
            </a:r>
          </a:p>
        </p:txBody>
      </p:sp>
      <p:sp>
        <p:nvSpPr>
          <p:cNvPr id="12" name="Freeform 6"/>
          <p:cNvSpPr/>
          <p:nvPr/>
        </p:nvSpPr>
        <p:spPr bwMode="auto">
          <a:xfrm>
            <a:off x="0" y="2114549"/>
            <a:ext cx="9401175" cy="4544271"/>
          </a:xfrm>
          <a:custGeom>
            <a:avLst/>
            <a:gdLst>
              <a:gd name="T0" fmla="*/ 0 w 2926"/>
              <a:gd name="T1" fmla="*/ 1135 h 2051"/>
              <a:gd name="T2" fmla="*/ 2430 w 2926"/>
              <a:gd name="T3" fmla="*/ 219 h 2051"/>
              <a:gd name="T4" fmla="*/ 2299 w 2926"/>
              <a:gd name="T5" fmla="*/ 184 h 2051"/>
              <a:gd name="T6" fmla="*/ 2830 w 2926"/>
              <a:gd name="T7" fmla="*/ 0 h 2051"/>
              <a:gd name="T8" fmla="*/ 2926 w 2926"/>
              <a:gd name="T9" fmla="*/ 347 h 2051"/>
              <a:gd name="T10" fmla="*/ 2759 w 2926"/>
              <a:gd name="T11" fmla="*/ 297 h 2051"/>
              <a:gd name="T12" fmla="*/ 0 w 2926"/>
              <a:gd name="T13" fmla="*/ 2051 h 2051"/>
              <a:gd name="T14" fmla="*/ 0 w 2926"/>
              <a:gd name="T15" fmla="*/ 1135 h 20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6" h="2051">
                <a:moveTo>
                  <a:pt x="0" y="1135"/>
                </a:moveTo>
                <a:cubicBezTo>
                  <a:pt x="0" y="1135"/>
                  <a:pt x="1636" y="928"/>
                  <a:pt x="2430" y="219"/>
                </a:cubicBezTo>
                <a:cubicBezTo>
                  <a:pt x="2299" y="184"/>
                  <a:pt x="2299" y="184"/>
                  <a:pt x="2299" y="184"/>
                </a:cubicBezTo>
                <a:cubicBezTo>
                  <a:pt x="2830" y="0"/>
                  <a:pt x="2830" y="0"/>
                  <a:pt x="2830" y="0"/>
                </a:cubicBezTo>
                <a:cubicBezTo>
                  <a:pt x="2926" y="347"/>
                  <a:pt x="2926" y="347"/>
                  <a:pt x="2926" y="347"/>
                </a:cubicBezTo>
                <a:cubicBezTo>
                  <a:pt x="2759" y="297"/>
                  <a:pt x="2759" y="297"/>
                  <a:pt x="2759" y="297"/>
                </a:cubicBezTo>
                <a:cubicBezTo>
                  <a:pt x="2759" y="297"/>
                  <a:pt x="2100" y="1316"/>
                  <a:pt x="0" y="2051"/>
                </a:cubicBezTo>
                <a:lnTo>
                  <a:pt x="0" y="1135"/>
                </a:lnTo>
                <a:close/>
              </a:path>
            </a:pathLst>
          </a:custGeom>
          <a:solidFill>
            <a:srgbClr val="537285">
              <a:alpha val="30000"/>
            </a:srgb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Bebas" pitchFamily="2" charset="0"/>
              <a:ea typeface="微软雅黑" panose="020B0503020204020204" charset="-122"/>
              <a:sym typeface="Bebas" pitchFamily="2" charset="0"/>
            </a:endParaRPr>
          </a:p>
        </p:txBody>
      </p:sp>
      <p:sp>
        <p:nvSpPr>
          <p:cNvPr id="13" name="椭圆 12"/>
          <p:cNvSpPr/>
          <p:nvPr/>
        </p:nvSpPr>
        <p:spPr>
          <a:xfrm>
            <a:off x="827483" y="4417879"/>
            <a:ext cx="1501351" cy="1501349"/>
          </a:xfrm>
          <a:prstGeom prst="ellipse">
            <a:avLst/>
          </a:pr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solidFill>
                  <a:srgbClr val="FEFABC"/>
                </a:solidFill>
                <a:latin typeface="Bebas" pitchFamily="2" charset="0"/>
                <a:ea typeface="微软雅黑" panose="020B0503020204020204" charset="-122"/>
                <a:sym typeface="Bebas" pitchFamily="2" charset="0"/>
              </a:rPr>
              <a:t>瑕疵条款</a:t>
            </a:r>
          </a:p>
        </p:txBody>
      </p:sp>
      <p:sp>
        <p:nvSpPr>
          <p:cNvPr id="14" name="椭圆 13"/>
          <p:cNvSpPr/>
          <p:nvPr/>
        </p:nvSpPr>
        <p:spPr>
          <a:xfrm>
            <a:off x="3699076" y="3568815"/>
            <a:ext cx="1508716" cy="1508714"/>
          </a:xfrm>
          <a:prstGeom prst="ellipse">
            <a:avLst/>
          </a:prstGeom>
          <a:solidFill>
            <a:srgbClr val="537285"/>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solidFill>
                  <a:srgbClr val="FEFABC"/>
                </a:solidFill>
                <a:latin typeface="Bebas" pitchFamily="2" charset="0"/>
                <a:ea typeface="微软雅黑" panose="020B0503020204020204" charset="-122"/>
                <a:sym typeface="Bebas" pitchFamily="2" charset="0"/>
              </a:rPr>
              <a:t>前述条款存在的主要问题</a:t>
            </a:r>
          </a:p>
        </p:txBody>
      </p:sp>
      <p:sp>
        <p:nvSpPr>
          <p:cNvPr id="15" name="椭圆 14"/>
          <p:cNvSpPr/>
          <p:nvPr/>
        </p:nvSpPr>
        <p:spPr>
          <a:xfrm>
            <a:off x="6453847" y="2735874"/>
            <a:ext cx="1450111" cy="1450109"/>
          </a:xfrm>
          <a:prstGeom prst="ellipse">
            <a:avLst/>
          </a:pr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solidFill>
                  <a:srgbClr val="FEFABC"/>
                </a:solidFill>
                <a:latin typeface="Bebas" pitchFamily="2" charset="0"/>
                <a:ea typeface="微软雅黑" panose="020B0503020204020204" charset="-122"/>
                <a:sym typeface="Bebas" pitchFamily="2" charset="0"/>
              </a:rPr>
              <a:t>建议适用的合同条款</a:t>
            </a:r>
          </a:p>
        </p:txBody>
      </p:sp>
      <p:cxnSp>
        <p:nvCxnSpPr>
          <p:cNvPr id="16" name="肘形连接符 15"/>
          <p:cNvCxnSpPr>
            <a:stCxn id="13" idx="0"/>
            <a:endCxn id="17" idx="3"/>
          </p:cNvCxnSpPr>
          <p:nvPr/>
        </p:nvCxnSpPr>
        <p:spPr>
          <a:xfrm rot="5400000" flipH="1" flipV="1">
            <a:off x="1117253" y="3142557"/>
            <a:ext cx="1736228" cy="814416"/>
          </a:xfrm>
          <a:prstGeom prst="bentConnector4">
            <a:avLst>
              <a:gd name="adj1" fmla="val 38699"/>
              <a:gd name="adj2" fmla="val 128069"/>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672063" y="2289236"/>
            <a:ext cx="1720512" cy="784830"/>
          </a:xfrm>
          <a:prstGeom prst="rect">
            <a:avLst/>
          </a:prstGeom>
        </p:spPr>
        <p:txBody>
          <a:bodyPr wrap="square">
            <a:spAutoFit/>
          </a:bodyPr>
          <a:lstStyle/>
          <a:p>
            <a:pPr marL="228600" indent="-228600" algn="just">
              <a:lnSpc>
                <a:spcPct val="150000"/>
              </a:lnSpc>
              <a:buFont typeface="+mj-ea"/>
              <a:buAutoNum type="circleNumDbPlain"/>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任何一方违反合同义务的，应依照</a:t>
            </a: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合同法</a:t>
            </a: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承担违约责任。</a:t>
            </a:r>
          </a:p>
        </p:txBody>
      </p:sp>
      <p:cxnSp>
        <p:nvCxnSpPr>
          <p:cNvPr id="18" name="肘形连接符 17"/>
          <p:cNvCxnSpPr>
            <a:stCxn id="14" idx="0"/>
            <a:endCxn id="19" idx="3"/>
          </p:cNvCxnSpPr>
          <p:nvPr/>
        </p:nvCxnSpPr>
        <p:spPr>
          <a:xfrm rot="5400000" flipH="1" flipV="1">
            <a:off x="4299363" y="2660386"/>
            <a:ext cx="1062500" cy="754358"/>
          </a:xfrm>
          <a:prstGeom prst="bentConnector4">
            <a:avLst>
              <a:gd name="adj1" fmla="val 10455"/>
              <a:gd name="adj2" fmla="val 130304"/>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3164677" y="1665988"/>
            <a:ext cx="2043115" cy="1680653"/>
          </a:xfrm>
          <a:prstGeom prst="rect">
            <a:avLst/>
          </a:prstGeom>
        </p:spPr>
        <p:txBody>
          <a:bodyPr wrap="square">
            <a:spAutoFit/>
          </a:bodyPr>
          <a:lstStyle/>
          <a:p>
            <a:pPr marL="228600" indent="-228600" algn="just">
              <a:lnSpc>
                <a:spcPct val="150000"/>
              </a:lnSpc>
              <a:buFont typeface="+mj-ea"/>
              <a:buAutoNum type="circleNumDbPlain"/>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违约罚则约定过于笼统，缺乏明确依据，不易确定赔偿金额，原告方将处于举证困境；</a:t>
            </a:r>
          </a:p>
          <a:p>
            <a:pPr marL="228600" indent="-228600" algn="just">
              <a:lnSpc>
                <a:spcPct val="150000"/>
              </a:lnSpc>
              <a:buFont typeface="+mj-ea"/>
              <a:buAutoNum type="circleNumDbPlain"/>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违约罚则的层次性不明确，一概而论，极易产生争议纠纷。</a:t>
            </a:r>
          </a:p>
        </p:txBody>
      </p:sp>
      <p:cxnSp>
        <p:nvCxnSpPr>
          <p:cNvPr id="20" name="肘形连接符 19"/>
          <p:cNvCxnSpPr>
            <a:stCxn id="15" idx="4"/>
            <a:endCxn id="21" idx="1"/>
          </p:cNvCxnSpPr>
          <p:nvPr/>
        </p:nvCxnSpPr>
        <p:spPr>
          <a:xfrm rot="5400000" flipH="1" flipV="1">
            <a:off x="7414260" y="3315335"/>
            <a:ext cx="635635" cy="1105535"/>
          </a:xfrm>
          <a:prstGeom prst="bentConnector4">
            <a:avLst>
              <a:gd name="adj1" fmla="val -271429"/>
              <a:gd name="adj2" fmla="val 82826"/>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8284960" y="1426807"/>
            <a:ext cx="3754103" cy="4246245"/>
          </a:xfrm>
          <a:prstGeom prst="rect">
            <a:avLst/>
          </a:prstGeom>
        </p:spPr>
        <p:txBody>
          <a:bodyPr wrap="square">
            <a:spAutoFit/>
          </a:bodyPr>
          <a:lstStyle/>
          <a:p>
            <a:pPr marL="228600" indent="-228600" algn="just">
              <a:lnSpc>
                <a:spcPct val="150000"/>
              </a:lnSpc>
              <a:buFont typeface="Wingdings" panose="05000000000000000000" pitchFamily="2" charset="2"/>
              <a:buChar char="l"/>
            </a:pPr>
            <a:r>
              <a:rPr sz="1000" dirty="0">
                <a:solidFill>
                  <a:schemeClr val="tx1">
                    <a:lumMod val="65000"/>
                    <a:lumOff val="35000"/>
                  </a:schemeClr>
                </a:solidFill>
                <a:latin typeface="Bebas" pitchFamily="2" charset="0"/>
                <a:ea typeface="微软雅黑" panose="020B0503020204020204" charset="-122"/>
                <a:sym typeface="Bebas" pitchFamily="2" charset="0"/>
              </a:rPr>
              <a:t>逾期提交成果的（包括由于初步验收不合格而导致的逾期交付成果，或在期限内未修改合格而导致的逾期），或逾期付款的，每逾期一天，按合同总价款的xx分之xx向对方支付违约金。（无故）逾期提交成果或者逾期付款超过7天的，守约方除要求违约方支付逾期违约金外，还有权解除合同并要求违约方支付合同总价款20%的违约金，该违约金不足以弥补守约方损失的，按实际损失赔偿。 </a:t>
            </a:r>
          </a:p>
          <a:p>
            <a:pPr marL="228600" indent="-228600" algn="just">
              <a:lnSpc>
                <a:spcPct val="150000"/>
              </a:lnSpc>
              <a:buFont typeface="Wingdings" panose="05000000000000000000" pitchFamily="2" charset="2"/>
              <a:buChar char="l"/>
            </a:pPr>
            <a:r>
              <a:rPr sz="1000" dirty="0">
                <a:solidFill>
                  <a:schemeClr val="tx1">
                    <a:lumMod val="65000"/>
                    <a:lumOff val="35000"/>
                  </a:schemeClr>
                </a:solidFill>
                <a:latin typeface="Bebas" pitchFamily="2" charset="0"/>
                <a:ea typeface="微软雅黑" panose="020B0503020204020204" charset="-122"/>
                <a:sym typeface="Bebas" pitchFamily="2" charset="0"/>
              </a:rPr>
              <a:t>受托方应保证提交的成果不侵犯任何第三方合法权益（包括但不限于商业秘密、所有权、知识产权及其他合法权益），如发生第三人指控成果侵权的，受托方应当第一时间出面协调解决并承担委托方由此产生的经济损失和其他责任（包括但不限于：委托方为处理相关纠纷而支出的律师费、诉讼费、仲裁费、差旅费、公证费等费用，被第三方索赔而支付的款项，被有关机关处以罚款等），且委托方有权解除本合同，要求受托方按本合同总价款20%支付违约金。</a:t>
            </a:r>
          </a:p>
          <a:p>
            <a:pPr marL="228600" indent="-228600" algn="just">
              <a:lnSpc>
                <a:spcPct val="150000"/>
              </a:lnSpc>
              <a:buFont typeface="Wingdings" panose="05000000000000000000" pitchFamily="2" charset="2"/>
              <a:buChar char="l"/>
            </a:pPr>
            <a:r>
              <a:rPr sz="1000" dirty="0">
                <a:solidFill>
                  <a:schemeClr val="tx1">
                    <a:lumMod val="65000"/>
                    <a:lumOff val="35000"/>
                  </a:schemeClr>
                </a:solidFill>
                <a:latin typeface="Bebas" pitchFamily="2" charset="0"/>
                <a:ea typeface="微软雅黑" panose="020B0503020204020204" charset="-122"/>
                <a:sym typeface="Bebas" pitchFamily="2" charset="0"/>
              </a:rPr>
              <a:t>其他违反本合同约定的情形，违约方应承担违约责任。任何一方的违约行为给对方造成的实际损失高于本合同所约定的各项违约金的，违约方应按相对方的实际损失进行赔偿。</a:t>
            </a:r>
          </a:p>
        </p:txBody>
      </p:sp>
      <p:sp>
        <p:nvSpPr>
          <p:cNvPr id="22" name="矩形 21"/>
          <p:cNvSpPr/>
          <p:nvPr/>
        </p:nvSpPr>
        <p:spPr>
          <a:xfrm>
            <a:off x="80706" y="5609272"/>
            <a:ext cx="8089953" cy="1246495"/>
          </a:xfrm>
          <a:prstGeom prst="rect">
            <a:avLst/>
          </a:prstGeom>
        </p:spPr>
        <p:txBody>
          <a:bodyPr wrap="square">
            <a:spAutoFit/>
          </a:bodyPr>
          <a:lstStyle/>
          <a:p>
            <a:pPr algn="just">
              <a:lnSpc>
                <a:spcPct val="150000"/>
              </a:lnSpc>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参考</a:t>
            </a:r>
            <a:endParaRPr lang="en-US" altLang="zh-CN" sz="1000" dirty="0">
              <a:solidFill>
                <a:schemeClr val="tx1">
                  <a:lumMod val="65000"/>
                  <a:lumOff val="35000"/>
                </a:schemeClr>
              </a:solidFill>
              <a:latin typeface="Bebas" pitchFamily="2" charset="0"/>
              <a:ea typeface="微软雅黑" panose="020B0503020204020204" charset="-122"/>
              <a:sym typeface="Bebas" pitchFamily="2" charset="0"/>
            </a:endParaRPr>
          </a:p>
          <a:p>
            <a:pPr algn="just">
              <a:lnSpc>
                <a:spcPct val="150000"/>
              </a:lnSpc>
            </a:pP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合同法</a:t>
            </a: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第一百一十三条：当事人一方不履行合同义务或履行合同义务不符合约定，给对方造成的损失的，损失赔偿应当相当于因违约所造成的损失，包括合同履行后可以获得的利益，但不得超过违反合同一方订立合同时预见到或应当预见到的因违反合同可能造成的损失。</a:t>
            </a:r>
          </a:p>
          <a:p>
            <a:pPr algn="just">
              <a:lnSpc>
                <a:spcPct val="150000"/>
              </a:lnSpc>
            </a:pP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合同法</a:t>
            </a: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第一百一十九条：当事人一方违约后，对方应当采取适当措施防止损失的扩大，没有采取适当措施致使损失扩大的，不得就扩大的损失要求赔偿。</a:t>
            </a:r>
          </a:p>
        </p:txBody>
      </p:sp>
      <p:cxnSp>
        <p:nvCxnSpPr>
          <p:cNvPr id="24" name="直接连接符 2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圆角矩形 24"/>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1205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三</a:t>
            </a:r>
          </a:p>
        </p:txBody>
      </p:sp>
      <p:cxnSp>
        <p:nvCxnSpPr>
          <p:cNvPr id="29" name="直接连接符 28"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文本框 4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237524" y="289462"/>
            <a:ext cx="3855720" cy="460375"/>
          </a:xfrm>
          <a:prstGeom prst="rect">
            <a:avLst/>
          </a:prstGeom>
          <a:noFill/>
        </p:spPr>
        <p:txBody>
          <a:bodyPr wrap="none" rtlCol="0">
            <a:spAutoFit/>
          </a:bodyPr>
          <a:lstStyle/>
          <a:p>
            <a:r>
              <a:rPr lang="zh-CN" altLang="en-US" sz="2400" b="1" dirty="0">
                <a:solidFill>
                  <a:srgbClr val="124062"/>
                </a:solidFill>
                <a:latin typeface="Arial Black" panose="020B0A04020102020204" pitchFamily="34" charset="0"/>
                <a:ea typeface="创艺简细圆" pitchFamily="2" charset="-122"/>
                <a:cs typeface="Kartika" panose="02020503030404060203" pitchFamily="18" charset="0"/>
              </a:rPr>
              <a:t>合同条款中存在的主要问题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2" presetClass="entr" presetSubtype="4" decel="10000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ppt_x"/>
                                          </p:val>
                                        </p:tav>
                                        <p:tav tm="100000">
                                          <p:val>
                                            <p:strVal val="#ppt_x"/>
                                          </p:val>
                                        </p:tav>
                                      </p:tavLst>
                                    </p:anim>
                                    <p:anim calcmode="lin" valueType="num">
                                      <p:cBhvr additive="base">
                                        <p:cTn id="12" dur="10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decel="10000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1000" fill="hold"/>
                                        <p:tgtEl>
                                          <p:spTgt spid="14"/>
                                        </p:tgtEl>
                                        <p:attrNameLst>
                                          <p:attrName>ppt_x</p:attrName>
                                        </p:attrNameLst>
                                      </p:cBhvr>
                                      <p:tavLst>
                                        <p:tav tm="0">
                                          <p:val>
                                            <p:strVal val="#ppt_x"/>
                                          </p:val>
                                        </p:tav>
                                        <p:tav tm="100000">
                                          <p:val>
                                            <p:strVal val="#ppt_x"/>
                                          </p:val>
                                        </p:tav>
                                      </p:tavLst>
                                    </p:anim>
                                    <p:anim calcmode="lin" valueType="num">
                                      <p:cBhvr additive="base">
                                        <p:cTn id="17" dur="1000" fill="hold"/>
                                        <p:tgtEl>
                                          <p:spTgt spid="14"/>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4" decel="10000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1000" fill="hold"/>
                                        <p:tgtEl>
                                          <p:spTgt spid="15"/>
                                        </p:tgtEl>
                                        <p:attrNameLst>
                                          <p:attrName>ppt_x</p:attrName>
                                        </p:attrNameLst>
                                      </p:cBhvr>
                                      <p:tavLst>
                                        <p:tav tm="0">
                                          <p:val>
                                            <p:strVal val="#ppt_x"/>
                                          </p:val>
                                        </p:tav>
                                        <p:tav tm="100000">
                                          <p:val>
                                            <p:strVal val="#ppt_x"/>
                                          </p:val>
                                        </p:tav>
                                      </p:tavLst>
                                    </p:anim>
                                    <p:anim calcmode="lin" valueType="num">
                                      <p:cBhvr additive="base">
                                        <p:cTn id="22" dur="100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4000"/>
                            </p:stCondLst>
                            <p:childTnLst>
                              <p:par>
                                <p:cTn id="24" presetID="22" presetClass="entr" presetSubtype="4"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childTnLst>
                          </p:cTn>
                        </p:par>
                        <p:par>
                          <p:cTn id="27" fill="hold">
                            <p:stCondLst>
                              <p:cond delay="4500"/>
                            </p:stCondLst>
                            <p:childTnLst>
                              <p:par>
                                <p:cTn id="28" presetID="23" presetClass="entr" presetSubtype="272"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strVal val="2/3*#ppt_w"/>
                                          </p:val>
                                        </p:tav>
                                        <p:tav tm="100000">
                                          <p:val>
                                            <p:strVal val="#ppt_w"/>
                                          </p:val>
                                        </p:tav>
                                      </p:tavLst>
                                    </p:anim>
                                    <p:anim calcmode="lin" valueType="num">
                                      <p:cBhvr>
                                        <p:cTn id="31" dur="500" fill="hold"/>
                                        <p:tgtEl>
                                          <p:spTgt spid="17"/>
                                        </p:tgtEl>
                                        <p:attrNameLst>
                                          <p:attrName>ppt_h</p:attrName>
                                        </p:attrNameLst>
                                      </p:cBhvr>
                                      <p:tavLst>
                                        <p:tav tm="0">
                                          <p:val>
                                            <p:strVal val="2/3*#ppt_h"/>
                                          </p:val>
                                        </p:tav>
                                        <p:tav tm="100000">
                                          <p:val>
                                            <p:strVal val="#ppt_h"/>
                                          </p:val>
                                        </p:tav>
                                      </p:tavLst>
                                    </p:anim>
                                  </p:childTnLst>
                                </p:cTn>
                              </p:par>
                            </p:childTnLst>
                          </p:cTn>
                        </p:par>
                        <p:par>
                          <p:cTn id="32" fill="hold">
                            <p:stCondLst>
                              <p:cond delay="5000"/>
                            </p:stCondLst>
                            <p:childTnLst>
                              <p:par>
                                <p:cTn id="33" presetID="22" presetClass="entr" presetSubtype="4"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par>
                          <p:cTn id="36" fill="hold">
                            <p:stCondLst>
                              <p:cond delay="5500"/>
                            </p:stCondLst>
                            <p:childTnLst>
                              <p:par>
                                <p:cTn id="37" presetID="23" presetClass="entr" presetSubtype="272"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strVal val="2/3*#ppt_w"/>
                                          </p:val>
                                        </p:tav>
                                        <p:tav tm="100000">
                                          <p:val>
                                            <p:strVal val="#ppt_w"/>
                                          </p:val>
                                        </p:tav>
                                      </p:tavLst>
                                    </p:anim>
                                    <p:anim calcmode="lin" valueType="num">
                                      <p:cBhvr>
                                        <p:cTn id="40" dur="500" fill="hold"/>
                                        <p:tgtEl>
                                          <p:spTgt spid="19"/>
                                        </p:tgtEl>
                                        <p:attrNameLst>
                                          <p:attrName>ppt_h</p:attrName>
                                        </p:attrNameLst>
                                      </p:cBhvr>
                                      <p:tavLst>
                                        <p:tav tm="0">
                                          <p:val>
                                            <p:strVal val="2/3*#ppt_h"/>
                                          </p:val>
                                        </p:tav>
                                        <p:tav tm="100000">
                                          <p:val>
                                            <p:strVal val="#ppt_h"/>
                                          </p:val>
                                        </p:tav>
                                      </p:tavLst>
                                    </p:anim>
                                  </p:childTnLst>
                                </p:cTn>
                              </p:par>
                            </p:childTnLst>
                          </p:cTn>
                        </p:par>
                        <p:par>
                          <p:cTn id="41" fill="hold">
                            <p:stCondLst>
                              <p:cond delay="6000"/>
                            </p:stCondLst>
                            <p:childTnLst>
                              <p:par>
                                <p:cTn id="42" presetID="22" presetClass="entr" presetSubtype="1" fill="hold"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up)">
                                      <p:cBhvr>
                                        <p:cTn id="44" dur="500"/>
                                        <p:tgtEl>
                                          <p:spTgt spid="20"/>
                                        </p:tgtEl>
                                      </p:cBhvr>
                                    </p:animEffect>
                                  </p:childTnLst>
                                </p:cTn>
                              </p:par>
                            </p:childTnLst>
                          </p:cTn>
                        </p:par>
                        <p:par>
                          <p:cTn id="45" fill="hold">
                            <p:stCondLst>
                              <p:cond delay="6500"/>
                            </p:stCondLst>
                            <p:childTnLst>
                              <p:par>
                                <p:cTn id="46" presetID="23" presetClass="entr" presetSubtype="272"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strVal val="2/3*#ppt_w"/>
                                          </p:val>
                                        </p:tav>
                                        <p:tav tm="100000">
                                          <p:val>
                                            <p:strVal val="#ppt_w"/>
                                          </p:val>
                                        </p:tav>
                                      </p:tavLst>
                                    </p:anim>
                                    <p:anim calcmode="lin" valueType="num">
                                      <p:cBhvr>
                                        <p:cTn id="49" dur="500" fill="hold"/>
                                        <p:tgtEl>
                                          <p:spTgt spid="21"/>
                                        </p:tgtEl>
                                        <p:attrNameLst>
                                          <p:attrName>ppt_h</p:attrName>
                                        </p:attrNameLst>
                                      </p:cBhvr>
                                      <p:tavLst>
                                        <p:tav tm="0">
                                          <p:val>
                                            <p:strVal val="2/3*#ppt_h"/>
                                          </p:val>
                                        </p:tav>
                                        <p:tav tm="100000">
                                          <p:val>
                                            <p:strVal val="#ppt_h"/>
                                          </p:val>
                                        </p:tav>
                                      </p:tavLst>
                                    </p:anim>
                                  </p:childTnLst>
                                </p:cTn>
                              </p:par>
                            </p:childTnLst>
                          </p:cTn>
                        </p:par>
                        <p:par>
                          <p:cTn id="50" fill="hold">
                            <p:stCondLst>
                              <p:cond delay="7000"/>
                            </p:stCondLst>
                            <p:childTnLst>
                              <p:par>
                                <p:cTn id="51" presetID="23" presetClass="entr" presetSubtype="272"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strVal val="2/3*#ppt_w"/>
                                          </p:val>
                                        </p:tav>
                                        <p:tav tm="100000">
                                          <p:val>
                                            <p:strVal val="#ppt_w"/>
                                          </p:val>
                                        </p:tav>
                                      </p:tavLst>
                                    </p:anim>
                                    <p:anim calcmode="lin" valueType="num">
                                      <p:cBhvr>
                                        <p:cTn id="54" dur="500" fill="hold"/>
                                        <p:tgtEl>
                                          <p:spTgt spid="2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p:bldP spid="19" grpId="0"/>
      <p:bldP spid="21" grpId="0"/>
      <p:bldP spid="2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16924" y="1556519"/>
            <a:ext cx="2152650" cy="368300"/>
          </a:xfrm>
          <a:prstGeom prst="rect">
            <a:avLst/>
          </a:prstGeom>
          <a:noFill/>
        </p:spPr>
        <p:txBody>
          <a:bodyPr wrap="none" rtlCol="0">
            <a:spAutoFit/>
          </a:bodyPr>
          <a:lstStyle/>
          <a:p>
            <a:r>
              <a:rPr lang="zh-CN" altLang="en-US" b="1" dirty="0">
                <a:solidFill>
                  <a:srgbClr val="124062"/>
                </a:solidFill>
                <a:latin typeface="微软雅黑" panose="020B0503020204020204" charset="-122"/>
                <a:ea typeface="微软雅黑" panose="020B0503020204020204" charset="-122"/>
              </a:rPr>
              <a:t>（</a:t>
            </a:r>
            <a:r>
              <a:rPr lang="en-US" altLang="zh-CN" b="1" dirty="0">
                <a:solidFill>
                  <a:srgbClr val="124062"/>
                </a:solidFill>
                <a:latin typeface="微软雅黑" panose="020B0503020204020204" charset="-122"/>
                <a:ea typeface="微软雅黑" panose="020B0503020204020204" charset="-122"/>
              </a:rPr>
              <a:t>6</a:t>
            </a:r>
            <a:r>
              <a:rPr lang="zh-CN" altLang="en-US" b="1" dirty="0">
                <a:solidFill>
                  <a:srgbClr val="124062"/>
                </a:solidFill>
                <a:latin typeface="微软雅黑" panose="020B0503020204020204" charset="-122"/>
                <a:ea typeface="微软雅黑" panose="020B0503020204020204" charset="-122"/>
              </a:rPr>
              <a:t>）不可抗力条款</a:t>
            </a:r>
          </a:p>
        </p:txBody>
      </p:sp>
      <p:sp>
        <p:nvSpPr>
          <p:cNvPr id="12" name="Freeform 6"/>
          <p:cNvSpPr/>
          <p:nvPr/>
        </p:nvSpPr>
        <p:spPr bwMode="auto">
          <a:xfrm>
            <a:off x="0" y="1301575"/>
            <a:ext cx="10939826" cy="5357246"/>
          </a:xfrm>
          <a:custGeom>
            <a:avLst/>
            <a:gdLst>
              <a:gd name="T0" fmla="*/ 0 w 2926"/>
              <a:gd name="T1" fmla="*/ 1135 h 2051"/>
              <a:gd name="T2" fmla="*/ 2430 w 2926"/>
              <a:gd name="T3" fmla="*/ 219 h 2051"/>
              <a:gd name="T4" fmla="*/ 2299 w 2926"/>
              <a:gd name="T5" fmla="*/ 184 h 2051"/>
              <a:gd name="T6" fmla="*/ 2830 w 2926"/>
              <a:gd name="T7" fmla="*/ 0 h 2051"/>
              <a:gd name="T8" fmla="*/ 2926 w 2926"/>
              <a:gd name="T9" fmla="*/ 347 h 2051"/>
              <a:gd name="T10" fmla="*/ 2759 w 2926"/>
              <a:gd name="T11" fmla="*/ 297 h 2051"/>
              <a:gd name="T12" fmla="*/ 0 w 2926"/>
              <a:gd name="T13" fmla="*/ 2051 h 2051"/>
              <a:gd name="T14" fmla="*/ 0 w 2926"/>
              <a:gd name="T15" fmla="*/ 1135 h 20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6" h="2051">
                <a:moveTo>
                  <a:pt x="0" y="1135"/>
                </a:moveTo>
                <a:cubicBezTo>
                  <a:pt x="0" y="1135"/>
                  <a:pt x="1636" y="928"/>
                  <a:pt x="2430" y="219"/>
                </a:cubicBezTo>
                <a:cubicBezTo>
                  <a:pt x="2299" y="184"/>
                  <a:pt x="2299" y="184"/>
                  <a:pt x="2299" y="184"/>
                </a:cubicBezTo>
                <a:cubicBezTo>
                  <a:pt x="2830" y="0"/>
                  <a:pt x="2830" y="0"/>
                  <a:pt x="2830" y="0"/>
                </a:cubicBezTo>
                <a:cubicBezTo>
                  <a:pt x="2926" y="347"/>
                  <a:pt x="2926" y="347"/>
                  <a:pt x="2926" y="347"/>
                </a:cubicBezTo>
                <a:cubicBezTo>
                  <a:pt x="2759" y="297"/>
                  <a:pt x="2759" y="297"/>
                  <a:pt x="2759" y="297"/>
                </a:cubicBezTo>
                <a:cubicBezTo>
                  <a:pt x="2759" y="297"/>
                  <a:pt x="2100" y="1316"/>
                  <a:pt x="0" y="2051"/>
                </a:cubicBezTo>
                <a:lnTo>
                  <a:pt x="0" y="1135"/>
                </a:lnTo>
                <a:close/>
              </a:path>
            </a:pathLst>
          </a:custGeom>
          <a:solidFill>
            <a:srgbClr val="537285">
              <a:alpha val="30000"/>
            </a:srgb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Bebas" pitchFamily="2" charset="0"/>
              <a:ea typeface="微软雅黑" panose="020B0503020204020204" charset="-122"/>
              <a:sym typeface="Bebas" pitchFamily="2" charset="0"/>
            </a:endParaRPr>
          </a:p>
        </p:txBody>
      </p:sp>
      <p:sp>
        <p:nvSpPr>
          <p:cNvPr id="13" name="椭圆 12"/>
          <p:cNvSpPr/>
          <p:nvPr/>
        </p:nvSpPr>
        <p:spPr>
          <a:xfrm>
            <a:off x="1641899" y="4098779"/>
            <a:ext cx="1501351" cy="1501349"/>
          </a:xfrm>
          <a:prstGeom prst="ellipse">
            <a:avLst/>
          </a:pr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solidFill>
                  <a:srgbClr val="FEFABC"/>
                </a:solidFill>
                <a:latin typeface="Bebas" pitchFamily="2" charset="0"/>
                <a:ea typeface="微软雅黑" panose="020B0503020204020204" charset="-122"/>
                <a:sym typeface="Bebas" pitchFamily="2" charset="0"/>
              </a:rPr>
              <a:t>瑕疵条款</a:t>
            </a:r>
          </a:p>
        </p:txBody>
      </p:sp>
      <p:sp>
        <p:nvSpPr>
          <p:cNvPr id="14" name="椭圆 13"/>
          <p:cNvSpPr/>
          <p:nvPr/>
        </p:nvSpPr>
        <p:spPr>
          <a:xfrm>
            <a:off x="4820647" y="3269727"/>
            <a:ext cx="1508716" cy="1508714"/>
          </a:xfrm>
          <a:prstGeom prst="ellipse">
            <a:avLst/>
          </a:prstGeom>
          <a:solidFill>
            <a:srgbClr val="537285"/>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solidFill>
                  <a:srgbClr val="FEFABC"/>
                </a:solidFill>
                <a:latin typeface="Bebas" pitchFamily="2" charset="0"/>
                <a:ea typeface="微软雅黑" panose="020B0503020204020204" charset="-122"/>
                <a:sym typeface="Bebas" pitchFamily="2" charset="0"/>
              </a:rPr>
              <a:t>前述条款存在的主要问题</a:t>
            </a:r>
          </a:p>
        </p:txBody>
      </p:sp>
      <p:sp>
        <p:nvSpPr>
          <p:cNvPr id="15" name="椭圆 14"/>
          <p:cNvSpPr/>
          <p:nvPr/>
        </p:nvSpPr>
        <p:spPr>
          <a:xfrm>
            <a:off x="7820685" y="1894627"/>
            <a:ext cx="1450111" cy="1450109"/>
          </a:xfrm>
          <a:prstGeom prst="ellipse">
            <a:avLst/>
          </a:pr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solidFill>
                  <a:srgbClr val="FEFABC"/>
                </a:solidFill>
                <a:latin typeface="Bebas" pitchFamily="2" charset="0"/>
                <a:ea typeface="微软雅黑" panose="020B0503020204020204" charset="-122"/>
                <a:sym typeface="Bebas" pitchFamily="2" charset="0"/>
              </a:rPr>
              <a:t>建议适用的合同条款</a:t>
            </a:r>
          </a:p>
        </p:txBody>
      </p:sp>
      <p:cxnSp>
        <p:nvCxnSpPr>
          <p:cNvPr id="16" name="肘形连接符 15"/>
          <p:cNvCxnSpPr>
            <a:stCxn id="13" idx="0"/>
            <a:endCxn id="17" idx="3"/>
          </p:cNvCxnSpPr>
          <p:nvPr/>
        </p:nvCxnSpPr>
        <p:spPr>
          <a:xfrm rot="5400000" flipH="1" flipV="1">
            <a:off x="2130441" y="3045551"/>
            <a:ext cx="1315363" cy="791094"/>
          </a:xfrm>
          <a:prstGeom prst="bentConnector4">
            <a:avLst>
              <a:gd name="adj1" fmla="val 26832"/>
              <a:gd name="adj2" fmla="val 128897"/>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624174" y="2173922"/>
            <a:ext cx="2559495" cy="1218988"/>
          </a:xfrm>
          <a:prstGeom prst="rect">
            <a:avLst/>
          </a:prstGeom>
        </p:spPr>
        <p:txBody>
          <a:bodyPr wrap="square">
            <a:spAutoFit/>
          </a:bodyPr>
          <a:lstStyle/>
          <a:p>
            <a:pPr marL="228600" indent="-228600" algn="just">
              <a:lnSpc>
                <a:spcPct val="150000"/>
              </a:lnSpc>
              <a:buFont typeface="+mj-ea"/>
              <a:buAutoNum type="circleNumDbPlain"/>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因不可抗力因素，导致一方迟延或未能履行合同项下义务的，遭受不可抗力因素一方不承担违约责任，但应及时通知合同另一方，双方协商确定解决措施。</a:t>
            </a:r>
          </a:p>
        </p:txBody>
      </p:sp>
      <p:cxnSp>
        <p:nvCxnSpPr>
          <p:cNvPr id="18" name="肘形连接符 17"/>
          <p:cNvCxnSpPr>
            <a:stCxn id="14" idx="0"/>
            <a:endCxn id="19" idx="3"/>
          </p:cNvCxnSpPr>
          <p:nvPr/>
        </p:nvCxnSpPr>
        <p:spPr>
          <a:xfrm rot="5400000" flipH="1" flipV="1">
            <a:off x="5739561" y="1998889"/>
            <a:ext cx="1106283" cy="1435395"/>
          </a:xfrm>
          <a:prstGeom prst="bentConnector4">
            <a:avLst>
              <a:gd name="adj1" fmla="val 32264"/>
              <a:gd name="adj2" fmla="val 115926"/>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4186235" y="1771029"/>
            <a:ext cx="2824165" cy="784830"/>
          </a:xfrm>
          <a:prstGeom prst="rect">
            <a:avLst/>
          </a:prstGeom>
        </p:spPr>
        <p:txBody>
          <a:bodyPr wrap="square">
            <a:spAutoFit/>
          </a:bodyPr>
          <a:lstStyle/>
          <a:p>
            <a:pPr marL="228600" indent="-228600" algn="just">
              <a:lnSpc>
                <a:spcPct val="150000"/>
              </a:lnSpc>
              <a:buFont typeface="+mj-ea"/>
              <a:buAutoNum type="circleNumDbPlain"/>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不可抗力缺少限定词；</a:t>
            </a:r>
          </a:p>
          <a:p>
            <a:pPr marL="228600" indent="-228600" algn="just">
              <a:lnSpc>
                <a:spcPct val="150000"/>
              </a:lnSpc>
              <a:buFont typeface="+mj-ea"/>
              <a:buAutoNum type="circleNumDbPlain"/>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各行为（如通知、协商等）时限不明确；</a:t>
            </a:r>
          </a:p>
          <a:p>
            <a:pPr marL="228600" indent="-228600" algn="just">
              <a:lnSpc>
                <a:spcPct val="150000"/>
              </a:lnSpc>
              <a:buFont typeface="+mj-ea"/>
              <a:buAutoNum type="circleNumDbPlain"/>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未限定遭受不可抗力一方的合理措施义务。</a:t>
            </a:r>
          </a:p>
        </p:txBody>
      </p:sp>
      <p:cxnSp>
        <p:nvCxnSpPr>
          <p:cNvPr id="20" name="肘形连接符 19"/>
          <p:cNvCxnSpPr>
            <a:stCxn id="15" idx="4"/>
            <a:endCxn id="21" idx="1"/>
          </p:cNvCxnSpPr>
          <p:nvPr/>
        </p:nvCxnSpPr>
        <p:spPr>
          <a:xfrm rot="5400000">
            <a:off x="7873429" y="3775854"/>
            <a:ext cx="1103431" cy="241195"/>
          </a:xfrm>
          <a:prstGeom prst="bentConnector4">
            <a:avLst>
              <a:gd name="adj1" fmla="val 1462"/>
              <a:gd name="adj2" fmla="val 194778"/>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8304546" y="3377008"/>
            <a:ext cx="3754103" cy="2142318"/>
          </a:xfrm>
          <a:prstGeom prst="rect">
            <a:avLst/>
          </a:prstGeom>
        </p:spPr>
        <p:txBody>
          <a:bodyPr wrap="square">
            <a:spAutoFit/>
          </a:bodyPr>
          <a:lstStyle/>
          <a:p>
            <a:pPr marL="228600" indent="-228600" algn="just">
              <a:lnSpc>
                <a:spcPct val="150000"/>
              </a:lnSpc>
              <a:buFont typeface="+mj-ea"/>
              <a:buAutoNum type="circleNumDbPlain"/>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因不能预见、不能避免并不能克服的不可抗力因素而导致合同一方迟延或未能履行合同项下义务的，该遭受不可抗力因素一方并不因此承担违约责任，但其负有在前述不可抗力事件发生日起</a:t>
            </a: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15</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天内向合同另一方提供相关权威部门的证明以及如何履行合同的方案，同时应采取一切合理措施避免否则扩大，否则，就扩大损失仍负有违约赔偿责任。双方应依据该等不可抗力因素对合同履行的影响程度，而友好协商确定解决方式。如该等不可抗力因素持续时间长达</a:t>
            </a: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30</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日或已导致合同目的无法实现的，任何一方均有权要求解除合同。</a:t>
            </a:r>
          </a:p>
        </p:txBody>
      </p:sp>
      <p:sp>
        <p:nvSpPr>
          <p:cNvPr id="22" name="矩形 21"/>
          <p:cNvSpPr/>
          <p:nvPr/>
        </p:nvSpPr>
        <p:spPr>
          <a:xfrm>
            <a:off x="180483" y="5345017"/>
            <a:ext cx="11412893" cy="1477328"/>
          </a:xfrm>
          <a:prstGeom prst="rect">
            <a:avLst/>
          </a:prstGeom>
        </p:spPr>
        <p:txBody>
          <a:bodyPr wrap="square">
            <a:spAutoFit/>
          </a:bodyPr>
          <a:lstStyle/>
          <a:p>
            <a:pPr algn="just">
              <a:lnSpc>
                <a:spcPct val="150000"/>
              </a:lnSpc>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参考：</a:t>
            </a:r>
          </a:p>
          <a:p>
            <a:pPr marL="228600" indent="-228600" algn="just">
              <a:lnSpc>
                <a:spcPct val="150000"/>
              </a:lnSpc>
              <a:buFont typeface="+mj-ea"/>
              <a:buAutoNum type="circleNumDbPlain"/>
            </a:pP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合同法</a:t>
            </a: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第一百一十七条第二款：不可抗力，是指不能预见、不能避免并不能克服的客观情况。</a:t>
            </a:r>
          </a:p>
          <a:p>
            <a:pPr marL="228600" indent="-228600" algn="just">
              <a:lnSpc>
                <a:spcPct val="150000"/>
              </a:lnSpc>
              <a:buFont typeface="+mj-ea"/>
              <a:buAutoNum type="circleNumDbPlain"/>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情势变更：</a:t>
            </a: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最高人民法院关于适用</a:t>
            </a: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中华人民共和国合同法</a:t>
            </a: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若干问题的解释（二）</a:t>
            </a: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第二十六条：合同成立以后客观情况发生了当事人在订立合同时无法预见的、非不可抗力造成的不属于商业风险的重大变化，继续履行合同对于一方当事人明显不公平或者不能实现合同目的，当事人请求人民法院变更或者解除合同的，人民法院应当根据公平原则，并结合案件的实际情况确定是否变更或者解除。</a:t>
            </a:r>
          </a:p>
          <a:p>
            <a:pPr marL="228600" indent="-228600" algn="just">
              <a:lnSpc>
                <a:spcPct val="150000"/>
              </a:lnSpc>
              <a:buFont typeface="+mj-ea"/>
              <a:buAutoNum type="circleNumDbPlain"/>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普遍性的原料价格跌涨、政府政策指令变化、法律法规变化、主管部门要求等等。。</a:t>
            </a:r>
          </a:p>
        </p:txBody>
      </p:sp>
      <p:cxnSp>
        <p:nvCxnSpPr>
          <p:cNvPr id="25" name="直接连接符 24"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圆角矩形 25"/>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1205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三</a:t>
            </a:r>
          </a:p>
        </p:txBody>
      </p:sp>
      <p:cxnSp>
        <p:nvCxnSpPr>
          <p:cNvPr id="30" name="直接连接符 29"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文本框 4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259411" y="305226"/>
            <a:ext cx="3855720" cy="460375"/>
          </a:xfrm>
          <a:prstGeom prst="rect">
            <a:avLst/>
          </a:prstGeom>
          <a:noFill/>
        </p:spPr>
        <p:txBody>
          <a:bodyPr wrap="none" rtlCol="0">
            <a:spAutoFit/>
          </a:bodyPr>
          <a:lstStyle/>
          <a:p>
            <a:r>
              <a:rPr lang="zh-CN" altLang="en-US" sz="2400" b="1" dirty="0">
                <a:solidFill>
                  <a:srgbClr val="124062"/>
                </a:solidFill>
                <a:latin typeface="Arial Black" panose="020B0A04020102020204" pitchFamily="34" charset="0"/>
                <a:ea typeface="创艺简细圆" pitchFamily="2" charset="-122"/>
                <a:cs typeface="Kartika" panose="02020503030404060203" pitchFamily="18" charset="0"/>
              </a:rPr>
              <a:t>合同条款中存在的主要问题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2" presetClass="entr" presetSubtype="4" decel="10000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ppt_x"/>
                                          </p:val>
                                        </p:tav>
                                        <p:tav tm="100000">
                                          <p:val>
                                            <p:strVal val="#ppt_x"/>
                                          </p:val>
                                        </p:tav>
                                      </p:tavLst>
                                    </p:anim>
                                    <p:anim calcmode="lin" valueType="num">
                                      <p:cBhvr additive="base">
                                        <p:cTn id="12" dur="10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decel="10000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1000" fill="hold"/>
                                        <p:tgtEl>
                                          <p:spTgt spid="14"/>
                                        </p:tgtEl>
                                        <p:attrNameLst>
                                          <p:attrName>ppt_x</p:attrName>
                                        </p:attrNameLst>
                                      </p:cBhvr>
                                      <p:tavLst>
                                        <p:tav tm="0">
                                          <p:val>
                                            <p:strVal val="#ppt_x"/>
                                          </p:val>
                                        </p:tav>
                                        <p:tav tm="100000">
                                          <p:val>
                                            <p:strVal val="#ppt_x"/>
                                          </p:val>
                                        </p:tav>
                                      </p:tavLst>
                                    </p:anim>
                                    <p:anim calcmode="lin" valueType="num">
                                      <p:cBhvr additive="base">
                                        <p:cTn id="17" dur="1000" fill="hold"/>
                                        <p:tgtEl>
                                          <p:spTgt spid="14"/>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4" decel="10000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1000" fill="hold"/>
                                        <p:tgtEl>
                                          <p:spTgt spid="15"/>
                                        </p:tgtEl>
                                        <p:attrNameLst>
                                          <p:attrName>ppt_x</p:attrName>
                                        </p:attrNameLst>
                                      </p:cBhvr>
                                      <p:tavLst>
                                        <p:tav tm="0">
                                          <p:val>
                                            <p:strVal val="#ppt_x"/>
                                          </p:val>
                                        </p:tav>
                                        <p:tav tm="100000">
                                          <p:val>
                                            <p:strVal val="#ppt_x"/>
                                          </p:val>
                                        </p:tav>
                                      </p:tavLst>
                                    </p:anim>
                                    <p:anim calcmode="lin" valueType="num">
                                      <p:cBhvr additive="base">
                                        <p:cTn id="22" dur="100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4000"/>
                            </p:stCondLst>
                            <p:childTnLst>
                              <p:par>
                                <p:cTn id="24" presetID="22" presetClass="entr" presetSubtype="4"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childTnLst>
                          </p:cTn>
                        </p:par>
                        <p:par>
                          <p:cTn id="27" fill="hold">
                            <p:stCondLst>
                              <p:cond delay="4500"/>
                            </p:stCondLst>
                            <p:childTnLst>
                              <p:par>
                                <p:cTn id="28" presetID="23" presetClass="entr" presetSubtype="272"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strVal val="2/3*#ppt_w"/>
                                          </p:val>
                                        </p:tav>
                                        <p:tav tm="100000">
                                          <p:val>
                                            <p:strVal val="#ppt_w"/>
                                          </p:val>
                                        </p:tav>
                                      </p:tavLst>
                                    </p:anim>
                                    <p:anim calcmode="lin" valueType="num">
                                      <p:cBhvr>
                                        <p:cTn id="31" dur="500" fill="hold"/>
                                        <p:tgtEl>
                                          <p:spTgt spid="17"/>
                                        </p:tgtEl>
                                        <p:attrNameLst>
                                          <p:attrName>ppt_h</p:attrName>
                                        </p:attrNameLst>
                                      </p:cBhvr>
                                      <p:tavLst>
                                        <p:tav tm="0">
                                          <p:val>
                                            <p:strVal val="2/3*#ppt_h"/>
                                          </p:val>
                                        </p:tav>
                                        <p:tav tm="100000">
                                          <p:val>
                                            <p:strVal val="#ppt_h"/>
                                          </p:val>
                                        </p:tav>
                                      </p:tavLst>
                                    </p:anim>
                                  </p:childTnLst>
                                </p:cTn>
                              </p:par>
                            </p:childTnLst>
                          </p:cTn>
                        </p:par>
                        <p:par>
                          <p:cTn id="32" fill="hold">
                            <p:stCondLst>
                              <p:cond delay="5000"/>
                            </p:stCondLst>
                            <p:childTnLst>
                              <p:par>
                                <p:cTn id="33" presetID="22" presetClass="entr" presetSubtype="4"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par>
                          <p:cTn id="36" fill="hold">
                            <p:stCondLst>
                              <p:cond delay="5500"/>
                            </p:stCondLst>
                            <p:childTnLst>
                              <p:par>
                                <p:cTn id="37" presetID="23" presetClass="entr" presetSubtype="272"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strVal val="2/3*#ppt_w"/>
                                          </p:val>
                                        </p:tav>
                                        <p:tav tm="100000">
                                          <p:val>
                                            <p:strVal val="#ppt_w"/>
                                          </p:val>
                                        </p:tav>
                                      </p:tavLst>
                                    </p:anim>
                                    <p:anim calcmode="lin" valueType="num">
                                      <p:cBhvr>
                                        <p:cTn id="40" dur="500" fill="hold"/>
                                        <p:tgtEl>
                                          <p:spTgt spid="19"/>
                                        </p:tgtEl>
                                        <p:attrNameLst>
                                          <p:attrName>ppt_h</p:attrName>
                                        </p:attrNameLst>
                                      </p:cBhvr>
                                      <p:tavLst>
                                        <p:tav tm="0">
                                          <p:val>
                                            <p:strVal val="2/3*#ppt_h"/>
                                          </p:val>
                                        </p:tav>
                                        <p:tav tm="100000">
                                          <p:val>
                                            <p:strVal val="#ppt_h"/>
                                          </p:val>
                                        </p:tav>
                                      </p:tavLst>
                                    </p:anim>
                                  </p:childTnLst>
                                </p:cTn>
                              </p:par>
                            </p:childTnLst>
                          </p:cTn>
                        </p:par>
                        <p:par>
                          <p:cTn id="41" fill="hold">
                            <p:stCondLst>
                              <p:cond delay="6000"/>
                            </p:stCondLst>
                            <p:childTnLst>
                              <p:par>
                                <p:cTn id="42" presetID="22" presetClass="entr" presetSubtype="1" fill="hold"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up)">
                                      <p:cBhvr>
                                        <p:cTn id="44" dur="500"/>
                                        <p:tgtEl>
                                          <p:spTgt spid="20"/>
                                        </p:tgtEl>
                                      </p:cBhvr>
                                    </p:animEffect>
                                  </p:childTnLst>
                                </p:cTn>
                              </p:par>
                            </p:childTnLst>
                          </p:cTn>
                        </p:par>
                        <p:par>
                          <p:cTn id="45" fill="hold">
                            <p:stCondLst>
                              <p:cond delay="6500"/>
                            </p:stCondLst>
                            <p:childTnLst>
                              <p:par>
                                <p:cTn id="46" presetID="23" presetClass="entr" presetSubtype="272"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strVal val="2/3*#ppt_w"/>
                                          </p:val>
                                        </p:tav>
                                        <p:tav tm="100000">
                                          <p:val>
                                            <p:strVal val="#ppt_w"/>
                                          </p:val>
                                        </p:tav>
                                      </p:tavLst>
                                    </p:anim>
                                    <p:anim calcmode="lin" valueType="num">
                                      <p:cBhvr>
                                        <p:cTn id="49" dur="500" fill="hold"/>
                                        <p:tgtEl>
                                          <p:spTgt spid="21"/>
                                        </p:tgtEl>
                                        <p:attrNameLst>
                                          <p:attrName>ppt_h</p:attrName>
                                        </p:attrNameLst>
                                      </p:cBhvr>
                                      <p:tavLst>
                                        <p:tav tm="0">
                                          <p:val>
                                            <p:strVal val="2/3*#ppt_h"/>
                                          </p:val>
                                        </p:tav>
                                        <p:tav tm="100000">
                                          <p:val>
                                            <p:strVal val="#ppt_h"/>
                                          </p:val>
                                        </p:tav>
                                      </p:tavLst>
                                    </p:anim>
                                  </p:childTnLst>
                                </p:cTn>
                              </p:par>
                            </p:childTnLst>
                          </p:cTn>
                        </p:par>
                        <p:par>
                          <p:cTn id="50" fill="hold">
                            <p:stCondLst>
                              <p:cond delay="7000"/>
                            </p:stCondLst>
                            <p:childTnLst>
                              <p:par>
                                <p:cTn id="51" presetID="23" presetClass="entr" presetSubtype="272"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strVal val="2/3*#ppt_w"/>
                                          </p:val>
                                        </p:tav>
                                        <p:tav tm="100000">
                                          <p:val>
                                            <p:strVal val="#ppt_w"/>
                                          </p:val>
                                        </p:tav>
                                      </p:tavLst>
                                    </p:anim>
                                    <p:anim calcmode="lin" valueType="num">
                                      <p:cBhvr>
                                        <p:cTn id="54" dur="500" fill="hold"/>
                                        <p:tgtEl>
                                          <p:spTgt spid="2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p:bldP spid="19" grpId="0"/>
      <p:bldP spid="21" grpId="0"/>
      <p:bldP spid="2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16926" y="1455155"/>
            <a:ext cx="2152650" cy="368300"/>
          </a:xfrm>
          <a:prstGeom prst="rect">
            <a:avLst/>
          </a:prstGeom>
          <a:noFill/>
        </p:spPr>
        <p:txBody>
          <a:bodyPr wrap="none" rtlCol="0">
            <a:spAutoFit/>
          </a:bodyPr>
          <a:lstStyle/>
          <a:p>
            <a:r>
              <a:rPr lang="zh-CN" altLang="en-US" b="1" dirty="0">
                <a:solidFill>
                  <a:srgbClr val="124062"/>
                </a:solidFill>
                <a:latin typeface="微软雅黑" panose="020B0503020204020204" charset="-122"/>
                <a:ea typeface="微软雅黑" panose="020B0503020204020204" charset="-122"/>
              </a:rPr>
              <a:t>（</a:t>
            </a:r>
            <a:r>
              <a:rPr lang="en-US" altLang="zh-CN" b="1" dirty="0">
                <a:solidFill>
                  <a:srgbClr val="124062"/>
                </a:solidFill>
                <a:latin typeface="微软雅黑" panose="020B0503020204020204" charset="-122"/>
                <a:ea typeface="微软雅黑" panose="020B0503020204020204" charset="-122"/>
              </a:rPr>
              <a:t>7</a:t>
            </a:r>
            <a:r>
              <a:rPr lang="zh-CN" altLang="en-US" b="1" dirty="0">
                <a:solidFill>
                  <a:srgbClr val="124062"/>
                </a:solidFill>
                <a:latin typeface="微软雅黑" panose="020B0503020204020204" charset="-122"/>
                <a:ea typeface="微软雅黑" panose="020B0503020204020204" charset="-122"/>
              </a:rPr>
              <a:t>）争议处理条款</a:t>
            </a:r>
          </a:p>
        </p:txBody>
      </p:sp>
      <p:sp>
        <p:nvSpPr>
          <p:cNvPr id="12" name="Freeform 6"/>
          <p:cNvSpPr/>
          <p:nvPr/>
        </p:nvSpPr>
        <p:spPr bwMode="auto">
          <a:xfrm>
            <a:off x="0" y="1301575"/>
            <a:ext cx="10939826" cy="5357246"/>
          </a:xfrm>
          <a:custGeom>
            <a:avLst/>
            <a:gdLst>
              <a:gd name="T0" fmla="*/ 0 w 2926"/>
              <a:gd name="T1" fmla="*/ 1135 h 2051"/>
              <a:gd name="T2" fmla="*/ 2430 w 2926"/>
              <a:gd name="T3" fmla="*/ 219 h 2051"/>
              <a:gd name="T4" fmla="*/ 2299 w 2926"/>
              <a:gd name="T5" fmla="*/ 184 h 2051"/>
              <a:gd name="T6" fmla="*/ 2830 w 2926"/>
              <a:gd name="T7" fmla="*/ 0 h 2051"/>
              <a:gd name="T8" fmla="*/ 2926 w 2926"/>
              <a:gd name="T9" fmla="*/ 347 h 2051"/>
              <a:gd name="T10" fmla="*/ 2759 w 2926"/>
              <a:gd name="T11" fmla="*/ 297 h 2051"/>
              <a:gd name="T12" fmla="*/ 0 w 2926"/>
              <a:gd name="T13" fmla="*/ 2051 h 2051"/>
              <a:gd name="T14" fmla="*/ 0 w 2926"/>
              <a:gd name="T15" fmla="*/ 1135 h 20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6" h="2051">
                <a:moveTo>
                  <a:pt x="0" y="1135"/>
                </a:moveTo>
                <a:cubicBezTo>
                  <a:pt x="0" y="1135"/>
                  <a:pt x="1636" y="928"/>
                  <a:pt x="2430" y="219"/>
                </a:cubicBezTo>
                <a:cubicBezTo>
                  <a:pt x="2299" y="184"/>
                  <a:pt x="2299" y="184"/>
                  <a:pt x="2299" y="184"/>
                </a:cubicBezTo>
                <a:cubicBezTo>
                  <a:pt x="2830" y="0"/>
                  <a:pt x="2830" y="0"/>
                  <a:pt x="2830" y="0"/>
                </a:cubicBezTo>
                <a:cubicBezTo>
                  <a:pt x="2926" y="347"/>
                  <a:pt x="2926" y="347"/>
                  <a:pt x="2926" y="347"/>
                </a:cubicBezTo>
                <a:cubicBezTo>
                  <a:pt x="2759" y="297"/>
                  <a:pt x="2759" y="297"/>
                  <a:pt x="2759" y="297"/>
                </a:cubicBezTo>
                <a:cubicBezTo>
                  <a:pt x="2759" y="297"/>
                  <a:pt x="2100" y="1316"/>
                  <a:pt x="0" y="2051"/>
                </a:cubicBezTo>
                <a:lnTo>
                  <a:pt x="0" y="1135"/>
                </a:lnTo>
                <a:close/>
              </a:path>
            </a:pathLst>
          </a:custGeom>
          <a:solidFill>
            <a:srgbClr val="537285">
              <a:alpha val="30000"/>
            </a:srgb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Bebas" pitchFamily="2" charset="0"/>
              <a:ea typeface="微软雅黑" panose="020B0503020204020204" charset="-122"/>
              <a:sym typeface="Bebas" pitchFamily="2" charset="0"/>
            </a:endParaRPr>
          </a:p>
        </p:txBody>
      </p:sp>
      <p:sp>
        <p:nvSpPr>
          <p:cNvPr id="13" name="椭圆 12"/>
          <p:cNvSpPr/>
          <p:nvPr/>
        </p:nvSpPr>
        <p:spPr>
          <a:xfrm>
            <a:off x="1641899" y="4098779"/>
            <a:ext cx="1501351" cy="1501349"/>
          </a:xfrm>
          <a:prstGeom prst="ellipse">
            <a:avLst/>
          </a:pr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solidFill>
                  <a:srgbClr val="FEFABC"/>
                </a:solidFill>
                <a:latin typeface="Bebas" pitchFamily="2" charset="0"/>
                <a:ea typeface="微软雅黑" panose="020B0503020204020204" charset="-122"/>
                <a:sym typeface="Bebas" pitchFamily="2" charset="0"/>
              </a:rPr>
              <a:t>瑕疵条款</a:t>
            </a:r>
          </a:p>
        </p:txBody>
      </p:sp>
      <p:sp>
        <p:nvSpPr>
          <p:cNvPr id="14" name="椭圆 13"/>
          <p:cNvSpPr/>
          <p:nvPr/>
        </p:nvSpPr>
        <p:spPr>
          <a:xfrm>
            <a:off x="4820647" y="3269727"/>
            <a:ext cx="1508716" cy="1508714"/>
          </a:xfrm>
          <a:prstGeom prst="ellipse">
            <a:avLst/>
          </a:prstGeom>
          <a:solidFill>
            <a:srgbClr val="537285"/>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solidFill>
                  <a:srgbClr val="FEFABC"/>
                </a:solidFill>
                <a:latin typeface="Bebas" pitchFamily="2" charset="0"/>
                <a:ea typeface="微软雅黑" panose="020B0503020204020204" charset="-122"/>
                <a:sym typeface="Bebas" pitchFamily="2" charset="0"/>
              </a:rPr>
              <a:t>前述条款存在的主要问题</a:t>
            </a:r>
          </a:p>
        </p:txBody>
      </p:sp>
      <p:sp>
        <p:nvSpPr>
          <p:cNvPr id="15" name="椭圆 14"/>
          <p:cNvSpPr/>
          <p:nvPr/>
        </p:nvSpPr>
        <p:spPr>
          <a:xfrm>
            <a:off x="7820685" y="1894627"/>
            <a:ext cx="1450111" cy="1450109"/>
          </a:xfrm>
          <a:prstGeom prst="ellipse">
            <a:avLst/>
          </a:pr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solidFill>
                  <a:srgbClr val="FEFABC"/>
                </a:solidFill>
                <a:latin typeface="Bebas" pitchFamily="2" charset="0"/>
                <a:ea typeface="微软雅黑" panose="020B0503020204020204" charset="-122"/>
                <a:sym typeface="Bebas" pitchFamily="2" charset="0"/>
              </a:rPr>
              <a:t>建议适用的合同条款</a:t>
            </a:r>
          </a:p>
        </p:txBody>
      </p:sp>
      <p:cxnSp>
        <p:nvCxnSpPr>
          <p:cNvPr id="16" name="肘形连接符 15"/>
          <p:cNvCxnSpPr>
            <a:stCxn id="13" idx="0"/>
            <a:endCxn id="17" idx="3"/>
          </p:cNvCxnSpPr>
          <p:nvPr/>
        </p:nvCxnSpPr>
        <p:spPr>
          <a:xfrm rot="5400000" flipH="1" flipV="1">
            <a:off x="1958178" y="2825400"/>
            <a:ext cx="1707776" cy="838982"/>
          </a:xfrm>
          <a:prstGeom prst="bentConnector4">
            <a:avLst>
              <a:gd name="adj1" fmla="val 35534"/>
              <a:gd name="adj2" fmla="val 127247"/>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672062" y="1896925"/>
            <a:ext cx="2559495" cy="988156"/>
          </a:xfrm>
          <a:prstGeom prst="rect">
            <a:avLst/>
          </a:prstGeom>
        </p:spPr>
        <p:txBody>
          <a:bodyPr wrap="square">
            <a:spAutoFit/>
          </a:bodyPr>
          <a:lstStyle/>
          <a:p>
            <a:pPr marL="228600" indent="-228600" algn="just">
              <a:lnSpc>
                <a:spcPct val="150000"/>
              </a:lnSpc>
              <a:buFont typeface="+mj-ea"/>
              <a:buAutoNum type="circleNumDbPlain"/>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本合同在履行过程中，如发生争议，双方友好协商解决，如协商不成，任何一方均可向人民法院起诉或向仲裁机构申请仲裁裁决。</a:t>
            </a:r>
          </a:p>
        </p:txBody>
      </p:sp>
      <p:cxnSp>
        <p:nvCxnSpPr>
          <p:cNvPr id="18" name="肘形连接符 17"/>
          <p:cNvCxnSpPr>
            <a:stCxn id="14" idx="0"/>
            <a:endCxn id="19" idx="3"/>
          </p:cNvCxnSpPr>
          <p:nvPr/>
        </p:nvCxnSpPr>
        <p:spPr>
          <a:xfrm rot="5400000" flipH="1" flipV="1">
            <a:off x="5809879" y="2108731"/>
            <a:ext cx="926122" cy="1395870"/>
          </a:xfrm>
          <a:prstGeom prst="bentConnector4">
            <a:avLst>
              <a:gd name="adj1" fmla="val 22583"/>
              <a:gd name="adj2" fmla="val 116377"/>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4146710" y="1835773"/>
            <a:ext cx="2824165" cy="1015663"/>
          </a:xfrm>
          <a:prstGeom prst="rect">
            <a:avLst/>
          </a:prstGeom>
        </p:spPr>
        <p:txBody>
          <a:bodyPr wrap="square">
            <a:spAutoFit/>
          </a:bodyPr>
          <a:lstStyle/>
          <a:p>
            <a:pPr marL="228600" indent="-228600" algn="just">
              <a:lnSpc>
                <a:spcPct val="150000"/>
              </a:lnSpc>
              <a:buFont typeface="+mj-ea"/>
              <a:buAutoNum type="circleNumDbPlain"/>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忽视签订过程中的争议处理机构确定问题；</a:t>
            </a:r>
          </a:p>
          <a:p>
            <a:pPr marL="228600" indent="-228600" algn="just">
              <a:lnSpc>
                <a:spcPct val="150000"/>
              </a:lnSpc>
              <a:buFont typeface="+mj-ea"/>
              <a:buAutoNum type="circleNumDbPlain"/>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协商解决期限不明；</a:t>
            </a:r>
          </a:p>
          <a:p>
            <a:pPr marL="228600" indent="-228600" algn="just">
              <a:lnSpc>
                <a:spcPct val="150000"/>
              </a:lnSpc>
              <a:buFont typeface="+mj-ea"/>
              <a:buAutoNum type="circleNumDbPlain"/>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诉讼管辖地不明确；</a:t>
            </a:r>
          </a:p>
          <a:p>
            <a:pPr marL="228600" indent="-228600" algn="just">
              <a:lnSpc>
                <a:spcPct val="150000"/>
              </a:lnSpc>
              <a:buFont typeface="+mj-ea"/>
              <a:buAutoNum type="circleNumDbPlain"/>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违反了仲裁唯一性要求。</a:t>
            </a:r>
          </a:p>
        </p:txBody>
      </p:sp>
      <p:cxnSp>
        <p:nvCxnSpPr>
          <p:cNvPr id="20" name="肘形连接符 19"/>
          <p:cNvCxnSpPr>
            <a:stCxn id="15" idx="4"/>
            <a:endCxn id="21" idx="1"/>
          </p:cNvCxnSpPr>
          <p:nvPr/>
        </p:nvCxnSpPr>
        <p:spPr>
          <a:xfrm rot="5400000">
            <a:off x="7924260" y="3725023"/>
            <a:ext cx="1001768" cy="241195"/>
          </a:xfrm>
          <a:prstGeom prst="bentConnector4">
            <a:avLst>
              <a:gd name="adj1" fmla="val 1611"/>
              <a:gd name="adj2" fmla="val 194778"/>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8304546" y="3377008"/>
            <a:ext cx="3754103" cy="1938992"/>
          </a:xfrm>
          <a:prstGeom prst="rect">
            <a:avLst/>
          </a:prstGeom>
        </p:spPr>
        <p:txBody>
          <a:bodyPr wrap="square">
            <a:spAutoFit/>
          </a:bodyPr>
          <a:lstStyle/>
          <a:p>
            <a:pPr marL="228600" indent="-228600" algn="just">
              <a:lnSpc>
                <a:spcPct val="150000"/>
              </a:lnSpc>
              <a:buFont typeface="+mj-ea"/>
              <a:buAutoNum type="circleNumDbPlain"/>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本合同在签署及履行过程中，如发生争议，双方应友好协商解决，如争议发生后</a:t>
            </a: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15</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日内仍未达成一致意见的，双方同意向</a:t>
            </a:r>
            <a:r>
              <a:rPr lang="en-US" altLang="zh-CN" sz="1000" dirty="0" err="1">
                <a:solidFill>
                  <a:schemeClr val="tx1">
                    <a:lumMod val="65000"/>
                    <a:lumOff val="35000"/>
                  </a:schemeClr>
                </a:solidFill>
                <a:latin typeface="Bebas" pitchFamily="2" charset="0"/>
                <a:ea typeface="微软雅黑" panose="020B0503020204020204" charset="-122"/>
                <a:sym typeface="Bebas" pitchFamily="2" charset="0"/>
              </a:rPr>
              <a:t>xxxx</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地（被告所在地、原告所在地、合同签订地、合同履行地、标的物所在地等）有管辖权的人民法院提起诉讼。</a:t>
            </a:r>
          </a:p>
          <a:p>
            <a:pPr marL="228600" indent="-228600" algn="just">
              <a:lnSpc>
                <a:spcPct val="150000"/>
              </a:lnSpc>
              <a:buFont typeface="+mj-ea"/>
              <a:buAutoNum type="circleNumDbPlain"/>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本合同在签署及履行过程中，如发生争议，双方应友好协商解决，如争议发生后</a:t>
            </a: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15</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日内仍未达成一致意见的，双方同意向</a:t>
            </a: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xxx</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仲裁委员会（必须确定具体仲裁机构名称，如有分支机构的仲裁委还需明示仲裁地点）申请仲裁。</a:t>
            </a:r>
          </a:p>
        </p:txBody>
      </p:sp>
      <p:sp>
        <p:nvSpPr>
          <p:cNvPr id="22" name="矩形 21"/>
          <p:cNvSpPr/>
          <p:nvPr/>
        </p:nvSpPr>
        <p:spPr>
          <a:xfrm>
            <a:off x="180483" y="5345017"/>
            <a:ext cx="11412893" cy="1246495"/>
          </a:xfrm>
          <a:prstGeom prst="rect">
            <a:avLst/>
          </a:prstGeom>
        </p:spPr>
        <p:txBody>
          <a:bodyPr wrap="square">
            <a:spAutoFit/>
          </a:bodyPr>
          <a:lstStyle/>
          <a:p>
            <a:pPr algn="just">
              <a:lnSpc>
                <a:spcPct val="150000"/>
              </a:lnSpc>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参考：</a:t>
            </a:r>
          </a:p>
          <a:p>
            <a:pPr marL="228600" indent="-228600" algn="just">
              <a:lnSpc>
                <a:spcPct val="150000"/>
              </a:lnSpc>
              <a:buFont typeface="+mj-ea"/>
              <a:buAutoNum type="circleNumDbPlain"/>
            </a:pP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仲裁法</a:t>
            </a: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第十八条：仲裁协议对仲裁事项或者仲裁委员会没有约定或者约定不明确的，当事人可以补充协议；达不成补充协议的，仲裁协议无效。</a:t>
            </a:r>
          </a:p>
          <a:p>
            <a:pPr marL="228600" indent="-228600" algn="just">
              <a:lnSpc>
                <a:spcPct val="150000"/>
              </a:lnSpc>
              <a:buFont typeface="+mj-ea"/>
              <a:buAutoNum type="circleNumDbPlain"/>
            </a:pP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民事诉讼法</a:t>
            </a: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第二十三条：因合同纠纷提起的诉讼，由被告住所地或者合同履行地人民法院管辖。</a:t>
            </a:r>
          </a:p>
          <a:p>
            <a:pPr marL="228600" indent="-228600" algn="just">
              <a:lnSpc>
                <a:spcPct val="150000"/>
              </a:lnSpc>
              <a:buFont typeface="+mj-ea"/>
              <a:buAutoNum type="circleNumDbPlain"/>
            </a:pP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民事诉讼法</a:t>
            </a: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第三十四条：合同或者其他财产权益纠纷的当事人可以书面协议选择被告住所地、合同履行地、合同签订地、原告住所地、标的物所在地等与争议有实际联系的地点的人民法院管辖，但不得违反本法对级别管辖和专属管辖的规定。</a:t>
            </a:r>
          </a:p>
        </p:txBody>
      </p:sp>
      <p:cxnSp>
        <p:nvCxnSpPr>
          <p:cNvPr id="24" name="直接连接符 2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圆角矩形 24"/>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1205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三</a:t>
            </a:r>
          </a:p>
        </p:txBody>
      </p:sp>
      <p:cxnSp>
        <p:nvCxnSpPr>
          <p:cNvPr id="29" name="直接连接符 28"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文本框 4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227586" y="289462"/>
            <a:ext cx="3855720" cy="460375"/>
          </a:xfrm>
          <a:prstGeom prst="rect">
            <a:avLst/>
          </a:prstGeom>
          <a:noFill/>
        </p:spPr>
        <p:txBody>
          <a:bodyPr wrap="none" rtlCol="0">
            <a:spAutoFit/>
          </a:bodyPr>
          <a:lstStyle/>
          <a:p>
            <a:r>
              <a:rPr lang="zh-CN" altLang="en-US" sz="2400" b="1" dirty="0">
                <a:solidFill>
                  <a:srgbClr val="124062"/>
                </a:solidFill>
                <a:latin typeface="Arial Black" panose="020B0A04020102020204" pitchFamily="34" charset="0"/>
                <a:ea typeface="创艺简细圆" pitchFamily="2" charset="-122"/>
                <a:cs typeface="Kartika" panose="02020503030404060203" pitchFamily="18" charset="0"/>
              </a:rPr>
              <a:t>合同条款中存在的主要问题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2" presetClass="entr" presetSubtype="4" decel="10000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ppt_x"/>
                                          </p:val>
                                        </p:tav>
                                        <p:tav tm="100000">
                                          <p:val>
                                            <p:strVal val="#ppt_x"/>
                                          </p:val>
                                        </p:tav>
                                      </p:tavLst>
                                    </p:anim>
                                    <p:anim calcmode="lin" valueType="num">
                                      <p:cBhvr additive="base">
                                        <p:cTn id="12" dur="10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decel="10000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1000" fill="hold"/>
                                        <p:tgtEl>
                                          <p:spTgt spid="14"/>
                                        </p:tgtEl>
                                        <p:attrNameLst>
                                          <p:attrName>ppt_x</p:attrName>
                                        </p:attrNameLst>
                                      </p:cBhvr>
                                      <p:tavLst>
                                        <p:tav tm="0">
                                          <p:val>
                                            <p:strVal val="#ppt_x"/>
                                          </p:val>
                                        </p:tav>
                                        <p:tav tm="100000">
                                          <p:val>
                                            <p:strVal val="#ppt_x"/>
                                          </p:val>
                                        </p:tav>
                                      </p:tavLst>
                                    </p:anim>
                                    <p:anim calcmode="lin" valueType="num">
                                      <p:cBhvr additive="base">
                                        <p:cTn id="17" dur="1000" fill="hold"/>
                                        <p:tgtEl>
                                          <p:spTgt spid="14"/>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4" decel="10000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1000" fill="hold"/>
                                        <p:tgtEl>
                                          <p:spTgt spid="15"/>
                                        </p:tgtEl>
                                        <p:attrNameLst>
                                          <p:attrName>ppt_x</p:attrName>
                                        </p:attrNameLst>
                                      </p:cBhvr>
                                      <p:tavLst>
                                        <p:tav tm="0">
                                          <p:val>
                                            <p:strVal val="#ppt_x"/>
                                          </p:val>
                                        </p:tav>
                                        <p:tav tm="100000">
                                          <p:val>
                                            <p:strVal val="#ppt_x"/>
                                          </p:val>
                                        </p:tav>
                                      </p:tavLst>
                                    </p:anim>
                                    <p:anim calcmode="lin" valueType="num">
                                      <p:cBhvr additive="base">
                                        <p:cTn id="22" dur="100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4000"/>
                            </p:stCondLst>
                            <p:childTnLst>
                              <p:par>
                                <p:cTn id="24" presetID="22" presetClass="entr" presetSubtype="4"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childTnLst>
                          </p:cTn>
                        </p:par>
                        <p:par>
                          <p:cTn id="27" fill="hold">
                            <p:stCondLst>
                              <p:cond delay="4500"/>
                            </p:stCondLst>
                            <p:childTnLst>
                              <p:par>
                                <p:cTn id="28" presetID="23" presetClass="entr" presetSubtype="272"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strVal val="2/3*#ppt_w"/>
                                          </p:val>
                                        </p:tav>
                                        <p:tav tm="100000">
                                          <p:val>
                                            <p:strVal val="#ppt_w"/>
                                          </p:val>
                                        </p:tav>
                                      </p:tavLst>
                                    </p:anim>
                                    <p:anim calcmode="lin" valueType="num">
                                      <p:cBhvr>
                                        <p:cTn id="31" dur="500" fill="hold"/>
                                        <p:tgtEl>
                                          <p:spTgt spid="17"/>
                                        </p:tgtEl>
                                        <p:attrNameLst>
                                          <p:attrName>ppt_h</p:attrName>
                                        </p:attrNameLst>
                                      </p:cBhvr>
                                      <p:tavLst>
                                        <p:tav tm="0">
                                          <p:val>
                                            <p:strVal val="2/3*#ppt_h"/>
                                          </p:val>
                                        </p:tav>
                                        <p:tav tm="100000">
                                          <p:val>
                                            <p:strVal val="#ppt_h"/>
                                          </p:val>
                                        </p:tav>
                                      </p:tavLst>
                                    </p:anim>
                                  </p:childTnLst>
                                </p:cTn>
                              </p:par>
                            </p:childTnLst>
                          </p:cTn>
                        </p:par>
                        <p:par>
                          <p:cTn id="32" fill="hold">
                            <p:stCondLst>
                              <p:cond delay="5000"/>
                            </p:stCondLst>
                            <p:childTnLst>
                              <p:par>
                                <p:cTn id="33" presetID="22" presetClass="entr" presetSubtype="4"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par>
                          <p:cTn id="36" fill="hold">
                            <p:stCondLst>
                              <p:cond delay="5500"/>
                            </p:stCondLst>
                            <p:childTnLst>
                              <p:par>
                                <p:cTn id="37" presetID="23" presetClass="entr" presetSubtype="272"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strVal val="2/3*#ppt_w"/>
                                          </p:val>
                                        </p:tav>
                                        <p:tav tm="100000">
                                          <p:val>
                                            <p:strVal val="#ppt_w"/>
                                          </p:val>
                                        </p:tav>
                                      </p:tavLst>
                                    </p:anim>
                                    <p:anim calcmode="lin" valueType="num">
                                      <p:cBhvr>
                                        <p:cTn id="40" dur="500" fill="hold"/>
                                        <p:tgtEl>
                                          <p:spTgt spid="19"/>
                                        </p:tgtEl>
                                        <p:attrNameLst>
                                          <p:attrName>ppt_h</p:attrName>
                                        </p:attrNameLst>
                                      </p:cBhvr>
                                      <p:tavLst>
                                        <p:tav tm="0">
                                          <p:val>
                                            <p:strVal val="2/3*#ppt_h"/>
                                          </p:val>
                                        </p:tav>
                                        <p:tav tm="100000">
                                          <p:val>
                                            <p:strVal val="#ppt_h"/>
                                          </p:val>
                                        </p:tav>
                                      </p:tavLst>
                                    </p:anim>
                                  </p:childTnLst>
                                </p:cTn>
                              </p:par>
                            </p:childTnLst>
                          </p:cTn>
                        </p:par>
                        <p:par>
                          <p:cTn id="41" fill="hold">
                            <p:stCondLst>
                              <p:cond delay="6000"/>
                            </p:stCondLst>
                            <p:childTnLst>
                              <p:par>
                                <p:cTn id="42" presetID="22" presetClass="entr" presetSubtype="1" fill="hold"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up)">
                                      <p:cBhvr>
                                        <p:cTn id="44" dur="500"/>
                                        <p:tgtEl>
                                          <p:spTgt spid="20"/>
                                        </p:tgtEl>
                                      </p:cBhvr>
                                    </p:animEffect>
                                  </p:childTnLst>
                                </p:cTn>
                              </p:par>
                            </p:childTnLst>
                          </p:cTn>
                        </p:par>
                        <p:par>
                          <p:cTn id="45" fill="hold">
                            <p:stCondLst>
                              <p:cond delay="6500"/>
                            </p:stCondLst>
                            <p:childTnLst>
                              <p:par>
                                <p:cTn id="46" presetID="23" presetClass="entr" presetSubtype="272"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strVal val="2/3*#ppt_w"/>
                                          </p:val>
                                        </p:tav>
                                        <p:tav tm="100000">
                                          <p:val>
                                            <p:strVal val="#ppt_w"/>
                                          </p:val>
                                        </p:tav>
                                      </p:tavLst>
                                    </p:anim>
                                    <p:anim calcmode="lin" valueType="num">
                                      <p:cBhvr>
                                        <p:cTn id="49" dur="500" fill="hold"/>
                                        <p:tgtEl>
                                          <p:spTgt spid="21"/>
                                        </p:tgtEl>
                                        <p:attrNameLst>
                                          <p:attrName>ppt_h</p:attrName>
                                        </p:attrNameLst>
                                      </p:cBhvr>
                                      <p:tavLst>
                                        <p:tav tm="0">
                                          <p:val>
                                            <p:strVal val="2/3*#ppt_h"/>
                                          </p:val>
                                        </p:tav>
                                        <p:tav tm="100000">
                                          <p:val>
                                            <p:strVal val="#ppt_h"/>
                                          </p:val>
                                        </p:tav>
                                      </p:tavLst>
                                    </p:anim>
                                  </p:childTnLst>
                                </p:cTn>
                              </p:par>
                            </p:childTnLst>
                          </p:cTn>
                        </p:par>
                        <p:par>
                          <p:cTn id="50" fill="hold">
                            <p:stCondLst>
                              <p:cond delay="7000"/>
                            </p:stCondLst>
                            <p:childTnLst>
                              <p:par>
                                <p:cTn id="51" presetID="23" presetClass="entr" presetSubtype="272"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strVal val="2/3*#ppt_w"/>
                                          </p:val>
                                        </p:tav>
                                        <p:tav tm="100000">
                                          <p:val>
                                            <p:strVal val="#ppt_w"/>
                                          </p:val>
                                        </p:tav>
                                      </p:tavLst>
                                    </p:anim>
                                    <p:anim calcmode="lin" valueType="num">
                                      <p:cBhvr>
                                        <p:cTn id="54" dur="500" fill="hold"/>
                                        <p:tgtEl>
                                          <p:spTgt spid="2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p:bldP spid="19" grpId="0"/>
      <p:bldP spid="21" grpId="0"/>
      <p:bldP spid="2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90345" y="1191935"/>
            <a:ext cx="2609850" cy="368300"/>
          </a:xfrm>
          <a:prstGeom prst="rect">
            <a:avLst/>
          </a:prstGeom>
          <a:noFill/>
        </p:spPr>
        <p:txBody>
          <a:bodyPr wrap="none" rtlCol="0">
            <a:spAutoFit/>
          </a:bodyPr>
          <a:lstStyle/>
          <a:p>
            <a:r>
              <a:rPr lang="zh-CN" altLang="en-US" b="1" dirty="0">
                <a:solidFill>
                  <a:srgbClr val="124062"/>
                </a:solidFill>
                <a:latin typeface="微软雅黑" panose="020B0503020204020204" charset="-122"/>
                <a:ea typeface="微软雅黑" panose="020B0503020204020204" charset="-122"/>
              </a:rPr>
              <a:t>（</a:t>
            </a:r>
            <a:r>
              <a:rPr lang="en-US" altLang="zh-CN" b="1" dirty="0">
                <a:solidFill>
                  <a:srgbClr val="124062"/>
                </a:solidFill>
                <a:latin typeface="微软雅黑" panose="020B0503020204020204" charset="-122"/>
                <a:ea typeface="微软雅黑" panose="020B0503020204020204" charset="-122"/>
              </a:rPr>
              <a:t>8</a:t>
            </a:r>
            <a:r>
              <a:rPr lang="zh-CN" altLang="en-US" b="1" dirty="0">
                <a:solidFill>
                  <a:srgbClr val="124062"/>
                </a:solidFill>
                <a:latin typeface="微软雅黑" panose="020B0503020204020204" charset="-122"/>
                <a:ea typeface="微软雅黑" panose="020B0503020204020204" charset="-122"/>
              </a:rPr>
              <a:t>）合同签署生效条款</a:t>
            </a:r>
          </a:p>
        </p:txBody>
      </p:sp>
      <p:sp>
        <p:nvSpPr>
          <p:cNvPr id="12" name="Freeform 6"/>
          <p:cNvSpPr/>
          <p:nvPr/>
        </p:nvSpPr>
        <p:spPr bwMode="auto">
          <a:xfrm>
            <a:off x="0" y="1301575"/>
            <a:ext cx="10939826" cy="5357246"/>
          </a:xfrm>
          <a:custGeom>
            <a:avLst/>
            <a:gdLst>
              <a:gd name="T0" fmla="*/ 0 w 2926"/>
              <a:gd name="T1" fmla="*/ 1135 h 2051"/>
              <a:gd name="T2" fmla="*/ 2430 w 2926"/>
              <a:gd name="T3" fmla="*/ 219 h 2051"/>
              <a:gd name="T4" fmla="*/ 2299 w 2926"/>
              <a:gd name="T5" fmla="*/ 184 h 2051"/>
              <a:gd name="T6" fmla="*/ 2830 w 2926"/>
              <a:gd name="T7" fmla="*/ 0 h 2051"/>
              <a:gd name="T8" fmla="*/ 2926 w 2926"/>
              <a:gd name="T9" fmla="*/ 347 h 2051"/>
              <a:gd name="T10" fmla="*/ 2759 w 2926"/>
              <a:gd name="T11" fmla="*/ 297 h 2051"/>
              <a:gd name="T12" fmla="*/ 0 w 2926"/>
              <a:gd name="T13" fmla="*/ 2051 h 2051"/>
              <a:gd name="T14" fmla="*/ 0 w 2926"/>
              <a:gd name="T15" fmla="*/ 1135 h 20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6" h="2051">
                <a:moveTo>
                  <a:pt x="0" y="1135"/>
                </a:moveTo>
                <a:cubicBezTo>
                  <a:pt x="0" y="1135"/>
                  <a:pt x="1636" y="928"/>
                  <a:pt x="2430" y="219"/>
                </a:cubicBezTo>
                <a:cubicBezTo>
                  <a:pt x="2299" y="184"/>
                  <a:pt x="2299" y="184"/>
                  <a:pt x="2299" y="184"/>
                </a:cubicBezTo>
                <a:cubicBezTo>
                  <a:pt x="2830" y="0"/>
                  <a:pt x="2830" y="0"/>
                  <a:pt x="2830" y="0"/>
                </a:cubicBezTo>
                <a:cubicBezTo>
                  <a:pt x="2926" y="347"/>
                  <a:pt x="2926" y="347"/>
                  <a:pt x="2926" y="347"/>
                </a:cubicBezTo>
                <a:cubicBezTo>
                  <a:pt x="2759" y="297"/>
                  <a:pt x="2759" y="297"/>
                  <a:pt x="2759" y="297"/>
                </a:cubicBezTo>
                <a:cubicBezTo>
                  <a:pt x="2759" y="297"/>
                  <a:pt x="2100" y="1316"/>
                  <a:pt x="0" y="2051"/>
                </a:cubicBezTo>
                <a:lnTo>
                  <a:pt x="0" y="1135"/>
                </a:lnTo>
                <a:close/>
              </a:path>
            </a:pathLst>
          </a:custGeom>
          <a:solidFill>
            <a:srgbClr val="537285">
              <a:alpha val="30000"/>
            </a:srgb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Bebas" pitchFamily="2" charset="0"/>
              <a:ea typeface="微软雅黑" panose="020B0503020204020204" charset="-122"/>
              <a:sym typeface="Bebas" pitchFamily="2" charset="0"/>
            </a:endParaRPr>
          </a:p>
        </p:txBody>
      </p:sp>
      <p:sp>
        <p:nvSpPr>
          <p:cNvPr id="13" name="椭圆 12"/>
          <p:cNvSpPr/>
          <p:nvPr/>
        </p:nvSpPr>
        <p:spPr>
          <a:xfrm>
            <a:off x="1641899" y="4098779"/>
            <a:ext cx="1501351" cy="1501349"/>
          </a:xfrm>
          <a:prstGeom prst="ellipse">
            <a:avLst/>
          </a:pr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solidFill>
                  <a:srgbClr val="FEFABC"/>
                </a:solidFill>
                <a:latin typeface="Bebas" pitchFamily="2" charset="0"/>
                <a:ea typeface="微软雅黑" panose="020B0503020204020204" charset="-122"/>
                <a:sym typeface="Bebas" pitchFamily="2" charset="0"/>
              </a:rPr>
              <a:t>瑕疵条款</a:t>
            </a:r>
          </a:p>
        </p:txBody>
      </p:sp>
      <p:sp>
        <p:nvSpPr>
          <p:cNvPr id="14" name="椭圆 13"/>
          <p:cNvSpPr/>
          <p:nvPr/>
        </p:nvSpPr>
        <p:spPr>
          <a:xfrm>
            <a:off x="4820647" y="3269727"/>
            <a:ext cx="1508716" cy="1508714"/>
          </a:xfrm>
          <a:prstGeom prst="ellipse">
            <a:avLst/>
          </a:prstGeom>
          <a:solidFill>
            <a:srgbClr val="537285"/>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solidFill>
                  <a:srgbClr val="FEFABC"/>
                </a:solidFill>
                <a:latin typeface="Bebas" pitchFamily="2" charset="0"/>
                <a:ea typeface="微软雅黑" panose="020B0503020204020204" charset="-122"/>
                <a:sym typeface="Bebas" pitchFamily="2" charset="0"/>
              </a:rPr>
              <a:t>前述条款存在的主要问题</a:t>
            </a:r>
          </a:p>
        </p:txBody>
      </p:sp>
      <p:sp>
        <p:nvSpPr>
          <p:cNvPr id="15" name="椭圆 14"/>
          <p:cNvSpPr/>
          <p:nvPr/>
        </p:nvSpPr>
        <p:spPr>
          <a:xfrm>
            <a:off x="7820685" y="1894627"/>
            <a:ext cx="1450111" cy="1450109"/>
          </a:xfrm>
          <a:prstGeom prst="ellipse">
            <a:avLst/>
          </a:pr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solidFill>
                  <a:srgbClr val="FEFABC"/>
                </a:solidFill>
                <a:latin typeface="Bebas" pitchFamily="2" charset="0"/>
                <a:ea typeface="微软雅黑" panose="020B0503020204020204" charset="-122"/>
                <a:sym typeface="Bebas" pitchFamily="2" charset="0"/>
              </a:rPr>
              <a:t>建议适用的合同条款</a:t>
            </a:r>
          </a:p>
        </p:txBody>
      </p:sp>
      <p:cxnSp>
        <p:nvCxnSpPr>
          <p:cNvPr id="16" name="肘形连接符 15"/>
          <p:cNvCxnSpPr>
            <a:stCxn id="13" idx="0"/>
            <a:endCxn id="17" idx="3"/>
          </p:cNvCxnSpPr>
          <p:nvPr/>
        </p:nvCxnSpPr>
        <p:spPr>
          <a:xfrm rot="5400000" flipH="1" flipV="1">
            <a:off x="1951011" y="2818235"/>
            <a:ext cx="1722109" cy="838981"/>
          </a:xfrm>
          <a:prstGeom prst="bentConnector4">
            <a:avLst>
              <a:gd name="adj1" fmla="val 39006"/>
              <a:gd name="adj2" fmla="val 127247"/>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672061" y="1998008"/>
            <a:ext cx="2559495" cy="757323"/>
          </a:xfrm>
          <a:prstGeom prst="rect">
            <a:avLst/>
          </a:prstGeom>
        </p:spPr>
        <p:txBody>
          <a:bodyPr wrap="square">
            <a:spAutoFit/>
          </a:bodyPr>
          <a:lstStyle/>
          <a:p>
            <a:pPr marL="228600" indent="-228600" algn="just">
              <a:lnSpc>
                <a:spcPct val="150000"/>
              </a:lnSpc>
              <a:buFont typeface="+mj-ea"/>
              <a:buAutoNum type="circleNumDbPlain"/>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本合同自双方代表签字盖章之日起生效，传真签署亦有效。协议一式两份，双方各持一份，具有同等法律效力。</a:t>
            </a:r>
          </a:p>
        </p:txBody>
      </p:sp>
      <p:cxnSp>
        <p:nvCxnSpPr>
          <p:cNvPr id="18" name="肘形连接符 17"/>
          <p:cNvCxnSpPr>
            <a:stCxn id="14" idx="0"/>
            <a:endCxn id="19" idx="3"/>
          </p:cNvCxnSpPr>
          <p:nvPr/>
        </p:nvCxnSpPr>
        <p:spPr>
          <a:xfrm rot="5400000" flipH="1" flipV="1">
            <a:off x="5754339" y="2197337"/>
            <a:ext cx="893056" cy="1251725"/>
          </a:xfrm>
          <a:prstGeom prst="bentConnector4">
            <a:avLst>
              <a:gd name="adj1" fmla="val 34491"/>
              <a:gd name="adj2" fmla="val 118263"/>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4947130" y="2099672"/>
            <a:ext cx="1879600" cy="553998"/>
          </a:xfrm>
          <a:prstGeom prst="rect">
            <a:avLst/>
          </a:prstGeom>
        </p:spPr>
        <p:txBody>
          <a:bodyPr wrap="square">
            <a:spAutoFit/>
          </a:bodyPr>
          <a:lstStyle/>
          <a:p>
            <a:pPr marL="228600" indent="-228600" algn="just">
              <a:lnSpc>
                <a:spcPct val="150000"/>
              </a:lnSpc>
              <a:buFont typeface="+mj-ea"/>
              <a:buAutoNum type="circleNumDbPlain"/>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签字盖章主体不明确；</a:t>
            </a:r>
          </a:p>
          <a:p>
            <a:pPr marL="228600" indent="-228600" algn="just">
              <a:lnSpc>
                <a:spcPct val="150000"/>
              </a:lnSpc>
              <a:buFont typeface="+mj-ea"/>
              <a:buAutoNum type="circleNumDbPlain"/>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传真签署方式约定不明。</a:t>
            </a:r>
          </a:p>
        </p:txBody>
      </p:sp>
      <p:cxnSp>
        <p:nvCxnSpPr>
          <p:cNvPr id="20" name="肘形连接符 19"/>
          <p:cNvCxnSpPr>
            <a:stCxn id="15" idx="4"/>
            <a:endCxn id="21" idx="1"/>
          </p:cNvCxnSpPr>
          <p:nvPr/>
        </p:nvCxnSpPr>
        <p:spPr>
          <a:xfrm rot="16200000" flipH="1">
            <a:off x="8335150" y="3555326"/>
            <a:ext cx="635462" cy="214281"/>
          </a:xfrm>
          <a:prstGeom prst="bentConnector2">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8760022" y="3356950"/>
            <a:ext cx="2833354" cy="1246495"/>
          </a:xfrm>
          <a:prstGeom prst="rect">
            <a:avLst/>
          </a:prstGeom>
        </p:spPr>
        <p:txBody>
          <a:bodyPr wrap="square">
            <a:spAutoFit/>
          </a:bodyPr>
          <a:lstStyle/>
          <a:p>
            <a:pPr marL="228600" indent="-228600" algn="just">
              <a:lnSpc>
                <a:spcPct val="150000"/>
              </a:lnSpc>
              <a:buFont typeface="+mj-ea"/>
              <a:buAutoNum type="circleNumDbPlain"/>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本合同自双方法定代表人或授权代表签字，并加盖公章之日起生效，如以传真方式签署的，买方指定传真号为：</a:t>
            </a:r>
            <a:r>
              <a:rPr lang="en-US" altLang="zh-CN" sz="1000" dirty="0" err="1">
                <a:solidFill>
                  <a:schemeClr val="tx1">
                    <a:lumMod val="65000"/>
                    <a:lumOff val="35000"/>
                  </a:schemeClr>
                </a:solidFill>
                <a:latin typeface="Bebas" pitchFamily="2" charset="0"/>
                <a:ea typeface="微软雅黑" panose="020B0503020204020204" charset="-122"/>
                <a:sym typeface="Bebas" pitchFamily="2" charset="0"/>
              </a:rPr>
              <a:t>xxxxxxxxx</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，卖方指定传真号为</a:t>
            </a:r>
            <a:r>
              <a:rPr lang="en-US" altLang="zh-CN" sz="1000" dirty="0" err="1">
                <a:solidFill>
                  <a:schemeClr val="tx1">
                    <a:lumMod val="65000"/>
                    <a:lumOff val="35000"/>
                  </a:schemeClr>
                </a:solidFill>
                <a:latin typeface="Bebas" pitchFamily="2" charset="0"/>
                <a:ea typeface="微软雅黑" panose="020B0503020204020204" charset="-122"/>
                <a:sym typeface="Bebas" pitchFamily="2" charset="0"/>
              </a:rPr>
              <a:t>xxxxxxxxx</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。协议一式两份，双方各持一份，具有同等法律效力。</a:t>
            </a:r>
          </a:p>
        </p:txBody>
      </p:sp>
      <p:sp>
        <p:nvSpPr>
          <p:cNvPr id="22" name="矩形 21"/>
          <p:cNvSpPr/>
          <p:nvPr/>
        </p:nvSpPr>
        <p:spPr>
          <a:xfrm>
            <a:off x="180483" y="5624417"/>
            <a:ext cx="11412893" cy="1015663"/>
          </a:xfrm>
          <a:prstGeom prst="rect">
            <a:avLst/>
          </a:prstGeom>
        </p:spPr>
        <p:txBody>
          <a:bodyPr wrap="square">
            <a:spAutoFit/>
          </a:bodyPr>
          <a:lstStyle/>
          <a:p>
            <a:pPr algn="just">
              <a:lnSpc>
                <a:spcPct val="150000"/>
              </a:lnSpc>
            </a:pP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参考：</a:t>
            </a:r>
          </a:p>
          <a:p>
            <a:pPr marL="228600" indent="-228600" algn="just">
              <a:lnSpc>
                <a:spcPct val="150000"/>
              </a:lnSpc>
              <a:buFont typeface="+mj-ea"/>
              <a:buAutoNum type="circleNumDbPlain"/>
            </a:pP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最高人民法院关于适用</a:t>
            </a: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&lt;</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中华人民共和国合同法</a:t>
            </a: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&gt;</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若干问题的解释（二）</a:t>
            </a: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第四条：采用书面形式订立合同，合同约定的签订地与实际签字或者盖章地点不符的，人民法院应当认定约定的签订地为合同签订地；合同没有约定签订地，双方当事人签字或者盖章不在同一地点的，人民法院应当认定最后签字或者盖章的地点为合同签订地。</a:t>
            </a:r>
          </a:p>
          <a:p>
            <a:pPr marL="228600" indent="-228600" algn="just">
              <a:lnSpc>
                <a:spcPct val="150000"/>
              </a:lnSpc>
              <a:buFont typeface="+mj-ea"/>
              <a:buAutoNum type="circleNumDbPlain"/>
            </a:pP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最高人民法院关于适用</a:t>
            </a: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&lt;</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中华人民共和国合同法</a:t>
            </a: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&gt;</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若干问题的解释（二）</a:t>
            </a:r>
            <a:r>
              <a:rPr lang="en-US" altLang="zh-CN" sz="1000" dirty="0">
                <a:solidFill>
                  <a:schemeClr val="tx1">
                    <a:lumMod val="65000"/>
                    <a:lumOff val="35000"/>
                  </a:schemeClr>
                </a:solidFill>
                <a:latin typeface="Bebas" pitchFamily="2" charset="0"/>
                <a:ea typeface="微软雅黑" panose="020B0503020204020204" charset="-122"/>
                <a:sym typeface="Bebas" pitchFamily="2" charset="0"/>
              </a:rPr>
              <a:t>》</a:t>
            </a:r>
            <a:r>
              <a:rPr lang="zh-CN" altLang="en-US" sz="1000" dirty="0">
                <a:solidFill>
                  <a:schemeClr val="tx1">
                    <a:lumMod val="65000"/>
                    <a:lumOff val="35000"/>
                  </a:schemeClr>
                </a:solidFill>
                <a:latin typeface="Bebas" pitchFamily="2" charset="0"/>
                <a:ea typeface="微软雅黑" panose="020B0503020204020204" charset="-122"/>
                <a:sym typeface="Bebas" pitchFamily="2" charset="0"/>
              </a:rPr>
              <a:t>第五条：当事人采用合同书形式订立合同的，应当签字或盖章。</a:t>
            </a:r>
          </a:p>
        </p:txBody>
      </p:sp>
      <p:cxnSp>
        <p:nvCxnSpPr>
          <p:cNvPr id="28" name="直接连接符 27"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圆角矩形 28"/>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30"/>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1205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三</a:t>
            </a:r>
          </a:p>
        </p:txBody>
      </p:sp>
      <p:cxnSp>
        <p:nvCxnSpPr>
          <p:cNvPr id="33" name="直接连接符 3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文本框 4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254645" y="289462"/>
            <a:ext cx="3855720" cy="460375"/>
          </a:xfrm>
          <a:prstGeom prst="rect">
            <a:avLst/>
          </a:prstGeom>
          <a:noFill/>
        </p:spPr>
        <p:txBody>
          <a:bodyPr wrap="none" rtlCol="0">
            <a:spAutoFit/>
          </a:bodyPr>
          <a:lstStyle/>
          <a:p>
            <a:r>
              <a:rPr lang="zh-CN" altLang="en-US" sz="2400" b="1" dirty="0">
                <a:solidFill>
                  <a:srgbClr val="124062"/>
                </a:solidFill>
                <a:latin typeface="Arial Black" panose="020B0A04020102020204" pitchFamily="34" charset="0"/>
                <a:ea typeface="创艺简细圆" pitchFamily="2" charset="-122"/>
                <a:cs typeface="Kartika" panose="02020503030404060203" pitchFamily="18" charset="0"/>
              </a:rPr>
              <a:t>合同条款中存在的主要问题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2" presetClass="entr" presetSubtype="4" decel="10000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ppt_x"/>
                                          </p:val>
                                        </p:tav>
                                        <p:tav tm="100000">
                                          <p:val>
                                            <p:strVal val="#ppt_x"/>
                                          </p:val>
                                        </p:tav>
                                      </p:tavLst>
                                    </p:anim>
                                    <p:anim calcmode="lin" valueType="num">
                                      <p:cBhvr additive="base">
                                        <p:cTn id="12" dur="10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decel="10000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1000" fill="hold"/>
                                        <p:tgtEl>
                                          <p:spTgt spid="14"/>
                                        </p:tgtEl>
                                        <p:attrNameLst>
                                          <p:attrName>ppt_x</p:attrName>
                                        </p:attrNameLst>
                                      </p:cBhvr>
                                      <p:tavLst>
                                        <p:tav tm="0">
                                          <p:val>
                                            <p:strVal val="#ppt_x"/>
                                          </p:val>
                                        </p:tav>
                                        <p:tav tm="100000">
                                          <p:val>
                                            <p:strVal val="#ppt_x"/>
                                          </p:val>
                                        </p:tav>
                                      </p:tavLst>
                                    </p:anim>
                                    <p:anim calcmode="lin" valueType="num">
                                      <p:cBhvr additive="base">
                                        <p:cTn id="17" dur="1000" fill="hold"/>
                                        <p:tgtEl>
                                          <p:spTgt spid="14"/>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4" decel="10000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1000" fill="hold"/>
                                        <p:tgtEl>
                                          <p:spTgt spid="15"/>
                                        </p:tgtEl>
                                        <p:attrNameLst>
                                          <p:attrName>ppt_x</p:attrName>
                                        </p:attrNameLst>
                                      </p:cBhvr>
                                      <p:tavLst>
                                        <p:tav tm="0">
                                          <p:val>
                                            <p:strVal val="#ppt_x"/>
                                          </p:val>
                                        </p:tav>
                                        <p:tav tm="100000">
                                          <p:val>
                                            <p:strVal val="#ppt_x"/>
                                          </p:val>
                                        </p:tav>
                                      </p:tavLst>
                                    </p:anim>
                                    <p:anim calcmode="lin" valueType="num">
                                      <p:cBhvr additive="base">
                                        <p:cTn id="22" dur="100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4000"/>
                            </p:stCondLst>
                            <p:childTnLst>
                              <p:par>
                                <p:cTn id="24" presetID="22" presetClass="entr" presetSubtype="4"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childTnLst>
                          </p:cTn>
                        </p:par>
                        <p:par>
                          <p:cTn id="27" fill="hold">
                            <p:stCondLst>
                              <p:cond delay="4500"/>
                            </p:stCondLst>
                            <p:childTnLst>
                              <p:par>
                                <p:cTn id="28" presetID="23" presetClass="entr" presetSubtype="272"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strVal val="2/3*#ppt_w"/>
                                          </p:val>
                                        </p:tav>
                                        <p:tav tm="100000">
                                          <p:val>
                                            <p:strVal val="#ppt_w"/>
                                          </p:val>
                                        </p:tav>
                                      </p:tavLst>
                                    </p:anim>
                                    <p:anim calcmode="lin" valueType="num">
                                      <p:cBhvr>
                                        <p:cTn id="31" dur="500" fill="hold"/>
                                        <p:tgtEl>
                                          <p:spTgt spid="17"/>
                                        </p:tgtEl>
                                        <p:attrNameLst>
                                          <p:attrName>ppt_h</p:attrName>
                                        </p:attrNameLst>
                                      </p:cBhvr>
                                      <p:tavLst>
                                        <p:tav tm="0">
                                          <p:val>
                                            <p:strVal val="2/3*#ppt_h"/>
                                          </p:val>
                                        </p:tav>
                                        <p:tav tm="100000">
                                          <p:val>
                                            <p:strVal val="#ppt_h"/>
                                          </p:val>
                                        </p:tav>
                                      </p:tavLst>
                                    </p:anim>
                                  </p:childTnLst>
                                </p:cTn>
                              </p:par>
                            </p:childTnLst>
                          </p:cTn>
                        </p:par>
                        <p:par>
                          <p:cTn id="32" fill="hold">
                            <p:stCondLst>
                              <p:cond delay="5000"/>
                            </p:stCondLst>
                            <p:childTnLst>
                              <p:par>
                                <p:cTn id="33" presetID="22" presetClass="entr" presetSubtype="4"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par>
                          <p:cTn id="36" fill="hold">
                            <p:stCondLst>
                              <p:cond delay="5500"/>
                            </p:stCondLst>
                            <p:childTnLst>
                              <p:par>
                                <p:cTn id="37" presetID="23" presetClass="entr" presetSubtype="272"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strVal val="2/3*#ppt_w"/>
                                          </p:val>
                                        </p:tav>
                                        <p:tav tm="100000">
                                          <p:val>
                                            <p:strVal val="#ppt_w"/>
                                          </p:val>
                                        </p:tav>
                                      </p:tavLst>
                                    </p:anim>
                                    <p:anim calcmode="lin" valueType="num">
                                      <p:cBhvr>
                                        <p:cTn id="40" dur="500" fill="hold"/>
                                        <p:tgtEl>
                                          <p:spTgt spid="19"/>
                                        </p:tgtEl>
                                        <p:attrNameLst>
                                          <p:attrName>ppt_h</p:attrName>
                                        </p:attrNameLst>
                                      </p:cBhvr>
                                      <p:tavLst>
                                        <p:tav tm="0">
                                          <p:val>
                                            <p:strVal val="2/3*#ppt_h"/>
                                          </p:val>
                                        </p:tav>
                                        <p:tav tm="100000">
                                          <p:val>
                                            <p:strVal val="#ppt_h"/>
                                          </p:val>
                                        </p:tav>
                                      </p:tavLst>
                                    </p:anim>
                                  </p:childTnLst>
                                </p:cTn>
                              </p:par>
                            </p:childTnLst>
                          </p:cTn>
                        </p:par>
                        <p:par>
                          <p:cTn id="41" fill="hold">
                            <p:stCondLst>
                              <p:cond delay="6000"/>
                            </p:stCondLst>
                            <p:childTnLst>
                              <p:par>
                                <p:cTn id="42" presetID="22" presetClass="entr" presetSubtype="1" fill="hold"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up)">
                                      <p:cBhvr>
                                        <p:cTn id="44" dur="500"/>
                                        <p:tgtEl>
                                          <p:spTgt spid="20"/>
                                        </p:tgtEl>
                                      </p:cBhvr>
                                    </p:animEffect>
                                  </p:childTnLst>
                                </p:cTn>
                              </p:par>
                            </p:childTnLst>
                          </p:cTn>
                        </p:par>
                        <p:par>
                          <p:cTn id="45" fill="hold">
                            <p:stCondLst>
                              <p:cond delay="6500"/>
                            </p:stCondLst>
                            <p:childTnLst>
                              <p:par>
                                <p:cTn id="46" presetID="23" presetClass="entr" presetSubtype="272"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strVal val="2/3*#ppt_w"/>
                                          </p:val>
                                        </p:tav>
                                        <p:tav tm="100000">
                                          <p:val>
                                            <p:strVal val="#ppt_w"/>
                                          </p:val>
                                        </p:tav>
                                      </p:tavLst>
                                    </p:anim>
                                    <p:anim calcmode="lin" valueType="num">
                                      <p:cBhvr>
                                        <p:cTn id="49" dur="500" fill="hold"/>
                                        <p:tgtEl>
                                          <p:spTgt spid="21"/>
                                        </p:tgtEl>
                                        <p:attrNameLst>
                                          <p:attrName>ppt_h</p:attrName>
                                        </p:attrNameLst>
                                      </p:cBhvr>
                                      <p:tavLst>
                                        <p:tav tm="0">
                                          <p:val>
                                            <p:strVal val="2/3*#ppt_h"/>
                                          </p:val>
                                        </p:tav>
                                        <p:tav tm="100000">
                                          <p:val>
                                            <p:strVal val="#ppt_h"/>
                                          </p:val>
                                        </p:tav>
                                      </p:tavLst>
                                    </p:anim>
                                  </p:childTnLst>
                                </p:cTn>
                              </p:par>
                            </p:childTnLst>
                          </p:cTn>
                        </p:par>
                        <p:par>
                          <p:cTn id="50" fill="hold">
                            <p:stCondLst>
                              <p:cond delay="7000"/>
                            </p:stCondLst>
                            <p:childTnLst>
                              <p:par>
                                <p:cTn id="51" presetID="23" presetClass="entr" presetSubtype="272"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strVal val="2/3*#ppt_w"/>
                                          </p:val>
                                        </p:tav>
                                        <p:tav tm="100000">
                                          <p:val>
                                            <p:strVal val="#ppt_w"/>
                                          </p:val>
                                        </p:tav>
                                      </p:tavLst>
                                    </p:anim>
                                    <p:anim calcmode="lin" valueType="num">
                                      <p:cBhvr>
                                        <p:cTn id="54" dur="500" fill="hold"/>
                                        <p:tgtEl>
                                          <p:spTgt spid="2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p:bldP spid="19"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ounded Rectangle 6"/>
          <p:cNvSpPr/>
          <p:nvPr/>
        </p:nvSpPr>
        <p:spPr>
          <a:xfrm>
            <a:off x="6123042" y="3836260"/>
            <a:ext cx="1553972" cy="488138"/>
          </a:xfrm>
          <a:prstGeom prst="roundRect">
            <a:avLst>
              <a:gd name="adj" fmla="val 50000"/>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bas" pitchFamily="2" charset="0"/>
              <a:ea typeface="微软雅黑" panose="020B0503020204020204" charset="-122"/>
              <a:sym typeface="Bebas" pitchFamily="2" charset="0"/>
            </a:endParaRPr>
          </a:p>
        </p:txBody>
      </p:sp>
      <p:sp>
        <p:nvSpPr>
          <p:cNvPr id="131" name="Rounded Rectangle 7"/>
          <p:cNvSpPr/>
          <p:nvPr/>
        </p:nvSpPr>
        <p:spPr>
          <a:xfrm rot="5400000">
            <a:off x="6656150" y="4368985"/>
            <a:ext cx="1553587" cy="488138"/>
          </a:xfrm>
          <a:prstGeom prst="roundRect">
            <a:avLst>
              <a:gd name="adj" fmla="val 50000"/>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bas" pitchFamily="2" charset="0"/>
              <a:ea typeface="微软雅黑" panose="020B0503020204020204" charset="-122"/>
              <a:sym typeface="Bebas" pitchFamily="2" charset="0"/>
            </a:endParaRPr>
          </a:p>
        </p:txBody>
      </p:sp>
      <p:grpSp>
        <p:nvGrpSpPr>
          <p:cNvPr id="132" name="组合 131"/>
          <p:cNvGrpSpPr/>
          <p:nvPr/>
        </p:nvGrpSpPr>
        <p:grpSpPr>
          <a:xfrm>
            <a:off x="5102788" y="3889073"/>
            <a:ext cx="2912458" cy="1270706"/>
            <a:chOff x="5164571" y="3319150"/>
            <a:chExt cx="2912458" cy="1270706"/>
          </a:xfrm>
        </p:grpSpPr>
        <p:sp>
          <p:nvSpPr>
            <p:cNvPr id="133" name="Rounded Rectangle 8"/>
            <p:cNvSpPr/>
            <p:nvPr/>
          </p:nvSpPr>
          <p:spPr>
            <a:xfrm rot="8183085">
              <a:off x="5164571" y="4101718"/>
              <a:ext cx="2912458" cy="488138"/>
            </a:xfrm>
            <a:prstGeom prst="roundRect">
              <a:avLst>
                <a:gd name="adj" fmla="val 50000"/>
              </a:avLst>
            </a:prstGeom>
            <a:solidFill>
              <a:srgbClr val="124062"/>
            </a:solidFill>
            <a:ln>
              <a:noFill/>
            </a:ln>
          </p:spPr>
          <p:txBody>
            <a:bodyPr vert="horz" wrap="square" lIns="91440" tIns="45720" rIns="91440" bIns="45720" numCol="1" anchor="ctr" anchorCtr="0" compatLnSpc="1"/>
            <a:lstStyle/>
            <a:p>
              <a:pPr algn="ctr"/>
              <a:endParaRPr lang="en-US" sz="1200">
                <a:solidFill>
                  <a:schemeClr val="bg1"/>
                </a:solidFill>
                <a:latin typeface="Bebas" pitchFamily="2" charset="0"/>
                <a:ea typeface="微软雅黑" panose="020B0503020204020204" charset="-122"/>
                <a:sym typeface="Bebas" pitchFamily="2" charset="0"/>
              </a:endParaRPr>
            </a:p>
          </p:txBody>
        </p:sp>
        <p:sp>
          <p:nvSpPr>
            <p:cNvPr id="134" name="Oval 9"/>
            <p:cNvSpPr/>
            <p:nvPr/>
          </p:nvSpPr>
          <p:spPr>
            <a:xfrm>
              <a:off x="7298703" y="3319150"/>
              <a:ext cx="392048" cy="392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65000"/>
                    <a:lumOff val="35000"/>
                  </a:schemeClr>
                </a:solidFill>
                <a:latin typeface="Bebas" pitchFamily="2" charset="0"/>
                <a:ea typeface="微软雅黑" panose="020B0503020204020204" charset="-122"/>
                <a:sym typeface="Bebas" pitchFamily="2" charset="0"/>
              </a:endParaRPr>
            </a:p>
          </p:txBody>
        </p:sp>
      </p:grpSp>
      <p:sp>
        <p:nvSpPr>
          <p:cNvPr id="135" name="Rounded Rectangle 18"/>
          <p:cNvSpPr/>
          <p:nvPr/>
        </p:nvSpPr>
        <p:spPr>
          <a:xfrm>
            <a:off x="7875727" y="3231827"/>
            <a:ext cx="1553972" cy="488138"/>
          </a:xfrm>
          <a:prstGeom prst="roundRect">
            <a:avLst>
              <a:gd name="adj" fmla="val 50000"/>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bas" pitchFamily="2" charset="0"/>
              <a:ea typeface="微软雅黑" panose="020B0503020204020204" charset="-122"/>
              <a:sym typeface="Bebas" pitchFamily="2" charset="0"/>
            </a:endParaRPr>
          </a:p>
        </p:txBody>
      </p:sp>
      <p:sp>
        <p:nvSpPr>
          <p:cNvPr id="136" name="Rounded Rectangle 19"/>
          <p:cNvSpPr/>
          <p:nvPr/>
        </p:nvSpPr>
        <p:spPr>
          <a:xfrm rot="5400000">
            <a:off x="8408836" y="3764552"/>
            <a:ext cx="1553587" cy="488138"/>
          </a:xfrm>
          <a:prstGeom prst="roundRect">
            <a:avLst>
              <a:gd name="adj" fmla="val 50000"/>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bas" pitchFamily="2" charset="0"/>
              <a:ea typeface="微软雅黑" panose="020B0503020204020204" charset="-122"/>
              <a:sym typeface="Bebas" pitchFamily="2" charset="0"/>
            </a:endParaRPr>
          </a:p>
        </p:txBody>
      </p:sp>
      <p:grpSp>
        <p:nvGrpSpPr>
          <p:cNvPr id="137" name="组合 136"/>
          <p:cNvGrpSpPr/>
          <p:nvPr/>
        </p:nvGrpSpPr>
        <p:grpSpPr>
          <a:xfrm>
            <a:off x="6855473" y="3284640"/>
            <a:ext cx="2912458" cy="1270707"/>
            <a:chOff x="6917256" y="2714717"/>
            <a:chExt cx="2912458" cy="1270707"/>
          </a:xfrm>
        </p:grpSpPr>
        <p:sp>
          <p:nvSpPr>
            <p:cNvPr id="138" name="Rounded Rectangle 20"/>
            <p:cNvSpPr/>
            <p:nvPr/>
          </p:nvSpPr>
          <p:spPr>
            <a:xfrm rot="8183085">
              <a:off x="6917256" y="3497286"/>
              <a:ext cx="2912458" cy="488138"/>
            </a:xfrm>
            <a:prstGeom prst="roundRect">
              <a:avLst>
                <a:gd name="adj" fmla="val 50000"/>
              </a:avLst>
            </a:prstGeom>
            <a:solidFill>
              <a:srgbClr val="124062"/>
            </a:solidFill>
            <a:ln>
              <a:noFill/>
            </a:ln>
          </p:spPr>
          <p:txBody>
            <a:bodyPr vert="horz" wrap="square" lIns="91440" tIns="45720" rIns="91440" bIns="45720" numCol="1" anchor="ctr" anchorCtr="0" compatLnSpc="1"/>
            <a:lstStyle/>
            <a:p>
              <a:pPr algn="ctr"/>
              <a:endParaRPr lang="en-US" sz="1200">
                <a:solidFill>
                  <a:schemeClr val="bg1"/>
                </a:solidFill>
                <a:latin typeface="Bebas" pitchFamily="2" charset="0"/>
                <a:ea typeface="微软雅黑" panose="020B0503020204020204" charset="-122"/>
                <a:sym typeface="Bebas" pitchFamily="2" charset="0"/>
              </a:endParaRPr>
            </a:p>
          </p:txBody>
        </p:sp>
        <p:sp>
          <p:nvSpPr>
            <p:cNvPr id="139" name="Oval 21"/>
            <p:cNvSpPr/>
            <p:nvPr/>
          </p:nvSpPr>
          <p:spPr>
            <a:xfrm>
              <a:off x="9051388" y="2714717"/>
              <a:ext cx="392048" cy="392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65000"/>
                    <a:lumOff val="35000"/>
                  </a:schemeClr>
                </a:solidFill>
                <a:latin typeface="Bebas" pitchFamily="2" charset="0"/>
                <a:ea typeface="微软雅黑" panose="020B0503020204020204" charset="-122"/>
                <a:sym typeface="Bebas" pitchFamily="2" charset="0"/>
              </a:endParaRPr>
            </a:p>
          </p:txBody>
        </p:sp>
      </p:grpSp>
      <p:sp>
        <p:nvSpPr>
          <p:cNvPr id="140" name="Rounded Rectangle 26"/>
          <p:cNvSpPr/>
          <p:nvPr/>
        </p:nvSpPr>
        <p:spPr>
          <a:xfrm>
            <a:off x="9628412" y="2627395"/>
            <a:ext cx="1553972" cy="488138"/>
          </a:xfrm>
          <a:prstGeom prst="roundRect">
            <a:avLst>
              <a:gd name="adj" fmla="val 50000"/>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bas" pitchFamily="2" charset="0"/>
              <a:ea typeface="微软雅黑" panose="020B0503020204020204" charset="-122"/>
              <a:sym typeface="Bebas" pitchFamily="2" charset="0"/>
            </a:endParaRPr>
          </a:p>
        </p:txBody>
      </p:sp>
      <p:sp>
        <p:nvSpPr>
          <p:cNvPr id="141" name="Rounded Rectangle 27"/>
          <p:cNvSpPr/>
          <p:nvPr/>
        </p:nvSpPr>
        <p:spPr>
          <a:xfrm rot="5400000">
            <a:off x="10161521" y="3160120"/>
            <a:ext cx="1553587" cy="488138"/>
          </a:xfrm>
          <a:prstGeom prst="roundRect">
            <a:avLst>
              <a:gd name="adj" fmla="val 50000"/>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bas" pitchFamily="2" charset="0"/>
              <a:ea typeface="微软雅黑" panose="020B0503020204020204" charset="-122"/>
              <a:sym typeface="Bebas" pitchFamily="2" charset="0"/>
            </a:endParaRPr>
          </a:p>
        </p:txBody>
      </p:sp>
      <p:grpSp>
        <p:nvGrpSpPr>
          <p:cNvPr id="142" name="组合 141"/>
          <p:cNvGrpSpPr/>
          <p:nvPr/>
        </p:nvGrpSpPr>
        <p:grpSpPr>
          <a:xfrm>
            <a:off x="8608159" y="2680208"/>
            <a:ext cx="2912458" cy="1270706"/>
            <a:chOff x="8669942" y="2110285"/>
            <a:chExt cx="2912458" cy="1270706"/>
          </a:xfrm>
        </p:grpSpPr>
        <p:sp>
          <p:nvSpPr>
            <p:cNvPr id="143" name="Rounded Rectangle 28"/>
            <p:cNvSpPr/>
            <p:nvPr/>
          </p:nvSpPr>
          <p:spPr>
            <a:xfrm rot="8183085">
              <a:off x="8669942" y="2892853"/>
              <a:ext cx="2912458" cy="488138"/>
            </a:xfrm>
            <a:prstGeom prst="roundRect">
              <a:avLst>
                <a:gd name="adj" fmla="val 50000"/>
              </a:avLst>
            </a:prstGeom>
            <a:solidFill>
              <a:srgbClr val="124062"/>
            </a:solidFill>
            <a:ln>
              <a:noFill/>
            </a:ln>
          </p:spPr>
          <p:txBody>
            <a:bodyPr vert="horz" wrap="square" lIns="91440" tIns="45720" rIns="91440" bIns="45720" numCol="1" anchor="ctr" anchorCtr="0" compatLnSpc="1"/>
            <a:lstStyle/>
            <a:p>
              <a:pPr algn="ctr"/>
              <a:endParaRPr lang="en-US" sz="1200">
                <a:solidFill>
                  <a:schemeClr val="bg1"/>
                </a:solidFill>
                <a:latin typeface="Bebas" pitchFamily="2" charset="0"/>
                <a:ea typeface="微软雅黑" panose="020B0503020204020204" charset="-122"/>
                <a:sym typeface="Bebas" pitchFamily="2" charset="0"/>
              </a:endParaRPr>
            </a:p>
          </p:txBody>
        </p:sp>
        <p:sp>
          <p:nvSpPr>
            <p:cNvPr id="144" name="Oval 29"/>
            <p:cNvSpPr/>
            <p:nvPr/>
          </p:nvSpPr>
          <p:spPr>
            <a:xfrm>
              <a:off x="10804074" y="2110285"/>
              <a:ext cx="392048" cy="392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65000"/>
                    <a:lumOff val="35000"/>
                  </a:schemeClr>
                </a:solidFill>
                <a:latin typeface="Bebas" pitchFamily="2" charset="0"/>
                <a:ea typeface="微软雅黑" panose="020B0503020204020204" charset="-122"/>
                <a:sym typeface="Bebas" pitchFamily="2" charset="0"/>
              </a:endParaRPr>
            </a:p>
          </p:txBody>
        </p:sp>
      </p:grpSp>
      <p:sp>
        <p:nvSpPr>
          <p:cNvPr id="148" name="Oval 36"/>
          <p:cNvSpPr/>
          <p:nvPr/>
        </p:nvSpPr>
        <p:spPr>
          <a:xfrm>
            <a:off x="1226820" y="2123440"/>
            <a:ext cx="391795" cy="391795"/>
          </a:xfrm>
          <a:prstGeom prst="ellipse">
            <a:avLst/>
          </a:prstGeom>
          <a:solidFill>
            <a:srgbClr val="124062"/>
          </a:solidFill>
          <a:ln w="25400">
            <a:noFill/>
          </a:ln>
          <a:effectLst>
            <a:outerShdw blurRad="762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solidFill>
                  <a:srgbClr val="FEFABC"/>
                </a:solidFill>
                <a:latin typeface="Bebas" pitchFamily="2" charset="0"/>
                <a:ea typeface="微软雅黑" panose="020B0503020204020204" charset="-122"/>
                <a:sym typeface="Bebas" pitchFamily="2" charset="0"/>
              </a:rPr>
              <a:t>A</a:t>
            </a:r>
          </a:p>
        </p:txBody>
      </p:sp>
      <p:sp>
        <p:nvSpPr>
          <p:cNvPr id="149" name="Oval 37"/>
          <p:cNvSpPr/>
          <p:nvPr/>
        </p:nvSpPr>
        <p:spPr>
          <a:xfrm>
            <a:off x="1226820" y="2974975"/>
            <a:ext cx="391795" cy="391795"/>
          </a:xfrm>
          <a:prstGeom prst="ellipse">
            <a:avLst/>
          </a:prstGeom>
          <a:solidFill>
            <a:srgbClr val="537285"/>
          </a:solidFill>
          <a:ln w="25400">
            <a:noFill/>
          </a:ln>
          <a:effectLst>
            <a:outerShdw blurRad="762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solidFill>
                  <a:srgbClr val="FEFABC"/>
                </a:solidFill>
                <a:latin typeface="Bebas" pitchFamily="2" charset="0"/>
                <a:ea typeface="微软雅黑" panose="020B0503020204020204" charset="-122"/>
                <a:sym typeface="Bebas" pitchFamily="2" charset="0"/>
              </a:rPr>
              <a:t>B</a:t>
            </a:r>
          </a:p>
        </p:txBody>
      </p:sp>
      <p:sp>
        <p:nvSpPr>
          <p:cNvPr id="150" name="Oval 38"/>
          <p:cNvSpPr/>
          <p:nvPr/>
        </p:nvSpPr>
        <p:spPr>
          <a:xfrm>
            <a:off x="1226820" y="3825875"/>
            <a:ext cx="391795" cy="391795"/>
          </a:xfrm>
          <a:prstGeom prst="ellipse">
            <a:avLst/>
          </a:prstGeom>
          <a:solidFill>
            <a:srgbClr val="124062"/>
          </a:solidFill>
          <a:ln w="25400">
            <a:noFill/>
          </a:ln>
          <a:effectLst>
            <a:outerShdw blurRad="762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solidFill>
                  <a:srgbClr val="FEFABC"/>
                </a:solidFill>
                <a:latin typeface="Bebas" pitchFamily="2" charset="0"/>
                <a:ea typeface="微软雅黑" panose="020B0503020204020204" charset="-122"/>
                <a:sym typeface="Bebas" pitchFamily="2" charset="0"/>
              </a:rPr>
              <a:t>C</a:t>
            </a:r>
          </a:p>
        </p:txBody>
      </p:sp>
      <p:sp>
        <p:nvSpPr>
          <p:cNvPr id="152" name="TextBox 18"/>
          <p:cNvSpPr txBox="1"/>
          <p:nvPr/>
        </p:nvSpPr>
        <p:spPr>
          <a:xfrm>
            <a:off x="1747520" y="2183765"/>
            <a:ext cx="5212080" cy="302199"/>
          </a:xfrm>
          <a:prstGeom prst="rect">
            <a:avLst/>
          </a:prstGeom>
          <a:noFill/>
        </p:spPr>
        <p:txBody>
          <a:bodyPr wrap="square" rtlCol="0">
            <a:spAutoFit/>
          </a:bodyPr>
          <a:lstStyle/>
          <a:p>
            <a:pPr>
              <a:lnSpc>
                <a:spcPts val="1700"/>
              </a:lnSpc>
            </a:pPr>
            <a:r>
              <a:rPr lang="zh-CN" altLang="en-US" sz="1400" dirty="0">
                <a:solidFill>
                  <a:schemeClr val="tx1">
                    <a:lumMod val="65000"/>
                    <a:lumOff val="35000"/>
                  </a:schemeClr>
                </a:solidFill>
                <a:latin typeface="Bebas" pitchFamily="2" charset="0"/>
                <a:ea typeface="微软雅黑" panose="020B0503020204020204" charset="-122"/>
                <a:cs typeface="Lato Light"/>
                <a:sym typeface="Bebas" pitchFamily="2" charset="0"/>
              </a:rPr>
              <a:t>项目资金来源为中央财政资金的地质调查项目有关的合同</a:t>
            </a:r>
          </a:p>
        </p:txBody>
      </p:sp>
      <p:sp>
        <p:nvSpPr>
          <p:cNvPr id="153" name="TextBox 18"/>
          <p:cNvSpPr txBox="1"/>
          <p:nvPr/>
        </p:nvSpPr>
        <p:spPr>
          <a:xfrm>
            <a:off x="1764665" y="2936240"/>
            <a:ext cx="4551468" cy="302199"/>
          </a:xfrm>
          <a:prstGeom prst="rect">
            <a:avLst/>
          </a:prstGeom>
          <a:noFill/>
        </p:spPr>
        <p:txBody>
          <a:bodyPr wrap="square" rtlCol="0">
            <a:spAutoFit/>
          </a:bodyPr>
          <a:lstStyle/>
          <a:p>
            <a:pPr>
              <a:lnSpc>
                <a:spcPts val="1700"/>
              </a:lnSpc>
            </a:pPr>
            <a:r>
              <a:rPr lang="zh-CN" altLang="en-US" sz="1400" dirty="0">
                <a:solidFill>
                  <a:schemeClr val="tx1">
                    <a:lumMod val="65000"/>
                    <a:lumOff val="35000"/>
                  </a:schemeClr>
                </a:solidFill>
                <a:latin typeface="Bebas" pitchFamily="2" charset="0"/>
                <a:ea typeface="微软雅黑" panose="020B0503020204020204" charset="-122"/>
                <a:cs typeface="Lato Light"/>
                <a:sym typeface="Bebas" pitchFamily="2" charset="0"/>
              </a:rPr>
              <a:t>项目资金来源为非中央财政资金的地质勘查类合同</a:t>
            </a:r>
          </a:p>
        </p:txBody>
      </p:sp>
      <p:sp>
        <p:nvSpPr>
          <p:cNvPr id="154" name="TextBox 18"/>
          <p:cNvSpPr txBox="1"/>
          <p:nvPr/>
        </p:nvSpPr>
        <p:spPr>
          <a:xfrm>
            <a:off x="1747520" y="3760470"/>
            <a:ext cx="4301490" cy="520207"/>
          </a:xfrm>
          <a:prstGeom prst="rect">
            <a:avLst/>
          </a:prstGeom>
          <a:noFill/>
        </p:spPr>
        <p:txBody>
          <a:bodyPr wrap="square" rtlCol="0">
            <a:spAutoFit/>
          </a:bodyPr>
          <a:lstStyle/>
          <a:p>
            <a:pPr>
              <a:lnSpc>
                <a:spcPts val="1700"/>
              </a:lnSpc>
            </a:pPr>
            <a:r>
              <a:rPr lang="zh-CN" altLang="en-US" sz="1400" dirty="0">
                <a:solidFill>
                  <a:schemeClr val="tx1">
                    <a:lumMod val="65000"/>
                    <a:lumOff val="35000"/>
                  </a:schemeClr>
                </a:solidFill>
                <a:latin typeface="Bebas" pitchFamily="2" charset="0"/>
                <a:ea typeface="微软雅黑" panose="020B0503020204020204" charset="-122"/>
                <a:cs typeface="Lato Light"/>
                <a:sym typeface="Bebas" pitchFamily="2" charset="0"/>
              </a:rPr>
              <a:t>合同标的不涉及物探、遥感、卫星、军民融合、信息资料业务项目的所有合同</a:t>
            </a:r>
          </a:p>
        </p:txBody>
      </p:sp>
      <p:sp>
        <p:nvSpPr>
          <p:cNvPr id="155" name="Oval 38"/>
          <p:cNvSpPr/>
          <p:nvPr/>
        </p:nvSpPr>
        <p:spPr>
          <a:xfrm>
            <a:off x="1243965" y="4669155"/>
            <a:ext cx="391795" cy="391795"/>
          </a:xfrm>
          <a:prstGeom prst="ellipse">
            <a:avLst/>
          </a:prstGeom>
          <a:solidFill>
            <a:srgbClr val="124062"/>
          </a:solidFill>
          <a:ln w="25400">
            <a:noFill/>
          </a:ln>
          <a:effectLst>
            <a:outerShdw blurRad="762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dirty="0">
                <a:solidFill>
                  <a:srgbClr val="FEFABC"/>
                </a:solidFill>
                <a:latin typeface="Bebas" pitchFamily="2" charset="0"/>
                <a:ea typeface="微软雅黑" panose="020B0503020204020204" charset="-122"/>
                <a:sym typeface="Bebas" pitchFamily="2" charset="0"/>
              </a:rPr>
              <a:t>D</a:t>
            </a:r>
          </a:p>
        </p:txBody>
      </p:sp>
      <p:sp>
        <p:nvSpPr>
          <p:cNvPr id="156" name="TextBox 18"/>
          <p:cNvSpPr txBox="1"/>
          <p:nvPr/>
        </p:nvSpPr>
        <p:spPr>
          <a:xfrm>
            <a:off x="1764665" y="4703445"/>
            <a:ext cx="4164494" cy="302199"/>
          </a:xfrm>
          <a:prstGeom prst="rect">
            <a:avLst/>
          </a:prstGeom>
          <a:noFill/>
        </p:spPr>
        <p:txBody>
          <a:bodyPr wrap="square" rtlCol="0">
            <a:spAutoFit/>
          </a:bodyPr>
          <a:lstStyle/>
          <a:p>
            <a:pPr>
              <a:lnSpc>
                <a:spcPts val="1700"/>
              </a:lnSpc>
            </a:pPr>
            <a:r>
              <a:rPr lang="zh-CN" altLang="en-US" sz="1400" dirty="0">
                <a:solidFill>
                  <a:schemeClr val="tx1">
                    <a:lumMod val="65000"/>
                    <a:lumOff val="35000"/>
                  </a:schemeClr>
                </a:solidFill>
                <a:latin typeface="Bebas" pitchFamily="2" charset="0"/>
                <a:ea typeface="微软雅黑" panose="020B0503020204020204" charset="-122"/>
                <a:cs typeface="Lato Light"/>
                <a:sym typeface="Bebas" pitchFamily="2" charset="0"/>
              </a:rPr>
              <a:t>中心与所属部门之间的内部合同、协议</a:t>
            </a:r>
          </a:p>
        </p:txBody>
      </p:sp>
      <p:cxnSp>
        <p:nvCxnSpPr>
          <p:cNvPr id="35" name="直接连接符 34"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圆角矩形 35"/>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36"/>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圆角矩形 37"/>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1205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一</a:t>
            </a:r>
          </a:p>
        </p:txBody>
      </p:sp>
      <p:cxnSp>
        <p:nvCxnSpPr>
          <p:cNvPr id="40" name="直接连接符 39"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文本框 4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193467" y="252345"/>
            <a:ext cx="2031325" cy="461665"/>
          </a:xfrm>
          <a:prstGeom prst="rect">
            <a:avLst/>
          </a:prstGeom>
          <a:noFill/>
        </p:spPr>
        <p:txBody>
          <a:bodyPr wrap="none" rtlCol="0">
            <a:spAutoFit/>
          </a:bodyPr>
          <a:lstStyle/>
          <a:p>
            <a:r>
              <a:rPr lang="zh-CN" altLang="en-US" sz="2400" b="1" dirty="0">
                <a:solidFill>
                  <a:srgbClr val="124062"/>
                </a:solidFill>
                <a:latin typeface="Arial Black" panose="020B0A04020102020204" pitchFamily="34" charset="0"/>
                <a:ea typeface="创艺简细圆" pitchFamily="2" charset="-122"/>
                <a:cs typeface="Kartika" panose="02020503030404060203" pitchFamily="18" charset="0"/>
              </a:rPr>
              <a:t>合同管理概述</a:t>
            </a:r>
          </a:p>
        </p:txBody>
      </p:sp>
      <p:sp>
        <p:nvSpPr>
          <p:cNvPr id="42" name="TextBox 41"/>
          <p:cNvSpPr txBox="1"/>
          <p:nvPr/>
        </p:nvSpPr>
        <p:spPr>
          <a:xfrm>
            <a:off x="945602" y="1238687"/>
            <a:ext cx="11011065" cy="369332"/>
          </a:xfrm>
          <a:prstGeom prst="rect">
            <a:avLst/>
          </a:prstGeom>
          <a:noFill/>
        </p:spPr>
        <p:txBody>
          <a:bodyPr wrap="square" rtlCol="0">
            <a:spAutoFit/>
          </a:bodyPr>
          <a:lstStyle/>
          <a:p>
            <a:r>
              <a:rPr lang="zh-CN" altLang="en-US" b="1" dirty="0">
                <a:latin typeface="黑体" panose="02010609060101010101" pitchFamily="49" charset="-122"/>
                <a:ea typeface="黑体" panose="02010609060101010101" pitchFamily="49" charset="-122"/>
              </a:rPr>
              <a:t>合同分类</a:t>
            </a:r>
            <a:r>
              <a:rPr lang="en-US" altLang="zh-CN" b="1" dirty="0">
                <a:latin typeface="黑体" panose="02010609060101010101" pitchFamily="49" charset="-122"/>
                <a:ea typeface="黑体" panose="02010609060101010101" pitchFamily="49" charset="-122"/>
              </a:rPr>
              <a:t>——《</a:t>
            </a:r>
            <a:r>
              <a:rPr lang="zh-CN" altLang="en-US" b="1" dirty="0">
                <a:latin typeface="黑体" panose="02010609060101010101" pitchFamily="49" charset="-122"/>
                <a:ea typeface="黑体" panose="02010609060101010101" pitchFamily="49" charset="-122"/>
              </a:rPr>
              <a:t>航空物探遥感中心合同管理办法</a:t>
            </a:r>
            <a:r>
              <a:rPr lang="en-US" altLang="zh-CN" b="1" dirty="0">
                <a:latin typeface="黑体" panose="02010609060101010101" pitchFamily="49" charset="-122"/>
                <a:ea typeface="黑体" panose="02010609060101010101" pitchFamily="49" charset="-122"/>
              </a:rPr>
              <a:t>》</a:t>
            </a:r>
            <a:endParaRPr lang="zh-CN" altLang="en-US" b="1" dirty="0">
              <a:latin typeface="黑体" panose="02010609060101010101" pitchFamily="49" charset="-122"/>
              <a:ea typeface="黑体" panose="02010609060101010101" pitchFamily="49" charset="-122"/>
            </a:endParaRPr>
          </a:p>
        </p:txBody>
      </p:sp>
      <p:grpSp>
        <p:nvGrpSpPr>
          <p:cNvPr id="5" name="组合 4"/>
          <p:cNvGrpSpPr/>
          <p:nvPr/>
        </p:nvGrpSpPr>
        <p:grpSpPr>
          <a:xfrm>
            <a:off x="1226820" y="5492115"/>
            <a:ext cx="3482975" cy="391795"/>
            <a:chOff x="2159" y="7553"/>
            <a:chExt cx="5485" cy="617"/>
          </a:xfrm>
        </p:grpSpPr>
        <p:sp>
          <p:nvSpPr>
            <p:cNvPr id="3" name="Oval 38"/>
            <p:cNvSpPr/>
            <p:nvPr/>
          </p:nvSpPr>
          <p:spPr>
            <a:xfrm>
              <a:off x="2159" y="7553"/>
              <a:ext cx="617" cy="617"/>
            </a:xfrm>
            <a:prstGeom prst="ellipse">
              <a:avLst/>
            </a:prstGeom>
            <a:solidFill>
              <a:srgbClr val="124062"/>
            </a:solidFill>
            <a:ln w="25400">
              <a:noFill/>
            </a:ln>
            <a:effectLst>
              <a:outerShdw blurRad="762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dirty="0">
                  <a:solidFill>
                    <a:srgbClr val="FEFABC"/>
                  </a:solidFill>
                  <a:latin typeface="Bebas" pitchFamily="2" charset="0"/>
                  <a:ea typeface="微软雅黑" panose="020B0503020204020204" charset="-122"/>
                  <a:sym typeface="Bebas" pitchFamily="2" charset="0"/>
                </a:rPr>
                <a:t>E</a:t>
              </a:r>
            </a:p>
          </p:txBody>
        </p:sp>
        <p:sp>
          <p:nvSpPr>
            <p:cNvPr id="4" name="TextBox 18"/>
            <p:cNvSpPr txBox="1"/>
            <p:nvPr/>
          </p:nvSpPr>
          <p:spPr>
            <a:xfrm>
              <a:off x="2979" y="7607"/>
              <a:ext cx="4665" cy="487"/>
            </a:xfrm>
            <a:prstGeom prst="rect">
              <a:avLst/>
            </a:prstGeom>
            <a:noFill/>
          </p:spPr>
          <p:txBody>
            <a:bodyPr wrap="square" rtlCol="0">
              <a:spAutoFit/>
            </a:bodyPr>
            <a:lstStyle/>
            <a:p>
              <a:pPr>
                <a:lnSpc>
                  <a:spcPts val="1700"/>
                </a:lnSpc>
              </a:pPr>
              <a:r>
                <a:rPr lang="zh-CN" altLang="en-US" sz="1400" dirty="0">
                  <a:solidFill>
                    <a:schemeClr val="tx1">
                      <a:lumMod val="65000"/>
                      <a:lumOff val="35000"/>
                    </a:schemeClr>
                  </a:solidFill>
                  <a:latin typeface="Bebas" pitchFamily="2" charset="0"/>
                  <a:ea typeface="微软雅黑" panose="020B0503020204020204" charset="-122"/>
                  <a:cs typeface="Lato Light"/>
                  <a:sym typeface="Bebas" pitchFamily="2" charset="0"/>
                </a:rPr>
                <a:t>科研项目合同</a:t>
              </a:r>
            </a:p>
          </p:txBody>
        </p:sp>
      </p:grpSp>
    </p:spTree>
    <p:extLst>
      <p:ext uri="{BB962C8B-B14F-4D97-AF65-F5344CB8AC3E}">
        <p14:creationId xmlns:p14="http://schemas.microsoft.com/office/powerpoint/2010/main" val="36868308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afterEffect">
                                  <p:stCondLst>
                                    <p:cond delay="0"/>
                                  </p:stCondLst>
                                  <p:childTnLst>
                                    <p:set>
                                      <p:cBhvr>
                                        <p:cTn id="6" dur="1" fill="hold">
                                          <p:stCondLst>
                                            <p:cond delay="0"/>
                                          </p:stCondLst>
                                        </p:cTn>
                                        <p:tgtEl>
                                          <p:spTgt spid="132"/>
                                        </p:tgtEl>
                                        <p:attrNameLst>
                                          <p:attrName>style.visibility</p:attrName>
                                        </p:attrNameLst>
                                      </p:cBhvr>
                                      <p:to>
                                        <p:strVal val="visible"/>
                                      </p:to>
                                    </p:set>
                                    <p:anim calcmode="lin" valueType="num">
                                      <p:cBhvr additive="base">
                                        <p:cTn id="7" dur="500" fill="hold"/>
                                        <p:tgtEl>
                                          <p:spTgt spid="132"/>
                                        </p:tgtEl>
                                        <p:attrNameLst>
                                          <p:attrName>ppt_x</p:attrName>
                                        </p:attrNameLst>
                                      </p:cBhvr>
                                      <p:tavLst>
                                        <p:tav tm="0">
                                          <p:val>
                                            <p:strVal val="0-#ppt_w/2"/>
                                          </p:val>
                                        </p:tav>
                                        <p:tav tm="100000">
                                          <p:val>
                                            <p:strVal val="#ppt_x"/>
                                          </p:val>
                                        </p:tav>
                                      </p:tavLst>
                                    </p:anim>
                                    <p:anim calcmode="lin" valueType="num">
                                      <p:cBhvr additive="base">
                                        <p:cTn id="8" dur="500" fill="hold"/>
                                        <p:tgtEl>
                                          <p:spTgt spid="132"/>
                                        </p:tgtEl>
                                        <p:attrNameLst>
                                          <p:attrName>ppt_y</p:attrName>
                                        </p:attrNameLst>
                                      </p:cBhvr>
                                      <p:tavLst>
                                        <p:tav tm="0">
                                          <p:val>
                                            <p:strVal val="1+#ppt_h/2"/>
                                          </p:val>
                                        </p:tav>
                                        <p:tav tm="100000">
                                          <p:val>
                                            <p:strVal val="#ppt_y"/>
                                          </p:val>
                                        </p:tav>
                                      </p:tavLst>
                                    </p:anim>
                                  </p:childTnLst>
                                </p:cTn>
                              </p:par>
                              <p:par>
                                <p:cTn id="9" presetID="2" presetClass="entr" presetSubtype="12" decel="100000" fill="hold" grpId="0" nodeType="withEffect">
                                  <p:stCondLst>
                                    <p:cond delay="0"/>
                                  </p:stCondLst>
                                  <p:childTnLst>
                                    <p:set>
                                      <p:cBhvr>
                                        <p:cTn id="10" dur="1" fill="hold">
                                          <p:stCondLst>
                                            <p:cond delay="0"/>
                                          </p:stCondLst>
                                        </p:cTn>
                                        <p:tgtEl>
                                          <p:spTgt spid="130"/>
                                        </p:tgtEl>
                                        <p:attrNameLst>
                                          <p:attrName>style.visibility</p:attrName>
                                        </p:attrNameLst>
                                      </p:cBhvr>
                                      <p:to>
                                        <p:strVal val="visible"/>
                                      </p:to>
                                    </p:set>
                                    <p:anim calcmode="lin" valueType="num">
                                      <p:cBhvr additive="base">
                                        <p:cTn id="11" dur="500" fill="hold"/>
                                        <p:tgtEl>
                                          <p:spTgt spid="130"/>
                                        </p:tgtEl>
                                        <p:attrNameLst>
                                          <p:attrName>ppt_x</p:attrName>
                                        </p:attrNameLst>
                                      </p:cBhvr>
                                      <p:tavLst>
                                        <p:tav tm="0">
                                          <p:val>
                                            <p:strVal val="0-#ppt_w/2"/>
                                          </p:val>
                                        </p:tav>
                                        <p:tav tm="100000">
                                          <p:val>
                                            <p:strVal val="#ppt_x"/>
                                          </p:val>
                                        </p:tav>
                                      </p:tavLst>
                                    </p:anim>
                                    <p:anim calcmode="lin" valueType="num">
                                      <p:cBhvr additive="base">
                                        <p:cTn id="12" dur="500" fill="hold"/>
                                        <p:tgtEl>
                                          <p:spTgt spid="130"/>
                                        </p:tgtEl>
                                        <p:attrNameLst>
                                          <p:attrName>ppt_y</p:attrName>
                                        </p:attrNameLst>
                                      </p:cBhvr>
                                      <p:tavLst>
                                        <p:tav tm="0">
                                          <p:val>
                                            <p:strVal val="1+#ppt_h/2"/>
                                          </p:val>
                                        </p:tav>
                                        <p:tav tm="100000">
                                          <p:val>
                                            <p:strVal val="#ppt_y"/>
                                          </p:val>
                                        </p:tav>
                                      </p:tavLst>
                                    </p:anim>
                                  </p:childTnLst>
                                </p:cTn>
                              </p:par>
                              <p:par>
                                <p:cTn id="13" presetID="2" presetClass="entr" presetSubtype="12" decel="100000" fill="hold" grpId="0" nodeType="withEffect">
                                  <p:stCondLst>
                                    <p:cond delay="0"/>
                                  </p:stCondLst>
                                  <p:childTnLst>
                                    <p:set>
                                      <p:cBhvr>
                                        <p:cTn id="14" dur="1" fill="hold">
                                          <p:stCondLst>
                                            <p:cond delay="0"/>
                                          </p:stCondLst>
                                        </p:cTn>
                                        <p:tgtEl>
                                          <p:spTgt spid="131"/>
                                        </p:tgtEl>
                                        <p:attrNameLst>
                                          <p:attrName>style.visibility</p:attrName>
                                        </p:attrNameLst>
                                      </p:cBhvr>
                                      <p:to>
                                        <p:strVal val="visible"/>
                                      </p:to>
                                    </p:set>
                                    <p:anim calcmode="lin" valueType="num">
                                      <p:cBhvr additive="base">
                                        <p:cTn id="15" dur="500" fill="hold"/>
                                        <p:tgtEl>
                                          <p:spTgt spid="131"/>
                                        </p:tgtEl>
                                        <p:attrNameLst>
                                          <p:attrName>ppt_x</p:attrName>
                                        </p:attrNameLst>
                                      </p:cBhvr>
                                      <p:tavLst>
                                        <p:tav tm="0">
                                          <p:val>
                                            <p:strVal val="0-#ppt_w/2"/>
                                          </p:val>
                                        </p:tav>
                                        <p:tav tm="100000">
                                          <p:val>
                                            <p:strVal val="#ppt_x"/>
                                          </p:val>
                                        </p:tav>
                                      </p:tavLst>
                                    </p:anim>
                                    <p:anim calcmode="lin" valueType="num">
                                      <p:cBhvr additive="base">
                                        <p:cTn id="16" dur="500" fill="hold"/>
                                        <p:tgtEl>
                                          <p:spTgt spid="131"/>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12" decel="100000" fill="hold" nodeType="afterEffect">
                                  <p:stCondLst>
                                    <p:cond delay="0"/>
                                  </p:stCondLst>
                                  <p:childTnLst>
                                    <p:set>
                                      <p:cBhvr>
                                        <p:cTn id="19" dur="1" fill="hold">
                                          <p:stCondLst>
                                            <p:cond delay="0"/>
                                          </p:stCondLst>
                                        </p:cTn>
                                        <p:tgtEl>
                                          <p:spTgt spid="137"/>
                                        </p:tgtEl>
                                        <p:attrNameLst>
                                          <p:attrName>style.visibility</p:attrName>
                                        </p:attrNameLst>
                                      </p:cBhvr>
                                      <p:to>
                                        <p:strVal val="visible"/>
                                      </p:to>
                                    </p:set>
                                    <p:anim calcmode="lin" valueType="num">
                                      <p:cBhvr additive="base">
                                        <p:cTn id="20" dur="400" fill="hold"/>
                                        <p:tgtEl>
                                          <p:spTgt spid="137"/>
                                        </p:tgtEl>
                                        <p:attrNameLst>
                                          <p:attrName>ppt_x</p:attrName>
                                        </p:attrNameLst>
                                      </p:cBhvr>
                                      <p:tavLst>
                                        <p:tav tm="0">
                                          <p:val>
                                            <p:strVal val="0-#ppt_w/2"/>
                                          </p:val>
                                        </p:tav>
                                        <p:tav tm="100000">
                                          <p:val>
                                            <p:strVal val="#ppt_x"/>
                                          </p:val>
                                        </p:tav>
                                      </p:tavLst>
                                    </p:anim>
                                    <p:anim calcmode="lin" valueType="num">
                                      <p:cBhvr additive="base">
                                        <p:cTn id="21" dur="400" fill="hold"/>
                                        <p:tgtEl>
                                          <p:spTgt spid="137"/>
                                        </p:tgtEl>
                                        <p:attrNameLst>
                                          <p:attrName>ppt_y</p:attrName>
                                        </p:attrNameLst>
                                      </p:cBhvr>
                                      <p:tavLst>
                                        <p:tav tm="0">
                                          <p:val>
                                            <p:strVal val="1+#ppt_h/2"/>
                                          </p:val>
                                        </p:tav>
                                        <p:tav tm="100000">
                                          <p:val>
                                            <p:strVal val="#ppt_y"/>
                                          </p:val>
                                        </p:tav>
                                      </p:tavLst>
                                    </p:anim>
                                  </p:childTnLst>
                                </p:cTn>
                              </p:par>
                              <p:par>
                                <p:cTn id="22" presetID="2" presetClass="entr" presetSubtype="12" decel="100000"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additive="base">
                                        <p:cTn id="24" dur="500" fill="hold"/>
                                        <p:tgtEl>
                                          <p:spTgt spid="135"/>
                                        </p:tgtEl>
                                        <p:attrNameLst>
                                          <p:attrName>ppt_x</p:attrName>
                                        </p:attrNameLst>
                                      </p:cBhvr>
                                      <p:tavLst>
                                        <p:tav tm="0">
                                          <p:val>
                                            <p:strVal val="0-#ppt_w/2"/>
                                          </p:val>
                                        </p:tav>
                                        <p:tav tm="100000">
                                          <p:val>
                                            <p:strVal val="#ppt_x"/>
                                          </p:val>
                                        </p:tav>
                                      </p:tavLst>
                                    </p:anim>
                                    <p:anim calcmode="lin" valueType="num">
                                      <p:cBhvr additive="base">
                                        <p:cTn id="25" dur="500" fill="hold"/>
                                        <p:tgtEl>
                                          <p:spTgt spid="135"/>
                                        </p:tgtEl>
                                        <p:attrNameLst>
                                          <p:attrName>ppt_y</p:attrName>
                                        </p:attrNameLst>
                                      </p:cBhvr>
                                      <p:tavLst>
                                        <p:tav tm="0">
                                          <p:val>
                                            <p:strVal val="1+#ppt_h/2"/>
                                          </p:val>
                                        </p:tav>
                                        <p:tav tm="100000">
                                          <p:val>
                                            <p:strVal val="#ppt_y"/>
                                          </p:val>
                                        </p:tav>
                                      </p:tavLst>
                                    </p:anim>
                                  </p:childTnLst>
                                </p:cTn>
                              </p:par>
                              <p:par>
                                <p:cTn id="26" presetID="2" presetClass="entr" presetSubtype="12" decel="100000" fill="hold" grpId="0" nodeType="withEffect">
                                  <p:stCondLst>
                                    <p:cond delay="0"/>
                                  </p:stCondLst>
                                  <p:childTnLst>
                                    <p:set>
                                      <p:cBhvr>
                                        <p:cTn id="27" dur="1" fill="hold">
                                          <p:stCondLst>
                                            <p:cond delay="0"/>
                                          </p:stCondLst>
                                        </p:cTn>
                                        <p:tgtEl>
                                          <p:spTgt spid="136"/>
                                        </p:tgtEl>
                                        <p:attrNameLst>
                                          <p:attrName>style.visibility</p:attrName>
                                        </p:attrNameLst>
                                      </p:cBhvr>
                                      <p:to>
                                        <p:strVal val="visible"/>
                                      </p:to>
                                    </p:set>
                                    <p:anim calcmode="lin" valueType="num">
                                      <p:cBhvr additive="base">
                                        <p:cTn id="28" dur="500" fill="hold"/>
                                        <p:tgtEl>
                                          <p:spTgt spid="136"/>
                                        </p:tgtEl>
                                        <p:attrNameLst>
                                          <p:attrName>ppt_x</p:attrName>
                                        </p:attrNameLst>
                                      </p:cBhvr>
                                      <p:tavLst>
                                        <p:tav tm="0">
                                          <p:val>
                                            <p:strVal val="0-#ppt_w/2"/>
                                          </p:val>
                                        </p:tav>
                                        <p:tav tm="100000">
                                          <p:val>
                                            <p:strVal val="#ppt_x"/>
                                          </p:val>
                                        </p:tav>
                                      </p:tavLst>
                                    </p:anim>
                                    <p:anim calcmode="lin" valueType="num">
                                      <p:cBhvr additive="base">
                                        <p:cTn id="29" dur="500" fill="hold"/>
                                        <p:tgtEl>
                                          <p:spTgt spid="136"/>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12" decel="100000" fill="hold" nodeType="afterEffect">
                                  <p:stCondLst>
                                    <p:cond delay="0"/>
                                  </p:stCondLst>
                                  <p:childTnLst>
                                    <p:set>
                                      <p:cBhvr>
                                        <p:cTn id="32" dur="1" fill="hold">
                                          <p:stCondLst>
                                            <p:cond delay="0"/>
                                          </p:stCondLst>
                                        </p:cTn>
                                        <p:tgtEl>
                                          <p:spTgt spid="142"/>
                                        </p:tgtEl>
                                        <p:attrNameLst>
                                          <p:attrName>style.visibility</p:attrName>
                                        </p:attrNameLst>
                                      </p:cBhvr>
                                      <p:to>
                                        <p:strVal val="visible"/>
                                      </p:to>
                                    </p:set>
                                    <p:anim calcmode="lin" valueType="num">
                                      <p:cBhvr additive="base">
                                        <p:cTn id="33" dur="500" fill="hold"/>
                                        <p:tgtEl>
                                          <p:spTgt spid="142"/>
                                        </p:tgtEl>
                                        <p:attrNameLst>
                                          <p:attrName>ppt_x</p:attrName>
                                        </p:attrNameLst>
                                      </p:cBhvr>
                                      <p:tavLst>
                                        <p:tav tm="0">
                                          <p:val>
                                            <p:strVal val="0-#ppt_w/2"/>
                                          </p:val>
                                        </p:tav>
                                        <p:tav tm="100000">
                                          <p:val>
                                            <p:strVal val="#ppt_x"/>
                                          </p:val>
                                        </p:tav>
                                      </p:tavLst>
                                    </p:anim>
                                    <p:anim calcmode="lin" valueType="num">
                                      <p:cBhvr additive="base">
                                        <p:cTn id="34" dur="500" fill="hold"/>
                                        <p:tgtEl>
                                          <p:spTgt spid="142"/>
                                        </p:tgtEl>
                                        <p:attrNameLst>
                                          <p:attrName>ppt_y</p:attrName>
                                        </p:attrNameLst>
                                      </p:cBhvr>
                                      <p:tavLst>
                                        <p:tav tm="0">
                                          <p:val>
                                            <p:strVal val="1+#ppt_h/2"/>
                                          </p:val>
                                        </p:tav>
                                        <p:tav tm="100000">
                                          <p:val>
                                            <p:strVal val="#ppt_y"/>
                                          </p:val>
                                        </p:tav>
                                      </p:tavLst>
                                    </p:anim>
                                  </p:childTnLst>
                                </p:cTn>
                              </p:par>
                              <p:par>
                                <p:cTn id="35" presetID="2" presetClass="entr" presetSubtype="12" decel="100000" fill="hold" grpId="0" nodeType="withEffect">
                                  <p:stCondLst>
                                    <p:cond delay="0"/>
                                  </p:stCondLst>
                                  <p:childTnLst>
                                    <p:set>
                                      <p:cBhvr>
                                        <p:cTn id="36" dur="1" fill="hold">
                                          <p:stCondLst>
                                            <p:cond delay="0"/>
                                          </p:stCondLst>
                                        </p:cTn>
                                        <p:tgtEl>
                                          <p:spTgt spid="140"/>
                                        </p:tgtEl>
                                        <p:attrNameLst>
                                          <p:attrName>style.visibility</p:attrName>
                                        </p:attrNameLst>
                                      </p:cBhvr>
                                      <p:to>
                                        <p:strVal val="visible"/>
                                      </p:to>
                                    </p:set>
                                    <p:anim calcmode="lin" valueType="num">
                                      <p:cBhvr additive="base">
                                        <p:cTn id="37" dur="500" fill="hold"/>
                                        <p:tgtEl>
                                          <p:spTgt spid="140"/>
                                        </p:tgtEl>
                                        <p:attrNameLst>
                                          <p:attrName>ppt_x</p:attrName>
                                        </p:attrNameLst>
                                      </p:cBhvr>
                                      <p:tavLst>
                                        <p:tav tm="0">
                                          <p:val>
                                            <p:strVal val="0-#ppt_w/2"/>
                                          </p:val>
                                        </p:tav>
                                        <p:tav tm="100000">
                                          <p:val>
                                            <p:strVal val="#ppt_x"/>
                                          </p:val>
                                        </p:tav>
                                      </p:tavLst>
                                    </p:anim>
                                    <p:anim calcmode="lin" valueType="num">
                                      <p:cBhvr additive="base">
                                        <p:cTn id="38" dur="500" fill="hold"/>
                                        <p:tgtEl>
                                          <p:spTgt spid="140"/>
                                        </p:tgtEl>
                                        <p:attrNameLst>
                                          <p:attrName>ppt_y</p:attrName>
                                        </p:attrNameLst>
                                      </p:cBhvr>
                                      <p:tavLst>
                                        <p:tav tm="0">
                                          <p:val>
                                            <p:strVal val="1+#ppt_h/2"/>
                                          </p:val>
                                        </p:tav>
                                        <p:tav tm="100000">
                                          <p:val>
                                            <p:strVal val="#ppt_y"/>
                                          </p:val>
                                        </p:tav>
                                      </p:tavLst>
                                    </p:anim>
                                  </p:childTnLst>
                                </p:cTn>
                              </p:par>
                              <p:par>
                                <p:cTn id="39" presetID="2" presetClass="entr" presetSubtype="12" decel="100000" fill="hold" grpId="0" nodeType="withEffect">
                                  <p:stCondLst>
                                    <p:cond delay="0"/>
                                  </p:stCondLst>
                                  <p:childTnLst>
                                    <p:set>
                                      <p:cBhvr>
                                        <p:cTn id="40" dur="1" fill="hold">
                                          <p:stCondLst>
                                            <p:cond delay="0"/>
                                          </p:stCondLst>
                                        </p:cTn>
                                        <p:tgtEl>
                                          <p:spTgt spid="141"/>
                                        </p:tgtEl>
                                        <p:attrNameLst>
                                          <p:attrName>style.visibility</p:attrName>
                                        </p:attrNameLst>
                                      </p:cBhvr>
                                      <p:to>
                                        <p:strVal val="visible"/>
                                      </p:to>
                                    </p:set>
                                    <p:anim calcmode="lin" valueType="num">
                                      <p:cBhvr additive="base">
                                        <p:cTn id="41" dur="400" fill="hold"/>
                                        <p:tgtEl>
                                          <p:spTgt spid="141"/>
                                        </p:tgtEl>
                                        <p:attrNameLst>
                                          <p:attrName>ppt_x</p:attrName>
                                        </p:attrNameLst>
                                      </p:cBhvr>
                                      <p:tavLst>
                                        <p:tav tm="0">
                                          <p:val>
                                            <p:strVal val="0-#ppt_w/2"/>
                                          </p:val>
                                        </p:tav>
                                        <p:tav tm="100000">
                                          <p:val>
                                            <p:strVal val="#ppt_x"/>
                                          </p:val>
                                        </p:tav>
                                      </p:tavLst>
                                    </p:anim>
                                    <p:anim calcmode="lin" valueType="num">
                                      <p:cBhvr additive="base">
                                        <p:cTn id="42" dur="400" fill="hold"/>
                                        <p:tgtEl>
                                          <p:spTgt spid="1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31" grpId="0" animBg="1"/>
      <p:bldP spid="135" grpId="0" animBg="1"/>
      <p:bldP spid="136" grpId="0" animBg="1"/>
      <p:bldP spid="140" grpId="0" animBg="1"/>
      <p:bldP spid="14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970670" y="1406769"/>
            <a:ext cx="647114" cy="956603"/>
          </a:xfrm>
          <a:prstGeom prst="rect">
            <a:avLst/>
          </a:pr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70670" y="2363372"/>
            <a:ext cx="647114" cy="956603"/>
          </a:xfrm>
          <a:prstGeom prst="rect">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5104929" y="1336112"/>
            <a:ext cx="1627206" cy="1615195"/>
            <a:chOff x="4985288" y="1224585"/>
            <a:chExt cx="2546888" cy="2527388"/>
          </a:xfrm>
          <a:solidFill>
            <a:srgbClr val="7696AA"/>
          </a:solidFill>
        </p:grpSpPr>
        <p:sp>
          <p:nvSpPr>
            <p:cNvPr id="10" name="椭圆 9"/>
            <p:cNvSpPr/>
            <p:nvPr/>
          </p:nvSpPr>
          <p:spPr>
            <a:xfrm>
              <a:off x="5012590" y="1224585"/>
              <a:ext cx="2433780" cy="24337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5098396" y="1265539"/>
              <a:ext cx="2433780" cy="2433781"/>
            </a:xfrm>
            <a:prstGeom prst="ellipse">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4985288" y="1318192"/>
              <a:ext cx="2433780" cy="24337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2"/>
          <p:cNvSpPr txBox="1"/>
          <p:nvPr/>
        </p:nvSpPr>
        <p:spPr>
          <a:xfrm>
            <a:off x="5203129" y="1782865"/>
            <a:ext cx="1566076" cy="769441"/>
          </a:xfrm>
          <a:prstGeom prst="rect">
            <a:avLst/>
          </a:prstGeom>
          <a:noFill/>
        </p:spPr>
        <p:txBody>
          <a:bodyPr wrap="square" rtlCol="0">
            <a:spAutoFit/>
          </a:bodyPr>
          <a:lstStyle/>
          <a:p>
            <a:pPr algn="ctr"/>
            <a:r>
              <a:rPr lang="en-US" altLang="zh-CN" sz="4400" b="1" dirty="0">
                <a:solidFill>
                  <a:schemeClr val="bg1"/>
                </a:solidFill>
                <a:latin typeface="微软雅黑" panose="020B0503020204020204" charset="-122"/>
                <a:ea typeface="微软雅黑" panose="020B0503020204020204" charset="-122"/>
              </a:rPr>
              <a:t>1.4</a:t>
            </a:r>
          </a:p>
        </p:txBody>
      </p:sp>
      <p:sp>
        <p:nvSpPr>
          <p:cNvPr id="14" name="文本框 13"/>
          <p:cNvSpPr txBox="1"/>
          <p:nvPr/>
        </p:nvSpPr>
        <p:spPr>
          <a:xfrm>
            <a:off x="2800350" y="3660140"/>
            <a:ext cx="6343650" cy="523220"/>
          </a:xfrm>
          <a:prstGeom prst="rect">
            <a:avLst/>
          </a:prstGeom>
          <a:noFill/>
        </p:spPr>
        <p:txBody>
          <a:bodyPr wrap="square" rtlCol="0">
            <a:spAutoFit/>
          </a:bodyPr>
          <a:lstStyle/>
          <a:p>
            <a:pPr algn="dist"/>
            <a:r>
              <a:rPr lang="zh-CN" altLang="en-US" sz="2800" b="1" dirty="0">
                <a:solidFill>
                  <a:schemeClr val="tx1">
                    <a:lumMod val="65000"/>
                    <a:lumOff val="35000"/>
                  </a:schemeClr>
                </a:solidFill>
                <a:latin typeface="微软雅黑" panose="020B0503020204020204" charset="-122"/>
                <a:ea typeface="微软雅黑" panose="020B0503020204020204" charset="-122"/>
              </a:rPr>
              <a:t>合同履行过程中的注意事项</a:t>
            </a:r>
          </a:p>
        </p:txBody>
      </p:sp>
      <p:sp>
        <p:nvSpPr>
          <p:cNvPr id="16" name="矩形 15"/>
          <p:cNvSpPr/>
          <p:nvPr/>
        </p:nvSpPr>
        <p:spPr>
          <a:xfrm rot="2700000">
            <a:off x="9385245" y="6615606"/>
            <a:ext cx="575931" cy="57613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7" name="矩形 16"/>
          <p:cNvSpPr/>
          <p:nvPr/>
        </p:nvSpPr>
        <p:spPr>
          <a:xfrm rot="2700000">
            <a:off x="10200029" y="6618280"/>
            <a:ext cx="575931" cy="576139"/>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8" name="矩形 17"/>
          <p:cNvSpPr/>
          <p:nvPr/>
        </p:nvSpPr>
        <p:spPr>
          <a:xfrm rot="2700000">
            <a:off x="11014811" y="6620425"/>
            <a:ext cx="575931" cy="576139"/>
          </a:xfrm>
          <a:prstGeom prst="rect">
            <a:avLst/>
          </a:prstGeom>
          <a:solidFill>
            <a:schemeClr val="accent1">
              <a:lumMod val="7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9" name="矩形 18"/>
          <p:cNvSpPr/>
          <p:nvPr/>
        </p:nvSpPr>
        <p:spPr>
          <a:xfrm rot="2700000">
            <a:off x="10607420" y="6213181"/>
            <a:ext cx="575931" cy="576139"/>
          </a:xfrm>
          <a:prstGeom prst="rect">
            <a:avLst/>
          </a:prstGeom>
          <a:solidFill>
            <a:schemeClr val="accent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0" name="矩形 19"/>
          <p:cNvSpPr/>
          <p:nvPr/>
        </p:nvSpPr>
        <p:spPr>
          <a:xfrm rot="2700000">
            <a:off x="11422202" y="6213182"/>
            <a:ext cx="575931" cy="576139"/>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1" name="矩形 20"/>
          <p:cNvSpPr/>
          <p:nvPr/>
        </p:nvSpPr>
        <p:spPr>
          <a:xfrm rot="18900000" flipH="1">
            <a:off x="2211824" y="-289479"/>
            <a:ext cx="576139" cy="57593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2" name="矩形 21"/>
          <p:cNvSpPr/>
          <p:nvPr/>
        </p:nvSpPr>
        <p:spPr>
          <a:xfrm rot="18900000" flipH="1">
            <a:off x="1397040" y="-292154"/>
            <a:ext cx="576139" cy="575931"/>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3" name="矩形 22"/>
          <p:cNvSpPr/>
          <p:nvPr/>
        </p:nvSpPr>
        <p:spPr>
          <a:xfrm rot="18900000" flipH="1">
            <a:off x="582258" y="-294298"/>
            <a:ext cx="576139" cy="575931"/>
          </a:xfrm>
          <a:prstGeom prst="rect">
            <a:avLst/>
          </a:prstGeom>
          <a:solidFill>
            <a:schemeClr val="accent1">
              <a:lumMod val="7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4" name="矩形 23"/>
          <p:cNvSpPr/>
          <p:nvPr/>
        </p:nvSpPr>
        <p:spPr>
          <a:xfrm rot="18900000" flipH="1">
            <a:off x="989649" y="112946"/>
            <a:ext cx="576139" cy="575931"/>
          </a:xfrm>
          <a:prstGeom prst="rect">
            <a:avLst/>
          </a:prstGeom>
          <a:solidFill>
            <a:schemeClr val="accent1">
              <a:lumMod val="75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5" name="矩形 24"/>
          <p:cNvSpPr/>
          <p:nvPr/>
        </p:nvSpPr>
        <p:spPr>
          <a:xfrm rot="18900000" flipH="1">
            <a:off x="174867" y="112945"/>
            <a:ext cx="576139" cy="575931"/>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6" name="Freeform 5"/>
          <p:cNvSpPr>
            <a:spLocks noEditPoints="1"/>
          </p:cNvSpPr>
          <p:nvPr/>
        </p:nvSpPr>
        <p:spPr bwMode="auto">
          <a:xfrm>
            <a:off x="3165686" y="5519420"/>
            <a:ext cx="5515399" cy="547370"/>
          </a:xfrm>
          <a:custGeom>
            <a:avLst/>
            <a:gdLst>
              <a:gd name="T0" fmla="*/ 826 w 1255"/>
              <a:gd name="T1" fmla="*/ 94 h 234"/>
              <a:gd name="T2" fmla="*/ 1051 w 1255"/>
              <a:gd name="T3" fmla="*/ 107 h 234"/>
              <a:gd name="T4" fmla="*/ 1093 w 1255"/>
              <a:gd name="T5" fmla="*/ 107 h 234"/>
              <a:gd name="T6" fmla="*/ 1151 w 1255"/>
              <a:gd name="T7" fmla="*/ 87 h 234"/>
              <a:gd name="T8" fmla="*/ 1225 w 1255"/>
              <a:gd name="T9" fmla="*/ 118 h 234"/>
              <a:gd name="T10" fmla="*/ 1206 w 1255"/>
              <a:gd name="T11" fmla="*/ 139 h 234"/>
              <a:gd name="T12" fmla="*/ 1185 w 1255"/>
              <a:gd name="T13" fmla="*/ 102 h 234"/>
              <a:gd name="T14" fmla="*/ 1171 w 1255"/>
              <a:gd name="T15" fmla="*/ 112 h 234"/>
              <a:gd name="T16" fmla="*/ 1137 w 1255"/>
              <a:gd name="T17" fmla="*/ 119 h 234"/>
              <a:gd name="T18" fmla="*/ 1109 w 1255"/>
              <a:gd name="T19" fmla="*/ 119 h 234"/>
              <a:gd name="T20" fmla="*/ 1062 w 1255"/>
              <a:gd name="T21" fmla="*/ 116 h 234"/>
              <a:gd name="T22" fmla="*/ 841 w 1255"/>
              <a:gd name="T23" fmla="*/ 112 h 234"/>
              <a:gd name="T24" fmla="*/ 782 w 1255"/>
              <a:gd name="T25" fmla="*/ 117 h 234"/>
              <a:gd name="T26" fmla="*/ 756 w 1255"/>
              <a:gd name="T27" fmla="*/ 111 h 234"/>
              <a:gd name="T28" fmla="*/ 737 w 1255"/>
              <a:gd name="T29" fmla="*/ 118 h 234"/>
              <a:gd name="T30" fmla="*/ 717 w 1255"/>
              <a:gd name="T31" fmla="*/ 157 h 234"/>
              <a:gd name="T32" fmla="*/ 762 w 1255"/>
              <a:gd name="T33" fmla="*/ 99 h 234"/>
              <a:gd name="T34" fmla="*/ 772 w 1255"/>
              <a:gd name="T35" fmla="*/ 97 h 234"/>
              <a:gd name="T36" fmla="*/ 104 w 1255"/>
              <a:gd name="T37" fmla="*/ 87 h 234"/>
              <a:gd name="T38" fmla="*/ 30 w 1255"/>
              <a:gd name="T39" fmla="*/ 118 h 234"/>
              <a:gd name="T40" fmla="*/ 49 w 1255"/>
              <a:gd name="T41" fmla="*/ 139 h 234"/>
              <a:gd name="T42" fmla="*/ 71 w 1255"/>
              <a:gd name="T43" fmla="*/ 102 h 234"/>
              <a:gd name="T44" fmla="*/ 85 w 1255"/>
              <a:gd name="T45" fmla="*/ 112 h 234"/>
              <a:gd name="T46" fmla="*/ 118 w 1255"/>
              <a:gd name="T47" fmla="*/ 119 h 234"/>
              <a:gd name="T48" fmla="*/ 147 w 1255"/>
              <a:gd name="T49" fmla="*/ 119 h 234"/>
              <a:gd name="T50" fmla="*/ 193 w 1255"/>
              <a:gd name="T51" fmla="*/ 116 h 234"/>
              <a:gd name="T52" fmla="*/ 414 w 1255"/>
              <a:gd name="T53" fmla="*/ 112 h 234"/>
              <a:gd name="T54" fmla="*/ 474 w 1255"/>
              <a:gd name="T55" fmla="*/ 117 h 234"/>
              <a:gd name="T56" fmla="*/ 499 w 1255"/>
              <a:gd name="T57" fmla="*/ 111 h 234"/>
              <a:gd name="T58" fmla="*/ 518 w 1255"/>
              <a:gd name="T59" fmla="*/ 118 h 234"/>
              <a:gd name="T60" fmla="*/ 538 w 1255"/>
              <a:gd name="T61" fmla="*/ 157 h 234"/>
              <a:gd name="T62" fmla="*/ 494 w 1255"/>
              <a:gd name="T63" fmla="*/ 99 h 234"/>
              <a:gd name="T64" fmla="*/ 483 w 1255"/>
              <a:gd name="T65" fmla="*/ 97 h 234"/>
              <a:gd name="T66" fmla="*/ 445 w 1255"/>
              <a:gd name="T67" fmla="*/ 107 h 234"/>
              <a:gd name="T68" fmla="*/ 223 w 1255"/>
              <a:gd name="T69" fmla="*/ 107 h 234"/>
              <a:gd name="T70" fmla="*/ 178 w 1255"/>
              <a:gd name="T71" fmla="*/ 98 h 234"/>
              <a:gd name="T72" fmla="*/ 138 w 1255"/>
              <a:gd name="T73" fmla="*/ 105 h 234"/>
              <a:gd name="T74" fmla="*/ 616 w 1255"/>
              <a:gd name="T75" fmla="*/ 218 h 234"/>
              <a:gd name="T76" fmla="*/ 634 w 1255"/>
              <a:gd name="T77" fmla="*/ 202 h 234"/>
              <a:gd name="T78" fmla="*/ 635 w 1255"/>
              <a:gd name="T79" fmla="*/ 23 h 234"/>
              <a:gd name="T80" fmla="*/ 586 w 1255"/>
              <a:gd name="T81" fmla="*/ 94 h 234"/>
              <a:gd name="T82" fmla="*/ 651 w 1255"/>
              <a:gd name="T83" fmla="*/ 117 h 234"/>
              <a:gd name="T84" fmla="*/ 697 w 1255"/>
              <a:gd name="T85" fmla="*/ 69 h 234"/>
              <a:gd name="T86" fmla="*/ 710 w 1255"/>
              <a:gd name="T87" fmla="*/ 63 h 234"/>
              <a:gd name="T88" fmla="*/ 628 w 1255"/>
              <a:gd name="T89" fmla="*/ 1 h 234"/>
              <a:gd name="T90" fmla="*/ 545 w 1255"/>
              <a:gd name="T91" fmla="*/ 63 h 234"/>
              <a:gd name="T92" fmla="*/ 559 w 1255"/>
              <a:gd name="T93" fmla="*/ 69 h 234"/>
              <a:gd name="T94" fmla="*/ 611 w 1255"/>
              <a:gd name="T95" fmla="*/ 73 h 234"/>
              <a:gd name="T96" fmla="*/ 628 w 1255"/>
              <a:gd name="T97" fmla="*/ 121 h 234"/>
              <a:gd name="T98" fmla="*/ 557 w 1255"/>
              <a:gd name="T99" fmla="*/ 121 h 234"/>
              <a:gd name="T100" fmla="*/ 579 w 1255"/>
              <a:gd name="T101" fmla="*/ 116 h 234"/>
              <a:gd name="T102" fmla="*/ 568 w 1255"/>
              <a:gd name="T103" fmla="*/ 139 h 234"/>
              <a:gd name="T104" fmla="*/ 570 w 1255"/>
              <a:gd name="T105" fmla="*/ 159 h 234"/>
              <a:gd name="T106" fmla="*/ 604 w 1255"/>
              <a:gd name="T107" fmla="*/ 187 h 234"/>
              <a:gd name="T108" fmla="*/ 557 w 1255"/>
              <a:gd name="T109" fmla="*/ 131 h 234"/>
              <a:gd name="T110" fmla="*/ 703 w 1255"/>
              <a:gd name="T111" fmla="*/ 103 h 234"/>
              <a:gd name="T112" fmla="*/ 675 w 1255"/>
              <a:gd name="T113" fmla="*/ 107 h 234"/>
              <a:gd name="T114" fmla="*/ 693 w 1255"/>
              <a:gd name="T115" fmla="*/ 145 h 234"/>
              <a:gd name="T116" fmla="*/ 677 w 1255"/>
              <a:gd name="T117" fmla="*/ 151 h 234"/>
              <a:gd name="T118" fmla="*/ 651 w 1255"/>
              <a:gd name="T119" fmla="*/ 175 h 234"/>
              <a:gd name="T120" fmla="*/ 686 w 1255"/>
              <a:gd name="T121" fmla="*/ 18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5" h="234">
                <a:moveTo>
                  <a:pt x="791" y="101"/>
                </a:moveTo>
                <a:cubicBezTo>
                  <a:pt x="793" y="103"/>
                  <a:pt x="794" y="105"/>
                  <a:pt x="795" y="107"/>
                </a:cubicBezTo>
                <a:cubicBezTo>
                  <a:pt x="810" y="107"/>
                  <a:pt x="810" y="107"/>
                  <a:pt x="810" y="107"/>
                </a:cubicBezTo>
                <a:cubicBezTo>
                  <a:pt x="810" y="107"/>
                  <a:pt x="810" y="106"/>
                  <a:pt x="811" y="105"/>
                </a:cubicBezTo>
                <a:cubicBezTo>
                  <a:pt x="812" y="99"/>
                  <a:pt x="819" y="94"/>
                  <a:pt x="826" y="94"/>
                </a:cubicBezTo>
                <a:cubicBezTo>
                  <a:pt x="833" y="94"/>
                  <a:pt x="839" y="99"/>
                  <a:pt x="841" y="105"/>
                </a:cubicBezTo>
                <a:cubicBezTo>
                  <a:pt x="841" y="106"/>
                  <a:pt x="841" y="107"/>
                  <a:pt x="841" y="107"/>
                </a:cubicBezTo>
                <a:cubicBezTo>
                  <a:pt x="1032" y="107"/>
                  <a:pt x="1032" y="107"/>
                  <a:pt x="1032" y="107"/>
                </a:cubicBezTo>
                <a:cubicBezTo>
                  <a:pt x="1033" y="103"/>
                  <a:pt x="1037" y="100"/>
                  <a:pt x="1042" y="100"/>
                </a:cubicBezTo>
                <a:cubicBezTo>
                  <a:pt x="1046" y="100"/>
                  <a:pt x="1050" y="103"/>
                  <a:pt x="1051" y="107"/>
                </a:cubicBezTo>
                <a:cubicBezTo>
                  <a:pt x="1052" y="107"/>
                  <a:pt x="1052" y="107"/>
                  <a:pt x="1052" y="107"/>
                </a:cubicBezTo>
                <a:cubicBezTo>
                  <a:pt x="1055" y="106"/>
                  <a:pt x="1059" y="104"/>
                  <a:pt x="1062" y="103"/>
                </a:cubicBezTo>
                <a:cubicBezTo>
                  <a:pt x="1067" y="100"/>
                  <a:pt x="1072" y="98"/>
                  <a:pt x="1078" y="98"/>
                </a:cubicBezTo>
                <a:cubicBezTo>
                  <a:pt x="1082" y="98"/>
                  <a:pt x="1086" y="99"/>
                  <a:pt x="1089" y="102"/>
                </a:cubicBezTo>
                <a:cubicBezTo>
                  <a:pt x="1091" y="103"/>
                  <a:pt x="1092" y="105"/>
                  <a:pt x="1093" y="107"/>
                </a:cubicBezTo>
                <a:cubicBezTo>
                  <a:pt x="1099" y="107"/>
                  <a:pt x="1099" y="107"/>
                  <a:pt x="1099" y="107"/>
                </a:cubicBezTo>
                <a:cubicBezTo>
                  <a:pt x="1100" y="103"/>
                  <a:pt x="1104" y="100"/>
                  <a:pt x="1109" y="100"/>
                </a:cubicBezTo>
                <a:cubicBezTo>
                  <a:pt x="1112" y="100"/>
                  <a:pt x="1116" y="102"/>
                  <a:pt x="1117" y="105"/>
                </a:cubicBezTo>
                <a:cubicBezTo>
                  <a:pt x="1121" y="101"/>
                  <a:pt x="1125" y="97"/>
                  <a:pt x="1129" y="94"/>
                </a:cubicBezTo>
                <a:cubicBezTo>
                  <a:pt x="1136" y="90"/>
                  <a:pt x="1143" y="87"/>
                  <a:pt x="1151" y="87"/>
                </a:cubicBezTo>
                <a:cubicBezTo>
                  <a:pt x="1169" y="87"/>
                  <a:pt x="1183" y="100"/>
                  <a:pt x="1199" y="106"/>
                </a:cubicBezTo>
                <a:cubicBezTo>
                  <a:pt x="1209" y="109"/>
                  <a:pt x="1219" y="110"/>
                  <a:pt x="1228" y="108"/>
                </a:cubicBezTo>
                <a:cubicBezTo>
                  <a:pt x="1238" y="107"/>
                  <a:pt x="1248" y="103"/>
                  <a:pt x="1255" y="96"/>
                </a:cubicBezTo>
                <a:cubicBezTo>
                  <a:pt x="1253" y="105"/>
                  <a:pt x="1247" y="113"/>
                  <a:pt x="1239" y="117"/>
                </a:cubicBezTo>
                <a:cubicBezTo>
                  <a:pt x="1234" y="118"/>
                  <a:pt x="1230" y="119"/>
                  <a:pt x="1225" y="118"/>
                </a:cubicBezTo>
                <a:cubicBezTo>
                  <a:pt x="1219" y="117"/>
                  <a:pt x="1214" y="114"/>
                  <a:pt x="1208" y="112"/>
                </a:cubicBezTo>
                <a:cubicBezTo>
                  <a:pt x="1208" y="112"/>
                  <a:pt x="1208" y="112"/>
                  <a:pt x="1208" y="112"/>
                </a:cubicBezTo>
                <a:cubicBezTo>
                  <a:pt x="1210" y="114"/>
                  <a:pt x="1212" y="117"/>
                  <a:pt x="1214" y="119"/>
                </a:cubicBezTo>
                <a:cubicBezTo>
                  <a:pt x="1216" y="122"/>
                  <a:pt x="1218" y="125"/>
                  <a:pt x="1218" y="128"/>
                </a:cubicBezTo>
                <a:cubicBezTo>
                  <a:pt x="1219" y="136"/>
                  <a:pt x="1212" y="141"/>
                  <a:pt x="1206" y="139"/>
                </a:cubicBezTo>
                <a:cubicBezTo>
                  <a:pt x="1203" y="138"/>
                  <a:pt x="1201" y="135"/>
                  <a:pt x="1200" y="133"/>
                </a:cubicBezTo>
                <a:cubicBezTo>
                  <a:pt x="1199" y="130"/>
                  <a:pt x="1198" y="126"/>
                  <a:pt x="1197" y="123"/>
                </a:cubicBezTo>
                <a:cubicBezTo>
                  <a:pt x="1196" y="120"/>
                  <a:pt x="1196" y="117"/>
                  <a:pt x="1194" y="114"/>
                </a:cubicBezTo>
                <a:cubicBezTo>
                  <a:pt x="1192" y="109"/>
                  <a:pt x="1189" y="105"/>
                  <a:pt x="1185" y="102"/>
                </a:cubicBezTo>
                <a:cubicBezTo>
                  <a:pt x="1185" y="102"/>
                  <a:pt x="1185" y="102"/>
                  <a:pt x="1185" y="102"/>
                </a:cubicBezTo>
                <a:cubicBezTo>
                  <a:pt x="1186" y="105"/>
                  <a:pt x="1187" y="107"/>
                  <a:pt x="1187" y="110"/>
                </a:cubicBezTo>
                <a:cubicBezTo>
                  <a:pt x="1188" y="113"/>
                  <a:pt x="1188" y="116"/>
                  <a:pt x="1187" y="119"/>
                </a:cubicBezTo>
                <a:cubicBezTo>
                  <a:pt x="1187" y="122"/>
                  <a:pt x="1185" y="124"/>
                  <a:pt x="1183" y="125"/>
                </a:cubicBezTo>
                <a:cubicBezTo>
                  <a:pt x="1180" y="126"/>
                  <a:pt x="1176" y="124"/>
                  <a:pt x="1174" y="122"/>
                </a:cubicBezTo>
                <a:cubicBezTo>
                  <a:pt x="1171" y="120"/>
                  <a:pt x="1171" y="116"/>
                  <a:pt x="1171" y="112"/>
                </a:cubicBezTo>
                <a:cubicBezTo>
                  <a:pt x="1170" y="108"/>
                  <a:pt x="1170" y="104"/>
                  <a:pt x="1169" y="101"/>
                </a:cubicBezTo>
                <a:cubicBezTo>
                  <a:pt x="1165" y="92"/>
                  <a:pt x="1152" y="91"/>
                  <a:pt x="1144" y="94"/>
                </a:cubicBezTo>
                <a:cubicBezTo>
                  <a:pt x="1144" y="95"/>
                  <a:pt x="1144" y="95"/>
                  <a:pt x="1144" y="95"/>
                </a:cubicBezTo>
                <a:cubicBezTo>
                  <a:pt x="1150" y="97"/>
                  <a:pt x="1157" y="102"/>
                  <a:pt x="1159" y="108"/>
                </a:cubicBezTo>
                <a:cubicBezTo>
                  <a:pt x="1163" y="121"/>
                  <a:pt x="1151" y="129"/>
                  <a:pt x="1137" y="119"/>
                </a:cubicBezTo>
                <a:cubicBezTo>
                  <a:pt x="1134" y="117"/>
                  <a:pt x="1130" y="115"/>
                  <a:pt x="1127" y="113"/>
                </a:cubicBezTo>
                <a:cubicBezTo>
                  <a:pt x="1125" y="112"/>
                  <a:pt x="1122" y="111"/>
                  <a:pt x="1119" y="111"/>
                </a:cubicBezTo>
                <a:cubicBezTo>
                  <a:pt x="1119" y="111"/>
                  <a:pt x="1119" y="110"/>
                  <a:pt x="1118" y="111"/>
                </a:cubicBezTo>
                <a:cubicBezTo>
                  <a:pt x="1118" y="112"/>
                  <a:pt x="1118" y="112"/>
                  <a:pt x="1118" y="112"/>
                </a:cubicBezTo>
                <a:cubicBezTo>
                  <a:pt x="1117" y="116"/>
                  <a:pt x="1113" y="119"/>
                  <a:pt x="1109" y="119"/>
                </a:cubicBezTo>
                <a:cubicBezTo>
                  <a:pt x="1104" y="119"/>
                  <a:pt x="1100" y="116"/>
                  <a:pt x="1099" y="112"/>
                </a:cubicBezTo>
                <a:cubicBezTo>
                  <a:pt x="1093" y="112"/>
                  <a:pt x="1093" y="112"/>
                  <a:pt x="1093" y="112"/>
                </a:cubicBezTo>
                <a:cubicBezTo>
                  <a:pt x="1092" y="114"/>
                  <a:pt x="1091" y="116"/>
                  <a:pt x="1089" y="117"/>
                </a:cubicBezTo>
                <a:cubicBezTo>
                  <a:pt x="1086" y="120"/>
                  <a:pt x="1082" y="121"/>
                  <a:pt x="1078" y="121"/>
                </a:cubicBezTo>
                <a:cubicBezTo>
                  <a:pt x="1072" y="121"/>
                  <a:pt x="1067" y="118"/>
                  <a:pt x="1062" y="116"/>
                </a:cubicBezTo>
                <a:cubicBezTo>
                  <a:pt x="1059" y="115"/>
                  <a:pt x="1055" y="113"/>
                  <a:pt x="1052" y="112"/>
                </a:cubicBezTo>
                <a:cubicBezTo>
                  <a:pt x="1051" y="112"/>
                  <a:pt x="1051" y="112"/>
                  <a:pt x="1051" y="112"/>
                </a:cubicBezTo>
                <a:cubicBezTo>
                  <a:pt x="1050" y="116"/>
                  <a:pt x="1046" y="119"/>
                  <a:pt x="1042" y="119"/>
                </a:cubicBezTo>
                <a:cubicBezTo>
                  <a:pt x="1037" y="119"/>
                  <a:pt x="1033" y="116"/>
                  <a:pt x="1032" y="112"/>
                </a:cubicBezTo>
                <a:cubicBezTo>
                  <a:pt x="841" y="112"/>
                  <a:pt x="841" y="112"/>
                  <a:pt x="841" y="112"/>
                </a:cubicBezTo>
                <a:cubicBezTo>
                  <a:pt x="840" y="119"/>
                  <a:pt x="834" y="125"/>
                  <a:pt x="826" y="125"/>
                </a:cubicBezTo>
                <a:cubicBezTo>
                  <a:pt x="818" y="125"/>
                  <a:pt x="811" y="119"/>
                  <a:pt x="810" y="112"/>
                </a:cubicBezTo>
                <a:cubicBezTo>
                  <a:pt x="795" y="112"/>
                  <a:pt x="795" y="112"/>
                  <a:pt x="795" y="112"/>
                </a:cubicBezTo>
                <a:cubicBezTo>
                  <a:pt x="794" y="114"/>
                  <a:pt x="792" y="116"/>
                  <a:pt x="790" y="117"/>
                </a:cubicBezTo>
                <a:cubicBezTo>
                  <a:pt x="787" y="119"/>
                  <a:pt x="784" y="118"/>
                  <a:pt x="782" y="117"/>
                </a:cubicBezTo>
                <a:cubicBezTo>
                  <a:pt x="778" y="116"/>
                  <a:pt x="775" y="115"/>
                  <a:pt x="773" y="113"/>
                </a:cubicBezTo>
                <a:cubicBezTo>
                  <a:pt x="770" y="111"/>
                  <a:pt x="767" y="110"/>
                  <a:pt x="764" y="108"/>
                </a:cubicBezTo>
                <a:cubicBezTo>
                  <a:pt x="759" y="107"/>
                  <a:pt x="754" y="107"/>
                  <a:pt x="749" y="107"/>
                </a:cubicBezTo>
                <a:cubicBezTo>
                  <a:pt x="749" y="108"/>
                  <a:pt x="749" y="108"/>
                  <a:pt x="749" y="108"/>
                </a:cubicBezTo>
                <a:cubicBezTo>
                  <a:pt x="752" y="108"/>
                  <a:pt x="754" y="110"/>
                  <a:pt x="756" y="111"/>
                </a:cubicBezTo>
                <a:cubicBezTo>
                  <a:pt x="759" y="113"/>
                  <a:pt x="761" y="115"/>
                  <a:pt x="763" y="117"/>
                </a:cubicBezTo>
                <a:cubicBezTo>
                  <a:pt x="764" y="119"/>
                  <a:pt x="766" y="122"/>
                  <a:pt x="764" y="125"/>
                </a:cubicBezTo>
                <a:cubicBezTo>
                  <a:pt x="763" y="127"/>
                  <a:pt x="759" y="129"/>
                  <a:pt x="756" y="129"/>
                </a:cubicBezTo>
                <a:cubicBezTo>
                  <a:pt x="752" y="129"/>
                  <a:pt x="749" y="127"/>
                  <a:pt x="747" y="125"/>
                </a:cubicBezTo>
                <a:cubicBezTo>
                  <a:pt x="744" y="122"/>
                  <a:pt x="741" y="119"/>
                  <a:pt x="737" y="118"/>
                </a:cubicBezTo>
                <a:cubicBezTo>
                  <a:pt x="728" y="115"/>
                  <a:pt x="719" y="124"/>
                  <a:pt x="715" y="132"/>
                </a:cubicBezTo>
                <a:cubicBezTo>
                  <a:pt x="715" y="132"/>
                  <a:pt x="715" y="132"/>
                  <a:pt x="715" y="132"/>
                </a:cubicBezTo>
                <a:cubicBezTo>
                  <a:pt x="721" y="129"/>
                  <a:pt x="730" y="127"/>
                  <a:pt x="736" y="130"/>
                </a:cubicBezTo>
                <a:cubicBezTo>
                  <a:pt x="748" y="136"/>
                  <a:pt x="745" y="151"/>
                  <a:pt x="729" y="154"/>
                </a:cubicBezTo>
                <a:cubicBezTo>
                  <a:pt x="725" y="155"/>
                  <a:pt x="721" y="156"/>
                  <a:pt x="717" y="157"/>
                </a:cubicBezTo>
                <a:cubicBezTo>
                  <a:pt x="715" y="158"/>
                  <a:pt x="712" y="159"/>
                  <a:pt x="710" y="161"/>
                </a:cubicBezTo>
                <a:cubicBezTo>
                  <a:pt x="709" y="162"/>
                  <a:pt x="707" y="164"/>
                  <a:pt x="707" y="166"/>
                </a:cubicBezTo>
                <a:cubicBezTo>
                  <a:pt x="705" y="158"/>
                  <a:pt x="704" y="150"/>
                  <a:pt x="705" y="143"/>
                </a:cubicBezTo>
                <a:cubicBezTo>
                  <a:pt x="706" y="135"/>
                  <a:pt x="710" y="127"/>
                  <a:pt x="715" y="121"/>
                </a:cubicBezTo>
                <a:cubicBezTo>
                  <a:pt x="727" y="108"/>
                  <a:pt x="746" y="107"/>
                  <a:pt x="762" y="99"/>
                </a:cubicBezTo>
                <a:cubicBezTo>
                  <a:pt x="770" y="95"/>
                  <a:pt x="778" y="88"/>
                  <a:pt x="783" y="80"/>
                </a:cubicBezTo>
                <a:cubicBezTo>
                  <a:pt x="789" y="72"/>
                  <a:pt x="793" y="62"/>
                  <a:pt x="793" y="52"/>
                </a:cubicBezTo>
                <a:cubicBezTo>
                  <a:pt x="798" y="60"/>
                  <a:pt x="800" y="70"/>
                  <a:pt x="796" y="78"/>
                </a:cubicBezTo>
                <a:cubicBezTo>
                  <a:pt x="795" y="83"/>
                  <a:pt x="792" y="86"/>
                  <a:pt x="788" y="89"/>
                </a:cubicBezTo>
                <a:cubicBezTo>
                  <a:pt x="783" y="93"/>
                  <a:pt x="778" y="95"/>
                  <a:pt x="772" y="97"/>
                </a:cubicBezTo>
                <a:cubicBezTo>
                  <a:pt x="772" y="97"/>
                  <a:pt x="772" y="97"/>
                  <a:pt x="772" y="97"/>
                </a:cubicBezTo>
                <a:cubicBezTo>
                  <a:pt x="775" y="97"/>
                  <a:pt x="778" y="97"/>
                  <a:pt x="782" y="98"/>
                </a:cubicBezTo>
                <a:cubicBezTo>
                  <a:pt x="785" y="98"/>
                  <a:pt x="788" y="99"/>
                  <a:pt x="791" y="101"/>
                </a:cubicBezTo>
                <a:close/>
                <a:moveTo>
                  <a:pt x="126" y="94"/>
                </a:moveTo>
                <a:cubicBezTo>
                  <a:pt x="120" y="90"/>
                  <a:pt x="112" y="87"/>
                  <a:pt x="104" y="87"/>
                </a:cubicBezTo>
                <a:cubicBezTo>
                  <a:pt x="86" y="87"/>
                  <a:pt x="72" y="100"/>
                  <a:pt x="56" y="106"/>
                </a:cubicBezTo>
                <a:cubicBezTo>
                  <a:pt x="47" y="109"/>
                  <a:pt x="37" y="110"/>
                  <a:pt x="27" y="108"/>
                </a:cubicBezTo>
                <a:cubicBezTo>
                  <a:pt x="17" y="107"/>
                  <a:pt x="8" y="103"/>
                  <a:pt x="0" y="96"/>
                </a:cubicBezTo>
                <a:cubicBezTo>
                  <a:pt x="2" y="105"/>
                  <a:pt x="8" y="113"/>
                  <a:pt x="17" y="117"/>
                </a:cubicBezTo>
                <a:cubicBezTo>
                  <a:pt x="21" y="118"/>
                  <a:pt x="26" y="119"/>
                  <a:pt x="30" y="118"/>
                </a:cubicBezTo>
                <a:cubicBezTo>
                  <a:pt x="36" y="117"/>
                  <a:pt x="42" y="114"/>
                  <a:pt x="47" y="112"/>
                </a:cubicBezTo>
                <a:cubicBezTo>
                  <a:pt x="47" y="112"/>
                  <a:pt x="47" y="112"/>
                  <a:pt x="47" y="112"/>
                </a:cubicBezTo>
                <a:cubicBezTo>
                  <a:pt x="45" y="114"/>
                  <a:pt x="43" y="117"/>
                  <a:pt x="41" y="119"/>
                </a:cubicBezTo>
                <a:cubicBezTo>
                  <a:pt x="39" y="122"/>
                  <a:pt x="38" y="125"/>
                  <a:pt x="37" y="128"/>
                </a:cubicBezTo>
                <a:cubicBezTo>
                  <a:pt x="36" y="136"/>
                  <a:pt x="43" y="141"/>
                  <a:pt x="49" y="139"/>
                </a:cubicBezTo>
                <a:cubicBezTo>
                  <a:pt x="52" y="138"/>
                  <a:pt x="54" y="135"/>
                  <a:pt x="55" y="133"/>
                </a:cubicBezTo>
                <a:cubicBezTo>
                  <a:pt x="57" y="130"/>
                  <a:pt x="58" y="126"/>
                  <a:pt x="58" y="123"/>
                </a:cubicBezTo>
                <a:cubicBezTo>
                  <a:pt x="59" y="120"/>
                  <a:pt x="60" y="117"/>
                  <a:pt x="61" y="114"/>
                </a:cubicBezTo>
                <a:cubicBezTo>
                  <a:pt x="63" y="109"/>
                  <a:pt x="66" y="105"/>
                  <a:pt x="70" y="102"/>
                </a:cubicBezTo>
                <a:cubicBezTo>
                  <a:pt x="71" y="102"/>
                  <a:pt x="71" y="102"/>
                  <a:pt x="71" y="102"/>
                </a:cubicBezTo>
                <a:cubicBezTo>
                  <a:pt x="69" y="105"/>
                  <a:pt x="68" y="107"/>
                  <a:pt x="68" y="110"/>
                </a:cubicBezTo>
                <a:cubicBezTo>
                  <a:pt x="68" y="113"/>
                  <a:pt x="67" y="116"/>
                  <a:pt x="68" y="119"/>
                </a:cubicBezTo>
                <a:cubicBezTo>
                  <a:pt x="69" y="122"/>
                  <a:pt x="70" y="124"/>
                  <a:pt x="72" y="125"/>
                </a:cubicBezTo>
                <a:cubicBezTo>
                  <a:pt x="75" y="126"/>
                  <a:pt x="79" y="124"/>
                  <a:pt x="81" y="122"/>
                </a:cubicBezTo>
                <a:cubicBezTo>
                  <a:pt x="84" y="120"/>
                  <a:pt x="84" y="116"/>
                  <a:pt x="85" y="112"/>
                </a:cubicBezTo>
                <a:cubicBezTo>
                  <a:pt x="85" y="108"/>
                  <a:pt x="85" y="104"/>
                  <a:pt x="86" y="101"/>
                </a:cubicBezTo>
                <a:cubicBezTo>
                  <a:pt x="91" y="92"/>
                  <a:pt x="103" y="91"/>
                  <a:pt x="111" y="94"/>
                </a:cubicBezTo>
                <a:cubicBezTo>
                  <a:pt x="111" y="95"/>
                  <a:pt x="111" y="95"/>
                  <a:pt x="111" y="95"/>
                </a:cubicBezTo>
                <a:cubicBezTo>
                  <a:pt x="105" y="97"/>
                  <a:pt x="98" y="102"/>
                  <a:pt x="96" y="108"/>
                </a:cubicBezTo>
                <a:cubicBezTo>
                  <a:pt x="92" y="121"/>
                  <a:pt x="105" y="129"/>
                  <a:pt x="118" y="119"/>
                </a:cubicBezTo>
                <a:cubicBezTo>
                  <a:pt x="122" y="117"/>
                  <a:pt x="125" y="115"/>
                  <a:pt x="128" y="113"/>
                </a:cubicBezTo>
                <a:cubicBezTo>
                  <a:pt x="131" y="112"/>
                  <a:pt x="133" y="111"/>
                  <a:pt x="136" y="111"/>
                </a:cubicBezTo>
                <a:cubicBezTo>
                  <a:pt x="136" y="111"/>
                  <a:pt x="137" y="110"/>
                  <a:pt x="137" y="111"/>
                </a:cubicBezTo>
                <a:cubicBezTo>
                  <a:pt x="137" y="112"/>
                  <a:pt x="137" y="112"/>
                  <a:pt x="137" y="112"/>
                </a:cubicBezTo>
                <a:cubicBezTo>
                  <a:pt x="138" y="116"/>
                  <a:pt x="142" y="119"/>
                  <a:pt x="147" y="119"/>
                </a:cubicBezTo>
                <a:cubicBezTo>
                  <a:pt x="151" y="119"/>
                  <a:pt x="155" y="116"/>
                  <a:pt x="156" y="112"/>
                </a:cubicBezTo>
                <a:cubicBezTo>
                  <a:pt x="162" y="112"/>
                  <a:pt x="162" y="112"/>
                  <a:pt x="162" y="112"/>
                </a:cubicBezTo>
                <a:cubicBezTo>
                  <a:pt x="163" y="114"/>
                  <a:pt x="164" y="116"/>
                  <a:pt x="166" y="117"/>
                </a:cubicBezTo>
                <a:cubicBezTo>
                  <a:pt x="169" y="120"/>
                  <a:pt x="174" y="121"/>
                  <a:pt x="178" y="121"/>
                </a:cubicBezTo>
                <a:cubicBezTo>
                  <a:pt x="183" y="121"/>
                  <a:pt x="188" y="118"/>
                  <a:pt x="193" y="116"/>
                </a:cubicBezTo>
                <a:cubicBezTo>
                  <a:pt x="197" y="115"/>
                  <a:pt x="200" y="113"/>
                  <a:pt x="204" y="112"/>
                </a:cubicBezTo>
                <a:cubicBezTo>
                  <a:pt x="204" y="112"/>
                  <a:pt x="204" y="112"/>
                  <a:pt x="204" y="112"/>
                </a:cubicBezTo>
                <a:cubicBezTo>
                  <a:pt x="205" y="116"/>
                  <a:pt x="209" y="119"/>
                  <a:pt x="214" y="119"/>
                </a:cubicBezTo>
                <a:cubicBezTo>
                  <a:pt x="218" y="119"/>
                  <a:pt x="222" y="116"/>
                  <a:pt x="223" y="112"/>
                </a:cubicBezTo>
                <a:cubicBezTo>
                  <a:pt x="414" y="112"/>
                  <a:pt x="414" y="112"/>
                  <a:pt x="414" y="112"/>
                </a:cubicBezTo>
                <a:cubicBezTo>
                  <a:pt x="415" y="119"/>
                  <a:pt x="422" y="125"/>
                  <a:pt x="430" y="125"/>
                </a:cubicBezTo>
                <a:cubicBezTo>
                  <a:pt x="438" y="125"/>
                  <a:pt x="444" y="119"/>
                  <a:pt x="445" y="112"/>
                </a:cubicBezTo>
                <a:cubicBezTo>
                  <a:pt x="461" y="112"/>
                  <a:pt x="461" y="112"/>
                  <a:pt x="461" y="112"/>
                </a:cubicBezTo>
                <a:cubicBezTo>
                  <a:pt x="461" y="114"/>
                  <a:pt x="463" y="116"/>
                  <a:pt x="465" y="117"/>
                </a:cubicBezTo>
                <a:cubicBezTo>
                  <a:pt x="468" y="119"/>
                  <a:pt x="471" y="118"/>
                  <a:pt x="474" y="117"/>
                </a:cubicBezTo>
                <a:cubicBezTo>
                  <a:pt x="477" y="116"/>
                  <a:pt x="480" y="115"/>
                  <a:pt x="483" y="113"/>
                </a:cubicBezTo>
                <a:cubicBezTo>
                  <a:pt x="486" y="111"/>
                  <a:pt x="488" y="110"/>
                  <a:pt x="491" y="108"/>
                </a:cubicBezTo>
                <a:cubicBezTo>
                  <a:pt x="496" y="107"/>
                  <a:pt x="501" y="107"/>
                  <a:pt x="506" y="107"/>
                </a:cubicBezTo>
                <a:cubicBezTo>
                  <a:pt x="506" y="108"/>
                  <a:pt x="506" y="108"/>
                  <a:pt x="506" y="108"/>
                </a:cubicBezTo>
                <a:cubicBezTo>
                  <a:pt x="504" y="108"/>
                  <a:pt x="501" y="110"/>
                  <a:pt x="499" y="111"/>
                </a:cubicBezTo>
                <a:cubicBezTo>
                  <a:pt x="496" y="113"/>
                  <a:pt x="494" y="115"/>
                  <a:pt x="492" y="117"/>
                </a:cubicBezTo>
                <a:cubicBezTo>
                  <a:pt x="491" y="119"/>
                  <a:pt x="490" y="122"/>
                  <a:pt x="491" y="125"/>
                </a:cubicBezTo>
                <a:cubicBezTo>
                  <a:pt x="492" y="127"/>
                  <a:pt x="496" y="129"/>
                  <a:pt x="499" y="129"/>
                </a:cubicBezTo>
                <a:cubicBezTo>
                  <a:pt x="503" y="129"/>
                  <a:pt x="506" y="127"/>
                  <a:pt x="509" y="125"/>
                </a:cubicBezTo>
                <a:cubicBezTo>
                  <a:pt x="512" y="122"/>
                  <a:pt x="515" y="119"/>
                  <a:pt x="518" y="118"/>
                </a:cubicBezTo>
                <a:cubicBezTo>
                  <a:pt x="528" y="115"/>
                  <a:pt x="536" y="124"/>
                  <a:pt x="540" y="132"/>
                </a:cubicBezTo>
                <a:cubicBezTo>
                  <a:pt x="540" y="132"/>
                  <a:pt x="540" y="132"/>
                  <a:pt x="540" y="132"/>
                </a:cubicBezTo>
                <a:cubicBezTo>
                  <a:pt x="534" y="129"/>
                  <a:pt x="526" y="127"/>
                  <a:pt x="520" y="130"/>
                </a:cubicBezTo>
                <a:cubicBezTo>
                  <a:pt x="508" y="136"/>
                  <a:pt x="510" y="151"/>
                  <a:pt x="527" y="154"/>
                </a:cubicBezTo>
                <a:cubicBezTo>
                  <a:pt x="530" y="155"/>
                  <a:pt x="535" y="156"/>
                  <a:pt x="538" y="157"/>
                </a:cubicBezTo>
                <a:cubicBezTo>
                  <a:pt x="541" y="158"/>
                  <a:pt x="543" y="159"/>
                  <a:pt x="545" y="161"/>
                </a:cubicBezTo>
                <a:cubicBezTo>
                  <a:pt x="547" y="162"/>
                  <a:pt x="548" y="164"/>
                  <a:pt x="549" y="166"/>
                </a:cubicBezTo>
                <a:cubicBezTo>
                  <a:pt x="551" y="158"/>
                  <a:pt x="551" y="150"/>
                  <a:pt x="550" y="143"/>
                </a:cubicBezTo>
                <a:cubicBezTo>
                  <a:pt x="549" y="135"/>
                  <a:pt x="545" y="127"/>
                  <a:pt x="540" y="121"/>
                </a:cubicBezTo>
                <a:cubicBezTo>
                  <a:pt x="528" y="108"/>
                  <a:pt x="509" y="107"/>
                  <a:pt x="494" y="99"/>
                </a:cubicBezTo>
                <a:cubicBezTo>
                  <a:pt x="485" y="95"/>
                  <a:pt x="477" y="88"/>
                  <a:pt x="472" y="80"/>
                </a:cubicBezTo>
                <a:cubicBezTo>
                  <a:pt x="466" y="72"/>
                  <a:pt x="462" y="62"/>
                  <a:pt x="462" y="52"/>
                </a:cubicBezTo>
                <a:cubicBezTo>
                  <a:pt x="457" y="60"/>
                  <a:pt x="455" y="70"/>
                  <a:pt x="459" y="78"/>
                </a:cubicBezTo>
                <a:cubicBezTo>
                  <a:pt x="461" y="83"/>
                  <a:pt x="464" y="86"/>
                  <a:pt x="467" y="89"/>
                </a:cubicBezTo>
                <a:cubicBezTo>
                  <a:pt x="472" y="93"/>
                  <a:pt x="478" y="95"/>
                  <a:pt x="483" y="97"/>
                </a:cubicBezTo>
                <a:cubicBezTo>
                  <a:pt x="483" y="97"/>
                  <a:pt x="483" y="97"/>
                  <a:pt x="483" y="97"/>
                </a:cubicBezTo>
                <a:cubicBezTo>
                  <a:pt x="480" y="97"/>
                  <a:pt x="477" y="97"/>
                  <a:pt x="474" y="98"/>
                </a:cubicBezTo>
                <a:cubicBezTo>
                  <a:pt x="470" y="98"/>
                  <a:pt x="467" y="99"/>
                  <a:pt x="464" y="101"/>
                </a:cubicBezTo>
                <a:cubicBezTo>
                  <a:pt x="462" y="103"/>
                  <a:pt x="461" y="105"/>
                  <a:pt x="461" y="107"/>
                </a:cubicBezTo>
                <a:cubicBezTo>
                  <a:pt x="445" y="107"/>
                  <a:pt x="445" y="107"/>
                  <a:pt x="445" y="107"/>
                </a:cubicBezTo>
                <a:cubicBezTo>
                  <a:pt x="445" y="107"/>
                  <a:pt x="445" y="106"/>
                  <a:pt x="445" y="105"/>
                </a:cubicBezTo>
                <a:cubicBezTo>
                  <a:pt x="443" y="99"/>
                  <a:pt x="437" y="94"/>
                  <a:pt x="430" y="94"/>
                </a:cubicBezTo>
                <a:cubicBezTo>
                  <a:pt x="422" y="94"/>
                  <a:pt x="416" y="99"/>
                  <a:pt x="414" y="105"/>
                </a:cubicBezTo>
                <a:cubicBezTo>
                  <a:pt x="414" y="106"/>
                  <a:pt x="414" y="107"/>
                  <a:pt x="414" y="107"/>
                </a:cubicBezTo>
                <a:cubicBezTo>
                  <a:pt x="223" y="107"/>
                  <a:pt x="223" y="107"/>
                  <a:pt x="223" y="107"/>
                </a:cubicBezTo>
                <a:cubicBezTo>
                  <a:pt x="222" y="103"/>
                  <a:pt x="218" y="100"/>
                  <a:pt x="214" y="100"/>
                </a:cubicBezTo>
                <a:cubicBezTo>
                  <a:pt x="209" y="100"/>
                  <a:pt x="205" y="103"/>
                  <a:pt x="204" y="107"/>
                </a:cubicBezTo>
                <a:cubicBezTo>
                  <a:pt x="204" y="107"/>
                  <a:pt x="204" y="107"/>
                  <a:pt x="204" y="107"/>
                </a:cubicBezTo>
                <a:cubicBezTo>
                  <a:pt x="200" y="106"/>
                  <a:pt x="197" y="104"/>
                  <a:pt x="193" y="103"/>
                </a:cubicBezTo>
                <a:cubicBezTo>
                  <a:pt x="188" y="100"/>
                  <a:pt x="183" y="98"/>
                  <a:pt x="178" y="98"/>
                </a:cubicBezTo>
                <a:cubicBezTo>
                  <a:pt x="174" y="98"/>
                  <a:pt x="169" y="99"/>
                  <a:pt x="166" y="102"/>
                </a:cubicBezTo>
                <a:cubicBezTo>
                  <a:pt x="165" y="103"/>
                  <a:pt x="163" y="105"/>
                  <a:pt x="162" y="107"/>
                </a:cubicBezTo>
                <a:cubicBezTo>
                  <a:pt x="156" y="107"/>
                  <a:pt x="156" y="107"/>
                  <a:pt x="156" y="107"/>
                </a:cubicBezTo>
                <a:cubicBezTo>
                  <a:pt x="155" y="103"/>
                  <a:pt x="151" y="100"/>
                  <a:pt x="147" y="100"/>
                </a:cubicBezTo>
                <a:cubicBezTo>
                  <a:pt x="143" y="100"/>
                  <a:pt x="139" y="102"/>
                  <a:pt x="138" y="105"/>
                </a:cubicBezTo>
                <a:cubicBezTo>
                  <a:pt x="134" y="101"/>
                  <a:pt x="131" y="97"/>
                  <a:pt x="126" y="94"/>
                </a:cubicBezTo>
                <a:close/>
                <a:moveTo>
                  <a:pt x="634" y="202"/>
                </a:moveTo>
                <a:cubicBezTo>
                  <a:pt x="632" y="197"/>
                  <a:pt x="629" y="191"/>
                  <a:pt x="628" y="186"/>
                </a:cubicBezTo>
                <a:cubicBezTo>
                  <a:pt x="626" y="191"/>
                  <a:pt x="623" y="197"/>
                  <a:pt x="621" y="202"/>
                </a:cubicBezTo>
                <a:cubicBezTo>
                  <a:pt x="619" y="207"/>
                  <a:pt x="616" y="212"/>
                  <a:pt x="616" y="218"/>
                </a:cubicBezTo>
                <a:cubicBezTo>
                  <a:pt x="616" y="222"/>
                  <a:pt x="617" y="226"/>
                  <a:pt x="620" y="229"/>
                </a:cubicBezTo>
                <a:cubicBezTo>
                  <a:pt x="622" y="231"/>
                  <a:pt x="625" y="233"/>
                  <a:pt x="628" y="234"/>
                </a:cubicBezTo>
                <a:cubicBezTo>
                  <a:pt x="631" y="233"/>
                  <a:pt x="633" y="231"/>
                  <a:pt x="635" y="229"/>
                </a:cubicBezTo>
                <a:cubicBezTo>
                  <a:pt x="638" y="226"/>
                  <a:pt x="639" y="222"/>
                  <a:pt x="639" y="218"/>
                </a:cubicBezTo>
                <a:cubicBezTo>
                  <a:pt x="639" y="212"/>
                  <a:pt x="637" y="207"/>
                  <a:pt x="634" y="202"/>
                </a:cubicBezTo>
                <a:close/>
                <a:moveTo>
                  <a:pt x="621" y="50"/>
                </a:moveTo>
                <a:cubicBezTo>
                  <a:pt x="623" y="55"/>
                  <a:pt x="626" y="61"/>
                  <a:pt x="628" y="67"/>
                </a:cubicBezTo>
                <a:cubicBezTo>
                  <a:pt x="629" y="61"/>
                  <a:pt x="632" y="55"/>
                  <a:pt x="634" y="50"/>
                </a:cubicBezTo>
                <a:cubicBezTo>
                  <a:pt x="637" y="45"/>
                  <a:pt x="639" y="40"/>
                  <a:pt x="639" y="35"/>
                </a:cubicBezTo>
                <a:cubicBezTo>
                  <a:pt x="639" y="30"/>
                  <a:pt x="638" y="26"/>
                  <a:pt x="635" y="23"/>
                </a:cubicBezTo>
                <a:cubicBezTo>
                  <a:pt x="633" y="21"/>
                  <a:pt x="631" y="19"/>
                  <a:pt x="628" y="18"/>
                </a:cubicBezTo>
                <a:cubicBezTo>
                  <a:pt x="625" y="19"/>
                  <a:pt x="622" y="21"/>
                  <a:pt x="620" y="23"/>
                </a:cubicBezTo>
                <a:cubicBezTo>
                  <a:pt x="617" y="26"/>
                  <a:pt x="616" y="30"/>
                  <a:pt x="616" y="35"/>
                </a:cubicBezTo>
                <a:cubicBezTo>
                  <a:pt x="616" y="40"/>
                  <a:pt x="619" y="45"/>
                  <a:pt x="621" y="50"/>
                </a:cubicBezTo>
                <a:close/>
                <a:moveTo>
                  <a:pt x="586" y="94"/>
                </a:moveTo>
                <a:cubicBezTo>
                  <a:pt x="578" y="106"/>
                  <a:pt x="597" y="112"/>
                  <a:pt x="605" y="117"/>
                </a:cubicBezTo>
                <a:cubicBezTo>
                  <a:pt x="622" y="128"/>
                  <a:pt x="623" y="144"/>
                  <a:pt x="610" y="161"/>
                </a:cubicBezTo>
                <a:cubicBezTo>
                  <a:pt x="621" y="157"/>
                  <a:pt x="626" y="141"/>
                  <a:pt x="628" y="129"/>
                </a:cubicBezTo>
                <a:cubicBezTo>
                  <a:pt x="629" y="141"/>
                  <a:pt x="634" y="157"/>
                  <a:pt x="646" y="161"/>
                </a:cubicBezTo>
                <a:cubicBezTo>
                  <a:pt x="633" y="144"/>
                  <a:pt x="633" y="128"/>
                  <a:pt x="651" y="117"/>
                </a:cubicBezTo>
                <a:cubicBezTo>
                  <a:pt x="658" y="112"/>
                  <a:pt x="677" y="106"/>
                  <a:pt x="669" y="94"/>
                </a:cubicBezTo>
                <a:cubicBezTo>
                  <a:pt x="664" y="87"/>
                  <a:pt x="652" y="87"/>
                  <a:pt x="649" y="96"/>
                </a:cubicBezTo>
                <a:cubicBezTo>
                  <a:pt x="648" y="98"/>
                  <a:pt x="646" y="99"/>
                  <a:pt x="646" y="98"/>
                </a:cubicBezTo>
                <a:cubicBezTo>
                  <a:pt x="649" y="83"/>
                  <a:pt x="657" y="71"/>
                  <a:pt x="669" y="62"/>
                </a:cubicBezTo>
                <a:cubicBezTo>
                  <a:pt x="690" y="45"/>
                  <a:pt x="703" y="62"/>
                  <a:pt x="697" y="69"/>
                </a:cubicBezTo>
                <a:cubicBezTo>
                  <a:pt x="696" y="69"/>
                  <a:pt x="695" y="70"/>
                  <a:pt x="694" y="69"/>
                </a:cubicBezTo>
                <a:cubicBezTo>
                  <a:pt x="692" y="67"/>
                  <a:pt x="689" y="66"/>
                  <a:pt x="687" y="67"/>
                </a:cubicBezTo>
                <a:cubicBezTo>
                  <a:pt x="683" y="69"/>
                  <a:pt x="681" y="73"/>
                  <a:pt x="683" y="76"/>
                </a:cubicBezTo>
                <a:cubicBezTo>
                  <a:pt x="685" y="84"/>
                  <a:pt x="695" y="83"/>
                  <a:pt x="701" y="79"/>
                </a:cubicBezTo>
                <a:cubicBezTo>
                  <a:pt x="707" y="75"/>
                  <a:pt x="710" y="69"/>
                  <a:pt x="710" y="63"/>
                </a:cubicBezTo>
                <a:cubicBezTo>
                  <a:pt x="711" y="52"/>
                  <a:pt x="699" y="44"/>
                  <a:pt x="688" y="45"/>
                </a:cubicBezTo>
                <a:cubicBezTo>
                  <a:pt x="677" y="46"/>
                  <a:pt x="667" y="54"/>
                  <a:pt x="659" y="61"/>
                </a:cubicBezTo>
                <a:cubicBezTo>
                  <a:pt x="657" y="62"/>
                  <a:pt x="659" y="59"/>
                  <a:pt x="659" y="59"/>
                </a:cubicBezTo>
                <a:cubicBezTo>
                  <a:pt x="667" y="50"/>
                  <a:pt x="674" y="40"/>
                  <a:pt x="673" y="28"/>
                </a:cubicBezTo>
                <a:cubicBezTo>
                  <a:pt x="672" y="8"/>
                  <a:pt x="645" y="0"/>
                  <a:pt x="628" y="1"/>
                </a:cubicBezTo>
                <a:cubicBezTo>
                  <a:pt x="611" y="0"/>
                  <a:pt x="583" y="8"/>
                  <a:pt x="582" y="28"/>
                </a:cubicBezTo>
                <a:cubicBezTo>
                  <a:pt x="581" y="40"/>
                  <a:pt x="589" y="50"/>
                  <a:pt x="596" y="59"/>
                </a:cubicBezTo>
                <a:cubicBezTo>
                  <a:pt x="596" y="59"/>
                  <a:pt x="598" y="62"/>
                  <a:pt x="597" y="61"/>
                </a:cubicBezTo>
                <a:cubicBezTo>
                  <a:pt x="588" y="54"/>
                  <a:pt x="578" y="46"/>
                  <a:pt x="567" y="45"/>
                </a:cubicBezTo>
                <a:cubicBezTo>
                  <a:pt x="557" y="44"/>
                  <a:pt x="545" y="52"/>
                  <a:pt x="545" y="63"/>
                </a:cubicBezTo>
                <a:cubicBezTo>
                  <a:pt x="545" y="69"/>
                  <a:pt x="549" y="75"/>
                  <a:pt x="554" y="79"/>
                </a:cubicBezTo>
                <a:cubicBezTo>
                  <a:pt x="560" y="83"/>
                  <a:pt x="570" y="84"/>
                  <a:pt x="573" y="76"/>
                </a:cubicBezTo>
                <a:cubicBezTo>
                  <a:pt x="574" y="73"/>
                  <a:pt x="572" y="69"/>
                  <a:pt x="569" y="67"/>
                </a:cubicBezTo>
                <a:cubicBezTo>
                  <a:pt x="566" y="66"/>
                  <a:pt x="563" y="67"/>
                  <a:pt x="561" y="69"/>
                </a:cubicBezTo>
                <a:cubicBezTo>
                  <a:pt x="561" y="70"/>
                  <a:pt x="559" y="69"/>
                  <a:pt x="559" y="69"/>
                </a:cubicBezTo>
                <a:cubicBezTo>
                  <a:pt x="552" y="62"/>
                  <a:pt x="566" y="45"/>
                  <a:pt x="586" y="62"/>
                </a:cubicBezTo>
                <a:cubicBezTo>
                  <a:pt x="598" y="71"/>
                  <a:pt x="606" y="83"/>
                  <a:pt x="609" y="98"/>
                </a:cubicBezTo>
                <a:cubicBezTo>
                  <a:pt x="610" y="99"/>
                  <a:pt x="607" y="98"/>
                  <a:pt x="607" y="96"/>
                </a:cubicBezTo>
                <a:cubicBezTo>
                  <a:pt x="603" y="87"/>
                  <a:pt x="591" y="87"/>
                  <a:pt x="586" y="94"/>
                </a:cubicBezTo>
                <a:close/>
                <a:moveTo>
                  <a:pt x="611" y="73"/>
                </a:moveTo>
                <a:cubicBezTo>
                  <a:pt x="606" y="62"/>
                  <a:pt x="601" y="51"/>
                  <a:pt x="600" y="39"/>
                </a:cubicBezTo>
                <a:cubicBezTo>
                  <a:pt x="600" y="22"/>
                  <a:pt x="611" y="6"/>
                  <a:pt x="628" y="2"/>
                </a:cubicBezTo>
                <a:cubicBezTo>
                  <a:pt x="645" y="6"/>
                  <a:pt x="656" y="22"/>
                  <a:pt x="655" y="39"/>
                </a:cubicBezTo>
                <a:cubicBezTo>
                  <a:pt x="654" y="51"/>
                  <a:pt x="649" y="62"/>
                  <a:pt x="645" y="73"/>
                </a:cubicBezTo>
                <a:cubicBezTo>
                  <a:pt x="638" y="88"/>
                  <a:pt x="629" y="103"/>
                  <a:pt x="628" y="121"/>
                </a:cubicBezTo>
                <a:cubicBezTo>
                  <a:pt x="626" y="103"/>
                  <a:pt x="618" y="88"/>
                  <a:pt x="611" y="73"/>
                </a:cubicBezTo>
                <a:close/>
                <a:moveTo>
                  <a:pt x="518" y="91"/>
                </a:moveTo>
                <a:cubicBezTo>
                  <a:pt x="526" y="87"/>
                  <a:pt x="536" y="87"/>
                  <a:pt x="544" y="93"/>
                </a:cubicBezTo>
                <a:cubicBezTo>
                  <a:pt x="548" y="96"/>
                  <a:pt x="551" y="99"/>
                  <a:pt x="553" y="103"/>
                </a:cubicBezTo>
                <a:cubicBezTo>
                  <a:pt x="555" y="109"/>
                  <a:pt x="556" y="115"/>
                  <a:pt x="557" y="121"/>
                </a:cubicBezTo>
                <a:cubicBezTo>
                  <a:pt x="557" y="121"/>
                  <a:pt x="557" y="121"/>
                  <a:pt x="557" y="121"/>
                </a:cubicBezTo>
                <a:cubicBezTo>
                  <a:pt x="558" y="117"/>
                  <a:pt x="559" y="114"/>
                  <a:pt x="560" y="112"/>
                </a:cubicBezTo>
                <a:cubicBezTo>
                  <a:pt x="561" y="108"/>
                  <a:pt x="563" y="105"/>
                  <a:pt x="565" y="103"/>
                </a:cubicBezTo>
                <a:cubicBezTo>
                  <a:pt x="571" y="98"/>
                  <a:pt x="579" y="101"/>
                  <a:pt x="581" y="107"/>
                </a:cubicBezTo>
                <a:cubicBezTo>
                  <a:pt x="581" y="110"/>
                  <a:pt x="580" y="113"/>
                  <a:pt x="579" y="116"/>
                </a:cubicBezTo>
                <a:cubicBezTo>
                  <a:pt x="577" y="118"/>
                  <a:pt x="575" y="121"/>
                  <a:pt x="573" y="123"/>
                </a:cubicBezTo>
                <a:cubicBezTo>
                  <a:pt x="571" y="126"/>
                  <a:pt x="568" y="128"/>
                  <a:pt x="566" y="131"/>
                </a:cubicBezTo>
                <a:cubicBezTo>
                  <a:pt x="564" y="135"/>
                  <a:pt x="563" y="140"/>
                  <a:pt x="562" y="145"/>
                </a:cubicBezTo>
                <a:cubicBezTo>
                  <a:pt x="563" y="145"/>
                  <a:pt x="563" y="145"/>
                  <a:pt x="563" y="145"/>
                </a:cubicBezTo>
                <a:cubicBezTo>
                  <a:pt x="564" y="143"/>
                  <a:pt x="566" y="141"/>
                  <a:pt x="568" y="139"/>
                </a:cubicBezTo>
                <a:cubicBezTo>
                  <a:pt x="570" y="137"/>
                  <a:pt x="572" y="135"/>
                  <a:pt x="575" y="134"/>
                </a:cubicBezTo>
                <a:cubicBezTo>
                  <a:pt x="577" y="133"/>
                  <a:pt x="580" y="132"/>
                  <a:pt x="582" y="134"/>
                </a:cubicBezTo>
                <a:cubicBezTo>
                  <a:pt x="585" y="136"/>
                  <a:pt x="586" y="140"/>
                  <a:pt x="585" y="143"/>
                </a:cubicBezTo>
                <a:cubicBezTo>
                  <a:pt x="585" y="147"/>
                  <a:pt x="581" y="149"/>
                  <a:pt x="579" y="151"/>
                </a:cubicBezTo>
                <a:cubicBezTo>
                  <a:pt x="576" y="154"/>
                  <a:pt x="572" y="156"/>
                  <a:pt x="570" y="159"/>
                </a:cubicBezTo>
                <a:cubicBezTo>
                  <a:pt x="565" y="168"/>
                  <a:pt x="572" y="178"/>
                  <a:pt x="579" y="184"/>
                </a:cubicBezTo>
                <a:cubicBezTo>
                  <a:pt x="579" y="183"/>
                  <a:pt x="579" y="183"/>
                  <a:pt x="579" y="183"/>
                </a:cubicBezTo>
                <a:cubicBezTo>
                  <a:pt x="578" y="177"/>
                  <a:pt x="577" y="168"/>
                  <a:pt x="582" y="163"/>
                </a:cubicBezTo>
                <a:cubicBezTo>
                  <a:pt x="590" y="153"/>
                  <a:pt x="604" y="158"/>
                  <a:pt x="604" y="175"/>
                </a:cubicBezTo>
                <a:cubicBezTo>
                  <a:pt x="604" y="179"/>
                  <a:pt x="603" y="183"/>
                  <a:pt x="604" y="187"/>
                </a:cubicBezTo>
                <a:cubicBezTo>
                  <a:pt x="604" y="190"/>
                  <a:pt x="605" y="192"/>
                  <a:pt x="606" y="194"/>
                </a:cubicBezTo>
                <a:cubicBezTo>
                  <a:pt x="608" y="196"/>
                  <a:pt x="609" y="198"/>
                  <a:pt x="611" y="199"/>
                </a:cubicBezTo>
                <a:cubicBezTo>
                  <a:pt x="603" y="199"/>
                  <a:pt x="595" y="199"/>
                  <a:pt x="588" y="196"/>
                </a:cubicBezTo>
                <a:cubicBezTo>
                  <a:pt x="580" y="193"/>
                  <a:pt x="574" y="188"/>
                  <a:pt x="569" y="181"/>
                </a:cubicBezTo>
                <a:cubicBezTo>
                  <a:pt x="559" y="167"/>
                  <a:pt x="562" y="148"/>
                  <a:pt x="557" y="131"/>
                </a:cubicBezTo>
                <a:cubicBezTo>
                  <a:pt x="555" y="122"/>
                  <a:pt x="550" y="113"/>
                  <a:pt x="543" y="106"/>
                </a:cubicBezTo>
                <a:cubicBezTo>
                  <a:pt x="536" y="99"/>
                  <a:pt x="528" y="93"/>
                  <a:pt x="518" y="91"/>
                </a:cubicBezTo>
                <a:close/>
                <a:moveTo>
                  <a:pt x="737" y="91"/>
                </a:moveTo>
                <a:cubicBezTo>
                  <a:pt x="729" y="87"/>
                  <a:pt x="719" y="87"/>
                  <a:pt x="711" y="93"/>
                </a:cubicBezTo>
                <a:cubicBezTo>
                  <a:pt x="708" y="96"/>
                  <a:pt x="705" y="99"/>
                  <a:pt x="703" y="103"/>
                </a:cubicBezTo>
                <a:cubicBezTo>
                  <a:pt x="700" y="109"/>
                  <a:pt x="699" y="115"/>
                  <a:pt x="699" y="121"/>
                </a:cubicBezTo>
                <a:cubicBezTo>
                  <a:pt x="698" y="121"/>
                  <a:pt x="698" y="121"/>
                  <a:pt x="698" y="121"/>
                </a:cubicBezTo>
                <a:cubicBezTo>
                  <a:pt x="698" y="117"/>
                  <a:pt x="697" y="114"/>
                  <a:pt x="695" y="112"/>
                </a:cubicBezTo>
                <a:cubicBezTo>
                  <a:pt x="694" y="108"/>
                  <a:pt x="692" y="105"/>
                  <a:pt x="690" y="103"/>
                </a:cubicBezTo>
                <a:cubicBezTo>
                  <a:pt x="685" y="98"/>
                  <a:pt x="676" y="101"/>
                  <a:pt x="675" y="107"/>
                </a:cubicBezTo>
                <a:cubicBezTo>
                  <a:pt x="674" y="110"/>
                  <a:pt x="675" y="113"/>
                  <a:pt x="676" y="116"/>
                </a:cubicBezTo>
                <a:cubicBezTo>
                  <a:pt x="678" y="118"/>
                  <a:pt x="680" y="121"/>
                  <a:pt x="683" y="123"/>
                </a:cubicBezTo>
                <a:cubicBezTo>
                  <a:pt x="685" y="126"/>
                  <a:pt x="687" y="128"/>
                  <a:pt x="689" y="131"/>
                </a:cubicBezTo>
                <a:cubicBezTo>
                  <a:pt x="692" y="135"/>
                  <a:pt x="693" y="140"/>
                  <a:pt x="693" y="145"/>
                </a:cubicBezTo>
                <a:cubicBezTo>
                  <a:pt x="693" y="145"/>
                  <a:pt x="693" y="145"/>
                  <a:pt x="693" y="145"/>
                </a:cubicBezTo>
                <a:cubicBezTo>
                  <a:pt x="692" y="143"/>
                  <a:pt x="690" y="141"/>
                  <a:pt x="688" y="139"/>
                </a:cubicBezTo>
                <a:cubicBezTo>
                  <a:pt x="686" y="137"/>
                  <a:pt x="683" y="135"/>
                  <a:pt x="680" y="134"/>
                </a:cubicBezTo>
                <a:cubicBezTo>
                  <a:pt x="678" y="133"/>
                  <a:pt x="675" y="132"/>
                  <a:pt x="673" y="134"/>
                </a:cubicBezTo>
                <a:cubicBezTo>
                  <a:pt x="670" y="136"/>
                  <a:pt x="670" y="140"/>
                  <a:pt x="670" y="143"/>
                </a:cubicBezTo>
                <a:cubicBezTo>
                  <a:pt x="671" y="147"/>
                  <a:pt x="674" y="149"/>
                  <a:pt x="677" y="151"/>
                </a:cubicBezTo>
                <a:cubicBezTo>
                  <a:pt x="680" y="154"/>
                  <a:pt x="683" y="156"/>
                  <a:pt x="685" y="159"/>
                </a:cubicBezTo>
                <a:cubicBezTo>
                  <a:pt x="690" y="168"/>
                  <a:pt x="683" y="178"/>
                  <a:pt x="676" y="184"/>
                </a:cubicBezTo>
                <a:cubicBezTo>
                  <a:pt x="676" y="183"/>
                  <a:pt x="676" y="183"/>
                  <a:pt x="676" y="183"/>
                </a:cubicBezTo>
                <a:cubicBezTo>
                  <a:pt x="678" y="177"/>
                  <a:pt x="678" y="168"/>
                  <a:pt x="674" y="163"/>
                </a:cubicBezTo>
                <a:cubicBezTo>
                  <a:pt x="665" y="153"/>
                  <a:pt x="652" y="158"/>
                  <a:pt x="651" y="175"/>
                </a:cubicBezTo>
                <a:cubicBezTo>
                  <a:pt x="651" y="179"/>
                  <a:pt x="652" y="183"/>
                  <a:pt x="651" y="187"/>
                </a:cubicBezTo>
                <a:cubicBezTo>
                  <a:pt x="651" y="190"/>
                  <a:pt x="650" y="192"/>
                  <a:pt x="649" y="194"/>
                </a:cubicBezTo>
                <a:cubicBezTo>
                  <a:pt x="648" y="196"/>
                  <a:pt x="646" y="198"/>
                  <a:pt x="644" y="199"/>
                </a:cubicBezTo>
                <a:cubicBezTo>
                  <a:pt x="652" y="199"/>
                  <a:pt x="660" y="199"/>
                  <a:pt x="668" y="196"/>
                </a:cubicBezTo>
                <a:cubicBezTo>
                  <a:pt x="675" y="193"/>
                  <a:pt x="682" y="188"/>
                  <a:pt x="686" y="181"/>
                </a:cubicBezTo>
                <a:cubicBezTo>
                  <a:pt x="697" y="167"/>
                  <a:pt x="694" y="148"/>
                  <a:pt x="698" y="131"/>
                </a:cubicBezTo>
                <a:cubicBezTo>
                  <a:pt x="701" y="122"/>
                  <a:pt x="706" y="113"/>
                  <a:pt x="712" y="106"/>
                </a:cubicBezTo>
                <a:cubicBezTo>
                  <a:pt x="719" y="99"/>
                  <a:pt x="728" y="93"/>
                  <a:pt x="737" y="91"/>
                </a:cubicBezTo>
                <a:close/>
              </a:path>
            </a:pathLst>
          </a:custGeom>
          <a:solidFill>
            <a:schemeClr val="tx1">
              <a:alpha val="81000"/>
            </a:schemeClr>
          </a:solidFill>
          <a:ln>
            <a:noFill/>
          </a:ln>
        </p:spPr>
        <p:txBody>
          <a:bodyPr vert="horz" wrap="square" lIns="91440" tIns="45720" rIns="91440" bIns="45720" numCol="1" anchor="t" anchorCtr="0" compatLnSpc="1"/>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p:tgtEl>
                                          <p:spTgt spid="13"/>
                                        </p:tgtEl>
                                        <p:attrNameLst>
                                          <p:attrName>ppt_y</p:attrName>
                                        </p:attrNameLst>
                                      </p:cBhvr>
                                      <p:tavLst>
                                        <p:tav tm="0">
                                          <p:val>
                                            <p:strVal val="#ppt_y+#ppt_h*1.125000"/>
                                          </p:val>
                                        </p:tav>
                                        <p:tav tm="100000">
                                          <p:val>
                                            <p:strVal val="#ppt_y"/>
                                          </p:val>
                                        </p:tav>
                                      </p:tavLst>
                                    </p:anim>
                                    <p:animEffect transition="in" filter="wipe(up)">
                                      <p:cBhvr>
                                        <p:cTn id="19" dur="500"/>
                                        <p:tgtEl>
                                          <p:spTgt spid="13"/>
                                        </p:tgtEl>
                                      </p:cBhvr>
                                    </p:animEffect>
                                  </p:childTnLst>
                                </p:cTn>
                              </p:par>
                            </p:childTnLst>
                          </p:cTn>
                        </p:par>
                        <p:par>
                          <p:cTn id="20" fill="hold">
                            <p:stCondLst>
                              <p:cond delay="1500"/>
                            </p:stCondLst>
                            <p:childTnLst>
                              <p:par>
                                <p:cTn id="21" presetID="12" presetClass="entr" presetSubtype="4"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p:tgtEl>
                                          <p:spTgt spid="14"/>
                                        </p:tgtEl>
                                        <p:attrNameLst>
                                          <p:attrName>ppt_y</p:attrName>
                                        </p:attrNameLst>
                                      </p:cBhvr>
                                      <p:tavLst>
                                        <p:tav tm="0">
                                          <p:val>
                                            <p:strVal val="#ppt_y+#ppt_h*1.125000"/>
                                          </p:val>
                                        </p:tav>
                                        <p:tav tm="100000">
                                          <p:val>
                                            <p:strVal val="#ppt_y"/>
                                          </p:val>
                                        </p:tav>
                                      </p:tavLst>
                                    </p:anim>
                                    <p:animEffect transition="in" filter="wipe(up)">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750"/>
                                        <p:tgtEl>
                                          <p:spTgt spid="16"/>
                                        </p:tgtEl>
                                      </p:cBhvr>
                                    </p:animEffect>
                                  </p:childTnLst>
                                </p:cTn>
                              </p:par>
                              <p:par>
                                <p:cTn id="28" presetID="10" presetClass="entr" presetSubtype="0" fill="hold" grpId="0" nodeType="withEffect">
                                  <p:stCondLst>
                                    <p:cond delay="10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75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750"/>
                                        <p:tgtEl>
                                          <p:spTgt spid="18"/>
                                        </p:tgtEl>
                                      </p:cBhvr>
                                    </p:animEffect>
                                  </p:childTnLst>
                                </p:cTn>
                              </p:par>
                              <p:par>
                                <p:cTn id="34" presetID="10" presetClass="entr" presetSubtype="0" fill="hold" grpId="0" nodeType="withEffect">
                                  <p:stCondLst>
                                    <p:cond delay="20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50"/>
                                        <p:tgtEl>
                                          <p:spTgt spid="19"/>
                                        </p:tgtEl>
                                      </p:cBhvr>
                                    </p:animEffect>
                                  </p:childTnLst>
                                </p:cTn>
                              </p:par>
                              <p:par>
                                <p:cTn id="37" presetID="10" presetClass="entr" presetSubtype="0" fill="hold" grpId="0" nodeType="withEffect">
                                  <p:stCondLst>
                                    <p:cond delay="10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750"/>
                                        <p:tgtEl>
                                          <p:spTgt spid="20"/>
                                        </p:tgtEl>
                                      </p:cBhvr>
                                    </p:animEffect>
                                  </p:childTnLst>
                                </p:cTn>
                              </p:par>
                              <p:par>
                                <p:cTn id="40" presetID="10" presetClass="entr" presetSubtype="0" fill="hold" grpId="0" nodeType="withEffect">
                                  <p:stCondLst>
                                    <p:cond delay="1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750"/>
                                        <p:tgtEl>
                                          <p:spTgt spid="21"/>
                                        </p:tgtEl>
                                      </p:cBhvr>
                                    </p:animEffect>
                                  </p:childTnLst>
                                </p:cTn>
                              </p:par>
                              <p:par>
                                <p:cTn id="43" presetID="10" presetClass="entr" presetSubtype="0" fill="hold" grpId="0" nodeType="withEffect">
                                  <p:stCondLst>
                                    <p:cond delay="40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750"/>
                                        <p:tgtEl>
                                          <p:spTgt spid="22"/>
                                        </p:tgtEl>
                                      </p:cBhvr>
                                    </p:animEffect>
                                  </p:childTnLst>
                                </p:cTn>
                              </p:par>
                              <p:par>
                                <p:cTn id="46" presetID="10" presetClass="entr" presetSubtype="0" fill="hold" grpId="0" nodeType="withEffect">
                                  <p:stCondLst>
                                    <p:cond delay="10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750"/>
                                        <p:tgtEl>
                                          <p:spTgt spid="23"/>
                                        </p:tgtEl>
                                      </p:cBhvr>
                                    </p:animEffect>
                                  </p:childTnLst>
                                </p:cTn>
                              </p:par>
                              <p:par>
                                <p:cTn id="49" presetID="10" presetClass="entr" presetSubtype="0" fill="hold" grpId="0" nodeType="withEffect">
                                  <p:stCondLst>
                                    <p:cond delay="10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750"/>
                                        <p:tgtEl>
                                          <p:spTgt spid="24"/>
                                        </p:tgtEl>
                                      </p:cBhvr>
                                    </p:animEffect>
                                  </p:childTnLst>
                                </p:cTn>
                              </p:par>
                              <p:par>
                                <p:cTn id="52" presetID="10" presetClass="entr" presetSubtype="0" fill="hold" grpId="0" nodeType="withEffect">
                                  <p:stCondLst>
                                    <p:cond delay="20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750"/>
                                        <p:tgtEl>
                                          <p:spTgt spid="25"/>
                                        </p:tgtEl>
                                      </p:cBhvr>
                                    </p:animEffect>
                                  </p:childTnLst>
                                </p:cTn>
                              </p:par>
                            </p:childTnLst>
                          </p:cTn>
                        </p:par>
                        <p:par>
                          <p:cTn id="55" fill="hold">
                            <p:stCondLst>
                              <p:cond delay="2000"/>
                            </p:stCondLst>
                            <p:childTnLst>
                              <p:par>
                                <p:cTn id="56" presetID="14" presetClass="entr" presetSubtype="10"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randombar(horizontal)">
                                      <p:cBhvr>
                                        <p:cTn id="5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bldLvl="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圆角矩形 4"/>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2094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四</a:t>
            </a:r>
          </a:p>
        </p:txBody>
      </p:sp>
      <p:cxnSp>
        <p:nvCxnSpPr>
          <p:cNvPr id="9" name="直接连接符 8"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文本框 4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406490" y="249845"/>
            <a:ext cx="5128327" cy="584775"/>
          </a:xfrm>
          <a:prstGeom prst="rect">
            <a:avLst/>
          </a:prstGeom>
          <a:noFill/>
        </p:spPr>
        <p:txBody>
          <a:bodyPr wrap="none" rtlCol="0">
            <a:spAutoFit/>
          </a:bodyPr>
          <a:lstStyle/>
          <a:p>
            <a:r>
              <a:rPr lang="zh-CN" altLang="en-US" sz="3200" b="1" dirty="0">
                <a:solidFill>
                  <a:srgbClr val="124062"/>
                </a:solidFill>
                <a:latin typeface="Arial Black" panose="020B0A04020102020204" pitchFamily="34" charset="0"/>
                <a:ea typeface="创艺简细圆" pitchFamily="2" charset="-122"/>
                <a:cs typeface="Kartika" panose="02020503030404060203" pitchFamily="18" charset="0"/>
              </a:rPr>
              <a:t>合同履行过程中的注意事项</a:t>
            </a:r>
          </a:p>
        </p:txBody>
      </p:sp>
      <p:sp>
        <p:nvSpPr>
          <p:cNvPr id="12" name="Freeform 46"/>
          <p:cNvSpPr/>
          <p:nvPr/>
        </p:nvSpPr>
        <p:spPr bwMode="auto">
          <a:xfrm>
            <a:off x="2440950" y="2172872"/>
            <a:ext cx="3248678" cy="3657600"/>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bg1"/>
          </a:solidFill>
          <a:ln w="76200">
            <a:solidFill>
              <a:srgbClr val="537285"/>
            </a:solidFill>
          </a:ln>
          <a:effectLst>
            <a:outerShdw blurRad="76200" dist="76200" dir="2700000" algn="tl"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latin typeface="Bebas" pitchFamily="2" charset="0"/>
              <a:ea typeface="微软雅黑" panose="020B0503020204020204" charset="-122"/>
              <a:sym typeface="Bebas" pitchFamily="2" charset="0"/>
            </a:endParaRPr>
          </a:p>
        </p:txBody>
      </p:sp>
      <p:sp>
        <p:nvSpPr>
          <p:cNvPr id="13" name="Freeform 46"/>
          <p:cNvSpPr/>
          <p:nvPr/>
        </p:nvSpPr>
        <p:spPr bwMode="auto">
          <a:xfrm>
            <a:off x="6121372" y="2172872"/>
            <a:ext cx="3248678" cy="3657600"/>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bg1"/>
          </a:solidFill>
          <a:ln w="76200">
            <a:solidFill>
              <a:srgbClr val="537285"/>
            </a:solidFill>
          </a:ln>
          <a:effectLst>
            <a:outerShdw blurRad="76200" dist="76200" dir="2700000" algn="tl"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latin typeface="Bebas" pitchFamily="2" charset="0"/>
              <a:ea typeface="微软雅黑" panose="020B0503020204020204" charset="-122"/>
              <a:sym typeface="Bebas" pitchFamily="2" charset="0"/>
            </a:endParaRPr>
          </a:p>
        </p:txBody>
      </p:sp>
      <p:sp>
        <p:nvSpPr>
          <p:cNvPr id="14" name="Freeform 5"/>
          <p:cNvSpPr/>
          <p:nvPr/>
        </p:nvSpPr>
        <p:spPr bwMode="auto">
          <a:xfrm>
            <a:off x="938308" y="3142256"/>
            <a:ext cx="1933902" cy="171883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dirty="0">
                <a:solidFill>
                  <a:srgbClr val="FEFABC"/>
                </a:solidFill>
                <a:latin typeface="Bebas" pitchFamily="2" charset="0"/>
                <a:ea typeface="微软雅黑" panose="020B0503020204020204" charset="-122"/>
                <a:sym typeface="Bebas" pitchFamily="2" charset="0"/>
              </a:rPr>
              <a:t>避免提前履行义务</a:t>
            </a:r>
          </a:p>
        </p:txBody>
      </p:sp>
      <p:sp>
        <p:nvSpPr>
          <p:cNvPr id="15" name="Freeform 5"/>
          <p:cNvSpPr/>
          <p:nvPr/>
        </p:nvSpPr>
        <p:spPr bwMode="auto">
          <a:xfrm>
            <a:off x="4696371" y="2927011"/>
            <a:ext cx="2418258" cy="214932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blipFill>
            <a:blip r:embed="rId2"/>
            <a:stretch>
              <a:fillRect/>
            </a:stretch>
          </a:blipFill>
          <a:ln w="25400">
            <a:solidFill>
              <a:schemeClr val="bg1"/>
            </a:solid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2000">
              <a:solidFill>
                <a:prstClr val="white"/>
              </a:solidFill>
              <a:latin typeface="Bebas" pitchFamily="2" charset="0"/>
              <a:ea typeface="微软雅黑" panose="020B0503020204020204" charset="-122"/>
              <a:sym typeface="Bebas" pitchFamily="2" charset="0"/>
            </a:endParaRPr>
          </a:p>
        </p:txBody>
      </p:sp>
      <p:sp>
        <p:nvSpPr>
          <p:cNvPr id="16" name="Freeform 5"/>
          <p:cNvSpPr/>
          <p:nvPr/>
        </p:nvSpPr>
        <p:spPr bwMode="auto">
          <a:xfrm>
            <a:off x="8938790" y="3142256"/>
            <a:ext cx="1933902" cy="171883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dirty="0">
                <a:solidFill>
                  <a:srgbClr val="FEFABC"/>
                </a:solidFill>
                <a:latin typeface="Bebas" pitchFamily="2" charset="0"/>
                <a:ea typeface="微软雅黑" panose="020B0503020204020204" charset="-122"/>
                <a:sym typeface="Bebas" pitchFamily="2" charset="0"/>
              </a:rPr>
              <a:t> 避免迟延履行义务</a:t>
            </a:r>
          </a:p>
        </p:txBody>
      </p:sp>
      <p:sp>
        <p:nvSpPr>
          <p:cNvPr id="19" name="Rectangle 7"/>
          <p:cNvSpPr>
            <a:spLocks noChangeArrowheads="1"/>
          </p:cNvSpPr>
          <p:nvPr/>
        </p:nvSpPr>
        <p:spPr bwMode="auto">
          <a:xfrm>
            <a:off x="2886199" y="3332452"/>
            <a:ext cx="1958586"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lnSpc>
                <a:spcPct val="150000"/>
              </a:lnSpc>
              <a:defRPr/>
            </a:pPr>
            <a:r>
              <a:rPr lang="zh-CN" altLang="zh-CN" sz="1100" dirty="0"/>
              <a:t>鉴于合同中约定的权利义务都是相对的，尤其是付款义务与对方的交付义务的完成情况联系密切，所以提早付款不利于制约对方尽心完成剩余义务</a:t>
            </a:r>
            <a:r>
              <a:rPr lang="zh-CN" altLang="en-US" sz="1100" dirty="0">
                <a:solidFill>
                  <a:schemeClr val="tx1">
                    <a:lumMod val="50000"/>
                    <a:lumOff val="50000"/>
                  </a:schemeClr>
                </a:solidFill>
                <a:latin typeface="Bebas" pitchFamily="2" charset="0"/>
                <a:ea typeface="微软雅黑" panose="020B0503020204020204" charset="-122"/>
                <a:sym typeface="Bebas" pitchFamily="2" charset="0"/>
              </a:rPr>
              <a:t>。</a:t>
            </a:r>
            <a:endParaRPr kumimoji="0" lang="zh-CN" altLang="en-US" sz="1100" b="0" i="0" u="none" strike="noStrike" kern="0" cap="none" spc="0" normalizeH="0" baseline="0" noProof="0" dirty="0">
              <a:ln>
                <a:noFill/>
              </a:ln>
              <a:solidFill>
                <a:schemeClr val="tx1">
                  <a:lumMod val="50000"/>
                  <a:lumOff val="50000"/>
                </a:schemeClr>
              </a:solidFill>
              <a:effectLst/>
              <a:uLnTx/>
              <a:uFillTx/>
              <a:latin typeface="Bebas" pitchFamily="2" charset="0"/>
              <a:ea typeface="微软雅黑" panose="020B0503020204020204" charset="-122"/>
              <a:sym typeface="Bebas" pitchFamily="2" charset="0"/>
            </a:endParaRPr>
          </a:p>
        </p:txBody>
      </p:sp>
      <p:sp>
        <p:nvSpPr>
          <p:cNvPr id="21" name="Rectangle 9"/>
          <p:cNvSpPr>
            <a:spLocks noChangeArrowheads="1"/>
          </p:cNvSpPr>
          <p:nvPr/>
        </p:nvSpPr>
        <p:spPr bwMode="auto">
          <a:xfrm>
            <a:off x="6980204" y="3176469"/>
            <a:ext cx="1958586" cy="186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lnSpc>
                <a:spcPct val="150000"/>
              </a:lnSpc>
            </a:pPr>
            <a:r>
              <a:rPr lang="zh-CN" altLang="zh-CN" sz="1100" dirty="0"/>
              <a:t>双方在订立合同时，一般均就延迟履行情形约定了相应的违约责任，所以，迟延履行义务很有可能被对方主张违约责任。对于标的额较大的合同，逾期履行违约金数额不小。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42" presetClass="path" presetSubtype="0" decel="30000" fill="hold" grpId="1" nodeType="withEffect">
                                  <p:stCondLst>
                                    <p:cond delay="0"/>
                                  </p:stCondLst>
                                  <p:childTnLst>
                                    <p:animMotion origin="layout" path="M 2.08333E-6 -0.03981 L 2.08333E-6 0.14815 " pathEditMode="relative" rAng="0" ptsTypes="AA">
                                      <p:cBhvr>
                                        <p:cTn id="9" dur="750" spd="-100000" fill="hold"/>
                                        <p:tgtEl>
                                          <p:spTgt spid="15"/>
                                        </p:tgtEl>
                                        <p:attrNameLst>
                                          <p:attrName>ppt_x</p:attrName>
                                          <p:attrName>ppt_y</p:attrName>
                                        </p:attrNameLst>
                                      </p:cBhvr>
                                      <p:rCtr x="0" y="9398"/>
                                    </p:animMotion>
                                  </p:childTnLst>
                                </p:cTn>
                              </p:par>
                              <p:par>
                                <p:cTn id="10" presetID="42" presetClass="path" presetSubtype="0" accel="30000" decel="30000" fill="hold" grpId="2" nodeType="withEffect">
                                  <p:stCondLst>
                                    <p:cond delay="750"/>
                                  </p:stCondLst>
                                  <p:childTnLst>
                                    <p:animMotion origin="layout" path="M 2.08333E-6 -0.03981 L 2.08333E-6 -2.96296E-6 " pathEditMode="relative" rAng="0" ptsTypes="AA">
                                      <p:cBhvr>
                                        <p:cTn id="11" dur="750" fill="hold"/>
                                        <p:tgtEl>
                                          <p:spTgt spid="15"/>
                                        </p:tgtEl>
                                        <p:attrNameLst>
                                          <p:attrName>ppt_x</p:attrName>
                                          <p:attrName>ppt_y</p:attrName>
                                        </p:attrNameLst>
                                      </p:cBhvr>
                                      <p:rCtr x="0" y="1991"/>
                                    </p:animMotion>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64" presetClass="path" presetSubtype="0" decel="30000" fill="hold" grpId="1" nodeType="withEffect">
                                  <p:stCondLst>
                                    <p:cond delay="0"/>
                                  </p:stCondLst>
                                  <p:childTnLst>
                                    <p:animMotion origin="layout" path="M 5E-6 0.03889 L 5E-6 -0.14814 " pathEditMode="relative" rAng="0" ptsTypes="AA">
                                      <p:cBhvr>
                                        <p:cTn id="16" dur="750" spd="-100000" fill="hold"/>
                                        <p:tgtEl>
                                          <p:spTgt spid="14"/>
                                        </p:tgtEl>
                                        <p:attrNameLst>
                                          <p:attrName>ppt_x</p:attrName>
                                          <p:attrName>ppt_y</p:attrName>
                                        </p:attrNameLst>
                                      </p:cBhvr>
                                      <p:rCtr x="0" y="-9352"/>
                                    </p:animMotion>
                                  </p:childTnLst>
                                </p:cTn>
                              </p:par>
                              <p:par>
                                <p:cTn id="17" presetID="64" presetClass="path" presetSubtype="0" accel="30000" decel="30000" fill="hold" grpId="2" nodeType="withEffect">
                                  <p:stCondLst>
                                    <p:cond delay="750"/>
                                  </p:stCondLst>
                                  <p:childTnLst>
                                    <p:animMotion origin="layout" path="M 5E-6 0.03843 L 5E-6 -3.7037E-6 " pathEditMode="relative" rAng="0" ptsTypes="AA">
                                      <p:cBhvr>
                                        <p:cTn id="18" dur="750" fill="hold"/>
                                        <p:tgtEl>
                                          <p:spTgt spid="14"/>
                                        </p:tgtEl>
                                        <p:attrNameLst>
                                          <p:attrName>ppt_x</p:attrName>
                                          <p:attrName>ppt_y</p:attrName>
                                        </p:attrNameLst>
                                      </p:cBhvr>
                                      <p:rCtr x="0" y="-1921"/>
                                    </p:animMotion>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64" presetClass="path" presetSubtype="0" decel="30000" fill="hold" grpId="1" nodeType="withEffect">
                                  <p:stCondLst>
                                    <p:cond delay="0"/>
                                  </p:stCondLst>
                                  <p:childTnLst>
                                    <p:animMotion origin="layout" path="M 5E-6 0.03889 L 5E-6 -0.14814 " pathEditMode="relative" rAng="0" ptsTypes="AA">
                                      <p:cBhvr>
                                        <p:cTn id="23" dur="750" spd="-100000" fill="hold"/>
                                        <p:tgtEl>
                                          <p:spTgt spid="16"/>
                                        </p:tgtEl>
                                        <p:attrNameLst>
                                          <p:attrName>ppt_x</p:attrName>
                                          <p:attrName>ppt_y</p:attrName>
                                        </p:attrNameLst>
                                      </p:cBhvr>
                                      <p:rCtr x="0" y="-9352"/>
                                    </p:animMotion>
                                  </p:childTnLst>
                                </p:cTn>
                              </p:par>
                              <p:par>
                                <p:cTn id="24" presetID="64" presetClass="path" presetSubtype="0" accel="30000" decel="30000" fill="hold" grpId="2" nodeType="withEffect">
                                  <p:stCondLst>
                                    <p:cond delay="750"/>
                                  </p:stCondLst>
                                  <p:childTnLst>
                                    <p:animMotion origin="layout" path="M 5E-6 0.03843 L 5E-6 -3.7037E-6 " pathEditMode="relative" rAng="0" ptsTypes="AA">
                                      <p:cBhvr>
                                        <p:cTn id="25" dur="750" fill="hold"/>
                                        <p:tgtEl>
                                          <p:spTgt spid="16"/>
                                        </p:tgtEl>
                                        <p:attrNameLst>
                                          <p:attrName>ppt_x</p:attrName>
                                          <p:attrName>ppt_y</p:attrName>
                                        </p:attrNameLst>
                                      </p:cBhvr>
                                      <p:rCtr x="0" y="-1921"/>
                                    </p:animMotion>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anim calcmode="lin" valueType="num">
                                      <p:cBhvr>
                                        <p:cTn id="41" dur="1000" fill="hold"/>
                                        <p:tgtEl>
                                          <p:spTgt spid="21"/>
                                        </p:tgtEl>
                                        <p:attrNameLst>
                                          <p:attrName>ppt_x</p:attrName>
                                        </p:attrNameLst>
                                      </p:cBhvr>
                                      <p:tavLst>
                                        <p:tav tm="0">
                                          <p:val>
                                            <p:strVal val="#ppt_x"/>
                                          </p:val>
                                        </p:tav>
                                        <p:tav tm="100000">
                                          <p:val>
                                            <p:strVal val="#ppt_x"/>
                                          </p:val>
                                        </p:tav>
                                      </p:tavLst>
                                    </p:anim>
                                    <p:anim calcmode="lin" valueType="num">
                                      <p:cBhvr>
                                        <p:cTn id="4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4" grpId="1" animBg="1"/>
      <p:bldP spid="14" grpId="2" animBg="1"/>
      <p:bldP spid="15" grpId="0" animBg="1"/>
      <p:bldP spid="15" grpId="1" animBg="1"/>
      <p:bldP spid="15" grpId="2" animBg="1"/>
      <p:bldP spid="16" grpId="0" animBg="1"/>
      <p:bldP spid="16" grpId="1" animBg="1"/>
      <p:bldP spid="16" grpId="2" animBg="1"/>
      <p:bldP spid="19"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圆角矩形 4"/>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2094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四</a:t>
            </a:r>
          </a:p>
        </p:txBody>
      </p:sp>
      <p:cxnSp>
        <p:nvCxnSpPr>
          <p:cNvPr id="9" name="直接连接符 8"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文本框 4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406490" y="249845"/>
            <a:ext cx="3897221" cy="461665"/>
          </a:xfrm>
          <a:prstGeom prst="rect">
            <a:avLst/>
          </a:prstGeom>
          <a:noFill/>
        </p:spPr>
        <p:txBody>
          <a:bodyPr wrap="none" rtlCol="0">
            <a:spAutoFit/>
          </a:bodyPr>
          <a:lstStyle/>
          <a:p>
            <a:r>
              <a:rPr lang="zh-CN" altLang="en-US" sz="2400" b="1" dirty="0">
                <a:solidFill>
                  <a:srgbClr val="124062"/>
                </a:solidFill>
                <a:latin typeface="Arial Black" panose="020B0A04020102020204" pitchFamily="34" charset="0"/>
                <a:ea typeface="创艺简细圆" pitchFamily="2" charset="-122"/>
                <a:cs typeface="Kartika" panose="02020503030404060203" pitchFamily="18" charset="0"/>
              </a:rPr>
              <a:t>合同履行过程中的注意事项</a:t>
            </a:r>
          </a:p>
        </p:txBody>
      </p:sp>
      <p:grpSp>
        <p:nvGrpSpPr>
          <p:cNvPr id="108" name="组合 107"/>
          <p:cNvGrpSpPr/>
          <p:nvPr/>
        </p:nvGrpSpPr>
        <p:grpSpPr>
          <a:xfrm>
            <a:off x="5651500" y="3283585"/>
            <a:ext cx="953770" cy="620395"/>
            <a:chOff x="8900" y="4771"/>
            <a:chExt cx="1502" cy="977"/>
          </a:xfrm>
        </p:grpSpPr>
        <p:cxnSp>
          <p:nvCxnSpPr>
            <p:cNvPr id="109" name="直接连接符 108"/>
            <p:cNvCxnSpPr/>
            <p:nvPr/>
          </p:nvCxnSpPr>
          <p:spPr>
            <a:xfrm flipH="1">
              <a:off x="8900" y="4854"/>
              <a:ext cx="1444" cy="894"/>
            </a:xfrm>
            <a:prstGeom prst="line">
              <a:avLst/>
            </a:prstGeom>
            <a:solidFill>
              <a:schemeClr val="tx1">
                <a:lumMod val="65000"/>
                <a:lumOff val="35000"/>
              </a:schemeClr>
            </a:solidFill>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0" name="椭圆 109"/>
            <p:cNvSpPr/>
            <p:nvPr/>
          </p:nvSpPr>
          <p:spPr>
            <a:xfrm flipH="1">
              <a:off x="10188" y="4771"/>
              <a:ext cx="214" cy="214"/>
            </a:xfrm>
            <a:prstGeom prst="ellipse">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grpSp>
      <p:grpSp>
        <p:nvGrpSpPr>
          <p:cNvPr id="111" name="组合 110"/>
          <p:cNvGrpSpPr/>
          <p:nvPr/>
        </p:nvGrpSpPr>
        <p:grpSpPr>
          <a:xfrm>
            <a:off x="5651500" y="4413250"/>
            <a:ext cx="953770" cy="660400"/>
            <a:chOff x="8900" y="6550"/>
            <a:chExt cx="1502" cy="1040"/>
          </a:xfrm>
        </p:grpSpPr>
        <p:sp>
          <p:nvSpPr>
            <p:cNvPr id="112" name="椭圆 111"/>
            <p:cNvSpPr/>
            <p:nvPr/>
          </p:nvSpPr>
          <p:spPr>
            <a:xfrm flipH="1">
              <a:off x="10188" y="6550"/>
              <a:ext cx="214" cy="214"/>
            </a:xfrm>
            <a:prstGeom prst="ellipse">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cxnSp>
          <p:nvCxnSpPr>
            <p:cNvPr id="113" name="直接连接符 112"/>
            <p:cNvCxnSpPr/>
            <p:nvPr/>
          </p:nvCxnSpPr>
          <p:spPr>
            <a:xfrm flipH="1">
              <a:off x="8900" y="6696"/>
              <a:ext cx="1444" cy="894"/>
            </a:xfrm>
            <a:prstGeom prst="line">
              <a:avLst/>
            </a:prstGeom>
            <a:solidFill>
              <a:srgbClr val="FFC000"/>
            </a:solidFill>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14" name="矩形 22"/>
          <p:cNvSpPr/>
          <p:nvPr/>
        </p:nvSpPr>
        <p:spPr>
          <a:xfrm>
            <a:off x="7606030" y="2036886"/>
            <a:ext cx="4255770" cy="783590"/>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algn="just" fontAlgn="auto">
              <a:lnSpc>
                <a:spcPct val="150000"/>
              </a:lnSpc>
              <a:buClrTx/>
              <a:buSzTx/>
              <a:buNone/>
            </a:pPr>
            <a:r>
              <a:rPr lang="zh-CN" altLang="en-US" sz="1000" dirty="0">
                <a:solidFill>
                  <a:schemeClr val="tx1">
                    <a:lumMod val="65000"/>
                    <a:lumOff val="35000"/>
                  </a:schemeClr>
                </a:solidFill>
                <a:latin typeface="+mn-ea"/>
                <a:cs typeface="+mn-ea"/>
                <a:sym typeface="+mn-lt"/>
              </a:rPr>
              <a:t>双方可在合同中约定合同的可变更性，并明确具体的变更情形。例如约定“如出现原材料价格上涨时须修改合同”、“发生较大的汇率变化时须修改合同”等条款。</a:t>
            </a:r>
            <a:endParaRPr lang="zh-CN" altLang="en-US" sz="1000" dirty="0">
              <a:solidFill>
                <a:schemeClr val="tx1">
                  <a:lumMod val="65000"/>
                  <a:lumOff val="35000"/>
                </a:schemeClr>
              </a:solidFill>
              <a:latin typeface="+mn-ea"/>
              <a:cs typeface="+mn-ea"/>
            </a:endParaRPr>
          </a:p>
        </p:txBody>
      </p:sp>
      <p:sp>
        <p:nvSpPr>
          <p:cNvPr id="115" name="矩形 23"/>
          <p:cNvSpPr/>
          <p:nvPr/>
        </p:nvSpPr>
        <p:spPr>
          <a:xfrm>
            <a:off x="7534817" y="1736626"/>
            <a:ext cx="1809750" cy="338554"/>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None/>
            </a:pPr>
            <a:r>
              <a:rPr lang="en-US" altLang="zh-CN" sz="1600" b="1" dirty="0">
                <a:solidFill>
                  <a:schemeClr val="tx1">
                    <a:lumMod val="65000"/>
                    <a:lumOff val="35000"/>
                  </a:schemeClr>
                </a:solidFill>
                <a:latin typeface="微软雅黑" panose="020B0503020204020204" charset="-122"/>
                <a:ea typeface="微软雅黑" panose="020B0503020204020204" charset="-122"/>
                <a:sym typeface="+mn-ea"/>
              </a:rPr>
              <a:t>1</a:t>
            </a: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）事前约定</a:t>
            </a:r>
            <a:endParaRPr lang="zh-CN" altLang="en-US" sz="1600" dirty="0">
              <a:solidFill>
                <a:schemeClr val="tx1">
                  <a:lumMod val="65000"/>
                  <a:lumOff val="35000"/>
                </a:schemeClr>
              </a:solidFill>
            </a:endParaRPr>
          </a:p>
        </p:txBody>
      </p:sp>
      <p:sp>
        <p:nvSpPr>
          <p:cNvPr id="116" name="矩形 24"/>
          <p:cNvSpPr/>
          <p:nvPr/>
        </p:nvSpPr>
        <p:spPr>
          <a:xfrm>
            <a:off x="7606030" y="3597275"/>
            <a:ext cx="4357370" cy="3210944"/>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fontAlgn="auto">
              <a:lnSpc>
                <a:spcPct val="150000"/>
              </a:lnSpc>
              <a:spcBef>
                <a:spcPts val="200"/>
              </a:spcBef>
              <a:buNone/>
            </a:pPr>
            <a:r>
              <a:rPr lang="en-US" altLang="zh-CN" sz="1000" dirty="0">
                <a:solidFill>
                  <a:schemeClr val="tx1">
                    <a:lumMod val="65000"/>
                    <a:lumOff val="35000"/>
                  </a:schemeClr>
                </a:solidFill>
                <a:latin typeface="+mn-ea"/>
                <a:cs typeface="+mn-ea"/>
                <a:sym typeface="+mn-lt"/>
              </a:rPr>
              <a:t>a.</a:t>
            </a:r>
            <a:r>
              <a:rPr lang="zh-CN" altLang="en-US" sz="1000" dirty="0">
                <a:solidFill>
                  <a:schemeClr val="tx1">
                    <a:lumMod val="65000"/>
                    <a:lumOff val="35000"/>
                  </a:schemeClr>
                </a:solidFill>
                <a:latin typeface="+mn-ea"/>
                <a:cs typeface="+mn-ea"/>
                <a:sym typeface="+mn-lt"/>
              </a:rPr>
              <a:t>签订补充协议</a:t>
            </a:r>
          </a:p>
          <a:p>
            <a:pPr marL="0" lvl="0" indent="0" algn="just" fontAlgn="auto">
              <a:lnSpc>
                <a:spcPct val="150000"/>
              </a:lnSpc>
              <a:spcBef>
                <a:spcPts val="200"/>
              </a:spcBef>
              <a:buNone/>
            </a:pPr>
            <a:r>
              <a:rPr lang="zh-CN" altLang="en-US" sz="1000" dirty="0">
                <a:solidFill>
                  <a:schemeClr val="tx1">
                    <a:lumMod val="65000"/>
                    <a:lumOff val="35000"/>
                  </a:schemeClr>
                </a:solidFill>
                <a:latin typeface="+mn-ea"/>
                <a:cs typeface="+mn-ea"/>
                <a:sym typeface="+mn-lt"/>
              </a:rPr>
              <a:t>经协商变更合同的，应以书面形式对变更内容加以固定，如签订补充协议；未签订补充协议、凭双方往来函件变更内容的，应注意保管往来函件资料。</a:t>
            </a:r>
          </a:p>
          <a:p>
            <a:pPr marL="0" lvl="0" indent="0" algn="just" fontAlgn="auto">
              <a:lnSpc>
                <a:spcPct val="150000"/>
              </a:lnSpc>
              <a:spcBef>
                <a:spcPts val="200"/>
              </a:spcBef>
              <a:buNone/>
            </a:pPr>
            <a:r>
              <a:rPr lang="zh-CN" altLang="en-US" sz="1000" dirty="0">
                <a:solidFill>
                  <a:schemeClr val="tx1">
                    <a:lumMod val="65000"/>
                    <a:lumOff val="35000"/>
                  </a:schemeClr>
                </a:solidFill>
                <a:latin typeface="+mn-ea"/>
                <a:cs typeface="+mn-ea"/>
                <a:sym typeface="+mn-lt"/>
              </a:rPr>
              <a:t>需要注意的是，未签订补充协议等文件而草率给对方发出履行方面的函件，易被法院认定为“对方已违约，而我方放弃追究权利”。例如：对方已违约，我方享有解除权，本来可以商量后期问题签署备忘录等文件确认相关事实，但简单协商后支付了认可对方工作的后期款项，丧失了解除合同的权利，也认可了对方的违约行为。</a:t>
            </a:r>
            <a:endParaRPr lang="en-US" altLang="zh-CN" sz="1000" dirty="0">
              <a:solidFill>
                <a:schemeClr val="tx1">
                  <a:lumMod val="65000"/>
                  <a:lumOff val="35000"/>
                </a:schemeClr>
              </a:solidFill>
              <a:latin typeface="+mn-ea"/>
              <a:cs typeface="+mn-ea"/>
              <a:sym typeface="+mn-lt"/>
            </a:endParaRPr>
          </a:p>
          <a:p>
            <a:pPr marL="0" lvl="0" indent="0" algn="just" fontAlgn="auto">
              <a:lnSpc>
                <a:spcPct val="150000"/>
              </a:lnSpc>
              <a:spcBef>
                <a:spcPts val="200"/>
              </a:spcBef>
              <a:buNone/>
            </a:pPr>
            <a:r>
              <a:rPr lang="zh-CN" altLang="en-US" sz="1000" dirty="0">
                <a:solidFill>
                  <a:schemeClr val="tx1">
                    <a:lumMod val="65000"/>
                    <a:lumOff val="35000"/>
                  </a:schemeClr>
                </a:solidFill>
                <a:latin typeface="+mn-ea"/>
                <a:cs typeface="+mn-ea"/>
                <a:sym typeface="+mn-lt"/>
              </a:rPr>
              <a:t> </a:t>
            </a:r>
            <a:r>
              <a:rPr lang="en-US" altLang="zh-CN" sz="1000" dirty="0">
                <a:solidFill>
                  <a:schemeClr val="tx1">
                    <a:lumMod val="65000"/>
                    <a:lumOff val="35000"/>
                  </a:schemeClr>
                </a:solidFill>
                <a:latin typeface="+mn-ea"/>
                <a:cs typeface="+mn-ea"/>
                <a:sym typeface="+mn-lt"/>
              </a:rPr>
              <a:t>b.</a:t>
            </a:r>
            <a:r>
              <a:rPr lang="zh-CN" altLang="en-US" sz="1000" dirty="0">
                <a:solidFill>
                  <a:schemeClr val="tx1">
                    <a:lumMod val="65000"/>
                    <a:lumOff val="35000"/>
                  </a:schemeClr>
                </a:solidFill>
                <a:latin typeface="+mn-ea"/>
                <a:cs typeface="+mn-ea"/>
                <a:sym typeface="+mn-lt"/>
              </a:rPr>
              <a:t>及时通知</a:t>
            </a:r>
          </a:p>
          <a:p>
            <a:pPr marL="0" lvl="0" indent="0" algn="just" fontAlgn="auto">
              <a:lnSpc>
                <a:spcPct val="150000"/>
              </a:lnSpc>
              <a:spcBef>
                <a:spcPts val="200"/>
              </a:spcBef>
              <a:buNone/>
            </a:pPr>
            <a:r>
              <a:rPr lang="zh-CN" altLang="en-US" sz="1000" dirty="0">
                <a:solidFill>
                  <a:schemeClr val="tx1">
                    <a:lumMod val="65000"/>
                    <a:lumOff val="35000"/>
                  </a:schemeClr>
                </a:solidFill>
                <a:latin typeface="+mn-ea"/>
                <a:cs typeface="+mn-ea"/>
                <a:sym typeface="+mn-lt"/>
              </a:rPr>
              <a:t>发生变更情形时，必须及时向对方发出书面变更通知或回复变更通知。</a:t>
            </a:r>
          </a:p>
          <a:p>
            <a:pPr marL="0" lvl="0" indent="0" algn="just" fontAlgn="auto">
              <a:lnSpc>
                <a:spcPct val="150000"/>
              </a:lnSpc>
              <a:spcBef>
                <a:spcPts val="200"/>
              </a:spcBef>
              <a:buNone/>
            </a:pPr>
            <a:r>
              <a:rPr lang="en-US" altLang="zh-CN" sz="1000" dirty="0">
                <a:solidFill>
                  <a:schemeClr val="tx1">
                    <a:lumMod val="65000"/>
                    <a:lumOff val="35000"/>
                  </a:schemeClr>
                </a:solidFill>
                <a:latin typeface="+mn-ea"/>
                <a:cs typeface="+mn-ea"/>
                <a:sym typeface="+mn-lt"/>
              </a:rPr>
              <a:t>c.</a:t>
            </a:r>
            <a:r>
              <a:rPr lang="zh-CN" altLang="en-US" sz="1000" dirty="0">
                <a:solidFill>
                  <a:schemeClr val="tx1">
                    <a:lumMod val="65000"/>
                    <a:lumOff val="35000"/>
                  </a:schemeClr>
                </a:solidFill>
                <a:latin typeface="+mn-ea"/>
                <a:cs typeface="+mn-ea"/>
                <a:sym typeface="+mn-lt"/>
              </a:rPr>
              <a:t>通报我方人员</a:t>
            </a:r>
          </a:p>
          <a:p>
            <a:pPr marL="0" lvl="0" indent="0" algn="just" fontAlgn="auto">
              <a:lnSpc>
                <a:spcPct val="150000"/>
              </a:lnSpc>
              <a:spcBef>
                <a:spcPts val="200"/>
              </a:spcBef>
              <a:buNone/>
            </a:pPr>
            <a:r>
              <a:rPr lang="zh-CN" altLang="en-US" sz="1000" dirty="0">
                <a:solidFill>
                  <a:schemeClr val="tx1">
                    <a:lumMod val="65000"/>
                    <a:lumOff val="35000"/>
                  </a:schemeClr>
                </a:solidFill>
                <a:latin typeface="+mn-ea"/>
                <a:cs typeface="+mn-ea"/>
                <a:sym typeface="+mn-lt"/>
              </a:rPr>
              <a:t>变更合同后，应向本企业各相关部门通报变更后的合同内容，并对相应的履行安排做出调整。</a:t>
            </a:r>
          </a:p>
        </p:txBody>
      </p:sp>
      <p:sp>
        <p:nvSpPr>
          <p:cNvPr id="117" name="矩形 25"/>
          <p:cNvSpPr/>
          <p:nvPr/>
        </p:nvSpPr>
        <p:spPr>
          <a:xfrm>
            <a:off x="7605713" y="3348038"/>
            <a:ext cx="1809750" cy="338554"/>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None/>
            </a:pPr>
            <a:r>
              <a:rPr lang="en-US" altLang="zh-CN" sz="1600" b="1" dirty="0">
                <a:solidFill>
                  <a:schemeClr val="tx1">
                    <a:lumMod val="65000"/>
                    <a:lumOff val="35000"/>
                  </a:schemeClr>
                </a:solidFill>
                <a:latin typeface="微软雅黑" panose="020B0503020204020204" charset="-122"/>
                <a:ea typeface="微软雅黑" panose="020B0503020204020204" charset="-122"/>
                <a:sym typeface="+mn-ea"/>
              </a:rPr>
              <a:t>2</a:t>
            </a: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）事后约定</a:t>
            </a:r>
            <a:endParaRPr lang="zh-CN" altLang="en-US" sz="1600" dirty="0">
              <a:solidFill>
                <a:schemeClr val="tx1">
                  <a:lumMod val="65000"/>
                  <a:lumOff val="35000"/>
                </a:schemeClr>
              </a:solidFill>
            </a:endParaRPr>
          </a:p>
        </p:txBody>
      </p:sp>
      <p:sp>
        <p:nvSpPr>
          <p:cNvPr id="120" name="矩形 28"/>
          <p:cNvSpPr/>
          <p:nvPr/>
        </p:nvSpPr>
        <p:spPr>
          <a:xfrm>
            <a:off x="203685" y="2178050"/>
            <a:ext cx="4393715" cy="1143903"/>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fontAlgn="auto">
              <a:lnSpc>
                <a:spcPct val="150000"/>
              </a:lnSpc>
              <a:buNone/>
            </a:pPr>
            <a:r>
              <a:rPr lang="zh-CN" altLang="en-US" sz="1000" dirty="0">
                <a:solidFill>
                  <a:schemeClr val="tx1">
                    <a:lumMod val="65000"/>
                    <a:lumOff val="35000"/>
                  </a:schemeClr>
                </a:solidFill>
                <a:latin typeface="+mn-ea"/>
                <a:cs typeface="+mn-ea"/>
                <a:sym typeface="+mn-lt"/>
              </a:rPr>
              <a:t>例如，已发生事实行为导致合同的实际履行方式与合同约定内容不一致的，应及时补签变更协议；分期付款过程中对方名称变更的应及时签订补充协议。</a:t>
            </a:r>
          </a:p>
          <a:p>
            <a:pPr marL="0" lvl="0" indent="0" algn="just" fontAlgn="auto">
              <a:lnSpc>
                <a:spcPct val="150000"/>
              </a:lnSpc>
              <a:buNone/>
            </a:pPr>
            <a:r>
              <a:rPr lang="zh-CN" altLang="en-US" sz="1000" dirty="0">
                <a:solidFill>
                  <a:schemeClr val="tx1">
                    <a:lumMod val="65000"/>
                    <a:lumOff val="35000"/>
                  </a:schemeClr>
                </a:solidFill>
                <a:latin typeface="+mn-ea"/>
                <a:cs typeface="+mn-ea"/>
                <a:sym typeface="+mn-lt"/>
              </a:rPr>
              <a:t>需要注意的是，实务中存在大量双方以事实行为变更合同内容的情况，这类情况在法律上也被认定为合同变更，但这类合同存在较大的争议风险。</a:t>
            </a:r>
            <a:r>
              <a:rPr sz="1000" dirty="0">
                <a:solidFill>
                  <a:schemeClr val="tx1">
                    <a:lumMod val="65000"/>
                    <a:lumOff val="35000"/>
                  </a:schemeClr>
                </a:solidFill>
                <a:latin typeface="+mn-ea"/>
                <a:cs typeface="+mn-ea"/>
                <a:sym typeface="+mn-lt"/>
              </a:rPr>
              <a:t>.</a:t>
            </a:r>
            <a:endParaRPr lang="zh-CN" altLang="en-US" sz="1000" dirty="0">
              <a:solidFill>
                <a:schemeClr val="tx1">
                  <a:lumMod val="65000"/>
                  <a:lumOff val="35000"/>
                </a:schemeClr>
              </a:solidFill>
              <a:latin typeface="+mn-ea"/>
            </a:endParaRPr>
          </a:p>
        </p:txBody>
      </p:sp>
      <p:sp>
        <p:nvSpPr>
          <p:cNvPr id="121" name="矩形 29"/>
          <p:cNvSpPr/>
          <p:nvPr/>
        </p:nvSpPr>
        <p:spPr>
          <a:xfrm>
            <a:off x="1640503" y="1928813"/>
            <a:ext cx="2956897" cy="307777"/>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r">
              <a:lnSpc>
                <a:spcPct val="100000"/>
              </a:lnSpc>
              <a:buNone/>
            </a:pPr>
            <a:r>
              <a:rPr lang="zh-CN" altLang="en-US" sz="1400" b="1" dirty="0">
                <a:solidFill>
                  <a:schemeClr val="tx1">
                    <a:lumMod val="65000"/>
                    <a:lumOff val="35000"/>
                  </a:schemeClr>
                </a:solidFill>
                <a:latin typeface="微软雅黑" panose="020B0503020204020204" charset="-122"/>
                <a:ea typeface="微软雅黑" panose="020B0503020204020204" charset="-122"/>
                <a:sym typeface="+mn-ea"/>
              </a:rPr>
              <a:t> </a:t>
            </a:r>
            <a:r>
              <a:rPr lang="en-US" altLang="zh-CN" sz="1400" b="1" dirty="0">
                <a:solidFill>
                  <a:schemeClr val="tx1">
                    <a:lumMod val="65000"/>
                    <a:lumOff val="35000"/>
                  </a:schemeClr>
                </a:solidFill>
                <a:latin typeface="微软雅黑" panose="020B0503020204020204" charset="-122"/>
                <a:ea typeface="微软雅黑" panose="020B0503020204020204" charset="-122"/>
                <a:sym typeface="+mn-ea"/>
              </a:rPr>
              <a:t>1</a:t>
            </a:r>
            <a:r>
              <a:rPr lang="zh-CN" altLang="en-US" sz="1400" b="1" dirty="0">
                <a:solidFill>
                  <a:schemeClr val="tx1">
                    <a:lumMod val="65000"/>
                    <a:lumOff val="35000"/>
                  </a:schemeClr>
                </a:solidFill>
                <a:latin typeface="微软雅黑" panose="020B0503020204020204" charset="-122"/>
                <a:ea typeface="微软雅黑" panose="020B0503020204020204" charset="-122"/>
                <a:sym typeface="+mn-ea"/>
              </a:rPr>
              <a:t>）履行中实际情况发生变化</a:t>
            </a:r>
            <a:endParaRPr lang="zh-CN" altLang="en-US" sz="1400" dirty="0">
              <a:solidFill>
                <a:schemeClr val="tx1">
                  <a:lumMod val="65000"/>
                  <a:lumOff val="35000"/>
                </a:schemeClr>
              </a:solidFill>
            </a:endParaRPr>
          </a:p>
        </p:txBody>
      </p:sp>
      <p:sp>
        <p:nvSpPr>
          <p:cNvPr id="122" name="矩形 30"/>
          <p:cNvSpPr/>
          <p:nvPr/>
        </p:nvSpPr>
        <p:spPr>
          <a:xfrm>
            <a:off x="203686" y="3775201"/>
            <a:ext cx="4349582" cy="553998"/>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fontAlgn="auto">
              <a:lnSpc>
                <a:spcPct val="150000"/>
              </a:lnSpc>
              <a:buNone/>
            </a:pPr>
            <a:r>
              <a:rPr lang="zh-CN" altLang="en-US" sz="1000" dirty="0">
                <a:solidFill>
                  <a:schemeClr val="tx1">
                    <a:lumMod val="65000"/>
                    <a:lumOff val="35000"/>
                  </a:schemeClr>
                </a:solidFill>
                <a:latin typeface="+mn-ea"/>
                <a:cs typeface="+mn-ea"/>
                <a:sym typeface="+mn-lt"/>
              </a:rPr>
              <a:t>因出现不可抗力或情势变更而导致合同变更的，若一方通过协商方式不同意变更合同的，另一方可通过诉讼方式请求法院对合同进行变更。</a:t>
            </a:r>
            <a:endParaRPr lang="zh-CN" altLang="en-US" sz="1000" dirty="0">
              <a:solidFill>
                <a:schemeClr val="tx1">
                  <a:lumMod val="65000"/>
                  <a:lumOff val="35000"/>
                </a:schemeClr>
              </a:solidFill>
              <a:latin typeface="+mn-ea"/>
            </a:endParaRPr>
          </a:p>
        </p:txBody>
      </p:sp>
      <p:sp>
        <p:nvSpPr>
          <p:cNvPr id="123" name="矩形 31"/>
          <p:cNvSpPr/>
          <p:nvPr/>
        </p:nvSpPr>
        <p:spPr>
          <a:xfrm>
            <a:off x="2013435" y="3515740"/>
            <a:ext cx="2583965" cy="307777"/>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r">
              <a:lnSpc>
                <a:spcPct val="100000"/>
              </a:lnSpc>
              <a:spcBef>
                <a:spcPct val="0"/>
              </a:spcBef>
              <a:buNone/>
            </a:pPr>
            <a:r>
              <a:rPr lang="en-US" altLang="zh-CN" sz="1400" b="1" dirty="0">
                <a:solidFill>
                  <a:schemeClr val="tx1">
                    <a:lumMod val="65000"/>
                    <a:lumOff val="35000"/>
                  </a:schemeClr>
                </a:solidFill>
                <a:latin typeface="微软雅黑" panose="020B0503020204020204" charset="-122"/>
                <a:ea typeface="微软雅黑" panose="020B0503020204020204" charset="-122"/>
                <a:sym typeface="+mn-ea"/>
              </a:rPr>
              <a:t>2</a:t>
            </a:r>
            <a:r>
              <a:rPr lang="zh-CN" altLang="en-US" sz="1400" b="1" dirty="0">
                <a:solidFill>
                  <a:schemeClr val="tx1">
                    <a:lumMod val="65000"/>
                    <a:lumOff val="35000"/>
                  </a:schemeClr>
                </a:solidFill>
                <a:latin typeface="微软雅黑" panose="020B0503020204020204" charset="-122"/>
                <a:ea typeface="微软雅黑" panose="020B0503020204020204" charset="-122"/>
                <a:sym typeface="+mn-ea"/>
              </a:rPr>
              <a:t>）不可抗力或情势变更</a:t>
            </a:r>
            <a:endParaRPr lang="zh-CN" altLang="en-US" sz="1400" dirty="0">
              <a:solidFill>
                <a:schemeClr val="tx1">
                  <a:lumMod val="65000"/>
                  <a:lumOff val="35000"/>
                </a:schemeClr>
              </a:solidFill>
            </a:endParaRPr>
          </a:p>
        </p:txBody>
      </p:sp>
      <p:sp>
        <p:nvSpPr>
          <p:cNvPr id="124" name="矩形 32"/>
          <p:cNvSpPr/>
          <p:nvPr/>
        </p:nvSpPr>
        <p:spPr>
          <a:xfrm>
            <a:off x="203685" y="4812030"/>
            <a:ext cx="4393715" cy="784830"/>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fontAlgn="auto">
              <a:lnSpc>
                <a:spcPct val="150000"/>
              </a:lnSpc>
              <a:buNone/>
            </a:pPr>
            <a:r>
              <a:rPr lang="zh-CN" altLang="en-US" sz="1000" dirty="0">
                <a:solidFill>
                  <a:schemeClr val="tx1">
                    <a:lumMod val="65000"/>
                    <a:lumOff val="35000"/>
                  </a:schemeClr>
                </a:solidFill>
                <a:latin typeface="+mn-ea"/>
                <a:cs typeface="+mn-ea"/>
                <a:sym typeface="+mn-lt"/>
              </a:rPr>
              <a:t>根据</a:t>
            </a:r>
            <a:r>
              <a:rPr lang="en-US" altLang="zh-CN" sz="1000" dirty="0">
                <a:solidFill>
                  <a:schemeClr val="tx1">
                    <a:lumMod val="65000"/>
                    <a:lumOff val="35000"/>
                  </a:schemeClr>
                </a:solidFill>
                <a:latin typeface="+mn-ea"/>
                <a:cs typeface="+mn-ea"/>
                <a:sym typeface="+mn-lt"/>
              </a:rPr>
              <a:t>《</a:t>
            </a:r>
            <a:r>
              <a:rPr lang="zh-CN" altLang="en-US" sz="1000" dirty="0">
                <a:solidFill>
                  <a:schemeClr val="tx1">
                    <a:lumMod val="65000"/>
                    <a:lumOff val="35000"/>
                  </a:schemeClr>
                </a:solidFill>
                <a:latin typeface="+mn-ea"/>
                <a:cs typeface="+mn-ea"/>
                <a:sym typeface="+mn-lt"/>
              </a:rPr>
              <a:t>合同法</a:t>
            </a:r>
            <a:r>
              <a:rPr lang="en-US" altLang="zh-CN" sz="1000" dirty="0">
                <a:solidFill>
                  <a:schemeClr val="tx1">
                    <a:lumMod val="65000"/>
                    <a:lumOff val="35000"/>
                  </a:schemeClr>
                </a:solidFill>
                <a:latin typeface="+mn-ea"/>
                <a:cs typeface="+mn-ea"/>
                <a:sym typeface="+mn-lt"/>
              </a:rPr>
              <a:t>》</a:t>
            </a:r>
            <a:r>
              <a:rPr lang="zh-CN" altLang="en-US" sz="1000" dirty="0">
                <a:solidFill>
                  <a:schemeClr val="tx1">
                    <a:lumMod val="65000"/>
                    <a:lumOff val="35000"/>
                  </a:schemeClr>
                </a:solidFill>
                <a:latin typeface="+mn-ea"/>
                <a:cs typeface="+mn-ea"/>
                <a:sym typeface="+mn-lt"/>
              </a:rPr>
              <a:t>规定，下列意思表示不真实的合同可以变更：因重大误解而订立的合同；显失公平的合同；一方以欺诈手段订立的合同；一方以胁迫手段订立的合同；一方乘另一方之危订立的合同。</a:t>
            </a:r>
            <a:endParaRPr lang="zh-CN" altLang="en-US" sz="1000" dirty="0">
              <a:solidFill>
                <a:schemeClr val="tx1">
                  <a:lumMod val="65000"/>
                  <a:lumOff val="35000"/>
                </a:schemeClr>
              </a:solidFill>
              <a:latin typeface="+mn-ea"/>
            </a:endParaRPr>
          </a:p>
        </p:txBody>
      </p:sp>
      <p:sp>
        <p:nvSpPr>
          <p:cNvPr id="125" name="矩形 33"/>
          <p:cNvSpPr/>
          <p:nvPr/>
        </p:nvSpPr>
        <p:spPr>
          <a:xfrm>
            <a:off x="2787650" y="4562475"/>
            <a:ext cx="1809750" cy="307777"/>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r">
              <a:lnSpc>
                <a:spcPct val="100000"/>
              </a:lnSpc>
              <a:spcBef>
                <a:spcPct val="0"/>
              </a:spcBef>
              <a:buNone/>
            </a:pPr>
            <a:r>
              <a:rPr lang="en-US" altLang="zh-CN" sz="1400" b="1" dirty="0">
                <a:solidFill>
                  <a:schemeClr val="tx1">
                    <a:lumMod val="65000"/>
                    <a:lumOff val="35000"/>
                  </a:schemeClr>
                </a:solidFill>
                <a:latin typeface="微软雅黑" panose="020B0503020204020204" charset="-122"/>
                <a:ea typeface="微软雅黑" panose="020B0503020204020204" charset="-122"/>
                <a:sym typeface="+mn-ea"/>
              </a:rPr>
              <a:t>3</a:t>
            </a:r>
            <a:r>
              <a:rPr lang="zh-CN" altLang="en-US" sz="1400" b="1" dirty="0">
                <a:solidFill>
                  <a:schemeClr val="tx1">
                    <a:lumMod val="65000"/>
                    <a:lumOff val="35000"/>
                  </a:schemeClr>
                </a:solidFill>
                <a:latin typeface="微软雅黑" panose="020B0503020204020204" charset="-122"/>
                <a:ea typeface="微软雅黑" panose="020B0503020204020204" charset="-122"/>
                <a:sym typeface="+mn-ea"/>
              </a:rPr>
              <a:t>）意思表示瑕疵</a:t>
            </a:r>
            <a:endParaRPr lang="zh-CN" altLang="en-US" sz="1400" dirty="0">
              <a:solidFill>
                <a:schemeClr val="tx1">
                  <a:lumMod val="65000"/>
                  <a:lumOff val="35000"/>
                </a:schemeClr>
              </a:solidFill>
            </a:endParaRPr>
          </a:p>
        </p:txBody>
      </p:sp>
      <p:grpSp>
        <p:nvGrpSpPr>
          <p:cNvPr id="126" name="组合 125"/>
          <p:cNvGrpSpPr/>
          <p:nvPr/>
        </p:nvGrpSpPr>
        <p:grpSpPr>
          <a:xfrm>
            <a:off x="4713605" y="1826895"/>
            <a:ext cx="881380" cy="881380"/>
            <a:chOff x="7423" y="2717"/>
            <a:chExt cx="1388" cy="1388"/>
          </a:xfrm>
        </p:grpSpPr>
        <p:sp>
          <p:nvSpPr>
            <p:cNvPr id="127" name="泪滴形 126"/>
            <p:cNvSpPr/>
            <p:nvPr/>
          </p:nvSpPr>
          <p:spPr>
            <a:xfrm rot="4903424">
              <a:off x="7423" y="2717"/>
              <a:ext cx="1389" cy="1389"/>
            </a:xfrm>
            <a:prstGeom prst="teardrop">
              <a:avLst/>
            </a:prstGeom>
            <a:solidFill>
              <a:srgbClr val="6E8E92"/>
            </a:solidFill>
            <a:ln>
              <a:solidFill>
                <a:srgbClr val="7696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128" name="KSO_Shape"/>
            <p:cNvSpPr/>
            <p:nvPr/>
          </p:nvSpPr>
          <p:spPr>
            <a:xfrm>
              <a:off x="7763" y="3143"/>
              <a:ext cx="710" cy="538"/>
            </a:xfrm>
            <a:custGeom>
              <a:avLst/>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grpSp>
      <p:grpSp>
        <p:nvGrpSpPr>
          <p:cNvPr id="129" name="组合 128"/>
          <p:cNvGrpSpPr/>
          <p:nvPr/>
        </p:nvGrpSpPr>
        <p:grpSpPr>
          <a:xfrm>
            <a:off x="4654716" y="3134740"/>
            <a:ext cx="881380" cy="881380"/>
            <a:chOff x="7423" y="4524"/>
            <a:chExt cx="1388" cy="1388"/>
          </a:xfrm>
        </p:grpSpPr>
        <p:sp>
          <p:nvSpPr>
            <p:cNvPr id="130" name="泪滴形 129"/>
            <p:cNvSpPr/>
            <p:nvPr/>
          </p:nvSpPr>
          <p:spPr>
            <a:xfrm rot="4903424">
              <a:off x="7423" y="4524"/>
              <a:ext cx="1389" cy="1389"/>
            </a:xfrm>
            <a:prstGeom prst="teardrop">
              <a:avLst/>
            </a:prstGeom>
            <a:solidFill>
              <a:srgbClr val="6E8E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131" name="KSO_Shape"/>
            <p:cNvSpPr/>
            <p:nvPr/>
          </p:nvSpPr>
          <p:spPr>
            <a:xfrm>
              <a:off x="7730" y="4965"/>
              <a:ext cx="770" cy="508"/>
            </a:xfrm>
            <a:custGeom>
              <a:avLst/>
              <a:gdLst>
                <a:gd name="connsiteX0" fmla="*/ 880442 w 1224136"/>
                <a:gd name="connsiteY0" fmla="*/ 361080 h 883138"/>
                <a:gd name="connsiteX1" fmla="*/ 1006456 w 1224136"/>
                <a:gd name="connsiteY1" fmla="*/ 487094 h 883138"/>
                <a:gd name="connsiteX2" fmla="*/ 880442 w 1224136"/>
                <a:gd name="connsiteY2" fmla="*/ 613108 h 883138"/>
                <a:gd name="connsiteX3" fmla="*/ 754428 w 1224136"/>
                <a:gd name="connsiteY3" fmla="*/ 487094 h 883138"/>
                <a:gd name="connsiteX4" fmla="*/ 880442 w 1224136"/>
                <a:gd name="connsiteY4" fmla="*/ 361080 h 883138"/>
                <a:gd name="connsiteX5" fmla="*/ 880442 w 1224136"/>
                <a:gd name="connsiteY5" fmla="*/ 235066 h 883138"/>
                <a:gd name="connsiteX6" fmla="*/ 628414 w 1224136"/>
                <a:gd name="connsiteY6" fmla="*/ 487094 h 883138"/>
                <a:gd name="connsiteX7" fmla="*/ 880442 w 1224136"/>
                <a:gd name="connsiteY7" fmla="*/ 739122 h 883138"/>
                <a:gd name="connsiteX8" fmla="*/ 1132470 w 1224136"/>
                <a:gd name="connsiteY8" fmla="*/ 487094 h 883138"/>
                <a:gd name="connsiteX9" fmla="*/ 880442 w 1224136"/>
                <a:gd name="connsiteY9" fmla="*/ 235066 h 883138"/>
                <a:gd name="connsiteX10" fmla="*/ 132017 w 1224136"/>
                <a:gd name="connsiteY10" fmla="*/ 91050 h 883138"/>
                <a:gd name="connsiteX11" fmla="*/ 1092119 w 1224136"/>
                <a:gd name="connsiteY11" fmla="*/ 91050 h 883138"/>
                <a:gd name="connsiteX12" fmla="*/ 1224136 w 1224136"/>
                <a:gd name="connsiteY12" fmla="*/ 223067 h 883138"/>
                <a:gd name="connsiteX13" fmla="*/ 1224136 w 1224136"/>
                <a:gd name="connsiteY13" fmla="*/ 751121 h 883138"/>
                <a:gd name="connsiteX14" fmla="*/ 1092119 w 1224136"/>
                <a:gd name="connsiteY14" fmla="*/ 883138 h 883138"/>
                <a:gd name="connsiteX15" fmla="*/ 132017 w 1224136"/>
                <a:gd name="connsiteY15" fmla="*/ 883138 h 883138"/>
                <a:gd name="connsiteX16" fmla="*/ 0 w 1224136"/>
                <a:gd name="connsiteY16" fmla="*/ 751121 h 883138"/>
                <a:gd name="connsiteX17" fmla="*/ 0 w 1224136"/>
                <a:gd name="connsiteY17" fmla="*/ 223067 h 883138"/>
                <a:gd name="connsiteX18" fmla="*/ 132017 w 1224136"/>
                <a:gd name="connsiteY18" fmla="*/ 91050 h 883138"/>
                <a:gd name="connsiteX19" fmla="*/ 156016 w 1224136"/>
                <a:gd name="connsiteY19" fmla="*/ 0 h 883138"/>
                <a:gd name="connsiteX20" fmla="*/ 348040 w 1224136"/>
                <a:gd name="connsiteY20" fmla="*/ 0 h 883138"/>
                <a:gd name="connsiteX21" fmla="*/ 360040 w 1224136"/>
                <a:gd name="connsiteY21" fmla="*/ 12000 h 883138"/>
                <a:gd name="connsiteX22" fmla="*/ 360040 w 1224136"/>
                <a:gd name="connsiteY22" fmla="*/ 60000 h 883138"/>
                <a:gd name="connsiteX23" fmla="*/ 348040 w 1224136"/>
                <a:gd name="connsiteY23" fmla="*/ 72000 h 883138"/>
                <a:gd name="connsiteX24" fmla="*/ 156016 w 1224136"/>
                <a:gd name="connsiteY24" fmla="*/ 72000 h 883138"/>
                <a:gd name="connsiteX25" fmla="*/ 144016 w 1224136"/>
                <a:gd name="connsiteY25" fmla="*/ 60000 h 883138"/>
                <a:gd name="connsiteX26" fmla="*/ 144016 w 1224136"/>
                <a:gd name="connsiteY26" fmla="*/ 12000 h 883138"/>
                <a:gd name="connsiteX27" fmla="*/ 156016 w 1224136"/>
                <a:gd name="connsiteY27" fmla="*/ 0 h 88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24136" h="883138">
                  <a:moveTo>
                    <a:pt x="880442" y="361080"/>
                  </a:moveTo>
                  <a:cubicBezTo>
                    <a:pt x="950038" y="361080"/>
                    <a:pt x="1006456" y="417498"/>
                    <a:pt x="1006456" y="487094"/>
                  </a:cubicBezTo>
                  <a:cubicBezTo>
                    <a:pt x="1006456" y="556690"/>
                    <a:pt x="950038" y="613108"/>
                    <a:pt x="880442" y="613108"/>
                  </a:cubicBezTo>
                  <a:cubicBezTo>
                    <a:pt x="810846" y="613108"/>
                    <a:pt x="754428" y="556690"/>
                    <a:pt x="754428" y="487094"/>
                  </a:cubicBezTo>
                  <a:cubicBezTo>
                    <a:pt x="754428" y="417498"/>
                    <a:pt x="810846" y="361080"/>
                    <a:pt x="880442" y="361080"/>
                  </a:cubicBezTo>
                  <a:close/>
                  <a:moveTo>
                    <a:pt x="880442" y="235066"/>
                  </a:moveTo>
                  <a:cubicBezTo>
                    <a:pt x="741251" y="235066"/>
                    <a:pt x="628414" y="347903"/>
                    <a:pt x="628414" y="487094"/>
                  </a:cubicBezTo>
                  <a:cubicBezTo>
                    <a:pt x="628414" y="626285"/>
                    <a:pt x="741251" y="739122"/>
                    <a:pt x="880442" y="739122"/>
                  </a:cubicBezTo>
                  <a:cubicBezTo>
                    <a:pt x="1019633" y="739122"/>
                    <a:pt x="1132470" y="626285"/>
                    <a:pt x="1132470" y="487094"/>
                  </a:cubicBezTo>
                  <a:cubicBezTo>
                    <a:pt x="1132470" y="347903"/>
                    <a:pt x="1019633" y="235066"/>
                    <a:pt x="880442" y="235066"/>
                  </a:cubicBezTo>
                  <a:close/>
                  <a:moveTo>
                    <a:pt x="132017" y="91050"/>
                  </a:moveTo>
                  <a:lnTo>
                    <a:pt x="1092119" y="91050"/>
                  </a:lnTo>
                  <a:cubicBezTo>
                    <a:pt x="1165030" y="91050"/>
                    <a:pt x="1224136" y="150156"/>
                    <a:pt x="1224136" y="223067"/>
                  </a:cubicBezTo>
                  <a:lnTo>
                    <a:pt x="1224136" y="751121"/>
                  </a:lnTo>
                  <a:cubicBezTo>
                    <a:pt x="1224136" y="824032"/>
                    <a:pt x="1165030" y="883138"/>
                    <a:pt x="1092119" y="883138"/>
                  </a:cubicBezTo>
                  <a:lnTo>
                    <a:pt x="132017" y="883138"/>
                  </a:lnTo>
                  <a:cubicBezTo>
                    <a:pt x="59106" y="883138"/>
                    <a:pt x="0" y="824032"/>
                    <a:pt x="0" y="751121"/>
                  </a:cubicBezTo>
                  <a:lnTo>
                    <a:pt x="0" y="223067"/>
                  </a:lnTo>
                  <a:cubicBezTo>
                    <a:pt x="0" y="150156"/>
                    <a:pt x="59106" y="91050"/>
                    <a:pt x="132017" y="91050"/>
                  </a:cubicBezTo>
                  <a:close/>
                  <a:moveTo>
                    <a:pt x="156016" y="0"/>
                  </a:moveTo>
                  <a:lnTo>
                    <a:pt x="348040" y="0"/>
                  </a:lnTo>
                  <a:cubicBezTo>
                    <a:pt x="354667" y="0"/>
                    <a:pt x="360040" y="5373"/>
                    <a:pt x="360040" y="12000"/>
                  </a:cubicBezTo>
                  <a:lnTo>
                    <a:pt x="360040" y="60000"/>
                  </a:lnTo>
                  <a:cubicBezTo>
                    <a:pt x="360040" y="66627"/>
                    <a:pt x="354667" y="72000"/>
                    <a:pt x="348040" y="72000"/>
                  </a:cubicBezTo>
                  <a:lnTo>
                    <a:pt x="156016" y="72000"/>
                  </a:lnTo>
                  <a:cubicBezTo>
                    <a:pt x="149389" y="72000"/>
                    <a:pt x="144016" y="66627"/>
                    <a:pt x="144016" y="60000"/>
                  </a:cubicBezTo>
                  <a:lnTo>
                    <a:pt x="144016" y="12000"/>
                  </a:lnTo>
                  <a:cubicBezTo>
                    <a:pt x="144016" y="5373"/>
                    <a:pt x="149389" y="0"/>
                    <a:pt x="15601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grpSp>
      <p:grpSp>
        <p:nvGrpSpPr>
          <p:cNvPr id="132" name="组合 131"/>
          <p:cNvGrpSpPr/>
          <p:nvPr/>
        </p:nvGrpSpPr>
        <p:grpSpPr>
          <a:xfrm>
            <a:off x="4681855" y="4339908"/>
            <a:ext cx="881380" cy="881380"/>
            <a:chOff x="7423" y="6331"/>
            <a:chExt cx="1388" cy="1388"/>
          </a:xfrm>
        </p:grpSpPr>
        <p:sp>
          <p:nvSpPr>
            <p:cNvPr id="133" name="泪滴形 132"/>
            <p:cNvSpPr/>
            <p:nvPr/>
          </p:nvSpPr>
          <p:spPr>
            <a:xfrm rot="4903424">
              <a:off x="7423" y="6331"/>
              <a:ext cx="1389" cy="1389"/>
            </a:xfrm>
            <a:prstGeom prst="teardrop">
              <a:avLst/>
            </a:prstGeom>
            <a:solidFill>
              <a:srgbClr val="6E8E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134" name="KSO_Shape"/>
            <p:cNvSpPr/>
            <p:nvPr/>
          </p:nvSpPr>
          <p:spPr>
            <a:xfrm>
              <a:off x="7723" y="6725"/>
              <a:ext cx="783" cy="585"/>
            </a:xfrm>
            <a:custGeom>
              <a:avLst/>
              <a:gdLst>
                <a:gd name="connsiteX0" fmla="*/ 577329 w 833225"/>
                <a:gd name="connsiteY0" fmla="*/ 241699 h 624687"/>
                <a:gd name="connsiteX1" fmla="*/ 541325 w 833225"/>
                <a:gd name="connsiteY1" fmla="*/ 277703 h 624687"/>
                <a:gd name="connsiteX2" fmla="*/ 577329 w 833225"/>
                <a:gd name="connsiteY2" fmla="*/ 313707 h 624687"/>
                <a:gd name="connsiteX3" fmla="*/ 613333 w 833225"/>
                <a:gd name="connsiteY3" fmla="*/ 277703 h 624687"/>
                <a:gd name="connsiteX4" fmla="*/ 577329 w 833225"/>
                <a:gd name="connsiteY4" fmla="*/ 241699 h 624687"/>
                <a:gd name="connsiteX5" fmla="*/ 424929 w 833225"/>
                <a:gd name="connsiteY5" fmla="*/ 241699 h 624687"/>
                <a:gd name="connsiteX6" fmla="*/ 388925 w 833225"/>
                <a:gd name="connsiteY6" fmla="*/ 277703 h 624687"/>
                <a:gd name="connsiteX7" fmla="*/ 424929 w 833225"/>
                <a:gd name="connsiteY7" fmla="*/ 313707 h 624687"/>
                <a:gd name="connsiteX8" fmla="*/ 460933 w 833225"/>
                <a:gd name="connsiteY8" fmla="*/ 277703 h 624687"/>
                <a:gd name="connsiteX9" fmla="*/ 424929 w 833225"/>
                <a:gd name="connsiteY9" fmla="*/ 241699 h 624687"/>
                <a:gd name="connsiteX10" fmla="*/ 272529 w 833225"/>
                <a:gd name="connsiteY10" fmla="*/ 241699 h 624687"/>
                <a:gd name="connsiteX11" fmla="*/ 236525 w 833225"/>
                <a:gd name="connsiteY11" fmla="*/ 277703 h 624687"/>
                <a:gd name="connsiteX12" fmla="*/ 272529 w 833225"/>
                <a:gd name="connsiteY12" fmla="*/ 313707 h 624687"/>
                <a:gd name="connsiteX13" fmla="*/ 308533 w 833225"/>
                <a:gd name="connsiteY13" fmla="*/ 277703 h 624687"/>
                <a:gd name="connsiteX14" fmla="*/ 272529 w 833225"/>
                <a:gd name="connsiteY14" fmla="*/ 241699 h 624687"/>
                <a:gd name="connsiteX15" fmla="*/ 429066 w 833225"/>
                <a:gd name="connsiteY15" fmla="*/ 124 h 624687"/>
                <a:gd name="connsiteX16" fmla="*/ 543580 w 833225"/>
                <a:gd name="connsiteY16" fmla="*/ 13237 h 624687"/>
                <a:gd name="connsiteX17" fmla="*/ 789350 w 833225"/>
                <a:gd name="connsiteY17" fmla="*/ 401436 h 624687"/>
                <a:gd name="connsiteX18" fmla="*/ 362652 w 833225"/>
                <a:gd name="connsiteY18" fmla="*/ 552944 h 624687"/>
                <a:gd name="connsiteX19" fmla="*/ 243007 w 833225"/>
                <a:gd name="connsiteY19" fmla="*/ 624687 h 624687"/>
                <a:gd name="connsiteX20" fmla="*/ 211865 w 833225"/>
                <a:gd name="connsiteY20" fmla="*/ 519440 h 624687"/>
                <a:gd name="connsiteX21" fmla="*/ 117966 w 833225"/>
                <a:gd name="connsiteY21" fmla="*/ 84077 h 624687"/>
                <a:gd name="connsiteX22" fmla="*/ 429066 w 833225"/>
                <a:gd name="connsiteY22" fmla="*/ 124 h 6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grpSp>
      <p:grpSp>
        <p:nvGrpSpPr>
          <p:cNvPr id="135" name="组合 134"/>
          <p:cNvGrpSpPr/>
          <p:nvPr/>
        </p:nvGrpSpPr>
        <p:grpSpPr>
          <a:xfrm>
            <a:off x="6596697" y="2100583"/>
            <a:ext cx="881380" cy="881380"/>
            <a:chOff x="10388" y="4762"/>
            <a:chExt cx="1388" cy="1388"/>
          </a:xfrm>
        </p:grpSpPr>
        <p:sp>
          <p:nvSpPr>
            <p:cNvPr id="136" name="泪滴形 135"/>
            <p:cNvSpPr/>
            <p:nvPr/>
          </p:nvSpPr>
          <p:spPr>
            <a:xfrm rot="16696576" flipH="1" flipV="1">
              <a:off x="10388" y="4762"/>
              <a:ext cx="1389" cy="1389"/>
            </a:xfrm>
            <a:prstGeom prst="teardrop">
              <a:avLst/>
            </a:prstGeom>
            <a:solidFill>
              <a:srgbClr val="6E8E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grpSp>
          <p:nvGrpSpPr>
            <p:cNvPr id="137" name="组合 136"/>
            <p:cNvGrpSpPr/>
            <p:nvPr/>
          </p:nvGrpSpPr>
          <p:grpSpPr>
            <a:xfrm>
              <a:off x="10722" y="5103"/>
              <a:ext cx="707" cy="707"/>
              <a:chOff x="3138488" y="5478463"/>
              <a:chExt cx="239713" cy="239713"/>
            </a:xfrm>
            <a:solidFill>
              <a:schemeClr val="bg1"/>
            </a:solidFill>
          </p:grpSpPr>
          <p:sp>
            <p:nvSpPr>
              <p:cNvPr id="138" name="Rectangle 213"/>
              <p:cNvSpPr>
                <a:spLocks noChangeArrowheads="1"/>
              </p:cNvSpPr>
              <p:nvPr/>
            </p:nvSpPr>
            <p:spPr bwMode="auto">
              <a:xfrm>
                <a:off x="3138488" y="5567363"/>
                <a:ext cx="149225" cy="150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139" name="Freeform 214"/>
              <p:cNvSpPr/>
              <p:nvPr/>
            </p:nvSpPr>
            <p:spPr bwMode="auto">
              <a:xfrm>
                <a:off x="3182938" y="5522913"/>
                <a:ext cx="150813" cy="150813"/>
              </a:xfrm>
              <a:custGeom>
                <a:avLst/>
                <a:gdLst>
                  <a:gd name="T0" fmla="*/ 95 w 95"/>
                  <a:gd name="T1" fmla="*/ 0 h 95"/>
                  <a:gd name="T2" fmla="*/ 0 w 95"/>
                  <a:gd name="T3" fmla="*/ 0 h 95"/>
                  <a:gd name="T4" fmla="*/ 0 w 95"/>
                  <a:gd name="T5" fmla="*/ 19 h 95"/>
                  <a:gd name="T6" fmla="*/ 76 w 95"/>
                  <a:gd name="T7" fmla="*/ 19 h 95"/>
                  <a:gd name="T8" fmla="*/ 76 w 95"/>
                  <a:gd name="T9" fmla="*/ 95 h 95"/>
                  <a:gd name="T10" fmla="*/ 95 w 95"/>
                  <a:gd name="T11" fmla="*/ 95 h 95"/>
                  <a:gd name="T12" fmla="*/ 95 w 95"/>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95" h="95">
                    <a:moveTo>
                      <a:pt x="95" y="0"/>
                    </a:moveTo>
                    <a:lnTo>
                      <a:pt x="0" y="0"/>
                    </a:lnTo>
                    <a:lnTo>
                      <a:pt x="0" y="19"/>
                    </a:lnTo>
                    <a:lnTo>
                      <a:pt x="76" y="19"/>
                    </a:lnTo>
                    <a:lnTo>
                      <a:pt x="76" y="95"/>
                    </a:lnTo>
                    <a:lnTo>
                      <a:pt x="95" y="95"/>
                    </a:ln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140" name="Freeform 215"/>
              <p:cNvSpPr/>
              <p:nvPr/>
            </p:nvSpPr>
            <p:spPr bwMode="auto">
              <a:xfrm>
                <a:off x="3227388" y="5478463"/>
                <a:ext cx="150813" cy="149225"/>
              </a:xfrm>
              <a:custGeom>
                <a:avLst/>
                <a:gdLst>
                  <a:gd name="T0" fmla="*/ 95 w 95"/>
                  <a:gd name="T1" fmla="*/ 0 h 94"/>
                  <a:gd name="T2" fmla="*/ 0 w 95"/>
                  <a:gd name="T3" fmla="*/ 0 h 94"/>
                  <a:gd name="T4" fmla="*/ 0 w 95"/>
                  <a:gd name="T5" fmla="*/ 19 h 94"/>
                  <a:gd name="T6" fmla="*/ 76 w 95"/>
                  <a:gd name="T7" fmla="*/ 19 h 94"/>
                  <a:gd name="T8" fmla="*/ 76 w 95"/>
                  <a:gd name="T9" fmla="*/ 94 h 94"/>
                  <a:gd name="T10" fmla="*/ 95 w 95"/>
                  <a:gd name="T11" fmla="*/ 94 h 94"/>
                  <a:gd name="T12" fmla="*/ 95 w 95"/>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95" h="94">
                    <a:moveTo>
                      <a:pt x="95" y="0"/>
                    </a:moveTo>
                    <a:lnTo>
                      <a:pt x="0" y="0"/>
                    </a:lnTo>
                    <a:lnTo>
                      <a:pt x="0" y="19"/>
                    </a:lnTo>
                    <a:lnTo>
                      <a:pt x="76" y="19"/>
                    </a:lnTo>
                    <a:lnTo>
                      <a:pt x="76" y="94"/>
                    </a:lnTo>
                    <a:lnTo>
                      <a:pt x="95" y="94"/>
                    </a:ln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grpSp>
      </p:grpSp>
      <p:grpSp>
        <p:nvGrpSpPr>
          <p:cNvPr id="141" name="组合 140"/>
          <p:cNvGrpSpPr/>
          <p:nvPr/>
        </p:nvGrpSpPr>
        <p:grpSpPr>
          <a:xfrm>
            <a:off x="6605270" y="3907852"/>
            <a:ext cx="881380" cy="881380"/>
            <a:chOff x="10388" y="6569"/>
            <a:chExt cx="1388" cy="1388"/>
          </a:xfrm>
        </p:grpSpPr>
        <p:sp>
          <p:nvSpPr>
            <p:cNvPr id="142" name="泪滴形 141"/>
            <p:cNvSpPr/>
            <p:nvPr/>
          </p:nvSpPr>
          <p:spPr>
            <a:xfrm rot="16696576" flipH="1" flipV="1">
              <a:off x="10388" y="6569"/>
              <a:ext cx="1389" cy="1389"/>
            </a:xfrm>
            <a:prstGeom prst="teardrop">
              <a:avLst/>
            </a:prstGeom>
            <a:solidFill>
              <a:srgbClr val="6E8E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143" name="Freeform 5"/>
            <p:cNvSpPr>
              <a:spLocks noEditPoints="1"/>
            </p:cNvSpPr>
            <p:nvPr/>
          </p:nvSpPr>
          <p:spPr>
            <a:xfrm>
              <a:off x="10740" y="6978"/>
              <a:ext cx="705" cy="572"/>
            </a:xfrm>
            <a:custGeom>
              <a:avLst/>
              <a:gdLst/>
              <a:ahLst/>
              <a:cxnLst>
                <a:cxn ang="0">
                  <a:pos x="608639188" y="0"/>
                </a:cxn>
                <a:cxn ang="0">
                  <a:pos x="13524790" y="0"/>
                </a:cxn>
                <a:cxn ang="0">
                  <a:pos x="0" y="15517876"/>
                </a:cxn>
                <a:cxn ang="0">
                  <a:pos x="0" y="426757616"/>
                </a:cxn>
                <a:cxn ang="0">
                  <a:pos x="13524790" y="442276886"/>
                </a:cxn>
                <a:cxn ang="0">
                  <a:pos x="237658423" y="442276886"/>
                </a:cxn>
                <a:cxn ang="0">
                  <a:pos x="237658423" y="477193152"/>
                </a:cxn>
                <a:cxn ang="0">
                  <a:pos x="237658423" y="479133409"/>
                </a:cxn>
                <a:cxn ang="0">
                  <a:pos x="204811313" y="479133409"/>
                </a:cxn>
                <a:cxn ang="0">
                  <a:pos x="191286522" y="492711028"/>
                </a:cxn>
                <a:cxn ang="0">
                  <a:pos x="204811313" y="506290041"/>
                </a:cxn>
                <a:cxn ang="0">
                  <a:pos x="423148805" y="506290041"/>
                </a:cxn>
                <a:cxn ang="0">
                  <a:pos x="436673595" y="492711028"/>
                </a:cxn>
                <a:cxn ang="0">
                  <a:pos x="423148805" y="479133409"/>
                </a:cxn>
                <a:cxn ang="0">
                  <a:pos x="392234205" y="479133409"/>
                </a:cxn>
                <a:cxn ang="0">
                  <a:pos x="392234205" y="477193152"/>
                </a:cxn>
                <a:cxn ang="0">
                  <a:pos x="392234205" y="442276886"/>
                </a:cxn>
                <a:cxn ang="0">
                  <a:pos x="608639188" y="442276886"/>
                </a:cxn>
                <a:cxn ang="0">
                  <a:pos x="622163978" y="426757616"/>
                </a:cxn>
                <a:cxn ang="0">
                  <a:pos x="622163978" y="15517876"/>
                </a:cxn>
                <a:cxn ang="0">
                  <a:pos x="608639188" y="0"/>
                </a:cxn>
                <a:cxn ang="0">
                  <a:pos x="581588217" y="362744461"/>
                </a:cxn>
                <a:cxn ang="0">
                  <a:pos x="566130917" y="376323474"/>
                </a:cxn>
                <a:cxn ang="0">
                  <a:pos x="56033061" y="376323474"/>
                </a:cxn>
                <a:cxn ang="0">
                  <a:pos x="40575760" y="362744461"/>
                </a:cxn>
                <a:cxn ang="0">
                  <a:pos x="40575760" y="50435536"/>
                </a:cxn>
                <a:cxn ang="0">
                  <a:pos x="56033061" y="34916266"/>
                </a:cxn>
                <a:cxn ang="0">
                  <a:pos x="566130917" y="34916266"/>
                </a:cxn>
                <a:cxn ang="0">
                  <a:pos x="581588217" y="50435536"/>
                </a:cxn>
                <a:cxn ang="0">
                  <a:pos x="581588217" y="362744461"/>
                </a:cxn>
              </a:cxnLst>
              <a:rect l="0" t="0" r="0" b="0"/>
              <a:pathLst>
                <a:path w="322" h="261">
                  <a:moveTo>
                    <a:pt x="315" y="0"/>
                  </a:moveTo>
                  <a:cubicBezTo>
                    <a:pt x="7" y="0"/>
                    <a:pt x="7" y="0"/>
                    <a:pt x="7" y="0"/>
                  </a:cubicBezTo>
                  <a:cubicBezTo>
                    <a:pt x="3" y="0"/>
                    <a:pt x="0" y="3"/>
                    <a:pt x="0" y="8"/>
                  </a:cubicBezTo>
                  <a:cubicBezTo>
                    <a:pt x="0" y="220"/>
                    <a:pt x="0" y="220"/>
                    <a:pt x="0" y="220"/>
                  </a:cubicBezTo>
                  <a:cubicBezTo>
                    <a:pt x="0" y="224"/>
                    <a:pt x="3" y="228"/>
                    <a:pt x="7" y="228"/>
                  </a:cubicBezTo>
                  <a:cubicBezTo>
                    <a:pt x="123" y="228"/>
                    <a:pt x="123" y="228"/>
                    <a:pt x="123" y="228"/>
                  </a:cubicBezTo>
                  <a:cubicBezTo>
                    <a:pt x="123" y="246"/>
                    <a:pt x="123" y="246"/>
                    <a:pt x="123" y="246"/>
                  </a:cubicBezTo>
                  <a:cubicBezTo>
                    <a:pt x="123" y="246"/>
                    <a:pt x="123" y="246"/>
                    <a:pt x="123" y="247"/>
                  </a:cubicBezTo>
                  <a:cubicBezTo>
                    <a:pt x="106" y="247"/>
                    <a:pt x="106" y="247"/>
                    <a:pt x="106" y="247"/>
                  </a:cubicBezTo>
                  <a:cubicBezTo>
                    <a:pt x="102" y="247"/>
                    <a:pt x="99" y="250"/>
                    <a:pt x="99" y="254"/>
                  </a:cubicBezTo>
                  <a:cubicBezTo>
                    <a:pt x="99" y="257"/>
                    <a:pt x="102" y="261"/>
                    <a:pt x="106" y="261"/>
                  </a:cubicBezTo>
                  <a:cubicBezTo>
                    <a:pt x="219" y="261"/>
                    <a:pt x="219" y="261"/>
                    <a:pt x="219" y="261"/>
                  </a:cubicBezTo>
                  <a:cubicBezTo>
                    <a:pt x="223" y="261"/>
                    <a:pt x="226" y="257"/>
                    <a:pt x="226" y="254"/>
                  </a:cubicBezTo>
                  <a:cubicBezTo>
                    <a:pt x="226" y="250"/>
                    <a:pt x="223" y="247"/>
                    <a:pt x="219" y="247"/>
                  </a:cubicBezTo>
                  <a:cubicBezTo>
                    <a:pt x="203" y="247"/>
                    <a:pt x="203" y="247"/>
                    <a:pt x="203" y="247"/>
                  </a:cubicBezTo>
                  <a:cubicBezTo>
                    <a:pt x="203" y="246"/>
                    <a:pt x="203" y="246"/>
                    <a:pt x="203" y="246"/>
                  </a:cubicBezTo>
                  <a:cubicBezTo>
                    <a:pt x="203" y="228"/>
                    <a:pt x="203" y="228"/>
                    <a:pt x="203" y="228"/>
                  </a:cubicBezTo>
                  <a:cubicBezTo>
                    <a:pt x="315" y="228"/>
                    <a:pt x="315" y="228"/>
                    <a:pt x="315" y="228"/>
                  </a:cubicBezTo>
                  <a:cubicBezTo>
                    <a:pt x="319" y="228"/>
                    <a:pt x="322" y="224"/>
                    <a:pt x="322" y="220"/>
                  </a:cubicBezTo>
                  <a:cubicBezTo>
                    <a:pt x="322" y="8"/>
                    <a:pt x="322" y="8"/>
                    <a:pt x="322" y="8"/>
                  </a:cubicBezTo>
                  <a:cubicBezTo>
                    <a:pt x="322" y="3"/>
                    <a:pt x="319" y="0"/>
                    <a:pt x="315" y="0"/>
                  </a:cubicBezTo>
                  <a:close/>
                  <a:moveTo>
                    <a:pt x="301" y="187"/>
                  </a:moveTo>
                  <a:cubicBezTo>
                    <a:pt x="301" y="191"/>
                    <a:pt x="297" y="194"/>
                    <a:pt x="293" y="194"/>
                  </a:cubicBezTo>
                  <a:cubicBezTo>
                    <a:pt x="29" y="194"/>
                    <a:pt x="29" y="194"/>
                    <a:pt x="29" y="194"/>
                  </a:cubicBezTo>
                  <a:cubicBezTo>
                    <a:pt x="25" y="194"/>
                    <a:pt x="21" y="191"/>
                    <a:pt x="21" y="187"/>
                  </a:cubicBezTo>
                  <a:cubicBezTo>
                    <a:pt x="21" y="26"/>
                    <a:pt x="21" y="26"/>
                    <a:pt x="21" y="26"/>
                  </a:cubicBezTo>
                  <a:cubicBezTo>
                    <a:pt x="21" y="21"/>
                    <a:pt x="25" y="18"/>
                    <a:pt x="29" y="18"/>
                  </a:cubicBezTo>
                  <a:cubicBezTo>
                    <a:pt x="293" y="18"/>
                    <a:pt x="293" y="18"/>
                    <a:pt x="293" y="18"/>
                  </a:cubicBezTo>
                  <a:cubicBezTo>
                    <a:pt x="297" y="18"/>
                    <a:pt x="301" y="21"/>
                    <a:pt x="301" y="26"/>
                  </a:cubicBezTo>
                  <a:lnTo>
                    <a:pt x="301" y="187"/>
                  </a:lnTo>
                  <a:close/>
                </a:path>
              </a:pathLst>
            </a:custGeom>
            <a:solidFill>
              <a:schemeClr val="bg1">
                <a:alpha val="100000"/>
              </a:schemeClr>
            </a:solidFill>
            <a:ln w="9525">
              <a:noFill/>
            </a:ln>
          </p:spPr>
          <p:txBody>
            <a:bodyPr/>
            <a:lstStyle/>
            <a:p>
              <a:endParaRPr lang="zh-CN" altLang="en-US">
                <a:solidFill>
                  <a:schemeClr val="tx1">
                    <a:lumMod val="65000"/>
                    <a:lumOff val="35000"/>
                  </a:schemeClr>
                </a:solidFill>
              </a:endParaRPr>
            </a:p>
          </p:txBody>
        </p:sp>
      </p:grpSp>
      <p:grpSp>
        <p:nvGrpSpPr>
          <p:cNvPr id="144" name="组合 143"/>
          <p:cNvGrpSpPr/>
          <p:nvPr/>
        </p:nvGrpSpPr>
        <p:grpSpPr>
          <a:xfrm>
            <a:off x="4800600" y="5697386"/>
            <a:ext cx="881380" cy="881380"/>
            <a:chOff x="10388" y="8376"/>
            <a:chExt cx="1388" cy="1388"/>
          </a:xfrm>
        </p:grpSpPr>
        <p:sp>
          <p:nvSpPr>
            <p:cNvPr id="145" name="泪滴形 144"/>
            <p:cNvSpPr/>
            <p:nvPr/>
          </p:nvSpPr>
          <p:spPr>
            <a:xfrm rot="16696576" flipH="1" flipV="1">
              <a:off x="10388" y="8376"/>
              <a:ext cx="1389" cy="1389"/>
            </a:xfrm>
            <a:prstGeom prst="teardrop">
              <a:avLst/>
            </a:prstGeom>
            <a:solidFill>
              <a:srgbClr val="6E8E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146" name="Freeform 1992"/>
            <p:cNvSpPr>
              <a:spLocks noEditPoints="1"/>
            </p:cNvSpPr>
            <p:nvPr/>
          </p:nvSpPr>
          <p:spPr>
            <a:xfrm>
              <a:off x="10858" y="8723"/>
              <a:ext cx="435" cy="695"/>
            </a:xfrm>
            <a:custGeom>
              <a:avLst/>
              <a:gdLst/>
              <a:ahLst/>
              <a:cxnLst>
                <a:cxn ang="0">
                  <a:pos x="294845563" y="471076061"/>
                </a:cxn>
                <a:cxn ang="0">
                  <a:pos x="262846288" y="9102595"/>
                </a:cxn>
                <a:cxn ang="0">
                  <a:pos x="235419715" y="0"/>
                </a:cxn>
                <a:cxn ang="0">
                  <a:pos x="262846288" y="38687360"/>
                </a:cxn>
                <a:cxn ang="0">
                  <a:pos x="262846288" y="304948113"/>
                </a:cxn>
                <a:cxn ang="0">
                  <a:pos x="235419715" y="336807727"/>
                </a:cxn>
                <a:cxn ang="0">
                  <a:pos x="262846288" y="374357662"/>
                </a:cxn>
                <a:cxn ang="0">
                  <a:pos x="235419715" y="374357662"/>
                </a:cxn>
                <a:cxn ang="0">
                  <a:pos x="262846288" y="401666512"/>
                </a:cxn>
                <a:cxn ang="0">
                  <a:pos x="262846288" y="439215381"/>
                </a:cxn>
                <a:cxn ang="0">
                  <a:pos x="235419715" y="471076061"/>
                </a:cxn>
                <a:cxn ang="0">
                  <a:pos x="205706256" y="9102595"/>
                </a:cxn>
                <a:cxn ang="0">
                  <a:pos x="148565154" y="38687360"/>
                </a:cxn>
                <a:cxn ang="0">
                  <a:pos x="235419715" y="0"/>
                </a:cxn>
                <a:cxn ang="0">
                  <a:pos x="205706256" y="0"/>
                </a:cxn>
                <a:cxn ang="0">
                  <a:pos x="235419715" y="471076061"/>
                </a:cxn>
                <a:cxn ang="0">
                  <a:pos x="205706256" y="439215381"/>
                </a:cxn>
                <a:cxn ang="0">
                  <a:pos x="235419715" y="401666512"/>
                </a:cxn>
                <a:cxn ang="0">
                  <a:pos x="205706256" y="374357662"/>
                </a:cxn>
                <a:cxn ang="0">
                  <a:pos x="235419715" y="336807727"/>
                </a:cxn>
                <a:cxn ang="0">
                  <a:pos x="148565154" y="304948113"/>
                </a:cxn>
                <a:cxn ang="0">
                  <a:pos x="175992797" y="336807727"/>
                </a:cxn>
                <a:cxn ang="0">
                  <a:pos x="175992797" y="374357662"/>
                </a:cxn>
                <a:cxn ang="0">
                  <a:pos x="148565154" y="401666512"/>
                </a:cxn>
                <a:cxn ang="0">
                  <a:pos x="175992797" y="439215381"/>
                </a:cxn>
                <a:cxn ang="0">
                  <a:pos x="148565154" y="439215381"/>
                </a:cxn>
                <a:cxn ang="0">
                  <a:pos x="148565154" y="9102595"/>
                </a:cxn>
                <a:cxn ang="0">
                  <a:pos x="59425847" y="38687360"/>
                </a:cxn>
                <a:cxn ang="0">
                  <a:pos x="148565154" y="9102595"/>
                </a:cxn>
                <a:cxn ang="0">
                  <a:pos x="59425847" y="471076061"/>
                </a:cxn>
                <a:cxn ang="0">
                  <a:pos x="148565154" y="439215381"/>
                </a:cxn>
                <a:cxn ang="0">
                  <a:pos x="118852765" y="401666512"/>
                </a:cxn>
                <a:cxn ang="0">
                  <a:pos x="148565154" y="374357662"/>
                </a:cxn>
                <a:cxn ang="0">
                  <a:pos x="118852765" y="336807727"/>
                </a:cxn>
                <a:cxn ang="0">
                  <a:pos x="148565154" y="304948113"/>
                </a:cxn>
                <a:cxn ang="0">
                  <a:pos x="59425847" y="336807727"/>
                </a:cxn>
                <a:cxn ang="0">
                  <a:pos x="89139306" y="374357662"/>
                </a:cxn>
                <a:cxn ang="0">
                  <a:pos x="59425847" y="374357662"/>
                </a:cxn>
                <a:cxn ang="0">
                  <a:pos x="89139306" y="401666512"/>
                </a:cxn>
                <a:cxn ang="0">
                  <a:pos x="89139306" y="439215381"/>
                </a:cxn>
                <a:cxn ang="0">
                  <a:pos x="59425847" y="471076061"/>
                </a:cxn>
                <a:cxn ang="0">
                  <a:pos x="0" y="9102595"/>
                </a:cxn>
                <a:cxn ang="0">
                  <a:pos x="59425847" y="471076061"/>
                </a:cxn>
                <a:cxn ang="0">
                  <a:pos x="33141647" y="439215381"/>
                </a:cxn>
                <a:cxn ang="0">
                  <a:pos x="59425847" y="401666512"/>
                </a:cxn>
                <a:cxn ang="0">
                  <a:pos x="33141647" y="374357662"/>
                </a:cxn>
                <a:cxn ang="0">
                  <a:pos x="59425847" y="336807727"/>
                </a:cxn>
                <a:cxn ang="0">
                  <a:pos x="33141647" y="304948113"/>
                </a:cxn>
                <a:cxn ang="0">
                  <a:pos x="59425847" y="38687360"/>
                </a:cxn>
              </a:cxnLst>
              <a:rect l="0" t="0" r="0" b="0"/>
              <a:pathLst>
                <a:path w="258" h="414">
                  <a:moveTo>
                    <a:pt x="206" y="414"/>
                  </a:moveTo>
                  <a:lnTo>
                    <a:pt x="258" y="414"/>
                  </a:lnTo>
                  <a:lnTo>
                    <a:pt x="258" y="8"/>
                  </a:lnTo>
                  <a:lnTo>
                    <a:pt x="230" y="8"/>
                  </a:lnTo>
                  <a:lnTo>
                    <a:pt x="230" y="0"/>
                  </a:lnTo>
                  <a:lnTo>
                    <a:pt x="206" y="0"/>
                  </a:lnTo>
                  <a:lnTo>
                    <a:pt x="206" y="34"/>
                  </a:lnTo>
                  <a:lnTo>
                    <a:pt x="230" y="34"/>
                  </a:lnTo>
                  <a:lnTo>
                    <a:pt x="230" y="268"/>
                  </a:lnTo>
                  <a:lnTo>
                    <a:pt x="206" y="268"/>
                  </a:lnTo>
                  <a:lnTo>
                    <a:pt x="206" y="296"/>
                  </a:lnTo>
                  <a:lnTo>
                    <a:pt x="230" y="296"/>
                  </a:lnTo>
                  <a:lnTo>
                    <a:pt x="230" y="329"/>
                  </a:lnTo>
                  <a:lnTo>
                    <a:pt x="206" y="329"/>
                  </a:lnTo>
                  <a:lnTo>
                    <a:pt x="206" y="353"/>
                  </a:lnTo>
                  <a:lnTo>
                    <a:pt x="230" y="353"/>
                  </a:lnTo>
                  <a:lnTo>
                    <a:pt x="230" y="386"/>
                  </a:lnTo>
                  <a:lnTo>
                    <a:pt x="206" y="386"/>
                  </a:lnTo>
                  <a:lnTo>
                    <a:pt x="206" y="414"/>
                  </a:lnTo>
                  <a:close/>
                  <a:moveTo>
                    <a:pt x="180" y="0"/>
                  </a:moveTo>
                  <a:lnTo>
                    <a:pt x="180" y="8"/>
                  </a:lnTo>
                  <a:lnTo>
                    <a:pt x="130" y="8"/>
                  </a:lnTo>
                  <a:lnTo>
                    <a:pt x="130" y="34"/>
                  </a:lnTo>
                  <a:lnTo>
                    <a:pt x="206" y="34"/>
                  </a:lnTo>
                  <a:lnTo>
                    <a:pt x="206" y="0"/>
                  </a:lnTo>
                  <a:lnTo>
                    <a:pt x="180" y="0"/>
                  </a:lnTo>
                  <a:close/>
                  <a:moveTo>
                    <a:pt x="130" y="414"/>
                  </a:moveTo>
                  <a:lnTo>
                    <a:pt x="206" y="414"/>
                  </a:lnTo>
                  <a:lnTo>
                    <a:pt x="206" y="386"/>
                  </a:lnTo>
                  <a:lnTo>
                    <a:pt x="180" y="386"/>
                  </a:lnTo>
                  <a:lnTo>
                    <a:pt x="180" y="353"/>
                  </a:lnTo>
                  <a:lnTo>
                    <a:pt x="206" y="353"/>
                  </a:lnTo>
                  <a:lnTo>
                    <a:pt x="206" y="329"/>
                  </a:lnTo>
                  <a:lnTo>
                    <a:pt x="180" y="329"/>
                  </a:lnTo>
                  <a:lnTo>
                    <a:pt x="180" y="296"/>
                  </a:lnTo>
                  <a:lnTo>
                    <a:pt x="206" y="296"/>
                  </a:lnTo>
                  <a:lnTo>
                    <a:pt x="206" y="268"/>
                  </a:lnTo>
                  <a:lnTo>
                    <a:pt x="130" y="268"/>
                  </a:lnTo>
                  <a:lnTo>
                    <a:pt x="130" y="296"/>
                  </a:lnTo>
                  <a:lnTo>
                    <a:pt x="154" y="296"/>
                  </a:lnTo>
                  <a:lnTo>
                    <a:pt x="154" y="329"/>
                  </a:lnTo>
                  <a:lnTo>
                    <a:pt x="130" y="329"/>
                  </a:lnTo>
                  <a:lnTo>
                    <a:pt x="130" y="353"/>
                  </a:lnTo>
                  <a:lnTo>
                    <a:pt x="154" y="353"/>
                  </a:lnTo>
                  <a:lnTo>
                    <a:pt x="154" y="386"/>
                  </a:lnTo>
                  <a:lnTo>
                    <a:pt x="130" y="386"/>
                  </a:lnTo>
                  <a:lnTo>
                    <a:pt x="130" y="414"/>
                  </a:lnTo>
                  <a:close/>
                  <a:moveTo>
                    <a:pt x="130" y="8"/>
                  </a:moveTo>
                  <a:lnTo>
                    <a:pt x="52" y="8"/>
                  </a:lnTo>
                  <a:lnTo>
                    <a:pt x="52" y="34"/>
                  </a:lnTo>
                  <a:lnTo>
                    <a:pt x="130" y="34"/>
                  </a:lnTo>
                  <a:lnTo>
                    <a:pt x="130" y="8"/>
                  </a:lnTo>
                  <a:close/>
                  <a:moveTo>
                    <a:pt x="52" y="414"/>
                  </a:moveTo>
                  <a:lnTo>
                    <a:pt x="130" y="414"/>
                  </a:lnTo>
                  <a:lnTo>
                    <a:pt x="130" y="386"/>
                  </a:lnTo>
                  <a:lnTo>
                    <a:pt x="104" y="386"/>
                  </a:lnTo>
                  <a:lnTo>
                    <a:pt x="104" y="353"/>
                  </a:lnTo>
                  <a:lnTo>
                    <a:pt x="130" y="353"/>
                  </a:lnTo>
                  <a:lnTo>
                    <a:pt x="130" y="329"/>
                  </a:lnTo>
                  <a:lnTo>
                    <a:pt x="104" y="329"/>
                  </a:lnTo>
                  <a:lnTo>
                    <a:pt x="104" y="296"/>
                  </a:lnTo>
                  <a:lnTo>
                    <a:pt x="130" y="296"/>
                  </a:lnTo>
                  <a:lnTo>
                    <a:pt x="130" y="268"/>
                  </a:lnTo>
                  <a:lnTo>
                    <a:pt x="52" y="268"/>
                  </a:lnTo>
                  <a:lnTo>
                    <a:pt x="52" y="296"/>
                  </a:lnTo>
                  <a:lnTo>
                    <a:pt x="78" y="296"/>
                  </a:lnTo>
                  <a:lnTo>
                    <a:pt x="78" y="329"/>
                  </a:lnTo>
                  <a:lnTo>
                    <a:pt x="52" y="329"/>
                  </a:lnTo>
                  <a:lnTo>
                    <a:pt x="52" y="353"/>
                  </a:lnTo>
                  <a:lnTo>
                    <a:pt x="78" y="353"/>
                  </a:lnTo>
                  <a:lnTo>
                    <a:pt x="78" y="386"/>
                  </a:lnTo>
                  <a:lnTo>
                    <a:pt x="52" y="386"/>
                  </a:lnTo>
                  <a:lnTo>
                    <a:pt x="52" y="414"/>
                  </a:lnTo>
                  <a:close/>
                  <a:moveTo>
                    <a:pt x="52" y="8"/>
                  </a:moveTo>
                  <a:lnTo>
                    <a:pt x="0" y="8"/>
                  </a:lnTo>
                  <a:lnTo>
                    <a:pt x="0" y="414"/>
                  </a:lnTo>
                  <a:lnTo>
                    <a:pt x="52" y="414"/>
                  </a:lnTo>
                  <a:lnTo>
                    <a:pt x="52" y="386"/>
                  </a:lnTo>
                  <a:lnTo>
                    <a:pt x="29" y="386"/>
                  </a:lnTo>
                  <a:lnTo>
                    <a:pt x="29" y="353"/>
                  </a:lnTo>
                  <a:lnTo>
                    <a:pt x="52" y="353"/>
                  </a:lnTo>
                  <a:lnTo>
                    <a:pt x="52" y="329"/>
                  </a:lnTo>
                  <a:lnTo>
                    <a:pt x="29" y="329"/>
                  </a:lnTo>
                  <a:lnTo>
                    <a:pt x="29" y="296"/>
                  </a:lnTo>
                  <a:lnTo>
                    <a:pt x="52" y="296"/>
                  </a:lnTo>
                  <a:lnTo>
                    <a:pt x="52" y="268"/>
                  </a:lnTo>
                  <a:lnTo>
                    <a:pt x="29" y="268"/>
                  </a:lnTo>
                  <a:lnTo>
                    <a:pt x="29" y="34"/>
                  </a:lnTo>
                  <a:lnTo>
                    <a:pt x="52" y="34"/>
                  </a:lnTo>
                  <a:lnTo>
                    <a:pt x="52" y="8"/>
                  </a:lnTo>
                  <a:close/>
                </a:path>
              </a:pathLst>
            </a:custGeom>
            <a:solidFill>
              <a:srgbClr val="FFFFFF">
                <a:alpha val="100000"/>
              </a:srgbClr>
            </a:solidFill>
            <a:ln w="9525">
              <a:noFill/>
            </a:ln>
          </p:spPr>
          <p:txBody>
            <a:bodyPr/>
            <a:lstStyle/>
            <a:p>
              <a:endParaRPr lang="zh-CN" altLang="en-US">
                <a:solidFill>
                  <a:schemeClr val="tx1">
                    <a:lumMod val="65000"/>
                    <a:lumOff val="35000"/>
                  </a:schemeClr>
                </a:solidFill>
              </a:endParaRPr>
            </a:p>
          </p:txBody>
        </p:sp>
      </p:grpSp>
      <p:grpSp>
        <p:nvGrpSpPr>
          <p:cNvPr id="147" name="组合 146"/>
          <p:cNvGrpSpPr/>
          <p:nvPr/>
        </p:nvGrpSpPr>
        <p:grpSpPr>
          <a:xfrm>
            <a:off x="5546090" y="2710180"/>
            <a:ext cx="1003300" cy="641350"/>
            <a:chOff x="8734" y="3868"/>
            <a:chExt cx="1580" cy="1010"/>
          </a:xfrm>
        </p:grpSpPr>
        <p:cxnSp>
          <p:nvCxnSpPr>
            <p:cNvPr id="148" name="直接连接符 147"/>
            <p:cNvCxnSpPr/>
            <p:nvPr/>
          </p:nvCxnSpPr>
          <p:spPr>
            <a:xfrm>
              <a:off x="8870" y="3984"/>
              <a:ext cx="1444" cy="894"/>
            </a:xfrm>
            <a:prstGeom prst="line">
              <a:avLst/>
            </a:prstGeom>
            <a:solidFill>
              <a:srgbClr val="FFC000"/>
            </a:solidFill>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9" name="椭圆 148"/>
            <p:cNvSpPr/>
            <p:nvPr/>
          </p:nvSpPr>
          <p:spPr>
            <a:xfrm flipH="1">
              <a:off x="8734" y="3868"/>
              <a:ext cx="214" cy="214"/>
            </a:xfrm>
            <a:prstGeom prst="ellipse">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grpSp>
      <p:grpSp>
        <p:nvGrpSpPr>
          <p:cNvPr id="150" name="组合 149"/>
          <p:cNvGrpSpPr/>
          <p:nvPr/>
        </p:nvGrpSpPr>
        <p:grpSpPr>
          <a:xfrm>
            <a:off x="5546090" y="3857625"/>
            <a:ext cx="1003300" cy="641350"/>
            <a:chOff x="8734" y="5675"/>
            <a:chExt cx="1580" cy="1010"/>
          </a:xfrm>
        </p:grpSpPr>
        <p:cxnSp>
          <p:nvCxnSpPr>
            <p:cNvPr id="151" name="直接连接符 150"/>
            <p:cNvCxnSpPr/>
            <p:nvPr/>
          </p:nvCxnSpPr>
          <p:spPr>
            <a:xfrm>
              <a:off x="8870" y="5791"/>
              <a:ext cx="1444" cy="894"/>
            </a:xfrm>
            <a:prstGeom prst="line">
              <a:avLst/>
            </a:prstGeom>
            <a:solidFill>
              <a:srgbClr val="FFC000"/>
            </a:solidFill>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2" name="椭圆 151"/>
            <p:cNvSpPr/>
            <p:nvPr/>
          </p:nvSpPr>
          <p:spPr>
            <a:xfrm flipH="1">
              <a:off x="8734" y="5675"/>
              <a:ext cx="214" cy="214"/>
            </a:xfrm>
            <a:prstGeom prst="ellipse">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grpSp>
      <p:grpSp>
        <p:nvGrpSpPr>
          <p:cNvPr id="153" name="组合 152"/>
          <p:cNvGrpSpPr/>
          <p:nvPr/>
        </p:nvGrpSpPr>
        <p:grpSpPr>
          <a:xfrm>
            <a:off x="5546090" y="5008245"/>
            <a:ext cx="1059180" cy="692150"/>
            <a:chOff x="8734" y="7487"/>
            <a:chExt cx="1668" cy="1090"/>
          </a:xfrm>
        </p:grpSpPr>
        <p:cxnSp>
          <p:nvCxnSpPr>
            <p:cNvPr id="154" name="直接连接符 153"/>
            <p:cNvCxnSpPr/>
            <p:nvPr/>
          </p:nvCxnSpPr>
          <p:spPr>
            <a:xfrm>
              <a:off x="8870" y="7594"/>
              <a:ext cx="1444" cy="894"/>
            </a:xfrm>
            <a:prstGeom prst="line">
              <a:avLst/>
            </a:prstGeom>
            <a:solidFill>
              <a:srgbClr val="FFC000"/>
            </a:solidFill>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5" name="椭圆 154"/>
            <p:cNvSpPr/>
            <p:nvPr/>
          </p:nvSpPr>
          <p:spPr>
            <a:xfrm flipH="1">
              <a:off x="8734" y="7487"/>
              <a:ext cx="214" cy="214"/>
            </a:xfrm>
            <a:prstGeom prst="ellipse">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156" name="椭圆 155"/>
            <p:cNvSpPr/>
            <p:nvPr/>
          </p:nvSpPr>
          <p:spPr>
            <a:xfrm flipH="1">
              <a:off x="10188" y="8363"/>
              <a:ext cx="214" cy="214"/>
            </a:xfrm>
            <a:prstGeom prst="ellipse">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grpSp>
      <p:sp>
        <p:nvSpPr>
          <p:cNvPr id="157" name="TextBox 156"/>
          <p:cNvSpPr txBox="1"/>
          <p:nvPr/>
        </p:nvSpPr>
        <p:spPr>
          <a:xfrm>
            <a:off x="2660490" y="1171453"/>
            <a:ext cx="1792478" cy="461665"/>
          </a:xfrm>
          <a:prstGeom prst="rect">
            <a:avLst/>
          </a:prstGeom>
          <a:noFill/>
        </p:spPr>
        <p:txBody>
          <a:bodyPr wrap="none" rtlCol="0">
            <a:spAutoFit/>
          </a:bodyPr>
          <a:lstStyle/>
          <a:p>
            <a:r>
              <a:rPr lang="zh-CN" altLang="zh-CN" sz="2400" b="1" dirty="0"/>
              <a:t>◆ 变更原因</a:t>
            </a:r>
          </a:p>
        </p:txBody>
      </p:sp>
      <p:sp>
        <p:nvSpPr>
          <p:cNvPr id="158" name="TextBox 157"/>
          <p:cNvSpPr txBox="1"/>
          <p:nvPr/>
        </p:nvSpPr>
        <p:spPr>
          <a:xfrm>
            <a:off x="7614349" y="1323851"/>
            <a:ext cx="1792478" cy="461665"/>
          </a:xfrm>
          <a:prstGeom prst="rect">
            <a:avLst/>
          </a:prstGeom>
          <a:noFill/>
        </p:spPr>
        <p:txBody>
          <a:bodyPr wrap="none" rtlCol="0">
            <a:spAutoFit/>
          </a:bodyPr>
          <a:lstStyle/>
          <a:p>
            <a:r>
              <a:rPr lang="zh-CN" altLang="zh-CN" sz="2400" dirty="0"/>
              <a:t>◆ 变更方式</a:t>
            </a:r>
          </a:p>
        </p:txBody>
      </p:sp>
      <p:grpSp>
        <p:nvGrpSpPr>
          <p:cNvPr id="159" name="组合 158"/>
          <p:cNvGrpSpPr/>
          <p:nvPr/>
        </p:nvGrpSpPr>
        <p:grpSpPr>
          <a:xfrm>
            <a:off x="5651500" y="5541963"/>
            <a:ext cx="953770" cy="660400"/>
            <a:chOff x="8900" y="6550"/>
            <a:chExt cx="1502" cy="1040"/>
          </a:xfrm>
        </p:grpSpPr>
        <p:sp>
          <p:nvSpPr>
            <p:cNvPr id="160" name="椭圆 159"/>
            <p:cNvSpPr/>
            <p:nvPr/>
          </p:nvSpPr>
          <p:spPr>
            <a:xfrm flipH="1">
              <a:off x="10188" y="6550"/>
              <a:ext cx="214" cy="214"/>
            </a:xfrm>
            <a:prstGeom prst="ellipse">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cxnSp>
          <p:nvCxnSpPr>
            <p:cNvPr id="161" name="直接连接符 160"/>
            <p:cNvCxnSpPr/>
            <p:nvPr/>
          </p:nvCxnSpPr>
          <p:spPr>
            <a:xfrm flipH="1">
              <a:off x="8900" y="6696"/>
              <a:ext cx="1444" cy="894"/>
            </a:xfrm>
            <a:prstGeom prst="line">
              <a:avLst/>
            </a:prstGeom>
            <a:solidFill>
              <a:srgbClr val="FFC000"/>
            </a:solidFill>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62" name="矩形 32"/>
          <p:cNvSpPr/>
          <p:nvPr/>
        </p:nvSpPr>
        <p:spPr>
          <a:xfrm>
            <a:off x="262624" y="6104255"/>
            <a:ext cx="4393715" cy="287066"/>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r" fontAlgn="auto">
              <a:lnSpc>
                <a:spcPct val="150000"/>
              </a:lnSpc>
              <a:buNone/>
            </a:pPr>
            <a:r>
              <a:rPr lang="zh-CN" altLang="en-US" sz="1000" dirty="0">
                <a:solidFill>
                  <a:schemeClr val="tx1">
                    <a:lumMod val="65000"/>
                    <a:lumOff val="35000"/>
                  </a:schemeClr>
                </a:solidFill>
                <a:latin typeface="+mn-ea"/>
                <a:cs typeface="+mn-ea"/>
                <a:sym typeface="+mn-lt"/>
              </a:rPr>
              <a:t>一方违约时可导致合同内容发生变更。</a:t>
            </a:r>
            <a:endParaRPr lang="zh-CN" altLang="en-US" sz="1000" dirty="0">
              <a:solidFill>
                <a:schemeClr val="tx1">
                  <a:lumMod val="65000"/>
                  <a:lumOff val="35000"/>
                </a:schemeClr>
              </a:solidFill>
              <a:latin typeface="+mn-ea"/>
            </a:endParaRPr>
          </a:p>
        </p:txBody>
      </p:sp>
      <p:sp>
        <p:nvSpPr>
          <p:cNvPr id="163" name="矩形 33"/>
          <p:cNvSpPr/>
          <p:nvPr/>
        </p:nvSpPr>
        <p:spPr>
          <a:xfrm>
            <a:off x="2846589" y="5854700"/>
            <a:ext cx="1809750" cy="307777"/>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r">
              <a:lnSpc>
                <a:spcPct val="100000"/>
              </a:lnSpc>
              <a:spcBef>
                <a:spcPct val="0"/>
              </a:spcBef>
              <a:buNone/>
            </a:pPr>
            <a:r>
              <a:rPr lang="en-US" altLang="zh-CN" sz="1400" b="1" dirty="0">
                <a:solidFill>
                  <a:schemeClr val="tx1">
                    <a:lumMod val="65000"/>
                    <a:lumOff val="35000"/>
                  </a:schemeClr>
                </a:solidFill>
                <a:latin typeface="微软雅黑" panose="020B0503020204020204" charset="-122"/>
                <a:ea typeface="微软雅黑" panose="020B0503020204020204" charset="-122"/>
                <a:sym typeface="+mn-ea"/>
              </a:rPr>
              <a:t>4</a:t>
            </a:r>
            <a:r>
              <a:rPr lang="zh-CN" altLang="en-US" sz="1400" b="1" dirty="0">
                <a:solidFill>
                  <a:schemeClr val="tx1">
                    <a:lumMod val="65000"/>
                    <a:lumOff val="35000"/>
                  </a:schemeClr>
                </a:solidFill>
                <a:latin typeface="微软雅黑" panose="020B0503020204020204" charset="-122"/>
                <a:ea typeface="微软雅黑" panose="020B0503020204020204" charset="-122"/>
                <a:sym typeface="+mn-ea"/>
              </a:rPr>
              <a:t>）违约</a:t>
            </a:r>
            <a:endParaRPr lang="zh-CN" altLang="en-US" sz="1400" dirty="0">
              <a:solidFill>
                <a:schemeClr val="tx1">
                  <a:lumMod val="65000"/>
                  <a:lumOff val="3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p:cTn id="7" dur="500" fill="hold"/>
                                        <p:tgtEl>
                                          <p:spTgt spid="126"/>
                                        </p:tgtEl>
                                        <p:attrNameLst>
                                          <p:attrName>ppt_w</p:attrName>
                                        </p:attrNameLst>
                                      </p:cBhvr>
                                      <p:tavLst>
                                        <p:tav tm="0">
                                          <p:val>
                                            <p:fltVal val="0"/>
                                          </p:val>
                                        </p:tav>
                                        <p:tav tm="100000">
                                          <p:val>
                                            <p:strVal val="#ppt_w"/>
                                          </p:val>
                                        </p:tav>
                                      </p:tavLst>
                                    </p:anim>
                                    <p:anim calcmode="lin" valueType="num">
                                      <p:cBhvr>
                                        <p:cTn id="8" dur="500" fill="hold"/>
                                        <p:tgtEl>
                                          <p:spTgt spid="126"/>
                                        </p:tgtEl>
                                        <p:attrNameLst>
                                          <p:attrName>ppt_h</p:attrName>
                                        </p:attrNameLst>
                                      </p:cBhvr>
                                      <p:tavLst>
                                        <p:tav tm="0">
                                          <p:val>
                                            <p:fltVal val="0"/>
                                          </p:val>
                                        </p:tav>
                                        <p:tav tm="100000">
                                          <p:val>
                                            <p:strVal val="#ppt_h"/>
                                          </p:val>
                                        </p:tav>
                                      </p:tavLst>
                                    </p:anim>
                                    <p:animEffect transition="in" filter="fade">
                                      <p:cBhvr>
                                        <p:cTn id="9" dur="500"/>
                                        <p:tgtEl>
                                          <p:spTgt spid="126"/>
                                        </p:tgtEl>
                                      </p:cBhvr>
                                    </p:animEffect>
                                  </p:childTnLst>
                                </p:cTn>
                              </p:par>
                            </p:childTnLst>
                          </p:cTn>
                        </p:par>
                        <p:par>
                          <p:cTn id="10" fill="hold">
                            <p:stCondLst>
                              <p:cond delay="500"/>
                            </p:stCondLst>
                            <p:childTnLst>
                              <p:par>
                                <p:cTn id="11" presetID="12" presetClass="entr" presetSubtype="4" fill="hold" grpId="0" nodeType="afterEffect">
                                  <p:stCondLst>
                                    <p:cond delay="0"/>
                                  </p:stCondLst>
                                  <p:childTnLst>
                                    <p:set>
                                      <p:cBhvr>
                                        <p:cTn id="12" dur="1" fill="hold">
                                          <p:stCondLst>
                                            <p:cond delay="0"/>
                                          </p:stCondLst>
                                        </p:cTn>
                                        <p:tgtEl>
                                          <p:spTgt spid="121"/>
                                        </p:tgtEl>
                                        <p:attrNameLst>
                                          <p:attrName>style.visibility</p:attrName>
                                        </p:attrNameLst>
                                      </p:cBhvr>
                                      <p:to>
                                        <p:strVal val="visible"/>
                                      </p:to>
                                    </p:set>
                                    <p:anim calcmode="lin" valueType="num">
                                      <p:cBhvr additive="base">
                                        <p:cTn id="13" dur="500"/>
                                        <p:tgtEl>
                                          <p:spTgt spid="121"/>
                                        </p:tgtEl>
                                        <p:attrNameLst>
                                          <p:attrName>ppt_y</p:attrName>
                                        </p:attrNameLst>
                                      </p:cBhvr>
                                      <p:tavLst>
                                        <p:tav tm="0">
                                          <p:val>
                                            <p:strVal val="#ppt_y+#ppt_h*1.125000"/>
                                          </p:val>
                                        </p:tav>
                                        <p:tav tm="100000">
                                          <p:val>
                                            <p:strVal val="#ppt_y"/>
                                          </p:val>
                                        </p:tav>
                                      </p:tavLst>
                                    </p:anim>
                                    <p:animEffect transition="in" filter="wipe(up)">
                                      <p:cBhvr>
                                        <p:cTn id="14" dur="500"/>
                                        <p:tgtEl>
                                          <p:spTgt spid="121"/>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120"/>
                                        </p:tgtEl>
                                        <p:attrNameLst>
                                          <p:attrName>style.visibility</p:attrName>
                                        </p:attrNameLst>
                                      </p:cBhvr>
                                      <p:to>
                                        <p:strVal val="visible"/>
                                      </p:to>
                                    </p:set>
                                    <p:anim calcmode="lin" valueType="num">
                                      <p:cBhvr additive="base">
                                        <p:cTn id="17" dur="500"/>
                                        <p:tgtEl>
                                          <p:spTgt spid="120"/>
                                        </p:tgtEl>
                                        <p:attrNameLst>
                                          <p:attrName>ppt_y</p:attrName>
                                        </p:attrNameLst>
                                      </p:cBhvr>
                                      <p:tavLst>
                                        <p:tav tm="0">
                                          <p:val>
                                            <p:strVal val="#ppt_y+#ppt_h*1.125000"/>
                                          </p:val>
                                        </p:tav>
                                        <p:tav tm="100000">
                                          <p:val>
                                            <p:strVal val="#ppt_y"/>
                                          </p:val>
                                        </p:tav>
                                      </p:tavLst>
                                    </p:anim>
                                    <p:animEffect transition="in" filter="wipe(up)">
                                      <p:cBhvr>
                                        <p:cTn id="18" dur="500"/>
                                        <p:tgtEl>
                                          <p:spTgt spid="120"/>
                                        </p:tgtEl>
                                      </p:cBhvr>
                                    </p:animEffect>
                                  </p:childTnLst>
                                </p:cTn>
                              </p:par>
                              <p:par>
                                <p:cTn id="19" presetID="22" presetClass="entr" presetSubtype="8" fill="hold" nodeType="withEffect">
                                  <p:stCondLst>
                                    <p:cond delay="0"/>
                                  </p:stCondLst>
                                  <p:childTnLst>
                                    <p:set>
                                      <p:cBhvr>
                                        <p:cTn id="20" dur="1" fill="hold">
                                          <p:stCondLst>
                                            <p:cond delay="0"/>
                                          </p:stCondLst>
                                        </p:cTn>
                                        <p:tgtEl>
                                          <p:spTgt spid="147"/>
                                        </p:tgtEl>
                                        <p:attrNameLst>
                                          <p:attrName>style.visibility</p:attrName>
                                        </p:attrNameLst>
                                      </p:cBhvr>
                                      <p:to>
                                        <p:strVal val="visible"/>
                                      </p:to>
                                    </p:set>
                                    <p:animEffect transition="in" filter="wipe(left)">
                                      <p:cBhvr>
                                        <p:cTn id="21" dur="500"/>
                                        <p:tgtEl>
                                          <p:spTgt spid="147"/>
                                        </p:tgtEl>
                                      </p:cBhvr>
                                    </p:animEffect>
                                  </p:childTnLst>
                                </p:cTn>
                              </p:par>
                            </p:childTnLst>
                          </p:cTn>
                        </p:par>
                        <p:par>
                          <p:cTn id="22" fill="hold">
                            <p:stCondLst>
                              <p:cond delay="1000"/>
                            </p:stCondLst>
                            <p:childTnLst>
                              <p:par>
                                <p:cTn id="23" presetID="53" presetClass="entr" presetSubtype="16" fill="hold" nodeType="afterEffect">
                                  <p:stCondLst>
                                    <p:cond delay="0"/>
                                  </p:stCondLst>
                                  <p:childTnLst>
                                    <p:set>
                                      <p:cBhvr>
                                        <p:cTn id="24" dur="1" fill="hold">
                                          <p:stCondLst>
                                            <p:cond delay="0"/>
                                          </p:stCondLst>
                                        </p:cTn>
                                        <p:tgtEl>
                                          <p:spTgt spid="135"/>
                                        </p:tgtEl>
                                        <p:attrNameLst>
                                          <p:attrName>style.visibility</p:attrName>
                                        </p:attrNameLst>
                                      </p:cBhvr>
                                      <p:to>
                                        <p:strVal val="visible"/>
                                      </p:to>
                                    </p:set>
                                    <p:anim calcmode="lin" valueType="num">
                                      <p:cBhvr>
                                        <p:cTn id="25" dur="500" fill="hold"/>
                                        <p:tgtEl>
                                          <p:spTgt spid="135"/>
                                        </p:tgtEl>
                                        <p:attrNameLst>
                                          <p:attrName>ppt_w</p:attrName>
                                        </p:attrNameLst>
                                      </p:cBhvr>
                                      <p:tavLst>
                                        <p:tav tm="0">
                                          <p:val>
                                            <p:fltVal val="0"/>
                                          </p:val>
                                        </p:tav>
                                        <p:tav tm="100000">
                                          <p:val>
                                            <p:strVal val="#ppt_w"/>
                                          </p:val>
                                        </p:tav>
                                      </p:tavLst>
                                    </p:anim>
                                    <p:anim calcmode="lin" valueType="num">
                                      <p:cBhvr>
                                        <p:cTn id="26" dur="500" fill="hold"/>
                                        <p:tgtEl>
                                          <p:spTgt spid="135"/>
                                        </p:tgtEl>
                                        <p:attrNameLst>
                                          <p:attrName>ppt_h</p:attrName>
                                        </p:attrNameLst>
                                      </p:cBhvr>
                                      <p:tavLst>
                                        <p:tav tm="0">
                                          <p:val>
                                            <p:fltVal val="0"/>
                                          </p:val>
                                        </p:tav>
                                        <p:tav tm="100000">
                                          <p:val>
                                            <p:strVal val="#ppt_h"/>
                                          </p:val>
                                        </p:tav>
                                      </p:tavLst>
                                    </p:anim>
                                    <p:animEffect transition="in" filter="fade">
                                      <p:cBhvr>
                                        <p:cTn id="27" dur="500"/>
                                        <p:tgtEl>
                                          <p:spTgt spid="135"/>
                                        </p:tgtEl>
                                      </p:cBhvr>
                                    </p:animEffect>
                                  </p:childTnLst>
                                </p:cTn>
                              </p:par>
                            </p:childTnLst>
                          </p:cTn>
                        </p:par>
                        <p:par>
                          <p:cTn id="28" fill="hold">
                            <p:stCondLst>
                              <p:cond delay="1500"/>
                            </p:stCondLst>
                            <p:childTnLst>
                              <p:par>
                                <p:cTn id="29" presetID="12" presetClass="entr" presetSubtype="4" fill="hold" grpId="0" nodeType="afterEffect">
                                  <p:stCondLst>
                                    <p:cond delay="0"/>
                                  </p:stCondLst>
                                  <p:childTnLst>
                                    <p:set>
                                      <p:cBhvr>
                                        <p:cTn id="30" dur="1" fill="hold">
                                          <p:stCondLst>
                                            <p:cond delay="0"/>
                                          </p:stCondLst>
                                        </p:cTn>
                                        <p:tgtEl>
                                          <p:spTgt spid="115"/>
                                        </p:tgtEl>
                                        <p:attrNameLst>
                                          <p:attrName>style.visibility</p:attrName>
                                        </p:attrNameLst>
                                      </p:cBhvr>
                                      <p:to>
                                        <p:strVal val="visible"/>
                                      </p:to>
                                    </p:set>
                                    <p:anim calcmode="lin" valueType="num">
                                      <p:cBhvr additive="base">
                                        <p:cTn id="31" dur="500"/>
                                        <p:tgtEl>
                                          <p:spTgt spid="115"/>
                                        </p:tgtEl>
                                        <p:attrNameLst>
                                          <p:attrName>ppt_y</p:attrName>
                                        </p:attrNameLst>
                                      </p:cBhvr>
                                      <p:tavLst>
                                        <p:tav tm="0">
                                          <p:val>
                                            <p:strVal val="#ppt_y+#ppt_h*1.125000"/>
                                          </p:val>
                                        </p:tav>
                                        <p:tav tm="100000">
                                          <p:val>
                                            <p:strVal val="#ppt_y"/>
                                          </p:val>
                                        </p:tav>
                                      </p:tavLst>
                                    </p:anim>
                                    <p:animEffect transition="in" filter="wipe(up)">
                                      <p:cBhvr>
                                        <p:cTn id="32" dur="500"/>
                                        <p:tgtEl>
                                          <p:spTgt spid="115"/>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114"/>
                                        </p:tgtEl>
                                        <p:attrNameLst>
                                          <p:attrName>style.visibility</p:attrName>
                                        </p:attrNameLst>
                                      </p:cBhvr>
                                      <p:to>
                                        <p:strVal val="visible"/>
                                      </p:to>
                                    </p:set>
                                    <p:anim calcmode="lin" valueType="num">
                                      <p:cBhvr additive="base">
                                        <p:cTn id="35" dur="500"/>
                                        <p:tgtEl>
                                          <p:spTgt spid="114"/>
                                        </p:tgtEl>
                                        <p:attrNameLst>
                                          <p:attrName>ppt_y</p:attrName>
                                        </p:attrNameLst>
                                      </p:cBhvr>
                                      <p:tavLst>
                                        <p:tav tm="0">
                                          <p:val>
                                            <p:strVal val="#ppt_y+#ppt_h*1.125000"/>
                                          </p:val>
                                        </p:tav>
                                        <p:tav tm="100000">
                                          <p:val>
                                            <p:strVal val="#ppt_y"/>
                                          </p:val>
                                        </p:tav>
                                      </p:tavLst>
                                    </p:anim>
                                    <p:animEffect transition="in" filter="wipe(up)">
                                      <p:cBhvr>
                                        <p:cTn id="36" dur="500"/>
                                        <p:tgtEl>
                                          <p:spTgt spid="114"/>
                                        </p:tgtEl>
                                      </p:cBhvr>
                                    </p:animEffect>
                                  </p:childTnLst>
                                </p:cTn>
                              </p:par>
                              <p:par>
                                <p:cTn id="37" presetID="22" presetClass="entr" presetSubtype="2" fill="hold" nodeType="withEffect">
                                  <p:stCondLst>
                                    <p:cond delay="0"/>
                                  </p:stCondLst>
                                  <p:childTnLst>
                                    <p:set>
                                      <p:cBhvr>
                                        <p:cTn id="38" dur="1" fill="hold">
                                          <p:stCondLst>
                                            <p:cond delay="0"/>
                                          </p:stCondLst>
                                        </p:cTn>
                                        <p:tgtEl>
                                          <p:spTgt spid="108"/>
                                        </p:tgtEl>
                                        <p:attrNameLst>
                                          <p:attrName>style.visibility</p:attrName>
                                        </p:attrNameLst>
                                      </p:cBhvr>
                                      <p:to>
                                        <p:strVal val="visible"/>
                                      </p:to>
                                    </p:set>
                                    <p:animEffect transition="in" filter="wipe(right)">
                                      <p:cBhvr>
                                        <p:cTn id="39" dur="500"/>
                                        <p:tgtEl>
                                          <p:spTgt spid="108"/>
                                        </p:tgtEl>
                                      </p:cBhvr>
                                    </p:animEffect>
                                  </p:childTnLst>
                                </p:cTn>
                              </p:par>
                            </p:childTnLst>
                          </p:cTn>
                        </p:par>
                        <p:par>
                          <p:cTn id="40" fill="hold">
                            <p:stCondLst>
                              <p:cond delay="2000"/>
                            </p:stCondLst>
                            <p:childTnLst>
                              <p:par>
                                <p:cTn id="41" presetID="53" presetClass="entr" presetSubtype="16" fill="hold" nodeType="afterEffect">
                                  <p:stCondLst>
                                    <p:cond delay="0"/>
                                  </p:stCondLst>
                                  <p:childTnLst>
                                    <p:set>
                                      <p:cBhvr>
                                        <p:cTn id="42" dur="1" fill="hold">
                                          <p:stCondLst>
                                            <p:cond delay="0"/>
                                          </p:stCondLst>
                                        </p:cTn>
                                        <p:tgtEl>
                                          <p:spTgt spid="129"/>
                                        </p:tgtEl>
                                        <p:attrNameLst>
                                          <p:attrName>style.visibility</p:attrName>
                                        </p:attrNameLst>
                                      </p:cBhvr>
                                      <p:to>
                                        <p:strVal val="visible"/>
                                      </p:to>
                                    </p:set>
                                    <p:anim calcmode="lin" valueType="num">
                                      <p:cBhvr>
                                        <p:cTn id="43" dur="500" fill="hold"/>
                                        <p:tgtEl>
                                          <p:spTgt spid="129"/>
                                        </p:tgtEl>
                                        <p:attrNameLst>
                                          <p:attrName>ppt_w</p:attrName>
                                        </p:attrNameLst>
                                      </p:cBhvr>
                                      <p:tavLst>
                                        <p:tav tm="0">
                                          <p:val>
                                            <p:fltVal val="0"/>
                                          </p:val>
                                        </p:tav>
                                        <p:tav tm="100000">
                                          <p:val>
                                            <p:strVal val="#ppt_w"/>
                                          </p:val>
                                        </p:tav>
                                      </p:tavLst>
                                    </p:anim>
                                    <p:anim calcmode="lin" valueType="num">
                                      <p:cBhvr>
                                        <p:cTn id="44" dur="500" fill="hold"/>
                                        <p:tgtEl>
                                          <p:spTgt spid="129"/>
                                        </p:tgtEl>
                                        <p:attrNameLst>
                                          <p:attrName>ppt_h</p:attrName>
                                        </p:attrNameLst>
                                      </p:cBhvr>
                                      <p:tavLst>
                                        <p:tav tm="0">
                                          <p:val>
                                            <p:fltVal val="0"/>
                                          </p:val>
                                        </p:tav>
                                        <p:tav tm="100000">
                                          <p:val>
                                            <p:strVal val="#ppt_h"/>
                                          </p:val>
                                        </p:tav>
                                      </p:tavLst>
                                    </p:anim>
                                    <p:animEffect transition="in" filter="fade">
                                      <p:cBhvr>
                                        <p:cTn id="45" dur="500"/>
                                        <p:tgtEl>
                                          <p:spTgt spid="129"/>
                                        </p:tgtEl>
                                      </p:cBhvr>
                                    </p:animEffect>
                                  </p:childTnLst>
                                </p:cTn>
                              </p:par>
                            </p:childTnLst>
                          </p:cTn>
                        </p:par>
                        <p:par>
                          <p:cTn id="46" fill="hold">
                            <p:stCondLst>
                              <p:cond delay="2500"/>
                            </p:stCondLst>
                            <p:childTnLst>
                              <p:par>
                                <p:cTn id="47" presetID="12" presetClass="entr" presetSubtype="4" fill="hold" grpId="0" nodeType="afterEffect">
                                  <p:stCondLst>
                                    <p:cond delay="0"/>
                                  </p:stCondLst>
                                  <p:childTnLst>
                                    <p:set>
                                      <p:cBhvr>
                                        <p:cTn id="48" dur="1" fill="hold">
                                          <p:stCondLst>
                                            <p:cond delay="0"/>
                                          </p:stCondLst>
                                        </p:cTn>
                                        <p:tgtEl>
                                          <p:spTgt spid="123"/>
                                        </p:tgtEl>
                                        <p:attrNameLst>
                                          <p:attrName>style.visibility</p:attrName>
                                        </p:attrNameLst>
                                      </p:cBhvr>
                                      <p:to>
                                        <p:strVal val="visible"/>
                                      </p:to>
                                    </p:set>
                                    <p:anim calcmode="lin" valueType="num">
                                      <p:cBhvr additive="base">
                                        <p:cTn id="49" dur="500"/>
                                        <p:tgtEl>
                                          <p:spTgt spid="123"/>
                                        </p:tgtEl>
                                        <p:attrNameLst>
                                          <p:attrName>ppt_y</p:attrName>
                                        </p:attrNameLst>
                                      </p:cBhvr>
                                      <p:tavLst>
                                        <p:tav tm="0">
                                          <p:val>
                                            <p:strVal val="#ppt_y+#ppt_h*1.125000"/>
                                          </p:val>
                                        </p:tav>
                                        <p:tav tm="100000">
                                          <p:val>
                                            <p:strVal val="#ppt_y"/>
                                          </p:val>
                                        </p:tav>
                                      </p:tavLst>
                                    </p:anim>
                                    <p:animEffect transition="in" filter="wipe(up)">
                                      <p:cBhvr>
                                        <p:cTn id="50" dur="500"/>
                                        <p:tgtEl>
                                          <p:spTgt spid="123"/>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122"/>
                                        </p:tgtEl>
                                        <p:attrNameLst>
                                          <p:attrName>style.visibility</p:attrName>
                                        </p:attrNameLst>
                                      </p:cBhvr>
                                      <p:to>
                                        <p:strVal val="visible"/>
                                      </p:to>
                                    </p:set>
                                    <p:anim calcmode="lin" valueType="num">
                                      <p:cBhvr additive="base">
                                        <p:cTn id="53" dur="500"/>
                                        <p:tgtEl>
                                          <p:spTgt spid="122"/>
                                        </p:tgtEl>
                                        <p:attrNameLst>
                                          <p:attrName>ppt_y</p:attrName>
                                        </p:attrNameLst>
                                      </p:cBhvr>
                                      <p:tavLst>
                                        <p:tav tm="0">
                                          <p:val>
                                            <p:strVal val="#ppt_y+#ppt_h*1.125000"/>
                                          </p:val>
                                        </p:tav>
                                        <p:tav tm="100000">
                                          <p:val>
                                            <p:strVal val="#ppt_y"/>
                                          </p:val>
                                        </p:tav>
                                      </p:tavLst>
                                    </p:anim>
                                    <p:animEffect transition="in" filter="wipe(up)">
                                      <p:cBhvr>
                                        <p:cTn id="54" dur="500"/>
                                        <p:tgtEl>
                                          <p:spTgt spid="122"/>
                                        </p:tgtEl>
                                      </p:cBhvr>
                                    </p:animEffect>
                                  </p:childTnLst>
                                </p:cTn>
                              </p:par>
                              <p:par>
                                <p:cTn id="55" presetID="22" presetClass="entr" presetSubtype="8" fill="hold" nodeType="withEffect">
                                  <p:stCondLst>
                                    <p:cond delay="0"/>
                                  </p:stCondLst>
                                  <p:childTnLst>
                                    <p:set>
                                      <p:cBhvr>
                                        <p:cTn id="56" dur="1" fill="hold">
                                          <p:stCondLst>
                                            <p:cond delay="0"/>
                                          </p:stCondLst>
                                        </p:cTn>
                                        <p:tgtEl>
                                          <p:spTgt spid="150"/>
                                        </p:tgtEl>
                                        <p:attrNameLst>
                                          <p:attrName>style.visibility</p:attrName>
                                        </p:attrNameLst>
                                      </p:cBhvr>
                                      <p:to>
                                        <p:strVal val="visible"/>
                                      </p:to>
                                    </p:set>
                                    <p:animEffect transition="in" filter="wipe(left)">
                                      <p:cBhvr>
                                        <p:cTn id="57" dur="500"/>
                                        <p:tgtEl>
                                          <p:spTgt spid="150"/>
                                        </p:tgtEl>
                                      </p:cBhvr>
                                    </p:animEffect>
                                  </p:childTnLst>
                                </p:cTn>
                              </p:par>
                            </p:childTnLst>
                          </p:cTn>
                        </p:par>
                        <p:par>
                          <p:cTn id="58" fill="hold">
                            <p:stCondLst>
                              <p:cond delay="3000"/>
                            </p:stCondLst>
                            <p:childTnLst>
                              <p:par>
                                <p:cTn id="59" presetID="53" presetClass="entr" presetSubtype="16" fill="hold" nodeType="afterEffect">
                                  <p:stCondLst>
                                    <p:cond delay="0"/>
                                  </p:stCondLst>
                                  <p:childTnLst>
                                    <p:set>
                                      <p:cBhvr>
                                        <p:cTn id="60" dur="1" fill="hold">
                                          <p:stCondLst>
                                            <p:cond delay="0"/>
                                          </p:stCondLst>
                                        </p:cTn>
                                        <p:tgtEl>
                                          <p:spTgt spid="141"/>
                                        </p:tgtEl>
                                        <p:attrNameLst>
                                          <p:attrName>style.visibility</p:attrName>
                                        </p:attrNameLst>
                                      </p:cBhvr>
                                      <p:to>
                                        <p:strVal val="visible"/>
                                      </p:to>
                                    </p:set>
                                    <p:anim calcmode="lin" valueType="num">
                                      <p:cBhvr>
                                        <p:cTn id="61" dur="500" fill="hold"/>
                                        <p:tgtEl>
                                          <p:spTgt spid="141"/>
                                        </p:tgtEl>
                                        <p:attrNameLst>
                                          <p:attrName>ppt_w</p:attrName>
                                        </p:attrNameLst>
                                      </p:cBhvr>
                                      <p:tavLst>
                                        <p:tav tm="0">
                                          <p:val>
                                            <p:fltVal val="0"/>
                                          </p:val>
                                        </p:tav>
                                        <p:tav tm="100000">
                                          <p:val>
                                            <p:strVal val="#ppt_w"/>
                                          </p:val>
                                        </p:tav>
                                      </p:tavLst>
                                    </p:anim>
                                    <p:anim calcmode="lin" valueType="num">
                                      <p:cBhvr>
                                        <p:cTn id="62" dur="500" fill="hold"/>
                                        <p:tgtEl>
                                          <p:spTgt spid="141"/>
                                        </p:tgtEl>
                                        <p:attrNameLst>
                                          <p:attrName>ppt_h</p:attrName>
                                        </p:attrNameLst>
                                      </p:cBhvr>
                                      <p:tavLst>
                                        <p:tav tm="0">
                                          <p:val>
                                            <p:fltVal val="0"/>
                                          </p:val>
                                        </p:tav>
                                        <p:tav tm="100000">
                                          <p:val>
                                            <p:strVal val="#ppt_h"/>
                                          </p:val>
                                        </p:tav>
                                      </p:tavLst>
                                    </p:anim>
                                    <p:animEffect transition="in" filter="fade">
                                      <p:cBhvr>
                                        <p:cTn id="63" dur="500"/>
                                        <p:tgtEl>
                                          <p:spTgt spid="141"/>
                                        </p:tgtEl>
                                      </p:cBhvr>
                                    </p:animEffect>
                                  </p:childTnLst>
                                </p:cTn>
                              </p:par>
                            </p:childTnLst>
                          </p:cTn>
                        </p:par>
                        <p:par>
                          <p:cTn id="64" fill="hold">
                            <p:stCondLst>
                              <p:cond delay="3500"/>
                            </p:stCondLst>
                            <p:childTnLst>
                              <p:par>
                                <p:cTn id="65" presetID="12" presetClass="entr" presetSubtype="4" fill="hold" grpId="0" nodeType="afterEffect">
                                  <p:stCondLst>
                                    <p:cond delay="0"/>
                                  </p:stCondLst>
                                  <p:childTnLst>
                                    <p:set>
                                      <p:cBhvr>
                                        <p:cTn id="66" dur="1" fill="hold">
                                          <p:stCondLst>
                                            <p:cond delay="0"/>
                                          </p:stCondLst>
                                        </p:cTn>
                                        <p:tgtEl>
                                          <p:spTgt spid="117"/>
                                        </p:tgtEl>
                                        <p:attrNameLst>
                                          <p:attrName>style.visibility</p:attrName>
                                        </p:attrNameLst>
                                      </p:cBhvr>
                                      <p:to>
                                        <p:strVal val="visible"/>
                                      </p:to>
                                    </p:set>
                                    <p:anim calcmode="lin" valueType="num">
                                      <p:cBhvr additive="base">
                                        <p:cTn id="67" dur="500"/>
                                        <p:tgtEl>
                                          <p:spTgt spid="117"/>
                                        </p:tgtEl>
                                        <p:attrNameLst>
                                          <p:attrName>ppt_y</p:attrName>
                                        </p:attrNameLst>
                                      </p:cBhvr>
                                      <p:tavLst>
                                        <p:tav tm="0">
                                          <p:val>
                                            <p:strVal val="#ppt_y+#ppt_h*1.125000"/>
                                          </p:val>
                                        </p:tav>
                                        <p:tav tm="100000">
                                          <p:val>
                                            <p:strVal val="#ppt_y"/>
                                          </p:val>
                                        </p:tav>
                                      </p:tavLst>
                                    </p:anim>
                                    <p:animEffect transition="in" filter="wipe(up)">
                                      <p:cBhvr>
                                        <p:cTn id="68" dur="500"/>
                                        <p:tgtEl>
                                          <p:spTgt spid="117"/>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500"/>
                                        <p:tgtEl>
                                          <p:spTgt spid="116"/>
                                        </p:tgtEl>
                                        <p:attrNameLst>
                                          <p:attrName>ppt_y</p:attrName>
                                        </p:attrNameLst>
                                      </p:cBhvr>
                                      <p:tavLst>
                                        <p:tav tm="0">
                                          <p:val>
                                            <p:strVal val="#ppt_y+#ppt_h*1.125000"/>
                                          </p:val>
                                        </p:tav>
                                        <p:tav tm="100000">
                                          <p:val>
                                            <p:strVal val="#ppt_y"/>
                                          </p:val>
                                        </p:tav>
                                      </p:tavLst>
                                    </p:anim>
                                    <p:animEffect transition="in" filter="wipe(up)">
                                      <p:cBhvr>
                                        <p:cTn id="72" dur="500"/>
                                        <p:tgtEl>
                                          <p:spTgt spid="116"/>
                                        </p:tgtEl>
                                      </p:cBhvr>
                                    </p:animEffect>
                                  </p:childTnLst>
                                </p:cTn>
                              </p:par>
                              <p:par>
                                <p:cTn id="73" presetID="2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wipe(right)">
                                      <p:cBhvr>
                                        <p:cTn id="75" dur="500"/>
                                        <p:tgtEl>
                                          <p:spTgt spid="111"/>
                                        </p:tgtEl>
                                      </p:cBhvr>
                                    </p:animEffect>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32"/>
                                        </p:tgtEl>
                                        <p:attrNameLst>
                                          <p:attrName>style.visibility</p:attrName>
                                        </p:attrNameLst>
                                      </p:cBhvr>
                                      <p:to>
                                        <p:strVal val="visible"/>
                                      </p:to>
                                    </p:set>
                                    <p:anim calcmode="lin" valueType="num">
                                      <p:cBhvr>
                                        <p:cTn id="79" dur="500" fill="hold"/>
                                        <p:tgtEl>
                                          <p:spTgt spid="132"/>
                                        </p:tgtEl>
                                        <p:attrNameLst>
                                          <p:attrName>ppt_w</p:attrName>
                                        </p:attrNameLst>
                                      </p:cBhvr>
                                      <p:tavLst>
                                        <p:tav tm="0">
                                          <p:val>
                                            <p:fltVal val="0"/>
                                          </p:val>
                                        </p:tav>
                                        <p:tav tm="100000">
                                          <p:val>
                                            <p:strVal val="#ppt_w"/>
                                          </p:val>
                                        </p:tav>
                                      </p:tavLst>
                                    </p:anim>
                                    <p:anim calcmode="lin" valueType="num">
                                      <p:cBhvr>
                                        <p:cTn id="80" dur="500" fill="hold"/>
                                        <p:tgtEl>
                                          <p:spTgt spid="132"/>
                                        </p:tgtEl>
                                        <p:attrNameLst>
                                          <p:attrName>ppt_h</p:attrName>
                                        </p:attrNameLst>
                                      </p:cBhvr>
                                      <p:tavLst>
                                        <p:tav tm="0">
                                          <p:val>
                                            <p:fltVal val="0"/>
                                          </p:val>
                                        </p:tav>
                                        <p:tav tm="100000">
                                          <p:val>
                                            <p:strVal val="#ppt_h"/>
                                          </p:val>
                                        </p:tav>
                                      </p:tavLst>
                                    </p:anim>
                                    <p:animEffect transition="in" filter="fade">
                                      <p:cBhvr>
                                        <p:cTn id="81" dur="500"/>
                                        <p:tgtEl>
                                          <p:spTgt spid="132"/>
                                        </p:tgtEl>
                                      </p:cBhvr>
                                    </p:animEffect>
                                  </p:childTnLst>
                                </p:cTn>
                              </p:par>
                            </p:childTnLst>
                          </p:cTn>
                        </p:par>
                        <p:par>
                          <p:cTn id="82" fill="hold">
                            <p:stCondLst>
                              <p:cond delay="4500"/>
                            </p:stCondLst>
                            <p:childTnLst>
                              <p:par>
                                <p:cTn id="83" presetID="12" presetClass="entr" presetSubtype="4" fill="hold" grpId="0" nodeType="afterEffect">
                                  <p:stCondLst>
                                    <p:cond delay="0"/>
                                  </p:stCondLst>
                                  <p:childTnLst>
                                    <p:set>
                                      <p:cBhvr>
                                        <p:cTn id="84" dur="1" fill="hold">
                                          <p:stCondLst>
                                            <p:cond delay="0"/>
                                          </p:stCondLst>
                                        </p:cTn>
                                        <p:tgtEl>
                                          <p:spTgt spid="125"/>
                                        </p:tgtEl>
                                        <p:attrNameLst>
                                          <p:attrName>style.visibility</p:attrName>
                                        </p:attrNameLst>
                                      </p:cBhvr>
                                      <p:to>
                                        <p:strVal val="visible"/>
                                      </p:to>
                                    </p:set>
                                    <p:anim calcmode="lin" valueType="num">
                                      <p:cBhvr additive="base">
                                        <p:cTn id="85" dur="500"/>
                                        <p:tgtEl>
                                          <p:spTgt spid="125"/>
                                        </p:tgtEl>
                                        <p:attrNameLst>
                                          <p:attrName>ppt_y</p:attrName>
                                        </p:attrNameLst>
                                      </p:cBhvr>
                                      <p:tavLst>
                                        <p:tav tm="0">
                                          <p:val>
                                            <p:strVal val="#ppt_y+#ppt_h*1.125000"/>
                                          </p:val>
                                        </p:tav>
                                        <p:tav tm="100000">
                                          <p:val>
                                            <p:strVal val="#ppt_y"/>
                                          </p:val>
                                        </p:tav>
                                      </p:tavLst>
                                    </p:anim>
                                    <p:animEffect transition="in" filter="wipe(up)">
                                      <p:cBhvr>
                                        <p:cTn id="86" dur="500"/>
                                        <p:tgtEl>
                                          <p:spTgt spid="125"/>
                                        </p:tgtEl>
                                      </p:cBhvr>
                                    </p:animEffect>
                                  </p:childTnLst>
                                </p:cTn>
                              </p:par>
                              <p:par>
                                <p:cTn id="87" presetID="12" presetClass="entr" presetSubtype="4" fill="hold" grpId="0" nodeType="withEffect">
                                  <p:stCondLst>
                                    <p:cond delay="0"/>
                                  </p:stCondLst>
                                  <p:childTnLst>
                                    <p:set>
                                      <p:cBhvr>
                                        <p:cTn id="88" dur="1" fill="hold">
                                          <p:stCondLst>
                                            <p:cond delay="0"/>
                                          </p:stCondLst>
                                        </p:cTn>
                                        <p:tgtEl>
                                          <p:spTgt spid="124"/>
                                        </p:tgtEl>
                                        <p:attrNameLst>
                                          <p:attrName>style.visibility</p:attrName>
                                        </p:attrNameLst>
                                      </p:cBhvr>
                                      <p:to>
                                        <p:strVal val="visible"/>
                                      </p:to>
                                    </p:set>
                                    <p:anim calcmode="lin" valueType="num">
                                      <p:cBhvr additive="base">
                                        <p:cTn id="89" dur="500"/>
                                        <p:tgtEl>
                                          <p:spTgt spid="124"/>
                                        </p:tgtEl>
                                        <p:attrNameLst>
                                          <p:attrName>ppt_y</p:attrName>
                                        </p:attrNameLst>
                                      </p:cBhvr>
                                      <p:tavLst>
                                        <p:tav tm="0">
                                          <p:val>
                                            <p:strVal val="#ppt_y+#ppt_h*1.125000"/>
                                          </p:val>
                                        </p:tav>
                                        <p:tav tm="100000">
                                          <p:val>
                                            <p:strVal val="#ppt_y"/>
                                          </p:val>
                                        </p:tav>
                                      </p:tavLst>
                                    </p:anim>
                                    <p:animEffect transition="in" filter="wipe(up)">
                                      <p:cBhvr>
                                        <p:cTn id="90" dur="500"/>
                                        <p:tgtEl>
                                          <p:spTgt spid="124"/>
                                        </p:tgtEl>
                                      </p:cBhvr>
                                    </p:animEffect>
                                  </p:childTnLst>
                                </p:cTn>
                              </p:par>
                              <p:par>
                                <p:cTn id="91" presetID="22" presetClass="entr" presetSubtype="8" fill="hold" nodeType="withEffect">
                                  <p:stCondLst>
                                    <p:cond delay="0"/>
                                  </p:stCondLst>
                                  <p:childTnLst>
                                    <p:set>
                                      <p:cBhvr>
                                        <p:cTn id="92" dur="1" fill="hold">
                                          <p:stCondLst>
                                            <p:cond delay="0"/>
                                          </p:stCondLst>
                                        </p:cTn>
                                        <p:tgtEl>
                                          <p:spTgt spid="153"/>
                                        </p:tgtEl>
                                        <p:attrNameLst>
                                          <p:attrName>style.visibility</p:attrName>
                                        </p:attrNameLst>
                                      </p:cBhvr>
                                      <p:to>
                                        <p:strVal val="visible"/>
                                      </p:to>
                                    </p:set>
                                    <p:animEffect transition="in" filter="wipe(left)">
                                      <p:cBhvr>
                                        <p:cTn id="93" dur="500"/>
                                        <p:tgtEl>
                                          <p:spTgt spid="153"/>
                                        </p:tgtEl>
                                      </p:cBhvr>
                                    </p:animEffect>
                                  </p:childTnLst>
                                </p:cTn>
                              </p:par>
                            </p:childTnLst>
                          </p:cTn>
                        </p:par>
                        <p:par>
                          <p:cTn id="94" fill="hold">
                            <p:stCondLst>
                              <p:cond delay="5000"/>
                            </p:stCondLst>
                            <p:childTnLst>
                              <p:par>
                                <p:cTn id="95" presetID="53" presetClass="entr" presetSubtype="16" fill="hold" nodeType="afterEffect">
                                  <p:stCondLst>
                                    <p:cond delay="0"/>
                                  </p:stCondLst>
                                  <p:childTnLst>
                                    <p:set>
                                      <p:cBhvr>
                                        <p:cTn id="96" dur="1" fill="hold">
                                          <p:stCondLst>
                                            <p:cond delay="0"/>
                                          </p:stCondLst>
                                        </p:cTn>
                                        <p:tgtEl>
                                          <p:spTgt spid="144"/>
                                        </p:tgtEl>
                                        <p:attrNameLst>
                                          <p:attrName>style.visibility</p:attrName>
                                        </p:attrNameLst>
                                      </p:cBhvr>
                                      <p:to>
                                        <p:strVal val="visible"/>
                                      </p:to>
                                    </p:set>
                                    <p:anim calcmode="lin" valueType="num">
                                      <p:cBhvr>
                                        <p:cTn id="97" dur="500" fill="hold"/>
                                        <p:tgtEl>
                                          <p:spTgt spid="144"/>
                                        </p:tgtEl>
                                        <p:attrNameLst>
                                          <p:attrName>ppt_w</p:attrName>
                                        </p:attrNameLst>
                                      </p:cBhvr>
                                      <p:tavLst>
                                        <p:tav tm="0">
                                          <p:val>
                                            <p:fltVal val="0"/>
                                          </p:val>
                                        </p:tav>
                                        <p:tav tm="100000">
                                          <p:val>
                                            <p:strVal val="#ppt_w"/>
                                          </p:val>
                                        </p:tav>
                                      </p:tavLst>
                                    </p:anim>
                                    <p:anim calcmode="lin" valueType="num">
                                      <p:cBhvr>
                                        <p:cTn id="98" dur="500" fill="hold"/>
                                        <p:tgtEl>
                                          <p:spTgt spid="144"/>
                                        </p:tgtEl>
                                        <p:attrNameLst>
                                          <p:attrName>ppt_h</p:attrName>
                                        </p:attrNameLst>
                                      </p:cBhvr>
                                      <p:tavLst>
                                        <p:tav tm="0">
                                          <p:val>
                                            <p:fltVal val="0"/>
                                          </p:val>
                                        </p:tav>
                                        <p:tav tm="100000">
                                          <p:val>
                                            <p:strVal val="#ppt_h"/>
                                          </p:val>
                                        </p:tav>
                                      </p:tavLst>
                                    </p:anim>
                                    <p:animEffect transition="in" filter="fade">
                                      <p:cBhvr>
                                        <p:cTn id="99" dur="500"/>
                                        <p:tgtEl>
                                          <p:spTgt spid="144"/>
                                        </p:tgtEl>
                                      </p:cBhvr>
                                    </p:animEffect>
                                  </p:childTnLst>
                                </p:cTn>
                              </p:par>
                              <p:par>
                                <p:cTn id="100" presetID="22" presetClass="entr" presetSubtype="2" fill="hold" nodeType="withEffect">
                                  <p:stCondLst>
                                    <p:cond delay="0"/>
                                  </p:stCondLst>
                                  <p:childTnLst>
                                    <p:set>
                                      <p:cBhvr>
                                        <p:cTn id="101" dur="1" fill="hold">
                                          <p:stCondLst>
                                            <p:cond delay="0"/>
                                          </p:stCondLst>
                                        </p:cTn>
                                        <p:tgtEl>
                                          <p:spTgt spid="159"/>
                                        </p:tgtEl>
                                        <p:attrNameLst>
                                          <p:attrName>style.visibility</p:attrName>
                                        </p:attrNameLst>
                                      </p:cBhvr>
                                      <p:to>
                                        <p:strVal val="visible"/>
                                      </p:to>
                                    </p:set>
                                    <p:animEffect transition="in" filter="wipe(right)">
                                      <p:cBhvr>
                                        <p:cTn id="102" dur="500"/>
                                        <p:tgtEl>
                                          <p:spTgt spid="159"/>
                                        </p:tgtEl>
                                      </p:cBhvr>
                                    </p:animEffect>
                                  </p:childTnLst>
                                </p:cTn>
                              </p:par>
                            </p:childTnLst>
                          </p:cTn>
                        </p:par>
                        <p:par>
                          <p:cTn id="103" fill="hold">
                            <p:stCondLst>
                              <p:cond delay="5500"/>
                            </p:stCondLst>
                            <p:childTnLst>
                              <p:par>
                                <p:cTn id="104" presetID="12" presetClass="entr" presetSubtype="4" fill="hold" grpId="0" nodeType="afterEffect">
                                  <p:stCondLst>
                                    <p:cond delay="0"/>
                                  </p:stCondLst>
                                  <p:childTnLst>
                                    <p:set>
                                      <p:cBhvr>
                                        <p:cTn id="105" dur="1" fill="hold">
                                          <p:stCondLst>
                                            <p:cond delay="0"/>
                                          </p:stCondLst>
                                        </p:cTn>
                                        <p:tgtEl>
                                          <p:spTgt spid="163"/>
                                        </p:tgtEl>
                                        <p:attrNameLst>
                                          <p:attrName>style.visibility</p:attrName>
                                        </p:attrNameLst>
                                      </p:cBhvr>
                                      <p:to>
                                        <p:strVal val="visible"/>
                                      </p:to>
                                    </p:set>
                                    <p:anim calcmode="lin" valueType="num">
                                      <p:cBhvr additive="base">
                                        <p:cTn id="106" dur="500"/>
                                        <p:tgtEl>
                                          <p:spTgt spid="163"/>
                                        </p:tgtEl>
                                        <p:attrNameLst>
                                          <p:attrName>ppt_y</p:attrName>
                                        </p:attrNameLst>
                                      </p:cBhvr>
                                      <p:tavLst>
                                        <p:tav tm="0">
                                          <p:val>
                                            <p:strVal val="#ppt_y+#ppt_h*1.125000"/>
                                          </p:val>
                                        </p:tav>
                                        <p:tav tm="100000">
                                          <p:val>
                                            <p:strVal val="#ppt_y"/>
                                          </p:val>
                                        </p:tav>
                                      </p:tavLst>
                                    </p:anim>
                                    <p:animEffect transition="in" filter="wipe(up)">
                                      <p:cBhvr>
                                        <p:cTn id="107" dur="500"/>
                                        <p:tgtEl>
                                          <p:spTgt spid="163"/>
                                        </p:tgtEl>
                                      </p:cBhvr>
                                    </p:animEffect>
                                  </p:childTnLst>
                                </p:cTn>
                              </p:par>
                              <p:par>
                                <p:cTn id="108" presetID="12" presetClass="entr" presetSubtype="4" fill="hold" grpId="0" nodeType="withEffect">
                                  <p:stCondLst>
                                    <p:cond delay="0"/>
                                  </p:stCondLst>
                                  <p:childTnLst>
                                    <p:set>
                                      <p:cBhvr>
                                        <p:cTn id="109" dur="1" fill="hold">
                                          <p:stCondLst>
                                            <p:cond delay="0"/>
                                          </p:stCondLst>
                                        </p:cTn>
                                        <p:tgtEl>
                                          <p:spTgt spid="162"/>
                                        </p:tgtEl>
                                        <p:attrNameLst>
                                          <p:attrName>style.visibility</p:attrName>
                                        </p:attrNameLst>
                                      </p:cBhvr>
                                      <p:to>
                                        <p:strVal val="visible"/>
                                      </p:to>
                                    </p:set>
                                    <p:anim calcmode="lin" valueType="num">
                                      <p:cBhvr additive="base">
                                        <p:cTn id="110" dur="500"/>
                                        <p:tgtEl>
                                          <p:spTgt spid="162"/>
                                        </p:tgtEl>
                                        <p:attrNameLst>
                                          <p:attrName>ppt_y</p:attrName>
                                        </p:attrNameLst>
                                      </p:cBhvr>
                                      <p:tavLst>
                                        <p:tav tm="0">
                                          <p:val>
                                            <p:strVal val="#ppt_y+#ppt_h*1.125000"/>
                                          </p:val>
                                        </p:tav>
                                        <p:tav tm="100000">
                                          <p:val>
                                            <p:strVal val="#ppt_y"/>
                                          </p:val>
                                        </p:tav>
                                      </p:tavLst>
                                    </p:anim>
                                    <p:animEffect transition="in" filter="wipe(up)">
                                      <p:cBhvr>
                                        <p:cTn id="111" dur="5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P spid="115" grpId="0"/>
      <p:bldP spid="116" grpId="0"/>
      <p:bldP spid="117" grpId="0"/>
      <p:bldP spid="120" grpId="0"/>
      <p:bldP spid="121" grpId="0"/>
      <p:bldP spid="122" grpId="0"/>
      <p:bldP spid="123" grpId="0"/>
      <p:bldP spid="124" grpId="0"/>
      <p:bldP spid="125" grpId="0"/>
      <p:bldP spid="162" grpId="0"/>
      <p:bldP spid="16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944081" y="2031316"/>
            <a:ext cx="4303546" cy="4375151"/>
            <a:chOff x="1289202" y="1552575"/>
            <a:chExt cx="4303546" cy="4375151"/>
          </a:xfrm>
        </p:grpSpPr>
        <p:sp>
          <p:nvSpPr>
            <p:cNvPr id="5" name="Freeform 22"/>
            <p:cNvSpPr/>
            <p:nvPr/>
          </p:nvSpPr>
          <p:spPr bwMode="auto">
            <a:xfrm>
              <a:off x="3412332" y="1552575"/>
              <a:ext cx="939834" cy="735756"/>
            </a:xfrm>
            <a:custGeom>
              <a:avLst/>
              <a:gdLst>
                <a:gd name="T0" fmla="*/ 61 w 518"/>
                <a:gd name="T1" fmla="*/ 371 h 406"/>
                <a:gd name="T2" fmla="*/ 344 w 518"/>
                <a:gd name="T3" fmla="*/ 262 h 406"/>
                <a:gd name="T4" fmla="*/ 518 w 518"/>
                <a:gd name="T5" fmla="*/ 7 h 406"/>
                <a:gd name="T6" fmla="*/ 52 w 518"/>
                <a:gd name="T7" fmla="*/ 170 h 406"/>
                <a:gd name="T8" fmla="*/ 40 w 518"/>
                <a:gd name="T9" fmla="*/ 354 h 406"/>
                <a:gd name="T10" fmla="*/ 410 w 518"/>
                <a:gd name="T11" fmla="*/ 52 h 406"/>
                <a:gd name="T12" fmla="*/ 61 w 518"/>
                <a:gd name="T13" fmla="*/ 371 h 406"/>
              </a:gdLst>
              <a:ahLst/>
              <a:cxnLst>
                <a:cxn ang="0">
                  <a:pos x="T0" y="T1"/>
                </a:cxn>
                <a:cxn ang="0">
                  <a:pos x="T2" y="T3"/>
                </a:cxn>
                <a:cxn ang="0">
                  <a:pos x="T4" y="T5"/>
                </a:cxn>
                <a:cxn ang="0">
                  <a:pos x="T6" y="T7"/>
                </a:cxn>
                <a:cxn ang="0">
                  <a:pos x="T8" y="T9"/>
                </a:cxn>
                <a:cxn ang="0">
                  <a:pos x="T10" y="T11"/>
                </a:cxn>
                <a:cxn ang="0">
                  <a:pos x="T12" y="T13"/>
                </a:cxn>
              </a:cxnLst>
              <a:rect l="0" t="0" r="r" b="b"/>
              <a:pathLst>
                <a:path w="518" h="406">
                  <a:moveTo>
                    <a:pt x="61" y="371"/>
                  </a:moveTo>
                  <a:cubicBezTo>
                    <a:pt x="183" y="406"/>
                    <a:pt x="299" y="379"/>
                    <a:pt x="344" y="262"/>
                  </a:cubicBezTo>
                  <a:cubicBezTo>
                    <a:pt x="392" y="143"/>
                    <a:pt x="434" y="58"/>
                    <a:pt x="518" y="7"/>
                  </a:cubicBezTo>
                  <a:cubicBezTo>
                    <a:pt x="331" y="0"/>
                    <a:pt x="159" y="28"/>
                    <a:pt x="52" y="170"/>
                  </a:cubicBezTo>
                  <a:cubicBezTo>
                    <a:pt x="0" y="241"/>
                    <a:pt x="6" y="303"/>
                    <a:pt x="40" y="354"/>
                  </a:cubicBezTo>
                  <a:cubicBezTo>
                    <a:pt x="128" y="217"/>
                    <a:pt x="262" y="119"/>
                    <a:pt x="410" y="52"/>
                  </a:cubicBezTo>
                  <a:cubicBezTo>
                    <a:pt x="240" y="142"/>
                    <a:pt x="138" y="244"/>
                    <a:pt x="61" y="371"/>
                  </a:cubicBezTo>
                  <a:close/>
                </a:path>
              </a:pathLst>
            </a:custGeom>
            <a:solidFill>
              <a:srgbClr val="124062"/>
            </a:solidFill>
            <a:ln>
              <a:noFill/>
            </a:ln>
          </p:spPr>
          <p:txBody>
            <a:bodyPr vert="horz" wrap="square" lIns="91440" tIns="45720" rIns="91440" bIns="45720" numCol="1" anchor="ctr" anchorCtr="0" compatLnSpc="1"/>
            <a:lstStyle/>
            <a:p>
              <a:pPr algn="ctr"/>
              <a:endParaRPr lang="bg-BG" sz="1200">
                <a:solidFill>
                  <a:schemeClr val="bg1"/>
                </a:solidFill>
                <a:latin typeface="微软雅黑" panose="020B0503020204020204" charset="-122"/>
                <a:ea typeface="微软雅黑" panose="020B0503020204020204" charset="-122"/>
                <a:sym typeface="Bebas" pitchFamily="2" charset="0"/>
              </a:endParaRPr>
            </a:p>
          </p:txBody>
        </p:sp>
        <p:sp>
          <p:nvSpPr>
            <p:cNvPr id="6" name="Freeform 23"/>
            <p:cNvSpPr/>
            <p:nvPr/>
          </p:nvSpPr>
          <p:spPr bwMode="auto">
            <a:xfrm>
              <a:off x="2288112" y="1751283"/>
              <a:ext cx="798412" cy="588963"/>
            </a:xfrm>
            <a:custGeom>
              <a:avLst/>
              <a:gdLst>
                <a:gd name="T0" fmla="*/ 404 w 441"/>
                <a:gd name="T1" fmla="*/ 263 h 325"/>
                <a:gd name="T2" fmla="*/ 164 w 441"/>
                <a:gd name="T3" fmla="*/ 220 h 325"/>
                <a:gd name="T4" fmla="*/ 0 w 441"/>
                <a:gd name="T5" fmla="*/ 29 h 325"/>
                <a:gd name="T6" fmla="*/ 338 w 441"/>
                <a:gd name="T7" fmla="*/ 79 h 325"/>
                <a:gd name="T8" fmla="*/ 415 w 441"/>
                <a:gd name="T9" fmla="*/ 244 h 325"/>
                <a:gd name="T10" fmla="*/ 109 w 441"/>
                <a:gd name="T11" fmla="*/ 53 h 325"/>
                <a:gd name="T12" fmla="*/ 404 w 441"/>
                <a:gd name="T13" fmla="*/ 263 h 325"/>
              </a:gdLst>
              <a:ahLst/>
              <a:cxnLst>
                <a:cxn ang="0">
                  <a:pos x="T0" y="T1"/>
                </a:cxn>
                <a:cxn ang="0">
                  <a:pos x="T2" y="T3"/>
                </a:cxn>
                <a:cxn ang="0">
                  <a:pos x="T4" y="T5"/>
                </a:cxn>
                <a:cxn ang="0">
                  <a:pos x="T6" y="T7"/>
                </a:cxn>
                <a:cxn ang="0">
                  <a:pos x="T8" y="T9"/>
                </a:cxn>
                <a:cxn ang="0">
                  <a:pos x="T10" y="T11"/>
                </a:cxn>
                <a:cxn ang="0">
                  <a:pos x="T12" y="T13"/>
                </a:cxn>
              </a:cxnLst>
              <a:rect l="0" t="0" r="r" b="b"/>
              <a:pathLst>
                <a:path w="441" h="325">
                  <a:moveTo>
                    <a:pt x="404" y="263"/>
                  </a:moveTo>
                  <a:cubicBezTo>
                    <a:pt x="322" y="325"/>
                    <a:pt x="221" y="320"/>
                    <a:pt x="164" y="220"/>
                  </a:cubicBezTo>
                  <a:cubicBezTo>
                    <a:pt x="123" y="144"/>
                    <a:pt x="82" y="76"/>
                    <a:pt x="0" y="29"/>
                  </a:cubicBezTo>
                  <a:cubicBezTo>
                    <a:pt x="126" y="0"/>
                    <a:pt x="241" y="8"/>
                    <a:pt x="338" y="79"/>
                  </a:cubicBezTo>
                  <a:cubicBezTo>
                    <a:pt x="338" y="79"/>
                    <a:pt x="441" y="140"/>
                    <a:pt x="415" y="244"/>
                  </a:cubicBezTo>
                  <a:cubicBezTo>
                    <a:pt x="334" y="154"/>
                    <a:pt x="226" y="93"/>
                    <a:pt x="109" y="53"/>
                  </a:cubicBezTo>
                  <a:cubicBezTo>
                    <a:pt x="244" y="109"/>
                    <a:pt x="334" y="176"/>
                    <a:pt x="404" y="263"/>
                  </a:cubicBezTo>
                  <a:close/>
                </a:path>
              </a:pathLst>
            </a:custGeom>
            <a:solidFill>
              <a:srgbClr val="537285"/>
            </a:solidFill>
            <a:ln>
              <a:noFill/>
            </a:ln>
          </p:spPr>
          <p:txBody>
            <a:bodyPr vert="horz" wrap="square" lIns="91440" tIns="45720" rIns="91440" bIns="45720" numCol="1" anchor="ctr" anchorCtr="0" compatLnSpc="1"/>
            <a:lstStyle/>
            <a:p>
              <a:pPr algn="ctr"/>
              <a:endParaRPr lang="bg-BG" sz="1200">
                <a:solidFill>
                  <a:schemeClr val="bg1"/>
                </a:solidFill>
                <a:latin typeface="微软雅黑" panose="020B0503020204020204" charset="-122"/>
                <a:ea typeface="微软雅黑" panose="020B0503020204020204" charset="-122"/>
                <a:sym typeface="Bebas" pitchFamily="2" charset="0"/>
              </a:endParaRPr>
            </a:p>
          </p:txBody>
        </p:sp>
        <p:sp>
          <p:nvSpPr>
            <p:cNvPr id="7" name="Freeform 24"/>
            <p:cNvSpPr/>
            <p:nvPr/>
          </p:nvSpPr>
          <p:spPr bwMode="auto">
            <a:xfrm>
              <a:off x="2007056" y="2094993"/>
              <a:ext cx="2839195" cy="3832733"/>
            </a:xfrm>
            <a:custGeom>
              <a:avLst/>
              <a:gdLst>
                <a:gd name="T0" fmla="*/ 1317 w 1567"/>
                <a:gd name="T1" fmla="*/ 1087 h 2116"/>
                <a:gd name="T2" fmla="*/ 1512 w 1567"/>
                <a:gd name="T3" fmla="*/ 862 h 2116"/>
                <a:gd name="T4" fmla="*/ 1211 w 1567"/>
                <a:gd name="T5" fmla="*/ 1050 h 2116"/>
                <a:gd name="T6" fmla="*/ 1029 w 1567"/>
                <a:gd name="T7" fmla="*/ 1123 h 2116"/>
                <a:gd name="T8" fmla="*/ 1064 w 1567"/>
                <a:gd name="T9" fmla="*/ 1044 h 2116"/>
                <a:gd name="T10" fmla="*/ 1111 w 1567"/>
                <a:gd name="T11" fmla="*/ 909 h 2116"/>
                <a:gd name="T12" fmla="*/ 1567 w 1567"/>
                <a:gd name="T13" fmla="*/ 524 h 2116"/>
                <a:gd name="T14" fmla="*/ 1131 w 1567"/>
                <a:gd name="T15" fmla="*/ 761 h 2116"/>
                <a:gd name="T16" fmla="*/ 1114 w 1567"/>
                <a:gd name="T17" fmla="*/ 579 h 2116"/>
                <a:gd name="T18" fmla="*/ 1284 w 1567"/>
                <a:gd name="T19" fmla="*/ 266 h 2116"/>
                <a:gd name="T20" fmla="*/ 1087 w 1567"/>
                <a:gd name="T21" fmla="*/ 490 h 2116"/>
                <a:gd name="T22" fmla="*/ 987 w 1567"/>
                <a:gd name="T23" fmla="*/ 310 h 2116"/>
                <a:gd name="T24" fmla="*/ 1017 w 1567"/>
                <a:gd name="T25" fmla="*/ 937 h 2116"/>
                <a:gd name="T26" fmla="*/ 795 w 1567"/>
                <a:gd name="T27" fmla="*/ 509 h 2116"/>
                <a:gd name="T28" fmla="*/ 899 w 1567"/>
                <a:gd name="T29" fmla="*/ 1168 h 2116"/>
                <a:gd name="T30" fmla="*/ 820 w 1567"/>
                <a:gd name="T31" fmla="*/ 1358 h 2116"/>
                <a:gd name="T32" fmla="*/ 644 w 1567"/>
                <a:gd name="T33" fmla="*/ 942 h 2116"/>
                <a:gd name="T34" fmla="*/ 873 w 1567"/>
                <a:gd name="T35" fmla="*/ 0 h 2116"/>
                <a:gd name="T36" fmla="*/ 680 w 1567"/>
                <a:gd name="T37" fmla="*/ 282 h 2116"/>
                <a:gd name="T38" fmla="*/ 520 w 1567"/>
                <a:gd name="T39" fmla="*/ 22 h 2116"/>
                <a:gd name="T40" fmla="*/ 629 w 1567"/>
                <a:gd name="T41" fmla="*/ 396 h 2116"/>
                <a:gd name="T42" fmla="*/ 549 w 1567"/>
                <a:gd name="T43" fmla="*/ 886 h 2116"/>
                <a:gd name="T44" fmla="*/ 589 w 1567"/>
                <a:gd name="T45" fmla="*/ 1130 h 2116"/>
                <a:gd name="T46" fmla="*/ 407 w 1567"/>
                <a:gd name="T47" fmla="*/ 295 h 2116"/>
                <a:gd name="T48" fmla="*/ 382 w 1567"/>
                <a:gd name="T49" fmla="*/ 671 h 2116"/>
                <a:gd name="T50" fmla="*/ 0 w 1567"/>
                <a:gd name="T51" fmla="*/ 548 h 2116"/>
                <a:gd name="T52" fmla="*/ 389 w 1567"/>
                <a:gd name="T53" fmla="*/ 754 h 2116"/>
                <a:gd name="T54" fmla="*/ 479 w 1567"/>
                <a:gd name="T55" fmla="*/ 1122 h 2116"/>
                <a:gd name="T56" fmla="*/ 290 w 1567"/>
                <a:gd name="T57" fmla="*/ 1097 h 2116"/>
                <a:gd name="T58" fmla="*/ 72 w 1567"/>
                <a:gd name="T59" fmla="*/ 825 h 2116"/>
                <a:gd name="T60" fmla="*/ 226 w 1567"/>
                <a:gd name="T61" fmla="*/ 1109 h 2116"/>
                <a:gd name="T62" fmla="*/ 18 w 1567"/>
                <a:gd name="T63" fmla="*/ 1208 h 2116"/>
                <a:gd name="T64" fmla="*/ 538 w 1567"/>
                <a:gd name="T65" fmla="*/ 1241 h 2116"/>
                <a:gd name="T66" fmla="*/ 608 w 1567"/>
                <a:gd name="T67" fmla="*/ 1347 h 2116"/>
                <a:gd name="T68" fmla="*/ 890 w 1567"/>
                <a:gd name="T69" fmla="*/ 2115 h 2116"/>
                <a:gd name="T70" fmla="*/ 1166 w 1567"/>
                <a:gd name="T71" fmla="*/ 2116 h 2116"/>
                <a:gd name="T72" fmla="*/ 983 w 1567"/>
                <a:gd name="T73" fmla="*/ 1539 h 2116"/>
                <a:gd name="T74" fmla="*/ 961 w 1567"/>
                <a:gd name="T75" fmla="*/ 1354 h 2116"/>
                <a:gd name="T76" fmla="*/ 1231 w 1567"/>
                <a:gd name="T77" fmla="*/ 1112 h 2116"/>
                <a:gd name="T78" fmla="*/ 1233 w 1567"/>
                <a:gd name="T79" fmla="*/ 1112 h 2116"/>
                <a:gd name="T80" fmla="*/ 1534 w 1567"/>
                <a:gd name="T81" fmla="*/ 1290 h 2116"/>
                <a:gd name="T82" fmla="*/ 1317 w 1567"/>
                <a:gd name="T83" fmla="*/ 1087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67" h="2116">
                  <a:moveTo>
                    <a:pt x="1317" y="1087"/>
                  </a:moveTo>
                  <a:cubicBezTo>
                    <a:pt x="1416" y="1050"/>
                    <a:pt x="1504" y="971"/>
                    <a:pt x="1512" y="862"/>
                  </a:cubicBezTo>
                  <a:cubicBezTo>
                    <a:pt x="1478" y="1038"/>
                    <a:pt x="1315" y="1034"/>
                    <a:pt x="1211" y="1050"/>
                  </a:cubicBezTo>
                  <a:cubicBezTo>
                    <a:pt x="1127" y="1062"/>
                    <a:pt x="1077" y="1082"/>
                    <a:pt x="1029" y="1123"/>
                  </a:cubicBezTo>
                  <a:cubicBezTo>
                    <a:pt x="1039" y="1099"/>
                    <a:pt x="1051" y="1072"/>
                    <a:pt x="1064" y="1044"/>
                  </a:cubicBezTo>
                  <a:cubicBezTo>
                    <a:pt x="1084" y="1001"/>
                    <a:pt x="1100" y="955"/>
                    <a:pt x="1111" y="909"/>
                  </a:cubicBezTo>
                  <a:cubicBezTo>
                    <a:pt x="1186" y="731"/>
                    <a:pt x="1324" y="527"/>
                    <a:pt x="1567" y="524"/>
                  </a:cubicBezTo>
                  <a:cubicBezTo>
                    <a:pt x="1423" y="513"/>
                    <a:pt x="1253" y="617"/>
                    <a:pt x="1131" y="761"/>
                  </a:cubicBezTo>
                  <a:cubicBezTo>
                    <a:pt x="1133" y="701"/>
                    <a:pt x="1128" y="640"/>
                    <a:pt x="1114" y="579"/>
                  </a:cubicBezTo>
                  <a:cubicBezTo>
                    <a:pt x="1110" y="465"/>
                    <a:pt x="1145" y="339"/>
                    <a:pt x="1284" y="266"/>
                  </a:cubicBezTo>
                  <a:cubicBezTo>
                    <a:pt x="1198" y="305"/>
                    <a:pt x="1120" y="381"/>
                    <a:pt x="1087" y="490"/>
                  </a:cubicBezTo>
                  <a:cubicBezTo>
                    <a:pt x="1063" y="428"/>
                    <a:pt x="1030" y="368"/>
                    <a:pt x="987" y="310"/>
                  </a:cubicBezTo>
                  <a:cubicBezTo>
                    <a:pt x="1142" y="559"/>
                    <a:pt x="1095" y="764"/>
                    <a:pt x="1017" y="937"/>
                  </a:cubicBezTo>
                  <a:cubicBezTo>
                    <a:pt x="1010" y="754"/>
                    <a:pt x="917" y="601"/>
                    <a:pt x="795" y="509"/>
                  </a:cubicBezTo>
                  <a:cubicBezTo>
                    <a:pt x="986" y="704"/>
                    <a:pt x="971" y="980"/>
                    <a:pt x="899" y="1168"/>
                  </a:cubicBezTo>
                  <a:cubicBezTo>
                    <a:pt x="858" y="1245"/>
                    <a:pt x="831" y="1297"/>
                    <a:pt x="820" y="1358"/>
                  </a:cubicBezTo>
                  <a:cubicBezTo>
                    <a:pt x="739" y="1210"/>
                    <a:pt x="668" y="1046"/>
                    <a:pt x="644" y="942"/>
                  </a:cubicBezTo>
                  <a:cubicBezTo>
                    <a:pt x="590" y="708"/>
                    <a:pt x="609" y="334"/>
                    <a:pt x="873" y="0"/>
                  </a:cubicBezTo>
                  <a:cubicBezTo>
                    <a:pt x="805" y="76"/>
                    <a:pt x="736" y="174"/>
                    <a:pt x="680" y="282"/>
                  </a:cubicBezTo>
                  <a:cubicBezTo>
                    <a:pt x="666" y="167"/>
                    <a:pt x="601" y="75"/>
                    <a:pt x="520" y="22"/>
                  </a:cubicBezTo>
                  <a:cubicBezTo>
                    <a:pt x="659" y="127"/>
                    <a:pt x="661" y="276"/>
                    <a:pt x="629" y="396"/>
                  </a:cubicBezTo>
                  <a:cubicBezTo>
                    <a:pt x="567" y="550"/>
                    <a:pt x="531" y="720"/>
                    <a:pt x="549" y="886"/>
                  </a:cubicBezTo>
                  <a:cubicBezTo>
                    <a:pt x="553" y="926"/>
                    <a:pt x="566" y="1049"/>
                    <a:pt x="589" y="1130"/>
                  </a:cubicBezTo>
                  <a:cubicBezTo>
                    <a:pt x="449" y="940"/>
                    <a:pt x="359" y="660"/>
                    <a:pt x="407" y="295"/>
                  </a:cubicBezTo>
                  <a:cubicBezTo>
                    <a:pt x="383" y="407"/>
                    <a:pt x="375" y="535"/>
                    <a:pt x="382" y="671"/>
                  </a:cubicBezTo>
                  <a:cubicBezTo>
                    <a:pt x="273" y="554"/>
                    <a:pt x="124" y="521"/>
                    <a:pt x="0" y="548"/>
                  </a:cubicBezTo>
                  <a:cubicBezTo>
                    <a:pt x="204" y="520"/>
                    <a:pt x="330" y="635"/>
                    <a:pt x="389" y="754"/>
                  </a:cubicBezTo>
                  <a:cubicBezTo>
                    <a:pt x="405" y="880"/>
                    <a:pt x="431" y="1004"/>
                    <a:pt x="479" y="1122"/>
                  </a:cubicBezTo>
                  <a:cubicBezTo>
                    <a:pt x="416" y="1100"/>
                    <a:pt x="352" y="1093"/>
                    <a:pt x="290" y="1097"/>
                  </a:cubicBezTo>
                  <a:cubicBezTo>
                    <a:pt x="187" y="1057"/>
                    <a:pt x="87" y="977"/>
                    <a:pt x="72" y="825"/>
                  </a:cubicBezTo>
                  <a:cubicBezTo>
                    <a:pt x="75" y="926"/>
                    <a:pt x="126" y="1037"/>
                    <a:pt x="226" y="1109"/>
                  </a:cubicBezTo>
                  <a:cubicBezTo>
                    <a:pt x="150" y="1126"/>
                    <a:pt x="78" y="1159"/>
                    <a:pt x="18" y="1208"/>
                  </a:cubicBezTo>
                  <a:cubicBezTo>
                    <a:pt x="255" y="1128"/>
                    <a:pt x="417" y="1158"/>
                    <a:pt x="538" y="1241"/>
                  </a:cubicBezTo>
                  <a:cubicBezTo>
                    <a:pt x="559" y="1276"/>
                    <a:pt x="582" y="1314"/>
                    <a:pt x="608" y="1347"/>
                  </a:cubicBezTo>
                  <a:cubicBezTo>
                    <a:pt x="818" y="1627"/>
                    <a:pt x="936" y="1846"/>
                    <a:pt x="890" y="2115"/>
                  </a:cubicBezTo>
                  <a:cubicBezTo>
                    <a:pt x="1166" y="2116"/>
                    <a:pt x="1166" y="2116"/>
                    <a:pt x="1166" y="2116"/>
                  </a:cubicBezTo>
                  <a:cubicBezTo>
                    <a:pt x="1176" y="1919"/>
                    <a:pt x="1116" y="1721"/>
                    <a:pt x="983" y="1539"/>
                  </a:cubicBezTo>
                  <a:cubicBezTo>
                    <a:pt x="963" y="1471"/>
                    <a:pt x="955" y="1413"/>
                    <a:pt x="961" y="1354"/>
                  </a:cubicBezTo>
                  <a:cubicBezTo>
                    <a:pt x="1010" y="1233"/>
                    <a:pt x="1076" y="1141"/>
                    <a:pt x="1231" y="1112"/>
                  </a:cubicBezTo>
                  <a:cubicBezTo>
                    <a:pt x="1233" y="1112"/>
                    <a:pt x="1233" y="1112"/>
                    <a:pt x="1233" y="1112"/>
                  </a:cubicBezTo>
                  <a:cubicBezTo>
                    <a:pt x="1343" y="1115"/>
                    <a:pt x="1465" y="1152"/>
                    <a:pt x="1534" y="1290"/>
                  </a:cubicBezTo>
                  <a:cubicBezTo>
                    <a:pt x="1499" y="1204"/>
                    <a:pt x="1423" y="1125"/>
                    <a:pt x="1317" y="1087"/>
                  </a:cubicBezTo>
                  <a:close/>
                </a:path>
              </a:pathLst>
            </a:custGeom>
            <a:solidFill>
              <a:srgbClr val="537285">
                <a:alpha val="50000"/>
              </a:srgbClr>
            </a:solidFill>
            <a:ln>
              <a:noFill/>
            </a:ln>
          </p:spPr>
          <p:txBody>
            <a:bodyPr vert="horz" wrap="square" lIns="91440" tIns="45720" rIns="91440" bIns="45720" numCol="1" anchor="t" anchorCtr="0" compatLnSpc="1"/>
            <a:lstStyle/>
            <a:p>
              <a:endParaRPr lang="bg-BG">
                <a:ea typeface="微软雅黑" panose="020B0503020204020204" charset="-122"/>
                <a:sym typeface="Bebas" pitchFamily="2" charset="0"/>
              </a:endParaRPr>
            </a:p>
          </p:txBody>
        </p:sp>
        <p:sp>
          <p:nvSpPr>
            <p:cNvPr id="8" name="Freeform 25"/>
            <p:cNvSpPr/>
            <p:nvPr/>
          </p:nvSpPr>
          <p:spPr bwMode="auto">
            <a:xfrm>
              <a:off x="2617501" y="2311603"/>
              <a:ext cx="255993" cy="420688"/>
            </a:xfrm>
            <a:custGeom>
              <a:avLst/>
              <a:gdLst>
                <a:gd name="T0" fmla="*/ 55 w 141"/>
                <a:gd name="T1" fmla="*/ 228 h 232"/>
                <a:gd name="T2" fmla="*/ 17 w 141"/>
                <a:gd name="T3" fmla="*/ 142 h 232"/>
                <a:gd name="T4" fmla="*/ 26 w 141"/>
                <a:gd name="T5" fmla="*/ 0 h 232"/>
                <a:gd name="T6" fmla="*/ 137 w 141"/>
                <a:gd name="T7" fmla="*/ 158 h 232"/>
                <a:gd name="T8" fmla="*/ 69 w 141"/>
                <a:gd name="T9" fmla="*/ 228 h 232"/>
                <a:gd name="T10" fmla="*/ 51 w 141"/>
                <a:gd name="T11" fmla="*/ 43 h 232"/>
                <a:gd name="T12" fmla="*/ 55 w 141"/>
                <a:gd name="T13" fmla="*/ 228 h 232"/>
              </a:gdLst>
              <a:ahLst/>
              <a:cxnLst>
                <a:cxn ang="0">
                  <a:pos x="T0" y="T1"/>
                </a:cxn>
                <a:cxn ang="0">
                  <a:pos x="T2" y="T3"/>
                </a:cxn>
                <a:cxn ang="0">
                  <a:pos x="T4" y="T5"/>
                </a:cxn>
                <a:cxn ang="0">
                  <a:pos x="T6" y="T7"/>
                </a:cxn>
                <a:cxn ang="0">
                  <a:pos x="T8" y="T9"/>
                </a:cxn>
                <a:cxn ang="0">
                  <a:pos x="T10" y="T11"/>
                </a:cxn>
                <a:cxn ang="0">
                  <a:pos x="T12" y="T13"/>
                </a:cxn>
              </a:cxnLst>
              <a:rect l="0" t="0" r="r" b="b"/>
              <a:pathLst>
                <a:path w="141" h="232">
                  <a:moveTo>
                    <a:pt x="55" y="228"/>
                  </a:moveTo>
                  <a:cubicBezTo>
                    <a:pt x="16" y="208"/>
                    <a:pt x="0" y="173"/>
                    <a:pt x="17" y="142"/>
                  </a:cubicBezTo>
                  <a:cubicBezTo>
                    <a:pt x="37" y="97"/>
                    <a:pt x="38" y="48"/>
                    <a:pt x="26" y="0"/>
                  </a:cubicBezTo>
                  <a:cubicBezTo>
                    <a:pt x="76" y="39"/>
                    <a:pt x="131" y="85"/>
                    <a:pt x="137" y="158"/>
                  </a:cubicBezTo>
                  <a:cubicBezTo>
                    <a:pt x="141" y="206"/>
                    <a:pt x="122" y="232"/>
                    <a:pt x="69" y="228"/>
                  </a:cubicBezTo>
                  <a:cubicBezTo>
                    <a:pt x="75" y="175"/>
                    <a:pt x="74" y="108"/>
                    <a:pt x="51" y="43"/>
                  </a:cubicBezTo>
                  <a:cubicBezTo>
                    <a:pt x="74" y="116"/>
                    <a:pt x="70" y="172"/>
                    <a:pt x="55" y="228"/>
                  </a:cubicBezTo>
                  <a:close/>
                </a:path>
              </a:pathLst>
            </a:custGeom>
            <a:solidFill>
              <a:srgbClr val="124062"/>
            </a:solidFill>
            <a:ln>
              <a:noFill/>
            </a:ln>
          </p:spPr>
          <p:txBody>
            <a:bodyPr vert="horz" wrap="square" lIns="91440" tIns="45720" rIns="91440" bIns="45720" numCol="1" anchor="ctr" anchorCtr="0" compatLnSpc="1"/>
            <a:lstStyle/>
            <a:p>
              <a:pPr algn="ctr"/>
              <a:endParaRPr lang="bg-BG" sz="1200">
                <a:solidFill>
                  <a:schemeClr val="bg1"/>
                </a:solidFill>
                <a:latin typeface="微软雅黑" panose="020B0503020204020204" charset="-122"/>
                <a:ea typeface="微软雅黑" panose="020B0503020204020204" charset="-122"/>
                <a:sym typeface="Bebas" pitchFamily="2" charset="0"/>
              </a:endParaRPr>
            </a:p>
          </p:txBody>
        </p:sp>
        <p:sp>
          <p:nvSpPr>
            <p:cNvPr id="9" name="Freeform 26"/>
            <p:cNvSpPr/>
            <p:nvPr/>
          </p:nvSpPr>
          <p:spPr bwMode="auto">
            <a:xfrm>
              <a:off x="1289202" y="2888034"/>
              <a:ext cx="859277" cy="545999"/>
            </a:xfrm>
            <a:custGeom>
              <a:avLst/>
              <a:gdLst>
                <a:gd name="T0" fmla="*/ 474 w 474"/>
                <a:gd name="T1" fmla="*/ 114 h 302"/>
                <a:gd name="T2" fmla="*/ 270 w 474"/>
                <a:gd name="T3" fmla="*/ 278 h 302"/>
                <a:gd name="T4" fmla="*/ 0 w 474"/>
                <a:gd name="T5" fmla="*/ 277 h 302"/>
                <a:gd name="T6" fmla="*/ 278 w 474"/>
                <a:gd name="T7" fmla="*/ 38 h 302"/>
                <a:gd name="T8" fmla="*/ 466 w 474"/>
                <a:gd name="T9" fmla="*/ 93 h 302"/>
                <a:gd name="T10" fmla="*/ 97 w 474"/>
                <a:gd name="T11" fmla="*/ 205 h 302"/>
                <a:gd name="T12" fmla="*/ 474 w 474"/>
                <a:gd name="T13" fmla="*/ 114 h 302"/>
              </a:gdLst>
              <a:ahLst/>
              <a:cxnLst>
                <a:cxn ang="0">
                  <a:pos x="T0" y="T1"/>
                </a:cxn>
                <a:cxn ang="0">
                  <a:pos x="T2" y="T3"/>
                </a:cxn>
                <a:cxn ang="0">
                  <a:pos x="T4" y="T5"/>
                </a:cxn>
                <a:cxn ang="0">
                  <a:pos x="T6" y="T7"/>
                </a:cxn>
                <a:cxn ang="0">
                  <a:pos x="T8" y="T9"/>
                </a:cxn>
                <a:cxn ang="0">
                  <a:pos x="T10" y="T11"/>
                </a:cxn>
                <a:cxn ang="0">
                  <a:pos x="T12" y="T13"/>
                </a:cxn>
              </a:cxnLst>
              <a:rect l="0" t="0" r="r" b="b"/>
              <a:pathLst>
                <a:path w="474" h="302">
                  <a:moveTo>
                    <a:pt x="474" y="114"/>
                  </a:moveTo>
                  <a:cubicBezTo>
                    <a:pt x="466" y="226"/>
                    <a:pt x="392" y="302"/>
                    <a:pt x="270" y="278"/>
                  </a:cubicBezTo>
                  <a:cubicBezTo>
                    <a:pt x="179" y="260"/>
                    <a:pt x="94" y="245"/>
                    <a:pt x="0" y="277"/>
                  </a:cubicBezTo>
                  <a:cubicBezTo>
                    <a:pt x="64" y="156"/>
                    <a:pt x="154" y="67"/>
                    <a:pt x="278" y="38"/>
                  </a:cubicBezTo>
                  <a:cubicBezTo>
                    <a:pt x="278" y="38"/>
                    <a:pt x="399" y="0"/>
                    <a:pt x="466" y="93"/>
                  </a:cubicBezTo>
                  <a:cubicBezTo>
                    <a:pt x="335" y="95"/>
                    <a:pt x="208" y="140"/>
                    <a:pt x="97" y="205"/>
                  </a:cubicBezTo>
                  <a:cubicBezTo>
                    <a:pt x="235" y="136"/>
                    <a:pt x="353" y="111"/>
                    <a:pt x="474" y="114"/>
                  </a:cubicBezTo>
                  <a:close/>
                </a:path>
              </a:pathLst>
            </a:custGeom>
            <a:solidFill>
              <a:srgbClr val="537285"/>
            </a:solidFill>
            <a:ln>
              <a:noFill/>
            </a:ln>
          </p:spPr>
          <p:txBody>
            <a:bodyPr vert="horz" wrap="square" lIns="91440" tIns="45720" rIns="91440" bIns="45720" numCol="1" anchor="ctr" anchorCtr="0" compatLnSpc="1"/>
            <a:lstStyle/>
            <a:p>
              <a:pPr algn="ctr"/>
              <a:endParaRPr lang="bg-BG" sz="1200">
                <a:solidFill>
                  <a:schemeClr val="bg1"/>
                </a:solidFill>
                <a:latin typeface="微软雅黑" panose="020B0503020204020204" charset="-122"/>
                <a:ea typeface="微软雅黑" panose="020B0503020204020204" charset="-122"/>
                <a:sym typeface="Bebas" pitchFamily="2" charset="0"/>
              </a:endParaRPr>
            </a:p>
          </p:txBody>
        </p:sp>
        <p:sp>
          <p:nvSpPr>
            <p:cNvPr id="10" name="Freeform 27"/>
            <p:cNvSpPr/>
            <p:nvPr/>
          </p:nvSpPr>
          <p:spPr bwMode="auto">
            <a:xfrm>
              <a:off x="2010637" y="3296191"/>
              <a:ext cx="241672" cy="379514"/>
            </a:xfrm>
            <a:custGeom>
              <a:avLst/>
              <a:gdLst>
                <a:gd name="T0" fmla="*/ 82 w 134"/>
                <a:gd name="T1" fmla="*/ 210 h 210"/>
                <a:gd name="T2" fmla="*/ 124 w 134"/>
                <a:gd name="T3" fmla="*/ 133 h 210"/>
                <a:gd name="T4" fmla="*/ 132 w 134"/>
                <a:gd name="T5" fmla="*/ 0 h 210"/>
                <a:gd name="T6" fmla="*/ 9 w 134"/>
                <a:gd name="T7" fmla="*/ 134 h 210"/>
                <a:gd name="T8" fmla="*/ 74 w 134"/>
                <a:gd name="T9" fmla="*/ 210 h 210"/>
                <a:gd name="T10" fmla="*/ 102 w 134"/>
                <a:gd name="T11" fmla="*/ 37 h 210"/>
                <a:gd name="T12" fmla="*/ 82 w 134"/>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134" h="210">
                  <a:moveTo>
                    <a:pt x="82" y="210"/>
                  </a:moveTo>
                  <a:cubicBezTo>
                    <a:pt x="122" y="198"/>
                    <a:pt x="134" y="166"/>
                    <a:pt x="124" y="133"/>
                  </a:cubicBezTo>
                  <a:cubicBezTo>
                    <a:pt x="111" y="88"/>
                    <a:pt x="115" y="45"/>
                    <a:pt x="132" y="0"/>
                  </a:cubicBezTo>
                  <a:cubicBezTo>
                    <a:pt x="81" y="31"/>
                    <a:pt x="24" y="67"/>
                    <a:pt x="9" y="134"/>
                  </a:cubicBezTo>
                  <a:cubicBezTo>
                    <a:pt x="0" y="179"/>
                    <a:pt x="21" y="206"/>
                    <a:pt x="74" y="210"/>
                  </a:cubicBezTo>
                  <a:cubicBezTo>
                    <a:pt x="56" y="151"/>
                    <a:pt x="71" y="89"/>
                    <a:pt x="102" y="37"/>
                  </a:cubicBezTo>
                  <a:cubicBezTo>
                    <a:pt x="71" y="103"/>
                    <a:pt x="67" y="156"/>
                    <a:pt x="82" y="210"/>
                  </a:cubicBezTo>
                  <a:close/>
                </a:path>
              </a:pathLst>
            </a:custGeom>
            <a:solidFill>
              <a:srgbClr val="537285"/>
            </a:solidFill>
            <a:ln>
              <a:noFill/>
            </a:ln>
          </p:spPr>
          <p:txBody>
            <a:bodyPr vert="horz" wrap="square" lIns="91440" tIns="45720" rIns="91440" bIns="45720" numCol="1" anchor="ctr" anchorCtr="0" compatLnSpc="1"/>
            <a:lstStyle/>
            <a:p>
              <a:pPr algn="ctr"/>
              <a:endParaRPr lang="bg-BG" sz="1200">
                <a:solidFill>
                  <a:schemeClr val="bg1"/>
                </a:solidFill>
                <a:latin typeface="微软雅黑" panose="020B0503020204020204" charset="-122"/>
                <a:ea typeface="微软雅黑" panose="020B0503020204020204" charset="-122"/>
                <a:sym typeface="Bebas" pitchFamily="2" charset="0"/>
              </a:endParaRPr>
            </a:p>
          </p:txBody>
        </p:sp>
        <p:sp>
          <p:nvSpPr>
            <p:cNvPr id="11" name="Freeform 28"/>
            <p:cNvSpPr/>
            <p:nvPr/>
          </p:nvSpPr>
          <p:spPr bwMode="auto">
            <a:xfrm>
              <a:off x="1491490" y="4080281"/>
              <a:ext cx="683841" cy="914772"/>
            </a:xfrm>
            <a:custGeom>
              <a:avLst/>
              <a:gdLst>
                <a:gd name="T0" fmla="*/ 345 w 377"/>
                <a:gd name="T1" fmla="*/ 105 h 505"/>
                <a:gd name="T2" fmla="*/ 268 w 377"/>
                <a:gd name="T3" fmla="*/ 291 h 505"/>
                <a:gd name="T4" fmla="*/ 44 w 377"/>
                <a:gd name="T5" fmla="*/ 505 h 505"/>
                <a:gd name="T6" fmla="*/ 99 w 377"/>
                <a:gd name="T7" fmla="*/ 84 h 505"/>
                <a:gd name="T8" fmla="*/ 329 w 377"/>
                <a:gd name="T9" fmla="*/ 84 h 505"/>
                <a:gd name="T10" fmla="*/ 68 w 377"/>
                <a:gd name="T11" fmla="*/ 393 h 505"/>
                <a:gd name="T12" fmla="*/ 345 w 377"/>
                <a:gd name="T13" fmla="*/ 105 h 505"/>
              </a:gdLst>
              <a:ahLst/>
              <a:cxnLst>
                <a:cxn ang="0">
                  <a:pos x="T0" y="T1"/>
                </a:cxn>
                <a:cxn ang="0">
                  <a:pos x="T2" y="T3"/>
                </a:cxn>
                <a:cxn ang="0">
                  <a:pos x="T4" y="T5"/>
                </a:cxn>
                <a:cxn ang="0">
                  <a:pos x="T6" y="T7"/>
                </a:cxn>
                <a:cxn ang="0">
                  <a:pos x="T8" y="T9"/>
                </a:cxn>
                <a:cxn ang="0">
                  <a:pos x="T10" y="T11"/>
                </a:cxn>
                <a:cxn ang="0">
                  <a:pos x="T12" y="T13"/>
                </a:cxn>
              </a:cxnLst>
              <a:rect l="0" t="0" r="r" b="b"/>
              <a:pathLst>
                <a:path w="377" h="505">
                  <a:moveTo>
                    <a:pt x="345" y="105"/>
                  </a:moveTo>
                  <a:cubicBezTo>
                    <a:pt x="377" y="194"/>
                    <a:pt x="341" y="258"/>
                    <a:pt x="268" y="291"/>
                  </a:cubicBezTo>
                  <a:cubicBezTo>
                    <a:pt x="171" y="334"/>
                    <a:pt x="97" y="407"/>
                    <a:pt x="44" y="505"/>
                  </a:cubicBezTo>
                  <a:cubicBezTo>
                    <a:pt x="21" y="365"/>
                    <a:pt x="0" y="210"/>
                    <a:pt x="99" y="84"/>
                  </a:cubicBezTo>
                  <a:cubicBezTo>
                    <a:pt x="165" y="0"/>
                    <a:pt x="245" y="1"/>
                    <a:pt x="329" y="84"/>
                  </a:cubicBezTo>
                  <a:cubicBezTo>
                    <a:pt x="199" y="142"/>
                    <a:pt x="114" y="261"/>
                    <a:pt x="68" y="393"/>
                  </a:cubicBezTo>
                  <a:cubicBezTo>
                    <a:pt x="133" y="240"/>
                    <a:pt x="223" y="153"/>
                    <a:pt x="345" y="105"/>
                  </a:cubicBezTo>
                  <a:close/>
                </a:path>
              </a:pathLst>
            </a:custGeom>
            <a:solidFill>
              <a:srgbClr val="124062"/>
            </a:solidFill>
            <a:ln>
              <a:noFill/>
            </a:ln>
          </p:spPr>
          <p:txBody>
            <a:bodyPr vert="horz" wrap="square" lIns="91440" tIns="45720" rIns="91440" bIns="45720" numCol="1" anchor="ctr" anchorCtr="0" compatLnSpc="1"/>
            <a:lstStyle/>
            <a:p>
              <a:pPr algn="ctr"/>
              <a:endParaRPr lang="bg-BG" sz="1200">
                <a:solidFill>
                  <a:schemeClr val="bg1"/>
                </a:solidFill>
                <a:latin typeface="微软雅黑" panose="020B0503020204020204" charset="-122"/>
                <a:ea typeface="微软雅黑" panose="020B0503020204020204" charset="-122"/>
                <a:sym typeface="Bebas" pitchFamily="2" charset="0"/>
              </a:endParaRPr>
            </a:p>
          </p:txBody>
        </p:sp>
        <p:sp>
          <p:nvSpPr>
            <p:cNvPr id="12" name="Freeform 29"/>
            <p:cNvSpPr/>
            <p:nvPr/>
          </p:nvSpPr>
          <p:spPr bwMode="auto">
            <a:xfrm>
              <a:off x="3251218" y="2902356"/>
              <a:ext cx="268524" cy="205868"/>
            </a:xfrm>
            <a:custGeom>
              <a:avLst/>
              <a:gdLst>
                <a:gd name="T0" fmla="*/ 131 w 148"/>
                <a:gd name="T1" fmla="*/ 93 h 114"/>
                <a:gd name="T2" fmla="*/ 52 w 148"/>
                <a:gd name="T3" fmla="*/ 75 h 114"/>
                <a:gd name="T4" fmla="*/ 0 w 148"/>
                <a:gd name="T5" fmla="*/ 10 h 114"/>
                <a:gd name="T6" fmla="*/ 111 w 148"/>
                <a:gd name="T7" fmla="*/ 31 h 114"/>
                <a:gd name="T8" fmla="*/ 137 w 148"/>
                <a:gd name="T9" fmla="*/ 85 h 114"/>
                <a:gd name="T10" fmla="*/ 37 w 148"/>
                <a:gd name="T11" fmla="*/ 19 h 114"/>
                <a:gd name="T12" fmla="*/ 131 w 148"/>
                <a:gd name="T13" fmla="*/ 93 h 114"/>
              </a:gdLst>
              <a:ahLst/>
              <a:cxnLst>
                <a:cxn ang="0">
                  <a:pos x="T0" y="T1"/>
                </a:cxn>
                <a:cxn ang="0">
                  <a:pos x="T2" y="T3"/>
                </a:cxn>
                <a:cxn ang="0">
                  <a:pos x="T4" y="T5"/>
                </a:cxn>
                <a:cxn ang="0">
                  <a:pos x="T6" y="T7"/>
                </a:cxn>
                <a:cxn ang="0">
                  <a:pos x="T8" y="T9"/>
                </a:cxn>
                <a:cxn ang="0">
                  <a:pos x="T10" y="T11"/>
                </a:cxn>
                <a:cxn ang="0">
                  <a:pos x="T12" y="T13"/>
                </a:cxn>
              </a:cxnLst>
              <a:rect l="0" t="0" r="r" b="b"/>
              <a:pathLst>
                <a:path w="148" h="114">
                  <a:moveTo>
                    <a:pt x="131" y="93"/>
                  </a:moveTo>
                  <a:cubicBezTo>
                    <a:pt x="101" y="114"/>
                    <a:pt x="70" y="110"/>
                    <a:pt x="52" y="75"/>
                  </a:cubicBezTo>
                  <a:cubicBezTo>
                    <a:pt x="39" y="51"/>
                    <a:pt x="26" y="27"/>
                    <a:pt x="0" y="10"/>
                  </a:cubicBezTo>
                  <a:cubicBezTo>
                    <a:pt x="43" y="0"/>
                    <a:pt x="80" y="6"/>
                    <a:pt x="111" y="31"/>
                  </a:cubicBezTo>
                  <a:cubicBezTo>
                    <a:pt x="111" y="31"/>
                    <a:pt x="148" y="51"/>
                    <a:pt x="137" y="85"/>
                  </a:cubicBezTo>
                  <a:cubicBezTo>
                    <a:pt x="111" y="58"/>
                    <a:pt x="74" y="33"/>
                    <a:pt x="37" y="19"/>
                  </a:cubicBezTo>
                  <a:cubicBezTo>
                    <a:pt x="79" y="41"/>
                    <a:pt x="108" y="63"/>
                    <a:pt x="131" y="93"/>
                  </a:cubicBezTo>
                  <a:close/>
                </a:path>
              </a:pathLst>
            </a:custGeom>
            <a:solidFill>
              <a:srgbClr val="124062"/>
            </a:solidFill>
            <a:ln>
              <a:noFill/>
            </a:ln>
          </p:spPr>
          <p:txBody>
            <a:bodyPr vert="horz" wrap="square" lIns="91440" tIns="45720" rIns="91440" bIns="45720" numCol="1" anchor="ctr" anchorCtr="0" compatLnSpc="1"/>
            <a:lstStyle/>
            <a:p>
              <a:pPr algn="ctr"/>
              <a:endParaRPr lang="bg-BG" sz="1200">
                <a:solidFill>
                  <a:schemeClr val="bg1"/>
                </a:solidFill>
                <a:latin typeface="微软雅黑" panose="020B0503020204020204" charset="-122"/>
                <a:ea typeface="微软雅黑" panose="020B0503020204020204" charset="-122"/>
                <a:sym typeface="Bebas" pitchFamily="2" charset="0"/>
              </a:endParaRPr>
            </a:p>
          </p:txBody>
        </p:sp>
        <p:sp>
          <p:nvSpPr>
            <p:cNvPr id="13" name="Freeform 30"/>
            <p:cNvSpPr/>
            <p:nvPr/>
          </p:nvSpPr>
          <p:spPr bwMode="auto">
            <a:xfrm>
              <a:off x="3424864" y="2426173"/>
              <a:ext cx="486924" cy="340130"/>
            </a:xfrm>
            <a:custGeom>
              <a:avLst/>
              <a:gdLst>
                <a:gd name="T0" fmla="*/ 221 w 268"/>
                <a:gd name="T1" fmla="*/ 165 h 188"/>
                <a:gd name="T2" fmla="*/ 123 w 268"/>
                <a:gd name="T3" fmla="*/ 142 h 188"/>
                <a:gd name="T4" fmla="*/ 0 w 268"/>
                <a:gd name="T5" fmla="*/ 43 h 188"/>
                <a:gd name="T6" fmla="*/ 213 w 268"/>
                <a:gd name="T7" fmla="*/ 42 h 188"/>
                <a:gd name="T8" fmla="*/ 230 w 268"/>
                <a:gd name="T9" fmla="*/ 157 h 188"/>
                <a:gd name="T10" fmla="*/ 56 w 268"/>
                <a:gd name="T11" fmla="*/ 47 h 188"/>
                <a:gd name="T12" fmla="*/ 221 w 268"/>
                <a:gd name="T13" fmla="*/ 165 h 188"/>
              </a:gdLst>
              <a:ahLst/>
              <a:cxnLst>
                <a:cxn ang="0">
                  <a:pos x="T0" y="T1"/>
                </a:cxn>
                <a:cxn ang="0">
                  <a:pos x="T2" y="T3"/>
                </a:cxn>
                <a:cxn ang="0">
                  <a:pos x="T4" y="T5"/>
                </a:cxn>
                <a:cxn ang="0">
                  <a:pos x="T6" y="T7"/>
                </a:cxn>
                <a:cxn ang="0">
                  <a:pos x="T8" y="T9"/>
                </a:cxn>
                <a:cxn ang="0">
                  <a:pos x="T10" y="T11"/>
                </a:cxn>
                <a:cxn ang="0">
                  <a:pos x="T12" y="T13"/>
                </a:cxn>
              </a:cxnLst>
              <a:rect l="0" t="0" r="r" b="b"/>
              <a:pathLst>
                <a:path w="268" h="188">
                  <a:moveTo>
                    <a:pt x="221" y="165"/>
                  </a:moveTo>
                  <a:cubicBezTo>
                    <a:pt x="181" y="188"/>
                    <a:pt x="144" y="174"/>
                    <a:pt x="123" y="142"/>
                  </a:cubicBezTo>
                  <a:cubicBezTo>
                    <a:pt x="95" y="96"/>
                    <a:pt x="53" y="62"/>
                    <a:pt x="0" y="43"/>
                  </a:cubicBezTo>
                  <a:cubicBezTo>
                    <a:pt x="67" y="20"/>
                    <a:pt x="145" y="0"/>
                    <a:pt x="213" y="42"/>
                  </a:cubicBezTo>
                  <a:cubicBezTo>
                    <a:pt x="261" y="67"/>
                    <a:pt x="268" y="110"/>
                    <a:pt x="230" y="157"/>
                  </a:cubicBezTo>
                  <a:cubicBezTo>
                    <a:pt x="191" y="95"/>
                    <a:pt x="127" y="61"/>
                    <a:pt x="56" y="47"/>
                  </a:cubicBezTo>
                  <a:cubicBezTo>
                    <a:pt x="138" y="70"/>
                    <a:pt x="188" y="108"/>
                    <a:pt x="221" y="165"/>
                  </a:cubicBezTo>
                  <a:close/>
                </a:path>
              </a:pathLst>
            </a:custGeom>
            <a:solidFill>
              <a:srgbClr val="537285"/>
            </a:solidFill>
            <a:ln>
              <a:noFill/>
            </a:ln>
          </p:spPr>
          <p:txBody>
            <a:bodyPr vert="horz" wrap="square" lIns="91440" tIns="45720" rIns="91440" bIns="45720" numCol="1" anchor="ctr" anchorCtr="0" compatLnSpc="1"/>
            <a:lstStyle/>
            <a:p>
              <a:pPr algn="ctr"/>
              <a:endParaRPr lang="bg-BG" sz="1200">
                <a:solidFill>
                  <a:schemeClr val="bg1"/>
                </a:solidFill>
                <a:latin typeface="微软雅黑" panose="020B0503020204020204" charset="-122"/>
                <a:ea typeface="微软雅黑" panose="020B0503020204020204" charset="-122"/>
                <a:sym typeface="Bebas" pitchFamily="2" charset="0"/>
              </a:endParaRPr>
            </a:p>
          </p:txBody>
        </p:sp>
        <p:sp>
          <p:nvSpPr>
            <p:cNvPr id="14" name="Freeform 31"/>
            <p:cNvSpPr/>
            <p:nvPr/>
          </p:nvSpPr>
          <p:spPr bwMode="auto">
            <a:xfrm>
              <a:off x="4230436" y="2324134"/>
              <a:ext cx="676681" cy="463651"/>
            </a:xfrm>
            <a:custGeom>
              <a:avLst/>
              <a:gdLst>
                <a:gd name="T0" fmla="*/ 8 w 374"/>
                <a:gd name="T1" fmla="*/ 178 h 256"/>
                <a:gd name="T2" fmla="*/ 209 w 374"/>
                <a:gd name="T3" fmla="*/ 185 h 256"/>
                <a:gd name="T4" fmla="*/ 374 w 374"/>
                <a:gd name="T5" fmla="*/ 58 h 256"/>
                <a:gd name="T6" fmla="*/ 91 w 374"/>
                <a:gd name="T7" fmla="*/ 41 h 256"/>
                <a:gd name="T8" fmla="*/ 1 w 374"/>
                <a:gd name="T9" fmla="*/ 162 h 256"/>
                <a:gd name="T10" fmla="*/ 284 w 374"/>
                <a:gd name="T11" fmla="*/ 59 h 256"/>
                <a:gd name="T12" fmla="*/ 8 w 374"/>
                <a:gd name="T13" fmla="*/ 178 h 256"/>
              </a:gdLst>
              <a:ahLst/>
              <a:cxnLst>
                <a:cxn ang="0">
                  <a:pos x="T0" y="T1"/>
                </a:cxn>
                <a:cxn ang="0">
                  <a:pos x="T2" y="T3"/>
                </a:cxn>
                <a:cxn ang="0">
                  <a:pos x="T4" y="T5"/>
                </a:cxn>
                <a:cxn ang="0">
                  <a:pos x="T6" y="T7"/>
                </a:cxn>
                <a:cxn ang="0">
                  <a:pos x="T8" y="T9"/>
                </a:cxn>
                <a:cxn ang="0">
                  <a:pos x="T10" y="T11"/>
                </a:cxn>
                <a:cxn ang="0">
                  <a:pos x="T12" y="T13"/>
                </a:cxn>
              </a:cxnLst>
              <a:rect l="0" t="0" r="r" b="b"/>
              <a:pathLst>
                <a:path w="374" h="256">
                  <a:moveTo>
                    <a:pt x="8" y="178"/>
                  </a:moveTo>
                  <a:cubicBezTo>
                    <a:pt x="66" y="246"/>
                    <a:pt x="148" y="256"/>
                    <a:pt x="209" y="185"/>
                  </a:cubicBezTo>
                  <a:cubicBezTo>
                    <a:pt x="255" y="130"/>
                    <a:pt x="302" y="80"/>
                    <a:pt x="374" y="58"/>
                  </a:cubicBezTo>
                  <a:cubicBezTo>
                    <a:pt x="279" y="13"/>
                    <a:pt x="183" y="0"/>
                    <a:pt x="91" y="41"/>
                  </a:cubicBezTo>
                  <a:cubicBezTo>
                    <a:pt x="91" y="41"/>
                    <a:pt x="0" y="74"/>
                    <a:pt x="1" y="162"/>
                  </a:cubicBezTo>
                  <a:cubicBezTo>
                    <a:pt x="85" y="102"/>
                    <a:pt x="182" y="70"/>
                    <a:pt x="284" y="59"/>
                  </a:cubicBezTo>
                  <a:cubicBezTo>
                    <a:pt x="163" y="80"/>
                    <a:pt x="79" y="121"/>
                    <a:pt x="8" y="178"/>
                  </a:cubicBezTo>
                  <a:close/>
                </a:path>
              </a:pathLst>
            </a:custGeom>
            <a:solidFill>
              <a:srgbClr val="537285"/>
            </a:solidFill>
            <a:ln>
              <a:noFill/>
            </a:ln>
          </p:spPr>
          <p:txBody>
            <a:bodyPr vert="horz" wrap="square" lIns="91440" tIns="45720" rIns="91440" bIns="45720" numCol="1" anchor="ctr" anchorCtr="0" compatLnSpc="1"/>
            <a:lstStyle/>
            <a:p>
              <a:pPr algn="ctr"/>
              <a:endParaRPr lang="bg-BG" sz="1200">
                <a:solidFill>
                  <a:schemeClr val="bg1"/>
                </a:solidFill>
                <a:latin typeface="微软雅黑" panose="020B0503020204020204" charset="-122"/>
                <a:ea typeface="微软雅黑" panose="020B0503020204020204" charset="-122"/>
                <a:sym typeface="Bebas" pitchFamily="2" charset="0"/>
              </a:endParaRPr>
            </a:p>
          </p:txBody>
        </p:sp>
        <p:sp>
          <p:nvSpPr>
            <p:cNvPr id="15" name="Freeform 32"/>
            <p:cNvSpPr/>
            <p:nvPr/>
          </p:nvSpPr>
          <p:spPr bwMode="auto">
            <a:xfrm>
              <a:off x="4647543" y="2846861"/>
              <a:ext cx="945205" cy="563900"/>
            </a:xfrm>
            <a:custGeom>
              <a:avLst/>
              <a:gdLst>
                <a:gd name="T0" fmla="*/ 0 w 522"/>
                <a:gd name="T1" fmla="*/ 133 h 312"/>
                <a:gd name="T2" fmla="*/ 246 w 522"/>
                <a:gd name="T3" fmla="*/ 259 h 312"/>
                <a:gd name="T4" fmla="*/ 522 w 522"/>
                <a:gd name="T5" fmla="*/ 201 h 312"/>
                <a:gd name="T6" fmla="*/ 185 w 522"/>
                <a:gd name="T7" fmla="*/ 11 h 312"/>
                <a:gd name="T8" fmla="*/ 3 w 522"/>
                <a:gd name="T9" fmla="*/ 109 h 312"/>
                <a:gd name="T10" fmla="*/ 409 w 522"/>
                <a:gd name="T11" fmla="*/ 147 h 312"/>
                <a:gd name="T12" fmla="*/ 0 w 522"/>
                <a:gd name="T13" fmla="*/ 133 h 312"/>
              </a:gdLst>
              <a:ahLst/>
              <a:cxnLst>
                <a:cxn ang="0">
                  <a:pos x="T0" y="T1"/>
                </a:cxn>
                <a:cxn ang="0">
                  <a:pos x="T2" y="T3"/>
                </a:cxn>
                <a:cxn ang="0">
                  <a:pos x="T4" y="T5"/>
                </a:cxn>
                <a:cxn ang="0">
                  <a:pos x="T6" y="T7"/>
                </a:cxn>
                <a:cxn ang="0">
                  <a:pos x="T8" y="T9"/>
                </a:cxn>
                <a:cxn ang="0">
                  <a:pos x="T10" y="T11"/>
                </a:cxn>
                <a:cxn ang="0">
                  <a:pos x="T12" y="T13"/>
                </a:cxn>
              </a:cxnLst>
              <a:rect l="0" t="0" r="r" b="b"/>
              <a:pathLst>
                <a:path w="522" h="312">
                  <a:moveTo>
                    <a:pt x="0" y="133"/>
                  </a:moveTo>
                  <a:cubicBezTo>
                    <a:pt x="30" y="249"/>
                    <a:pt x="124" y="312"/>
                    <a:pt x="246" y="259"/>
                  </a:cubicBezTo>
                  <a:cubicBezTo>
                    <a:pt x="332" y="221"/>
                    <a:pt x="419" y="188"/>
                    <a:pt x="522" y="201"/>
                  </a:cubicBezTo>
                  <a:cubicBezTo>
                    <a:pt x="431" y="89"/>
                    <a:pt x="321" y="17"/>
                    <a:pt x="185" y="11"/>
                  </a:cubicBezTo>
                  <a:cubicBezTo>
                    <a:pt x="185" y="11"/>
                    <a:pt x="51" y="0"/>
                    <a:pt x="3" y="109"/>
                  </a:cubicBezTo>
                  <a:cubicBezTo>
                    <a:pt x="137" y="85"/>
                    <a:pt x="279" y="104"/>
                    <a:pt x="409" y="147"/>
                  </a:cubicBezTo>
                  <a:cubicBezTo>
                    <a:pt x="249" y="106"/>
                    <a:pt x="124" y="106"/>
                    <a:pt x="0" y="133"/>
                  </a:cubicBezTo>
                  <a:close/>
                </a:path>
              </a:pathLst>
            </a:custGeom>
            <a:solidFill>
              <a:srgbClr val="537285"/>
            </a:solidFill>
            <a:ln>
              <a:noFill/>
            </a:ln>
          </p:spPr>
          <p:txBody>
            <a:bodyPr vert="horz" wrap="square" lIns="91440" tIns="45720" rIns="91440" bIns="45720" numCol="1" anchor="ctr" anchorCtr="0" compatLnSpc="1"/>
            <a:lstStyle/>
            <a:p>
              <a:pPr algn="ctr"/>
              <a:endParaRPr lang="bg-BG" sz="1200">
                <a:solidFill>
                  <a:schemeClr val="bg1"/>
                </a:solidFill>
                <a:latin typeface="微软雅黑" panose="020B0503020204020204" charset="-122"/>
                <a:ea typeface="微软雅黑" panose="020B0503020204020204" charset="-122"/>
                <a:sym typeface="Bebas" pitchFamily="2" charset="0"/>
              </a:endParaRPr>
            </a:p>
          </p:txBody>
        </p:sp>
        <p:sp>
          <p:nvSpPr>
            <p:cNvPr id="16" name="Freeform 33"/>
            <p:cNvSpPr/>
            <p:nvPr/>
          </p:nvSpPr>
          <p:spPr bwMode="auto">
            <a:xfrm>
              <a:off x="4663655" y="3435823"/>
              <a:ext cx="164695" cy="243462"/>
            </a:xfrm>
            <a:custGeom>
              <a:avLst/>
              <a:gdLst>
                <a:gd name="T0" fmla="*/ 40 w 91"/>
                <a:gd name="T1" fmla="*/ 134 h 134"/>
                <a:gd name="T2" fmla="*/ 9 w 91"/>
                <a:gd name="T3" fmla="*/ 85 h 134"/>
                <a:gd name="T4" fmla="*/ 0 w 91"/>
                <a:gd name="T5" fmla="*/ 0 h 134"/>
                <a:gd name="T6" fmla="*/ 84 w 91"/>
                <a:gd name="T7" fmla="*/ 82 h 134"/>
                <a:gd name="T8" fmla="*/ 45 w 91"/>
                <a:gd name="T9" fmla="*/ 132 h 134"/>
                <a:gd name="T10" fmla="*/ 21 w 91"/>
                <a:gd name="T11" fmla="*/ 24 h 134"/>
                <a:gd name="T12" fmla="*/ 40 w 91"/>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91" h="134">
                  <a:moveTo>
                    <a:pt x="40" y="134"/>
                  </a:moveTo>
                  <a:cubicBezTo>
                    <a:pt x="16" y="126"/>
                    <a:pt x="6" y="107"/>
                    <a:pt x="9" y="85"/>
                  </a:cubicBezTo>
                  <a:cubicBezTo>
                    <a:pt x="18" y="56"/>
                    <a:pt x="13" y="27"/>
                    <a:pt x="0" y="0"/>
                  </a:cubicBezTo>
                  <a:cubicBezTo>
                    <a:pt x="34" y="16"/>
                    <a:pt x="71" y="39"/>
                    <a:pt x="84" y="82"/>
                  </a:cubicBezTo>
                  <a:cubicBezTo>
                    <a:pt x="91" y="109"/>
                    <a:pt x="80" y="127"/>
                    <a:pt x="45" y="132"/>
                  </a:cubicBezTo>
                  <a:cubicBezTo>
                    <a:pt x="54" y="94"/>
                    <a:pt x="42" y="57"/>
                    <a:pt x="21" y="24"/>
                  </a:cubicBezTo>
                  <a:cubicBezTo>
                    <a:pt x="44" y="65"/>
                    <a:pt x="49" y="97"/>
                    <a:pt x="40" y="134"/>
                  </a:cubicBezTo>
                  <a:close/>
                </a:path>
              </a:pathLst>
            </a:custGeom>
            <a:solidFill>
              <a:srgbClr val="124062"/>
            </a:solidFill>
            <a:ln>
              <a:noFill/>
            </a:ln>
          </p:spPr>
          <p:txBody>
            <a:bodyPr vert="horz" wrap="square" lIns="91440" tIns="45720" rIns="91440" bIns="45720" numCol="1" anchor="ctr" anchorCtr="0" compatLnSpc="1"/>
            <a:lstStyle/>
            <a:p>
              <a:pPr algn="ctr"/>
              <a:endParaRPr lang="bg-BG" sz="1200">
                <a:solidFill>
                  <a:schemeClr val="bg1"/>
                </a:solidFill>
                <a:latin typeface="微软雅黑" panose="020B0503020204020204" charset="-122"/>
                <a:ea typeface="微软雅黑" panose="020B0503020204020204" charset="-122"/>
                <a:sym typeface="Bebas" pitchFamily="2" charset="0"/>
              </a:endParaRPr>
            </a:p>
          </p:txBody>
        </p:sp>
        <p:sp>
          <p:nvSpPr>
            <p:cNvPr id="17" name="Freeform 34"/>
            <p:cNvSpPr/>
            <p:nvPr/>
          </p:nvSpPr>
          <p:spPr bwMode="auto">
            <a:xfrm>
              <a:off x="4549084" y="4277198"/>
              <a:ext cx="581802" cy="898660"/>
            </a:xfrm>
            <a:custGeom>
              <a:avLst/>
              <a:gdLst>
                <a:gd name="T0" fmla="*/ 79 w 321"/>
                <a:gd name="T1" fmla="*/ 23 h 496"/>
                <a:gd name="T2" fmla="*/ 81 w 321"/>
                <a:gd name="T3" fmla="*/ 282 h 496"/>
                <a:gd name="T4" fmla="*/ 232 w 321"/>
                <a:gd name="T5" fmla="*/ 496 h 496"/>
                <a:gd name="T6" fmla="*/ 241 w 321"/>
                <a:gd name="T7" fmla="*/ 77 h 496"/>
                <a:gd name="T8" fmla="*/ 98 w 321"/>
                <a:gd name="T9" fmla="*/ 12 h 496"/>
                <a:gd name="T10" fmla="*/ 226 w 321"/>
                <a:gd name="T11" fmla="*/ 397 h 496"/>
                <a:gd name="T12" fmla="*/ 79 w 321"/>
                <a:gd name="T13" fmla="*/ 23 h 496"/>
              </a:gdLst>
              <a:ahLst/>
              <a:cxnLst>
                <a:cxn ang="0">
                  <a:pos x="T0" y="T1"/>
                </a:cxn>
                <a:cxn ang="0">
                  <a:pos x="T2" y="T3"/>
                </a:cxn>
                <a:cxn ang="0">
                  <a:pos x="T4" y="T5"/>
                </a:cxn>
                <a:cxn ang="0">
                  <a:pos x="T6" y="T7"/>
                </a:cxn>
                <a:cxn ang="0">
                  <a:pos x="T8" y="T9"/>
                </a:cxn>
                <a:cxn ang="0">
                  <a:pos x="T10" y="T11"/>
                </a:cxn>
                <a:cxn ang="0">
                  <a:pos x="T12" y="T13"/>
                </a:cxn>
              </a:cxnLst>
              <a:rect l="0" t="0" r="r" b="b"/>
              <a:pathLst>
                <a:path w="321" h="496">
                  <a:moveTo>
                    <a:pt x="79" y="23"/>
                  </a:moveTo>
                  <a:cubicBezTo>
                    <a:pt x="16" y="109"/>
                    <a:pt x="0" y="208"/>
                    <a:pt x="81" y="282"/>
                  </a:cubicBezTo>
                  <a:cubicBezTo>
                    <a:pt x="160" y="356"/>
                    <a:pt x="215" y="413"/>
                    <a:pt x="232" y="496"/>
                  </a:cubicBezTo>
                  <a:cubicBezTo>
                    <a:pt x="294" y="351"/>
                    <a:pt x="321" y="204"/>
                    <a:pt x="241" y="77"/>
                  </a:cubicBezTo>
                  <a:cubicBezTo>
                    <a:pt x="200" y="12"/>
                    <a:pt x="149" y="0"/>
                    <a:pt x="98" y="12"/>
                  </a:cubicBezTo>
                  <a:cubicBezTo>
                    <a:pt x="181" y="124"/>
                    <a:pt x="221" y="261"/>
                    <a:pt x="226" y="397"/>
                  </a:cubicBezTo>
                  <a:cubicBezTo>
                    <a:pt x="208" y="234"/>
                    <a:pt x="157" y="123"/>
                    <a:pt x="79" y="23"/>
                  </a:cubicBezTo>
                  <a:close/>
                </a:path>
              </a:pathLst>
            </a:custGeom>
            <a:solidFill>
              <a:srgbClr val="124062"/>
            </a:solidFill>
            <a:ln>
              <a:noFill/>
            </a:ln>
          </p:spPr>
          <p:txBody>
            <a:bodyPr vert="horz" wrap="square" lIns="91440" tIns="45720" rIns="91440" bIns="45720" numCol="1" anchor="ctr" anchorCtr="0" compatLnSpc="1"/>
            <a:lstStyle/>
            <a:p>
              <a:pPr algn="ctr"/>
              <a:endParaRPr lang="bg-BG" sz="1200">
                <a:solidFill>
                  <a:schemeClr val="bg1"/>
                </a:solidFill>
                <a:latin typeface="微软雅黑" panose="020B0503020204020204" charset="-122"/>
                <a:ea typeface="微软雅黑" panose="020B0503020204020204" charset="-122"/>
                <a:sym typeface="Bebas" pitchFamily="2" charset="0"/>
              </a:endParaRPr>
            </a:p>
          </p:txBody>
        </p:sp>
      </p:grpSp>
      <p:sp>
        <p:nvSpPr>
          <p:cNvPr id="18" name="Oval 13"/>
          <p:cNvSpPr>
            <a:spLocks noChangeArrowheads="1"/>
          </p:cNvSpPr>
          <p:nvPr/>
        </p:nvSpPr>
        <p:spPr bwMode="auto">
          <a:xfrm>
            <a:off x="961062" y="2490422"/>
            <a:ext cx="489671" cy="489671"/>
          </a:xfrm>
          <a:prstGeom prst="ellipse">
            <a:avLst/>
          </a:prstGeom>
          <a:solidFill>
            <a:srgbClr val="124062"/>
          </a:solidFill>
          <a:ln w="25400">
            <a:noFill/>
          </a:ln>
          <a:effectLst>
            <a:outerShdw blurRad="1016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endParaRPr lang="zh-CN" altLang="en-US" sz="1600">
              <a:solidFill>
                <a:srgbClr val="FEFABC"/>
              </a:solidFill>
              <a:latin typeface="Bebas" pitchFamily="2" charset="0"/>
              <a:ea typeface="微软雅黑" panose="020B0503020204020204" charset="-122"/>
              <a:sym typeface="Bebas" pitchFamily="2" charset="0"/>
            </a:endParaRPr>
          </a:p>
        </p:txBody>
      </p:sp>
      <p:sp>
        <p:nvSpPr>
          <p:cNvPr id="19" name="Oval 14"/>
          <p:cNvSpPr>
            <a:spLocks noChangeArrowheads="1"/>
          </p:cNvSpPr>
          <p:nvPr/>
        </p:nvSpPr>
        <p:spPr bwMode="auto">
          <a:xfrm>
            <a:off x="961062" y="3752784"/>
            <a:ext cx="489671" cy="480687"/>
          </a:xfrm>
          <a:prstGeom prst="ellipse">
            <a:avLst/>
          </a:prstGeom>
          <a:solidFill>
            <a:srgbClr val="537285"/>
          </a:solidFill>
          <a:ln w="25400">
            <a:noFill/>
          </a:ln>
          <a:effectLst>
            <a:outerShdw blurRad="1016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endParaRPr lang="zh-CN" altLang="en-US" sz="1600">
              <a:solidFill>
                <a:srgbClr val="FEFABC"/>
              </a:solidFill>
              <a:latin typeface="Bebas" pitchFamily="2" charset="0"/>
              <a:ea typeface="微软雅黑" panose="020B0503020204020204" charset="-122"/>
              <a:sym typeface="Bebas" pitchFamily="2" charset="0"/>
            </a:endParaRPr>
          </a:p>
        </p:txBody>
      </p:sp>
      <p:sp>
        <p:nvSpPr>
          <p:cNvPr id="20" name="Oval 15"/>
          <p:cNvSpPr>
            <a:spLocks noChangeArrowheads="1"/>
          </p:cNvSpPr>
          <p:nvPr/>
        </p:nvSpPr>
        <p:spPr bwMode="auto">
          <a:xfrm>
            <a:off x="961062" y="5006157"/>
            <a:ext cx="489671" cy="489671"/>
          </a:xfrm>
          <a:prstGeom prst="ellipse">
            <a:avLst/>
          </a:prstGeom>
          <a:solidFill>
            <a:srgbClr val="124062"/>
          </a:solidFill>
          <a:ln w="25400">
            <a:noFill/>
          </a:ln>
          <a:effectLst>
            <a:outerShdw blurRad="1016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endParaRPr lang="zh-CN" altLang="en-US" sz="1600">
              <a:solidFill>
                <a:srgbClr val="FEFABC"/>
              </a:solidFill>
              <a:latin typeface="Bebas" pitchFamily="2" charset="0"/>
              <a:ea typeface="微软雅黑" panose="020B0503020204020204" charset="-122"/>
              <a:sym typeface="Bebas" pitchFamily="2" charset="0"/>
            </a:endParaRPr>
          </a:p>
        </p:txBody>
      </p:sp>
      <p:sp>
        <p:nvSpPr>
          <p:cNvPr id="21" name="Oval 16"/>
          <p:cNvSpPr>
            <a:spLocks noChangeArrowheads="1"/>
          </p:cNvSpPr>
          <p:nvPr/>
        </p:nvSpPr>
        <p:spPr bwMode="auto">
          <a:xfrm>
            <a:off x="10745471" y="2490422"/>
            <a:ext cx="485177" cy="489671"/>
          </a:xfrm>
          <a:prstGeom prst="ellipse">
            <a:avLst/>
          </a:prstGeom>
          <a:solidFill>
            <a:srgbClr val="537285"/>
          </a:solidFill>
          <a:ln w="25400">
            <a:noFill/>
          </a:ln>
          <a:effectLst>
            <a:outerShdw blurRad="1016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endParaRPr lang="zh-CN" altLang="en-US" sz="1600">
              <a:solidFill>
                <a:srgbClr val="FEFABC"/>
              </a:solidFill>
              <a:latin typeface="Bebas" pitchFamily="2" charset="0"/>
              <a:ea typeface="微软雅黑" panose="020B0503020204020204" charset="-122"/>
              <a:sym typeface="Bebas" pitchFamily="2" charset="0"/>
            </a:endParaRPr>
          </a:p>
        </p:txBody>
      </p:sp>
      <p:sp>
        <p:nvSpPr>
          <p:cNvPr id="22" name="Oval 17"/>
          <p:cNvSpPr>
            <a:spLocks noChangeArrowheads="1"/>
          </p:cNvSpPr>
          <p:nvPr/>
        </p:nvSpPr>
        <p:spPr bwMode="auto">
          <a:xfrm>
            <a:off x="10745471" y="3752784"/>
            <a:ext cx="485177" cy="480687"/>
          </a:xfrm>
          <a:prstGeom prst="ellipse">
            <a:avLst/>
          </a:prstGeom>
          <a:solidFill>
            <a:srgbClr val="124062"/>
          </a:solidFill>
          <a:ln w="25400">
            <a:noFill/>
          </a:ln>
          <a:effectLst>
            <a:outerShdw blurRad="1016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endParaRPr lang="zh-CN" altLang="en-US" sz="1600">
              <a:solidFill>
                <a:srgbClr val="FEFABC"/>
              </a:solidFill>
              <a:latin typeface="Bebas" pitchFamily="2" charset="0"/>
              <a:ea typeface="微软雅黑" panose="020B0503020204020204" charset="-122"/>
              <a:sym typeface="Bebas" pitchFamily="2" charset="0"/>
            </a:endParaRPr>
          </a:p>
        </p:txBody>
      </p:sp>
      <p:sp>
        <p:nvSpPr>
          <p:cNvPr id="23" name="Oval 18"/>
          <p:cNvSpPr>
            <a:spLocks noChangeArrowheads="1"/>
          </p:cNvSpPr>
          <p:nvPr/>
        </p:nvSpPr>
        <p:spPr bwMode="auto">
          <a:xfrm>
            <a:off x="10745471" y="5006157"/>
            <a:ext cx="485177" cy="489671"/>
          </a:xfrm>
          <a:prstGeom prst="ellipse">
            <a:avLst/>
          </a:prstGeom>
          <a:solidFill>
            <a:srgbClr val="537285"/>
          </a:solidFill>
          <a:ln w="25400">
            <a:noFill/>
          </a:ln>
          <a:effectLst>
            <a:outerShdw blurRad="1016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endParaRPr lang="zh-CN" altLang="en-US" sz="1600">
              <a:solidFill>
                <a:srgbClr val="FEFABC"/>
              </a:solidFill>
              <a:latin typeface="Bebas" pitchFamily="2" charset="0"/>
              <a:ea typeface="微软雅黑" panose="020B0503020204020204" charset="-122"/>
              <a:sym typeface="Bebas" pitchFamily="2" charset="0"/>
            </a:endParaRPr>
          </a:p>
        </p:txBody>
      </p:sp>
      <p:sp>
        <p:nvSpPr>
          <p:cNvPr id="24" name="Freeform 6"/>
          <p:cNvSpPr>
            <a:spLocks noEditPoints="1"/>
          </p:cNvSpPr>
          <p:nvPr/>
        </p:nvSpPr>
        <p:spPr bwMode="auto">
          <a:xfrm>
            <a:off x="10861013" y="3866082"/>
            <a:ext cx="254092" cy="254090"/>
          </a:xfrm>
          <a:custGeom>
            <a:avLst/>
            <a:gdLst>
              <a:gd name="T0" fmla="*/ 0 w 140"/>
              <a:gd name="T1" fmla="*/ 70 h 140"/>
              <a:gd name="T2" fmla="*/ 140 w 140"/>
              <a:gd name="T3" fmla="*/ 70 h 140"/>
              <a:gd name="T4" fmla="*/ 70 w 140"/>
              <a:gd name="T5" fmla="*/ 130 h 140"/>
              <a:gd name="T6" fmla="*/ 70 w 140"/>
              <a:gd name="T7" fmla="*/ 10 h 140"/>
              <a:gd name="T8" fmla="*/ 70 w 140"/>
              <a:gd name="T9" fmla="*/ 130 h 140"/>
              <a:gd name="T10" fmla="*/ 97 w 140"/>
              <a:gd name="T11" fmla="*/ 48 h 140"/>
              <a:gd name="T12" fmla="*/ 90 w 140"/>
              <a:gd name="T13" fmla="*/ 58 h 140"/>
              <a:gd name="T14" fmla="*/ 70 w 140"/>
              <a:gd name="T15" fmla="*/ 15 h 140"/>
              <a:gd name="T16" fmla="*/ 70 w 140"/>
              <a:gd name="T17" fmla="*/ 125 h 140"/>
              <a:gd name="T18" fmla="*/ 70 w 140"/>
              <a:gd name="T19" fmla="*/ 15 h 140"/>
              <a:gd name="T20" fmla="*/ 70 w 140"/>
              <a:gd name="T21" fmla="*/ 16 h 140"/>
              <a:gd name="T22" fmla="*/ 72 w 140"/>
              <a:gd name="T23" fmla="*/ 26 h 140"/>
              <a:gd name="T24" fmla="*/ 68 w 140"/>
              <a:gd name="T25" fmla="*/ 26 h 140"/>
              <a:gd name="T26" fmla="*/ 79 w 140"/>
              <a:gd name="T27" fmla="*/ 45 h 140"/>
              <a:gd name="T28" fmla="*/ 73 w 140"/>
              <a:gd name="T29" fmla="*/ 45 h 140"/>
              <a:gd name="T30" fmla="*/ 67 w 140"/>
              <a:gd name="T31" fmla="*/ 49 h 140"/>
              <a:gd name="T32" fmla="*/ 76 w 140"/>
              <a:gd name="T33" fmla="*/ 40 h 140"/>
              <a:gd name="T34" fmla="*/ 84 w 140"/>
              <a:gd name="T35" fmla="*/ 48 h 140"/>
              <a:gd name="T36" fmla="*/ 80 w 140"/>
              <a:gd name="T37" fmla="*/ 55 h 140"/>
              <a:gd name="T38" fmla="*/ 73 w 140"/>
              <a:gd name="T39" fmla="*/ 60 h 140"/>
              <a:gd name="T40" fmla="*/ 84 w 140"/>
              <a:gd name="T41" fmla="*/ 61 h 140"/>
              <a:gd name="T42" fmla="*/ 67 w 140"/>
              <a:gd name="T43" fmla="*/ 65 h 140"/>
              <a:gd name="T44" fmla="*/ 72 w 140"/>
              <a:gd name="T45" fmla="*/ 55 h 140"/>
              <a:gd name="T46" fmla="*/ 79 w 140"/>
              <a:gd name="T47" fmla="*/ 50 h 140"/>
              <a:gd name="T48" fmla="*/ 79 w 140"/>
              <a:gd name="T49" fmla="*/ 45 h 140"/>
              <a:gd name="T50" fmla="*/ 44 w 140"/>
              <a:gd name="T51" fmla="*/ 37 h 140"/>
              <a:gd name="T52" fmla="*/ 57 w 140"/>
              <a:gd name="T53" fmla="*/ 54 h 140"/>
              <a:gd name="T54" fmla="*/ 36 w 140"/>
              <a:gd name="T55" fmla="*/ 43 h 140"/>
              <a:gd name="T56" fmla="*/ 26 w 140"/>
              <a:gd name="T57" fmla="*/ 72 h 140"/>
              <a:gd name="T58" fmla="*/ 17 w 140"/>
              <a:gd name="T59" fmla="*/ 70 h 140"/>
              <a:gd name="T60" fmla="*/ 26 w 140"/>
              <a:gd name="T61" fmla="*/ 68 h 140"/>
              <a:gd name="T62" fmla="*/ 26 w 140"/>
              <a:gd name="T63" fmla="*/ 72 h 140"/>
              <a:gd name="T64" fmla="*/ 70 w 140"/>
              <a:gd name="T65" fmla="*/ 124 h 140"/>
              <a:gd name="T66" fmla="*/ 68 w 140"/>
              <a:gd name="T67" fmla="*/ 114 h 140"/>
              <a:gd name="T68" fmla="*/ 72 w 140"/>
              <a:gd name="T69" fmla="*/ 114 h 140"/>
              <a:gd name="T70" fmla="*/ 70 w 140"/>
              <a:gd name="T71" fmla="*/ 107 h 140"/>
              <a:gd name="T72" fmla="*/ 31 w 140"/>
              <a:gd name="T73" fmla="*/ 56 h 140"/>
              <a:gd name="T74" fmla="*/ 49 w 140"/>
              <a:gd name="T75" fmla="*/ 61 h 140"/>
              <a:gd name="T76" fmla="*/ 49 w 140"/>
              <a:gd name="T77" fmla="*/ 68 h 140"/>
              <a:gd name="T78" fmla="*/ 73 w 140"/>
              <a:gd name="T79" fmla="*/ 90 h 140"/>
              <a:gd name="T80" fmla="*/ 70 w 140"/>
              <a:gd name="T81" fmla="*/ 107 h 140"/>
              <a:gd name="T82" fmla="*/ 75 w 140"/>
              <a:gd name="T83" fmla="*/ 89 h 140"/>
              <a:gd name="T84" fmla="*/ 83 w 140"/>
              <a:gd name="T85" fmla="*/ 83 h 140"/>
              <a:gd name="T86" fmla="*/ 96 w 140"/>
              <a:gd name="T87" fmla="*/ 99 h 140"/>
              <a:gd name="T88" fmla="*/ 104 w 140"/>
              <a:gd name="T89" fmla="*/ 62 h 140"/>
              <a:gd name="T90" fmla="*/ 101 w 140"/>
              <a:gd name="T91" fmla="*/ 66 h 140"/>
              <a:gd name="T92" fmla="*/ 97 w 140"/>
              <a:gd name="T93" fmla="*/ 62 h 140"/>
              <a:gd name="T94" fmla="*/ 86 w 140"/>
              <a:gd name="T95" fmla="*/ 57 h 140"/>
              <a:gd name="T96" fmla="*/ 101 w 140"/>
              <a:gd name="T97" fmla="*/ 40 h 140"/>
              <a:gd name="T98" fmla="*/ 104 w 140"/>
              <a:gd name="T99" fmla="*/ 58 h 140"/>
              <a:gd name="T100" fmla="*/ 122 w 140"/>
              <a:gd name="T101" fmla="*/ 72 h 140"/>
              <a:gd name="T102" fmla="*/ 112 w 140"/>
              <a:gd name="T103" fmla="*/ 70 h 140"/>
              <a:gd name="T104" fmla="*/ 122 w 140"/>
              <a:gd name="T105" fmla="*/ 68 h 140"/>
              <a:gd name="T106" fmla="*/ 122 w 140"/>
              <a:gd name="T107" fmla="*/ 7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0" h="140">
                <a:moveTo>
                  <a:pt x="70" y="0"/>
                </a:moveTo>
                <a:cubicBezTo>
                  <a:pt x="32" y="0"/>
                  <a:pt x="0" y="31"/>
                  <a:pt x="0" y="70"/>
                </a:cubicBezTo>
                <a:cubicBezTo>
                  <a:pt x="0" y="109"/>
                  <a:pt x="32" y="140"/>
                  <a:pt x="70" y="140"/>
                </a:cubicBezTo>
                <a:cubicBezTo>
                  <a:pt x="109" y="140"/>
                  <a:pt x="140" y="109"/>
                  <a:pt x="140" y="70"/>
                </a:cubicBezTo>
                <a:cubicBezTo>
                  <a:pt x="140" y="31"/>
                  <a:pt x="109" y="0"/>
                  <a:pt x="70" y="0"/>
                </a:cubicBezTo>
                <a:close/>
                <a:moveTo>
                  <a:pt x="70" y="130"/>
                </a:moveTo>
                <a:cubicBezTo>
                  <a:pt x="37" y="130"/>
                  <a:pt x="11" y="103"/>
                  <a:pt x="11" y="70"/>
                </a:cubicBezTo>
                <a:cubicBezTo>
                  <a:pt x="11" y="37"/>
                  <a:pt x="37" y="10"/>
                  <a:pt x="70" y="10"/>
                </a:cubicBezTo>
                <a:cubicBezTo>
                  <a:pt x="103" y="10"/>
                  <a:pt x="130" y="37"/>
                  <a:pt x="130" y="70"/>
                </a:cubicBezTo>
                <a:cubicBezTo>
                  <a:pt x="130" y="103"/>
                  <a:pt x="103" y="130"/>
                  <a:pt x="70" y="130"/>
                </a:cubicBezTo>
                <a:close/>
                <a:moveTo>
                  <a:pt x="96" y="48"/>
                </a:moveTo>
                <a:cubicBezTo>
                  <a:pt x="97" y="48"/>
                  <a:pt x="97" y="48"/>
                  <a:pt x="97" y="48"/>
                </a:cubicBezTo>
                <a:cubicBezTo>
                  <a:pt x="97" y="58"/>
                  <a:pt x="97" y="58"/>
                  <a:pt x="97" y="58"/>
                </a:cubicBezTo>
                <a:cubicBezTo>
                  <a:pt x="90" y="58"/>
                  <a:pt x="90" y="58"/>
                  <a:pt x="90" y="58"/>
                </a:cubicBezTo>
                <a:lnTo>
                  <a:pt x="96" y="48"/>
                </a:lnTo>
                <a:close/>
                <a:moveTo>
                  <a:pt x="70" y="15"/>
                </a:moveTo>
                <a:cubicBezTo>
                  <a:pt x="40" y="15"/>
                  <a:pt x="15" y="40"/>
                  <a:pt x="15" y="70"/>
                </a:cubicBezTo>
                <a:cubicBezTo>
                  <a:pt x="15" y="100"/>
                  <a:pt x="40" y="125"/>
                  <a:pt x="70" y="125"/>
                </a:cubicBezTo>
                <a:cubicBezTo>
                  <a:pt x="101" y="125"/>
                  <a:pt x="125" y="100"/>
                  <a:pt x="125" y="70"/>
                </a:cubicBezTo>
                <a:cubicBezTo>
                  <a:pt x="125" y="40"/>
                  <a:pt x="101" y="15"/>
                  <a:pt x="70" y="15"/>
                </a:cubicBezTo>
                <a:close/>
                <a:moveTo>
                  <a:pt x="68" y="19"/>
                </a:moveTo>
                <a:cubicBezTo>
                  <a:pt x="68" y="17"/>
                  <a:pt x="69" y="16"/>
                  <a:pt x="70" y="16"/>
                </a:cubicBezTo>
                <a:cubicBezTo>
                  <a:pt x="71" y="16"/>
                  <a:pt x="72" y="17"/>
                  <a:pt x="72" y="19"/>
                </a:cubicBezTo>
                <a:cubicBezTo>
                  <a:pt x="72" y="26"/>
                  <a:pt x="72" y="26"/>
                  <a:pt x="72" y="26"/>
                </a:cubicBezTo>
                <a:cubicBezTo>
                  <a:pt x="72" y="27"/>
                  <a:pt x="71" y="28"/>
                  <a:pt x="70" y="28"/>
                </a:cubicBezTo>
                <a:cubicBezTo>
                  <a:pt x="69" y="28"/>
                  <a:pt x="68" y="27"/>
                  <a:pt x="68" y="26"/>
                </a:cubicBezTo>
                <a:lnTo>
                  <a:pt x="68" y="19"/>
                </a:lnTo>
                <a:close/>
                <a:moveTo>
                  <a:pt x="79" y="45"/>
                </a:moveTo>
                <a:cubicBezTo>
                  <a:pt x="78" y="44"/>
                  <a:pt x="77" y="44"/>
                  <a:pt x="76" y="44"/>
                </a:cubicBezTo>
                <a:cubicBezTo>
                  <a:pt x="75" y="44"/>
                  <a:pt x="74" y="44"/>
                  <a:pt x="73" y="45"/>
                </a:cubicBezTo>
                <a:cubicBezTo>
                  <a:pt x="72" y="46"/>
                  <a:pt x="72" y="47"/>
                  <a:pt x="72" y="49"/>
                </a:cubicBezTo>
                <a:cubicBezTo>
                  <a:pt x="67" y="49"/>
                  <a:pt x="67" y="49"/>
                  <a:pt x="67" y="49"/>
                </a:cubicBezTo>
                <a:cubicBezTo>
                  <a:pt x="67" y="46"/>
                  <a:pt x="68" y="44"/>
                  <a:pt x="69" y="43"/>
                </a:cubicBezTo>
                <a:cubicBezTo>
                  <a:pt x="71" y="41"/>
                  <a:pt x="73" y="40"/>
                  <a:pt x="76" y="40"/>
                </a:cubicBezTo>
                <a:cubicBezTo>
                  <a:pt x="79" y="40"/>
                  <a:pt x="81" y="41"/>
                  <a:pt x="82" y="42"/>
                </a:cubicBezTo>
                <a:cubicBezTo>
                  <a:pt x="84" y="44"/>
                  <a:pt x="84" y="46"/>
                  <a:pt x="84" y="48"/>
                </a:cubicBezTo>
                <a:cubicBezTo>
                  <a:pt x="84" y="50"/>
                  <a:pt x="84" y="51"/>
                  <a:pt x="83" y="52"/>
                </a:cubicBezTo>
                <a:cubicBezTo>
                  <a:pt x="82" y="53"/>
                  <a:pt x="81" y="54"/>
                  <a:pt x="80" y="55"/>
                </a:cubicBezTo>
                <a:cubicBezTo>
                  <a:pt x="75" y="59"/>
                  <a:pt x="75" y="59"/>
                  <a:pt x="75" y="59"/>
                </a:cubicBezTo>
                <a:cubicBezTo>
                  <a:pt x="74" y="59"/>
                  <a:pt x="74" y="59"/>
                  <a:pt x="73" y="60"/>
                </a:cubicBezTo>
                <a:cubicBezTo>
                  <a:pt x="73" y="60"/>
                  <a:pt x="73" y="61"/>
                  <a:pt x="73" y="61"/>
                </a:cubicBezTo>
                <a:cubicBezTo>
                  <a:pt x="84" y="61"/>
                  <a:pt x="84" y="61"/>
                  <a:pt x="84" y="61"/>
                </a:cubicBezTo>
                <a:cubicBezTo>
                  <a:pt x="84" y="65"/>
                  <a:pt x="84" y="65"/>
                  <a:pt x="84" y="65"/>
                </a:cubicBezTo>
                <a:cubicBezTo>
                  <a:pt x="67" y="65"/>
                  <a:pt x="67" y="65"/>
                  <a:pt x="67" y="65"/>
                </a:cubicBezTo>
                <a:cubicBezTo>
                  <a:pt x="67" y="64"/>
                  <a:pt x="67" y="62"/>
                  <a:pt x="68" y="60"/>
                </a:cubicBezTo>
                <a:cubicBezTo>
                  <a:pt x="68" y="58"/>
                  <a:pt x="70" y="57"/>
                  <a:pt x="72" y="55"/>
                </a:cubicBezTo>
                <a:cubicBezTo>
                  <a:pt x="77" y="52"/>
                  <a:pt x="77" y="52"/>
                  <a:pt x="77" y="52"/>
                </a:cubicBezTo>
                <a:cubicBezTo>
                  <a:pt x="77" y="51"/>
                  <a:pt x="78" y="51"/>
                  <a:pt x="79" y="50"/>
                </a:cubicBezTo>
                <a:cubicBezTo>
                  <a:pt x="79" y="50"/>
                  <a:pt x="80" y="49"/>
                  <a:pt x="80" y="48"/>
                </a:cubicBezTo>
                <a:cubicBezTo>
                  <a:pt x="80" y="47"/>
                  <a:pt x="79" y="46"/>
                  <a:pt x="79" y="45"/>
                </a:cubicBezTo>
                <a:close/>
                <a:moveTo>
                  <a:pt x="36" y="43"/>
                </a:moveTo>
                <a:cubicBezTo>
                  <a:pt x="39" y="41"/>
                  <a:pt x="42" y="37"/>
                  <a:pt x="44" y="37"/>
                </a:cubicBezTo>
                <a:cubicBezTo>
                  <a:pt x="47" y="41"/>
                  <a:pt x="51" y="45"/>
                  <a:pt x="54" y="50"/>
                </a:cubicBezTo>
                <a:cubicBezTo>
                  <a:pt x="56" y="51"/>
                  <a:pt x="57" y="52"/>
                  <a:pt x="57" y="54"/>
                </a:cubicBezTo>
                <a:cubicBezTo>
                  <a:pt x="57" y="56"/>
                  <a:pt x="53" y="58"/>
                  <a:pt x="51" y="60"/>
                </a:cubicBezTo>
                <a:cubicBezTo>
                  <a:pt x="46" y="54"/>
                  <a:pt x="41" y="49"/>
                  <a:pt x="36" y="43"/>
                </a:cubicBezTo>
                <a:cubicBezTo>
                  <a:pt x="36" y="43"/>
                  <a:pt x="36" y="43"/>
                  <a:pt x="36" y="43"/>
                </a:cubicBezTo>
                <a:close/>
                <a:moveTo>
                  <a:pt x="26" y="72"/>
                </a:moveTo>
                <a:cubicBezTo>
                  <a:pt x="19" y="72"/>
                  <a:pt x="19" y="72"/>
                  <a:pt x="19" y="72"/>
                </a:cubicBezTo>
                <a:cubicBezTo>
                  <a:pt x="18" y="72"/>
                  <a:pt x="17" y="71"/>
                  <a:pt x="17" y="70"/>
                </a:cubicBezTo>
                <a:cubicBezTo>
                  <a:pt x="17" y="69"/>
                  <a:pt x="18" y="68"/>
                  <a:pt x="19" y="68"/>
                </a:cubicBezTo>
                <a:cubicBezTo>
                  <a:pt x="26" y="68"/>
                  <a:pt x="26" y="68"/>
                  <a:pt x="26" y="68"/>
                </a:cubicBezTo>
                <a:cubicBezTo>
                  <a:pt x="27" y="68"/>
                  <a:pt x="28" y="69"/>
                  <a:pt x="28" y="70"/>
                </a:cubicBezTo>
                <a:cubicBezTo>
                  <a:pt x="28" y="71"/>
                  <a:pt x="27" y="72"/>
                  <a:pt x="26" y="72"/>
                </a:cubicBezTo>
                <a:close/>
                <a:moveTo>
                  <a:pt x="72" y="121"/>
                </a:moveTo>
                <a:cubicBezTo>
                  <a:pt x="72" y="123"/>
                  <a:pt x="71" y="124"/>
                  <a:pt x="70" y="124"/>
                </a:cubicBezTo>
                <a:cubicBezTo>
                  <a:pt x="69" y="124"/>
                  <a:pt x="68" y="123"/>
                  <a:pt x="68" y="121"/>
                </a:cubicBezTo>
                <a:cubicBezTo>
                  <a:pt x="68" y="114"/>
                  <a:pt x="68" y="114"/>
                  <a:pt x="68" y="114"/>
                </a:cubicBezTo>
                <a:cubicBezTo>
                  <a:pt x="68" y="113"/>
                  <a:pt x="69" y="112"/>
                  <a:pt x="70" y="112"/>
                </a:cubicBezTo>
                <a:cubicBezTo>
                  <a:pt x="71" y="112"/>
                  <a:pt x="72" y="113"/>
                  <a:pt x="72" y="114"/>
                </a:cubicBezTo>
                <a:lnTo>
                  <a:pt x="72" y="121"/>
                </a:lnTo>
                <a:close/>
                <a:moveTo>
                  <a:pt x="70" y="107"/>
                </a:moveTo>
                <a:cubicBezTo>
                  <a:pt x="65" y="105"/>
                  <a:pt x="59" y="102"/>
                  <a:pt x="46" y="87"/>
                </a:cubicBezTo>
                <a:cubicBezTo>
                  <a:pt x="33" y="71"/>
                  <a:pt x="31" y="60"/>
                  <a:pt x="31" y="56"/>
                </a:cubicBezTo>
                <a:cubicBezTo>
                  <a:pt x="31" y="52"/>
                  <a:pt x="32" y="48"/>
                  <a:pt x="34" y="44"/>
                </a:cubicBezTo>
                <a:cubicBezTo>
                  <a:pt x="39" y="50"/>
                  <a:pt x="44" y="56"/>
                  <a:pt x="49" y="61"/>
                </a:cubicBezTo>
                <a:cubicBezTo>
                  <a:pt x="49" y="62"/>
                  <a:pt x="48" y="63"/>
                  <a:pt x="48" y="64"/>
                </a:cubicBezTo>
                <a:cubicBezTo>
                  <a:pt x="48" y="64"/>
                  <a:pt x="49" y="67"/>
                  <a:pt x="49" y="68"/>
                </a:cubicBezTo>
                <a:cubicBezTo>
                  <a:pt x="52" y="74"/>
                  <a:pt x="59" y="82"/>
                  <a:pt x="65" y="87"/>
                </a:cubicBezTo>
                <a:cubicBezTo>
                  <a:pt x="68" y="89"/>
                  <a:pt x="71" y="92"/>
                  <a:pt x="73" y="90"/>
                </a:cubicBezTo>
                <a:cubicBezTo>
                  <a:pt x="78" y="96"/>
                  <a:pt x="83" y="102"/>
                  <a:pt x="88" y="108"/>
                </a:cubicBezTo>
                <a:cubicBezTo>
                  <a:pt x="82" y="109"/>
                  <a:pt x="76" y="109"/>
                  <a:pt x="70" y="107"/>
                </a:cubicBezTo>
                <a:close/>
                <a:moveTo>
                  <a:pt x="90" y="106"/>
                </a:moveTo>
                <a:cubicBezTo>
                  <a:pt x="85" y="100"/>
                  <a:pt x="80" y="94"/>
                  <a:pt x="75" y="89"/>
                </a:cubicBezTo>
                <a:cubicBezTo>
                  <a:pt x="75" y="88"/>
                  <a:pt x="75" y="88"/>
                  <a:pt x="75" y="88"/>
                </a:cubicBezTo>
                <a:cubicBezTo>
                  <a:pt x="78" y="86"/>
                  <a:pt x="81" y="82"/>
                  <a:pt x="83" y="83"/>
                </a:cubicBezTo>
                <a:cubicBezTo>
                  <a:pt x="84" y="83"/>
                  <a:pt x="85" y="86"/>
                  <a:pt x="86" y="87"/>
                </a:cubicBezTo>
                <a:cubicBezTo>
                  <a:pt x="89" y="90"/>
                  <a:pt x="94" y="95"/>
                  <a:pt x="96" y="99"/>
                </a:cubicBezTo>
                <a:cubicBezTo>
                  <a:pt x="97" y="101"/>
                  <a:pt x="93" y="104"/>
                  <a:pt x="90" y="106"/>
                </a:cubicBezTo>
                <a:close/>
                <a:moveTo>
                  <a:pt x="104" y="62"/>
                </a:moveTo>
                <a:cubicBezTo>
                  <a:pt x="101" y="62"/>
                  <a:pt x="101" y="62"/>
                  <a:pt x="101" y="62"/>
                </a:cubicBezTo>
                <a:cubicBezTo>
                  <a:pt x="101" y="66"/>
                  <a:pt x="101" y="66"/>
                  <a:pt x="101" y="66"/>
                </a:cubicBezTo>
                <a:cubicBezTo>
                  <a:pt x="97" y="66"/>
                  <a:pt x="97" y="66"/>
                  <a:pt x="97" y="66"/>
                </a:cubicBezTo>
                <a:cubicBezTo>
                  <a:pt x="97" y="62"/>
                  <a:pt x="97" y="62"/>
                  <a:pt x="97" y="62"/>
                </a:cubicBezTo>
                <a:cubicBezTo>
                  <a:pt x="86" y="62"/>
                  <a:pt x="86" y="62"/>
                  <a:pt x="86" y="62"/>
                </a:cubicBezTo>
                <a:cubicBezTo>
                  <a:pt x="86" y="57"/>
                  <a:pt x="86" y="57"/>
                  <a:pt x="86" y="57"/>
                </a:cubicBezTo>
                <a:cubicBezTo>
                  <a:pt x="96" y="40"/>
                  <a:pt x="96" y="40"/>
                  <a:pt x="96" y="40"/>
                </a:cubicBezTo>
                <a:cubicBezTo>
                  <a:pt x="101" y="40"/>
                  <a:pt x="101" y="40"/>
                  <a:pt x="101" y="40"/>
                </a:cubicBezTo>
                <a:cubicBezTo>
                  <a:pt x="101" y="58"/>
                  <a:pt x="101" y="58"/>
                  <a:pt x="101" y="58"/>
                </a:cubicBezTo>
                <a:cubicBezTo>
                  <a:pt x="104" y="58"/>
                  <a:pt x="104" y="58"/>
                  <a:pt x="104" y="58"/>
                </a:cubicBezTo>
                <a:lnTo>
                  <a:pt x="104" y="62"/>
                </a:lnTo>
                <a:close/>
                <a:moveTo>
                  <a:pt x="122" y="72"/>
                </a:moveTo>
                <a:cubicBezTo>
                  <a:pt x="114" y="72"/>
                  <a:pt x="114" y="72"/>
                  <a:pt x="114" y="72"/>
                </a:cubicBezTo>
                <a:cubicBezTo>
                  <a:pt x="113" y="72"/>
                  <a:pt x="112" y="71"/>
                  <a:pt x="112" y="70"/>
                </a:cubicBezTo>
                <a:cubicBezTo>
                  <a:pt x="112" y="69"/>
                  <a:pt x="113" y="68"/>
                  <a:pt x="114" y="68"/>
                </a:cubicBezTo>
                <a:cubicBezTo>
                  <a:pt x="122" y="68"/>
                  <a:pt x="122" y="68"/>
                  <a:pt x="122" y="68"/>
                </a:cubicBezTo>
                <a:cubicBezTo>
                  <a:pt x="123" y="68"/>
                  <a:pt x="124" y="69"/>
                  <a:pt x="124" y="70"/>
                </a:cubicBezTo>
                <a:cubicBezTo>
                  <a:pt x="124" y="71"/>
                  <a:pt x="123" y="72"/>
                  <a:pt x="122" y="72"/>
                </a:cubicBezTo>
                <a:close/>
              </a:path>
            </a:pathLst>
          </a:custGeom>
          <a:solidFill>
            <a:srgbClr val="FEFABC"/>
          </a:solidFill>
          <a:ln>
            <a:noFill/>
          </a:ln>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25" name="Freeform 7"/>
          <p:cNvSpPr>
            <a:spLocks noEditPoints="1"/>
          </p:cNvSpPr>
          <p:nvPr/>
        </p:nvSpPr>
        <p:spPr bwMode="auto">
          <a:xfrm>
            <a:off x="1083646" y="3888997"/>
            <a:ext cx="254092" cy="217244"/>
          </a:xfrm>
          <a:custGeom>
            <a:avLst/>
            <a:gdLst>
              <a:gd name="T0" fmla="*/ 0 w 140"/>
              <a:gd name="T1" fmla="*/ 113 h 120"/>
              <a:gd name="T2" fmla="*/ 15 w 140"/>
              <a:gd name="T3" fmla="*/ 99 h 120"/>
              <a:gd name="T4" fmla="*/ 27 w 140"/>
              <a:gd name="T5" fmla="*/ 0 h 120"/>
              <a:gd name="T6" fmla="*/ 42 w 140"/>
              <a:gd name="T7" fmla="*/ 0 h 120"/>
              <a:gd name="T8" fmla="*/ 42 w 140"/>
              <a:gd name="T9" fmla="*/ 0 h 120"/>
              <a:gd name="T10" fmla="*/ 67 w 140"/>
              <a:gd name="T11" fmla="*/ 99 h 120"/>
              <a:gd name="T12" fmla="*/ 73 w 140"/>
              <a:gd name="T13" fmla="*/ 99 h 120"/>
              <a:gd name="T14" fmla="*/ 97 w 140"/>
              <a:gd name="T15" fmla="*/ 99 h 120"/>
              <a:gd name="T16" fmla="*/ 107 w 140"/>
              <a:gd name="T17" fmla="*/ 0 h 120"/>
              <a:gd name="T18" fmla="*/ 107 w 140"/>
              <a:gd name="T19" fmla="*/ 0 h 120"/>
              <a:gd name="T20" fmla="*/ 119 w 140"/>
              <a:gd name="T21" fmla="*/ 99 h 120"/>
              <a:gd name="T22" fmla="*/ 128 w 140"/>
              <a:gd name="T23" fmla="*/ 0 h 120"/>
              <a:gd name="T24" fmla="*/ 135 w 140"/>
              <a:gd name="T25" fmla="*/ 113 h 120"/>
              <a:gd name="T26" fmla="*/ 51 w 140"/>
              <a:gd name="T27" fmla="*/ 0 h 120"/>
              <a:gd name="T28" fmla="*/ 51 w 140"/>
              <a:gd name="T29" fmla="*/ 0 h 120"/>
              <a:gd name="T30" fmla="*/ 28 w 140"/>
              <a:gd name="T31" fmla="*/ 118 h 120"/>
              <a:gd name="T32" fmla="*/ 14 w 140"/>
              <a:gd name="T33" fmla="*/ 120 h 120"/>
              <a:gd name="T34" fmla="*/ 27 w 140"/>
              <a:gd name="T35" fmla="*/ 105 h 120"/>
              <a:gd name="T36" fmla="*/ 28 w 140"/>
              <a:gd name="T37" fmla="*/ 113 h 120"/>
              <a:gd name="T38" fmla="*/ 23 w 140"/>
              <a:gd name="T39" fmla="*/ 109 h 120"/>
              <a:gd name="T40" fmla="*/ 19 w 140"/>
              <a:gd name="T41" fmla="*/ 110 h 120"/>
              <a:gd name="T42" fmla="*/ 19 w 140"/>
              <a:gd name="T43" fmla="*/ 113 h 120"/>
              <a:gd name="T44" fmla="*/ 24 w 140"/>
              <a:gd name="T45" fmla="*/ 115 h 120"/>
              <a:gd name="T46" fmla="*/ 40 w 140"/>
              <a:gd name="T47" fmla="*/ 118 h 120"/>
              <a:gd name="T48" fmla="*/ 34 w 140"/>
              <a:gd name="T49" fmla="*/ 120 h 120"/>
              <a:gd name="T50" fmla="*/ 40 w 140"/>
              <a:gd name="T51" fmla="*/ 104 h 120"/>
              <a:gd name="T52" fmla="*/ 36 w 140"/>
              <a:gd name="T53" fmla="*/ 114 h 120"/>
              <a:gd name="T54" fmla="*/ 57 w 140"/>
              <a:gd name="T55" fmla="*/ 120 h 120"/>
              <a:gd name="T56" fmla="*/ 53 w 140"/>
              <a:gd name="T57" fmla="*/ 113 h 120"/>
              <a:gd name="T58" fmla="*/ 47 w 140"/>
              <a:gd name="T59" fmla="*/ 120 h 120"/>
              <a:gd name="T60" fmla="*/ 59 w 140"/>
              <a:gd name="T61" fmla="*/ 105 h 120"/>
              <a:gd name="T62" fmla="*/ 59 w 140"/>
              <a:gd name="T63" fmla="*/ 112 h 120"/>
              <a:gd name="T64" fmla="*/ 60 w 140"/>
              <a:gd name="T65" fmla="*/ 115 h 120"/>
              <a:gd name="T66" fmla="*/ 54 w 140"/>
              <a:gd name="T67" fmla="*/ 107 h 120"/>
              <a:gd name="T68" fmla="*/ 55 w 140"/>
              <a:gd name="T69" fmla="*/ 110 h 120"/>
              <a:gd name="T70" fmla="*/ 71 w 140"/>
              <a:gd name="T71" fmla="*/ 116 h 120"/>
              <a:gd name="T72" fmla="*/ 71 w 140"/>
              <a:gd name="T73" fmla="*/ 108 h 120"/>
              <a:gd name="T74" fmla="*/ 78 w 140"/>
              <a:gd name="T75" fmla="*/ 109 h 120"/>
              <a:gd name="T76" fmla="*/ 63 w 140"/>
              <a:gd name="T77" fmla="*/ 112 h 120"/>
              <a:gd name="T78" fmla="*/ 71 w 140"/>
              <a:gd name="T79" fmla="*/ 120 h 120"/>
              <a:gd name="T80" fmla="*/ 78 w 140"/>
              <a:gd name="T81" fmla="*/ 115 h 120"/>
              <a:gd name="T82" fmla="*/ 96 w 140"/>
              <a:gd name="T83" fmla="*/ 112 h 120"/>
              <a:gd name="T84" fmla="*/ 88 w 140"/>
              <a:gd name="T85" fmla="*/ 120 h 120"/>
              <a:gd name="T86" fmla="*/ 80 w 140"/>
              <a:gd name="T87" fmla="*/ 112 h 120"/>
              <a:gd name="T88" fmla="*/ 91 w 140"/>
              <a:gd name="T89" fmla="*/ 112 h 120"/>
              <a:gd name="T90" fmla="*/ 84 w 140"/>
              <a:gd name="T91" fmla="*/ 112 h 120"/>
              <a:gd name="T92" fmla="*/ 91 w 140"/>
              <a:gd name="T93" fmla="*/ 112 h 120"/>
              <a:gd name="T94" fmla="*/ 110 w 140"/>
              <a:gd name="T95" fmla="*/ 118 h 120"/>
              <a:gd name="T96" fmla="*/ 98 w 140"/>
              <a:gd name="T97" fmla="*/ 120 h 120"/>
              <a:gd name="T98" fmla="*/ 109 w 140"/>
              <a:gd name="T99" fmla="*/ 105 h 120"/>
              <a:gd name="T100" fmla="*/ 107 w 140"/>
              <a:gd name="T101" fmla="*/ 109 h 120"/>
              <a:gd name="T102" fmla="*/ 104 w 140"/>
              <a:gd name="T103" fmla="*/ 116 h 120"/>
              <a:gd name="T104" fmla="*/ 120 w 140"/>
              <a:gd name="T105" fmla="*/ 113 h 120"/>
              <a:gd name="T106" fmla="*/ 120 w 140"/>
              <a:gd name="T107" fmla="*/ 108 h 120"/>
              <a:gd name="T108" fmla="*/ 115 w 140"/>
              <a:gd name="T109" fmla="*/ 118 h 120"/>
              <a:gd name="T110" fmla="*/ 128 w 140"/>
              <a:gd name="T111"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 h="120">
                <a:moveTo>
                  <a:pt x="0" y="0"/>
                </a:moveTo>
                <a:cubicBezTo>
                  <a:pt x="7" y="0"/>
                  <a:pt x="7" y="0"/>
                  <a:pt x="7" y="0"/>
                </a:cubicBezTo>
                <a:cubicBezTo>
                  <a:pt x="7" y="113"/>
                  <a:pt x="7" y="113"/>
                  <a:pt x="7" y="113"/>
                </a:cubicBezTo>
                <a:cubicBezTo>
                  <a:pt x="0" y="113"/>
                  <a:pt x="0" y="113"/>
                  <a:pt x="0" y="113"/>
                </a:cubicBezTo>
                <a:lnTo>
                  <a:pt x="0" y="0"/>
                </a:lnTo>
                <a:close/>
                <a:moveTo>
                  <a:pt x="21" y="0"/>
                </a:moveTo>
                <a:cubicBezTo>
                  <a:pt x="15" y="0"/>
                  <a:pt x="15" y="0"/>
                  <a:pt x="15" y="0"/>
                </a:cubicBezTo>
                <a:cubicBezTo>
                  <a:pt x="15" y="99"/>
                  <a:pt x="15" y="99"/>
                  <a:pt x="15" y="99"/>
                </a:cubicBezTo>
                <a:cubicBezTo>
                  <a:pt x="21" y="99"/>
                  <a:pt x="21" y="99"/>
                  <a:pt x="21" y="99"/>
                </a:cubicBezTo>
                <a:lnTo>
                  <a:pt x="21" y="0"/>
                </a:lnTo>
                <a:close/>
                <a:moveTo>
                  <a:pt x="31" y="0"/>
                </a:moveTo>
                <a:cubicBezTo>
                  <a:pt x="27" y="0"/>
                  <a:pt x="27" y="0"/>
                  <a:pt x="27" y="0"/>
                </a:cubicBezTo>
                <a:cubicBezTo>
                  <a:pt x="27" y="99"/>
                  <a:pt x="27" y="99"/>
                  <a:pt x="27" y="99"/>
                </a:cubicBezTo>
                <a:cubicBezTo>
                  <a:pt x="31" y="99"/>
                  <a:pt x="31" y="99"/>
                  <a:pt x="31" y="99"/>
                </a:cubicBezTo>
                <a:lnTo>
                  <a:pt x="31" y="0"/>
                </a:lnTo>
                <a:close/>
                <a:moveTo>
                  <a:pt x="42" y="0"/>
                </a:moveTo>
                <a:cubicBezTo>
                  <a:pt x="37" y="0"/>
                  <a:pt x="37" y="0"/>
                  <a:pt x="37" y="0"/>
                </a:cubicBezTo>
                <a:cubicBezTo>
                  <a:pt x="37" y="99"/>
                  <a:pt x="37" y="99"/>
                  <a:pt x="37" y="99"/>
                </a:cubicBezTo>
                <a:cubicBezTo>
                  <a:pt x="42" y="99"/>
                  <a:pt x="42" y="99"/>
                  <a:pt x="42" y="99"/>
                </a:cubicBezTo>
                <a:lnTo>
                  <a:pt x="42" y="0"/>
                </a:lnTo>
                <a:close/>
                <a:moveTo>
                  <a:pt x="67" y="0"/>
                </a:moveTo>
                <a:cubicBezTo>
                  <a:pt x="61" y="0"/>
                  <a:pt x="61" y="0"/>
                  <a:pt x="61" y="0"/>
                </a:cubicBezTo>
                <a:cubicBezTo>
                  <a:pt x="61" y="99"/>
                  <a:pt x="61" y="99"/>
                  <a:pt x="61" y="99"/>
                </a:cubicBezTo>
                <a:cubicBezTo>
                  <a:pt x="67" y="99"/>
                  <a:pt x="67" y="99"/>
                  <a:pt x="67" y="99"/>
                </a:cubicBezTo>
                <a:lnTo>
                  <a:pt x="67" y="0"/>
                </a:lnTo>
                <a:close/>
                <a:moveTo>
                  <a:pt x="77" y="0"/>
                </a:moveTo>
                <a:cubicBezTo>
                  <a:pt x="73" y="0"/>
                  <a:pt x="73" y="0"/>
                  <a:pt x="73" y="0"/>
                </a:cubicBezTo>
                <a:cubicBezTo>
                  <a:pt x="73" y="99"/>
                  <a:pt x="73" y="99"/>
                  <a:pt x="73" y="99"/>
                </a:cubicBezTo>
                <a:cubicBezTo>
                  <a:pt x="77" y="99"/>
                  <a:pt x="77" y="99"/>
                  <a:pt x="77" y="99"/>
                </a:cubicBezTo>
                <a:lnTo>
                  <a:pt x="77" y="0"/>
                </a:lnTo>
                <a:close/>
                <a:moveTo>
                  <a:pt x="88" y="99"/>
                </a:moveTo>
                <a:cubicBezTo>
                  <a:pt x="97" y="99"/>
                  <a:pt x="97" y="99"/>
                  <a:pt x="97" y="99"/>
                </a:cubicBezTo>
                <a:cubicBezTo>
                  <a:pt x="97" y="0"/>
                  <a:pt x="97" y="0"/>
                  <a:pt x="97" y="0"/>
                </a:cubicBezTo>
                <a:cubicBezTo>
                  <a:pt x="88" y="0"/>
                  <a:pt x="88" y="0"/>
                  <a:pt x="88" y="0"/>
                </a:cubicBezTo>
                <a:lnTo>
                  <a:pt x="88" y="99"/>
                </a:lnTo>
                <a:close/>
                <a:moveTo>
                  <a:pt x="107" y="0"/>
                </a:moveTo>
                <a:cubicBezTo>
                  <a:pt x="105" y="0"/>
                  <a:pt x="105" y="0"/>
                  <a:pt x="105" y="0"/>
                </a:cubicBezTo>
                <a:cubicBezTo>
                  <a:pt x="105" y="99"/>
                  <a:pt x="105" y="99"/>
                  <a:pt x="105" y="99"/>
                </a:cubicBezTo>
                <a:cubicBezTo>
                  <a:pt x="107" y="99"/>
                  <a:pt x="107" y="99"/>
                  <a:pt x="107" y="99"/>
                </a:cubicBezTo>
                <a:lnTo>
                  <a:pt x="107" y="0"/>
                </a:lnTo>
                <a:close/>
                <a:moveTo>
                  <a:pt x="119" y="0"/>
                </a:moveTo>
                <a:cubicBezTo>
                  <a:pt x="112" y="0"/>
                  <a:pt x="112" y="0"/>
                  <a:pt x="112" y="0"/>
                </a:cubicBezTo>
                <a:cubicBezTo>
                  <a:pt x="112" y="99"/>
                  <a:pt x="112" y="99"/>
                  <a:pt x="112" y="99"/>
                </a:cubicBezTo>
                <a:cubicBezTo>
                  <a:pt x="119" y="99"/>
                  <a:pt x="119" y="99"/>
                  <a:pt x="119" y="99"/>
                </a:cubicBezTo>
                <a:lnTo>
                  <a:pt x="119" y="0"/>
                </a:lnTo>
                <a:close/>
                <a:moveTo>
                  <a:pt x="124" y="99"/>
                </a:moveTo>
                <a:cubicBezTo>
                  <a:pt x="128" y="99"/>
                  <a:pt x="128" y="99"/>
                  <a:pt x="128" y="99"/>
                </a:cubicBezTo>
                <a:cubicBezTo>
                  <a:pt x="128" y="0"/>
                  <a:pt x="128" y="0"/>
                  <a:pt x="128" y="0"/>
                </a:cubicBezTo>
                <a:cubicBezTo>
                  <a:pt x="124" y="0"/>
                  <a:pt x="124" y="0"/>
                  <a:pt x="124" y="0"/>
                </a:cubicBezTo>
                <a:lnTo>
                  <a:pt x="124" y="99"/>
                </a:lnTo>
                <a:close/>
                <a:moveTo>
                  <a:pt x="135" y="0"/>
                </a:moveTo>
                <a:cubicBezTo>
                  <a:pt x="135" y="113"/>
                  <a:pt x="135" y="113"/>
                  <a:pt x="135" y="113"/>
                </a:cubicBezTo>
                <a:cubicBezTo>
                  <a:pt x="140" y="113"/>
                  <a:pt x="140" y="113"/>
                  <a:pt x="140" y="113"/>
                </a:cubicBezTo>
                <a:cubicBezTo>
                  <a:pt x="140" y="0"/>
                  <a:pt x="140" y="0"/>
                  <a:pt x="140" y="0"/>
                </a:cubicBezTo>
                <a:lnTo>
                  <a:pt x="135" y="0"/>
                </a:lnTo>
                <a:close/>
                <a:moveTo>
                  <a:pt x="51" y="0"/>
                </a:moveTo>
                <a:cubicBezTo>
                  <a:pt x="49" y="0"/>
                  <a:pt x="49" y="0"/>
                  <a:pt x="49" y="0"/>
                </a:cubicBezTo>
                <a:cubicBezTo>
                  <a:pt x="49" y="99"/>
                  <a:pt x="49" y="99"/>
                  <a:pt x="49" y="99"/>
                </a:cubicBezTo>
                <a:cubicBezTo>
                  <a:pt x="51" y="99"/>
                  <a:pt x="51" y="99"/>
                  <a:pt x="51" y="99"/>
                </a:cubicBezTo>
                <a:lnTo>
                  <a:pt x="51" y="0"/>
                </a:lnTo>
                <a:close/>
                <a:moveTo>
                  <a:pt x="28" y="113"/>
                </a:moveTo>
                <a:cubicBezTo>
                  <a:pt x="28" y="113"/>
                  <a:pt x="28" y="114"/>
                  <a:pt x="28" y="115"/>
                </a:cubicBezTo>
                <a:cubicBezTo>
                  <a:pt x="28" y="116"/>
                  <a:pt x="28" y="117"/>
                  <a:pt x="28" y="117"/>
                </a:cubicBezTo>
                <a:cubicBezTo>
                  <a:pt x="28" y="118"/>
                  <a:pt x="28" y="118"/>
                  <a:pt x="28" y="118"/>
                </a:cubicBezTo>
                <a:cubicBezTo>
                  <a:pt x="27" y="118"/>
                  <a:pt x="27" y="119"/>
                  <a:pt x="26" y="119"/>
                </a:cubicBezTo>
                <a:cubicBezTo>
                  <a:pt x="26" y="119"/>
                  <a:pt x="25" y="119"/>
                  <a:pt x="25" y="119"/>
                </a:cubicBezTo>
                <a:cubicBezTo>
                  <a:pt x="24" y="120"/>
                  <a:pt x="23" y="120"/>
                  <a:pt x="22" y="120"/>
                </a:cubicBezTo>
                <a:cubicBezTo>
                  <a:pt x="14" y="120"/>
                  <a:pt x="14" y="120"/>
                  <a:pt x="14" y="120"/>
                </a:cubicBezTo>
                <a:cubicBezTo>
                  <a:pt x="14" y="118"/>
                  <a:pt x="14" y="118"/>
                  <a:pt x="14" y="118"/>
                </a:cubicBezTo>
                <a:cubicBezTo>
                  <a:pt x="14" y="104"/>
                  <a:pt x="14" y="104"/>
                  <a:pt x="14" y="104"/>
                </a:cubicBezTo>
                <a:cubicBezTo>
                  <a:pt x="23" y="104"/>
                  <a:pt x="23" y="104"/>
                  <a:pt x="23" y="104"/>
                </a:cubicBezTo>
                <a:cubicBezTo>
                  <a:pt x="25" y="104"/>
                  <a:pt x="26" y="105"/>
                  <a:pt x="27" y="105"/>
                </a:cubicBezTo>
                <a:cubicBezTo>
                  <a:pt x="27" y="106"/>
                  <a:pt x="28" y="107"/>
                  <a:pt x="28" y="108"/>
                </a:cubicBezTo>
                <a:cubicBezTo>
                  <a:pt x="28" y="109"/>
                  <a:pt x="27" y="110"/>
                  <a:pt x="27" y="110"/>
                </a:cubicBezTo>
                <a:cubicBezTo>
                  <a:pt x="27" y="111"/>
                  <a:pt x="26" y="111"/>
                  <a:pt x="25" y="111"/>
                </a:cubicBezTo>
                <a:cubicBezTo>
                  <a:pt x="26" y="112"/>
                  <a:pt x="27" y="112"/>
                  <a:pt x="28" y="113"/>
                </a:cubicBezTo>
                <a:close/>
                <a:moveTo>
                  <a:pt x="19" y="110"/>
                </a:moveTo>
                <a:cubicBezTo>
                  <a:pt x="21" y="110"/>
                  <a:pt x="21" y="110"/>
                  <a:pt x="21" y="110"/>
                </a:cubicBezTo>
                <a:cubicBezTo>
                  <a:pt x="22" y="110"/>
                  <a:pt x="22" y="110"/>
                  <a:pt x="23" y="110"/>
                </a:cubicBezTo>
                <a:cubicBezTo>
                  <a:pt x="23" y="110"/>
                  <a:pt x="23" y="109"/>
                  <a:pt x="23" y="109"/>
                </a:cubicBezTo>
                <a:cubicBezTo>
                  <a:pt x="23" y="108"/>
                  <a:pt x="23" y="108"/>
                  <a:pt x="23" y="108"/>
                </a:cubicBezTo>
                <a:cubicBezTo>
                  <a:pt x="22" y="107"/>
                  <a:pt x="22" y="107"/>
                  <a:pt x="21" y="107"/>
                </a:cubicBezTo>
                <a:cubicBezTo>
                  <a:pt x="19" y="107"/>
                  <a:pt x="19" y="107"/>
                  <a:pt x="19" y="107"/>
                </a:cubicBezTo>
                <a:lnTo>
                  <a:pt x="19" y="110"/>
                </a:lnTo>
                <a:close/>
                <a:moveTo>
                  <a:pt x="24" y="115"/>
                </a:moveTo>
                <a:cubicBezTo>
                  <a:pt x="24" y="114"/>
                  <a:pt x="24" y="114"/>
                  <a:pt x="23" y="114"/>
                </a:cubicBezTo>
                <a:cubicBezTo>
                  <a:pt x="23" y="113"/>
                  <a:pt x="22" y="113"/>
                  <a:pt x="21" y="113"/>
                </a:cubicBezTo>
                <a:cubicBezTo>
                  <a:pt x="19" y="113"/>
                  <a:pt x="19" y="113"/>
                  <a:pt x="19" y="113"/>
                </a:cubicBezTo>
                <a:cubicBezTo>
                  <a:pt x="19" y="116"/>
                  <a:pt x="19" y="116"/>
                  <a:pt x="19" y="116"/>
                </a:cubicBezTo>
                <a:cubicBezTo>
                  <a:pt x="21" y="116"/>
                  <a:pt x="21" y="116"/>
                  <a:pt x="21" y="116"/>
                </a:cubicBezTo>
                <a:cubicBezTo>
                  <a:pt x="22" y="116"/>
                  <a:pt x="23" y="116"/>
                  <a:pt x="23" y="116"/>
                </a:cubicBezTo>
                <a:cubicBezTo>
                  <a:pt x="24" y="116"/>
                  <a:pt x="24" y="115"/>
                  <a:pt x="24" y="115"/>
                </a:cubicBezTo>
                <a:close/>
                <a:moveTo>
                  <a:pt x="45" y="118"/>
                </a:moveTo>
                <a:cubicBezTo>
                  <a:pt x="46" y="120"/>
                  <a:pt x="46" y="120"/>
                  <a:pt x="46" y="120"/>
                </a:cubicBezTo>
                <a:cubicBezTo>
                  <a:pt x="41" y="120"/>
                  <a:pt x="41" y="120"/>
                  <a:pt x="41" y="120"/>
                </a:cubicBezTo>
                <a:cubicBezTo>
                  <a:pt x="40" y="118"/>
                  <a:pt x="40" y="118"/>
                  <a:pt x="40" y="118"/>
                </a:cubicBezTo>
                <a:cubicBezTo>
                  <a:pt x="40" y="117"/>
                  <a:pt x="40" y="117"/>
                  <a:pt x="40" y="117"/>
                </a:cubicBezTo>
                <a:cubicBezTo>
                  <a:pt x="35" y="117"/>
                  <a:pt x="35" y="117"/>
                  <a:pt x="35" y="117"/>
                </a:cubicBezTo>
                <a:cubicBezTo>
                  <a:pt x="34" y="118"/>
                  <a:pt x="34" y="118"/>
                  <a:pt x="34" y="118"/>
                </a:cubicBezTo>
                <a:cubicBezTo>
                  <a:pt x="34" y="120"/>
                  <a:pt x="34" y="120"/>
                  <a:pt x="34" y="120"/>
                </a:cubicBezTo>
                <a:cubicBezTo>
                  <a:pt x="29" y="120"/>
                  <a:pt x="29" y="120"/>
                  <a:pt x="29" y="120"/>
                </a:cubicBezTo>
                <a:cubicBezTo>
                  <a:pt x="30" y="118"/>
                  <a:pt x="30" y="118"/>
                  <a:pt x="30" y="118"/>
                </a:cubicBezTo>
                <a:cubicBezTo>
                  <a:pt x="35" y="104"/>
                  <a:pt x="35" y="104"/>
                  <a:pt x="35" y="104"/>
                </a:cubicBezTo>
                <a:cubicBezTo>
                  <a:pt x="40" y="104"/>
                  <a:pt x="40" y="104"/>
                  <a:pt x="40" y="104"/>
                </a:cubicBezTo>
                <a:lnTo>
                  <a:pt x="45" y="118"/>
                </a:lnTo>
                <a:close/>
                <a:moveTo>
                  <a:pt x="39" y="114"/>
                </a:moveTo>
                <a:cubicBezTo>
                  <a:pt x="37" y="108"/>
                  <a:pt x="37" y="108"/>
                  <a:pt x="37" y="108"/>
                </a:cubicBezTo>
                <a:cubicBezTo>
                  <a:pt x="36" y="114"/>
                  <a:pt x="36" y="114"/>
                  <a:pt x="36" y="114"/>
                </a:cubicBezTo>
                <a:lnTo>
                  <a:pt x="39" y="114"/>
                </a:lnTo>
                <a:close/>
                <a:moveTo>
                  <a:pt x="62" y="118"/>
                </a:moveTo>
                <a:cubicBezTo>
                  <a:pt x="62" y="120"/>
                  <a:pt x="62" y="120"/>
                  <a:pt x="62" y="120"/>
                </a:cubicBezTo>
                <a:cubicBezTo>
                  <a:pt x="57" y="120"/>
                  <a:pt x="57" y="120"/>
                  <a:pt x="57" y="120"/>
                </a:cubicBezTo>
                <a:cubicBezTo>
                  <a:pt x="56" y="118"/>
                  <a:pt x="56" y="118"/>
                  <a:pt x="56" y="118"/>
                </a:cubicBezTo>
                <a:cubicBezTo>
                  <a:pt x="55" y="115"/>
                  <a:pt x="55" y="115"/>
                  <a:pt x="55" y="115"/>
                </a:cubicBezTo>
                <a:cubicBezTo>
                  <a:pt x="54" y="114"/>
                  <a:pt x="54" y="114"/>
                  <a:pt x="54" y="114"/>
                </a:cubicBezTo>
                <a:cubicBezTo>
                  <a:pt x="53" y="114"/>
                  <a:pt x="53" y="113"/>
                  <a:pt x="53" y="113"/>
                </a:cubicBezTo>
                <a:cubicBezTo>
                  <a:pt x="52" y="113"/>
                  <a:pt x="52" y="113"/>
                  <a:pt x="52" y="113"/>
                </a:cubicBezTo>
                <a:cubicBezTo>
                  <a:pt x="52" y="118"/>
                  <a:pt x="52" y="118"/>
                  <a:pt x="52" y="118"/>
                </a:cubicBezTo>
                <a:cubicBezTo>
                  <a:pt x="52" y="120"/>
                  <a:pt x="52" y="120"/>
                  <a:pt x="52" y="120"/>
                </a:cubicBezTo>
                <a:cubicBezTo>
                  <a:pt x="47" y="120"/>
                  <a:pt x="47" y="120"/>
                  <a:pt x="47" y="120"/>
                </a:cubicBezTo>
                <a:cubicBezTo>
                  <a:pt x="47" y="118"/>
                  <a:pt x="47" y="118"/>
                  <a:pt x="47" y="118"/>
                </a:cubicBezTo>
                <a:cubicBezTo>
                  <a:pt x="47" y="104"/>
                  <a:pt x="47" y="104"/>
                  <a:pt x="47" y="104"/>
                </a:cubicBezTo>
                <a:cubicBezTo>
                  <a:pt x="55" y="104"/>
                  <a:pt x="55" y="104"/>
                  <a:pt x="55" y="104"/>
                </a:cubicBezTo>
                <a:cubicBezTo>
                  <a:pt x="57" y="104"/>
                  <a:pt x="58" y="104"/>
                  <a:pt x="59" y="105"/>
                </a:cubicBezTo>
                <a:cubicBezTo>
                  <a:pt x="59" y="105"/>
                  <a:pt x="60" y="105"/>
                  <a:pt x="61" y="106"/>
                </a:cubicBezTo>
                <a:cubicBezTo>
                  <a:pt x="61" y="107"/>
                  <a:pt x="61" y="108"/>
                  <a:pt x="61" y="109"/>
                </a:cubicBezTo>
                <a:cubicBezTo>
                  <a:pt x="61" y="109"/>
                  <a:pt x="61" y="110"/>
                  <a:pt x="61" y="111"/>
                </a:cubicBezTo>
                <a:cubicBezTo>
                  <a:pt x="60" y="111"/>
                  <a:pt x="60" y="112"/>
                  <a:pt x="59" y="112"/>
                </a:cubicBezTo>
                <a:cubicBezTo>
                  <a:pt x="59" y="112"/>
                  <a:pt x="58" y="113"/>
                  <a:pt x="57" y="113"/>
                </a:cubicBezTo>
                <a:cubicBezTo>
                  <a:pt x="58" y="113"/>
                  <a:pt x="58" y="113"/>
                  <a:pt x="59" y="113"/>
                </a:cubicBezTo>
                <a:cubicBezTo>
                  <a:pt x="59" y="114"/>
                  <a:pt x="59" y="114"/>
                  <a:pt x="59" y="114"/>
                </a:cubicBezTo>
                <a:cubicBezTo>
                  <a:pt x="60" y="115"/>
                  <a:pt x="60" y="115"/>
                  <a:pt x="60" y="115"/>
                </a:cubicBezTo>
                <a:lnTo>
                  <a:pt x="62" y="118"/>
                </a:lnTo>
                <a:close/>
                <a:moveTo>
                  <a:pt x="56" y="109"/>
                </a:moveTo>
                <a:cubicBezTo>
                  <a:pt x="56" y="108"/>
                  <a:pt x="56" y="108"/>
                  <a:pt x="56" y="108"/>
                </a:cubicBezTo>
                <a:cubicBezTo>
                  <a:pt x="56" y="108"/>
                  <a:pt x="55" y="107"/>
                  <a:pt x="54" y="107"/>
                </a:cubicBezTo>
                <a:cubicBezTo>
                  <a:pt x="52" y="107"/>
                  <a:pt x="52" y="107"/>
                  <a:pt x="52" y="107"/>
                </a:cubicBezTo>
                <a:cubicBezTo>
                  <a:pt x="52" y="110"/>
                  <a:pt x="52" y="110"/>
                  <a:pt x="52" y="110"/>
                </a:cubicBezTo>
                <a:cubicBezTo>
                  <a:pt x="54" y="110"/>
                  <a:pt x="54" y="110"/>
                  <a:pt x="54" y="110"/>
                </a:cubicBezTo>
                <a:cubicBezTo>
                  <a:pt x="54" y="110"/>
                  <a:pt x="55" y="110"/>
                  <a:pt x="55" y="110"/>
                </a:cubicBezTo>
                <a:cubicBezTo>
                  <a:pt x="56" y="110"/>
                  <a:pt x="56" y="110"/>
                  <a:pt x="56" y="110"/>
                </a:cubicBezTo>
                <a:cubicBezTo>
                  <a:pt x="56" y="110"/>
                  <a:pt x="56" y="109"/>
                  <a:pt x="56" y="109"/>
                </a:cubicBezTo>
                <a:close/>
                <a:moveTo>
                  <a:pt x="73" y="116"/>
                </a:moveTo>
                <a:cubicBezTo>
                  <a:pt x="72" y="116"/>
                  <a:pt x="72" y="116"/>
                  <a:pt x="71" y="116"/>
                </a:cubicBezTo>
                <a:cubicBezTo>
                  <a:pt x="70" y="116"/>
                  <a:pt x="69" y="116"/>
                  <a:pt x="69" y="115"/>
                </a:cubicBezTo>
                <a:cubicBezTo>
                  <a:pt x="68" y="115"/>
                  <a:pt x="68" y="114"/>
                  <a:pt x="68" y="112"/>
                </a:cubicBezTo>
                <a:cubicBezTo>
                  <a:pt x="68" y="111"/>
                  <a:pt x="68" y="109"/>
                  <a:pt x="68" y="109"/>
                </a:cubicBezTo>
                <a:cubicBezTo>
                  <a:pt x="69" y="108"/>
                  <a:pt x="70" y="108"/>
                  <a:pt x="71" y="108"/>
                </a:cubicBezTo>
                <a:cubicBezTo>
                  <a:pt x="71" y="108"/>
                  <a:pt x="72" y="108"/>
                  <a:pt x="72" y="108"/>
                </a:cubicBezTo>
                <a:cubicBezTo>
                  <a:pt x="73" y="108"/>
                  <a:pt x="73" y="108"/>
                  <a:pt x="73" y="109"/>
                </a:cubicBezTo>
                <a:cubicBezTo>
                  <a:pt x="73" y="109"/>
                  <a:pt x="74" y="109"/>
                  <a:pt x="74" y="110"/>
                </a:cubicBezTo>
                <a:cubicBezTo>
                  <a:pt x="78" y="109"/>
                  <a:pt x="78" y="109"/>
                  <a:pt x="78" y="109"/>
                </a:cubicBezTo>
                <a:cubicBezTo>
                  <a:pt x="77" y="107"/>
                  <a:pt x="77" y="106"/>
                  <a:pt x="75" y="105"/>
                </a:cubicBezTo>
                <a:cubicBezTo>
                  <a:pt x="74" y="104"/>
                  <a:pt x="73" y="104"/>
                  <a:pt x="71" y="104"/>
                </a:cubicBezTo>
                <a:cubicBezTo>
                  <a:pt x="68" y="104"/>
                  <a:pt x="66" y="105"/>
                  <a:pt x="65" y="106"/>
                </a:cubicBezTo>
                <a:cubicBezTo>
                  <a:pt x="64" y="107"/>
                  <a:pt x="63" y="109"/>
                  <a:pt x="63" y="112"/>
                </a:cubicBezTo>
                <a:cubicBezTo>
                  <a:pt x="63" y="114"/>
                  <a:pt x="63" y="115"/>
                  <a:pt x="64" y="117"/>
                </a:cubicBezTo>
                <a:cubicBezTo>
                  <a:pt x="64" y="117"/>
                  <a:pt x="65" y="117"/>
                  <a:pt x="65" y="118"/>
                </a:cubicBezTo>
                <a:cubicBezTo>
                  <a:pt x="66" y="118"/>
                  <a:pt x="66" y="119"/>
                  <a:pt x="67" y="119"/>
                </a:cubicBezTo>
                <a:cubicBezTo>
                  <a:pt x="68" y="120"/>
                  <a:pt x="69" y="120"/>
                  <a:pt x="71" y="120"/>
                </a:cubicBezTo>
                <a:cubicBezTo>
                  <a:pt x="72" y="120"/>
                  <a:pt x="74" y="120"/>
                  <a:pt x="74" y="119"/>
                </a:cubicBezTo>
                <a:cubicBezTo>
                  <a:pt x="75" y="119"/>
                  <a:pt x="76" y="118"/>
                  <a:pt x="76" y="118"/>
                </a:cubicBezTo>
                <a:cubicBezTo>
                  <a:pt x="77" y="118"/>
                  <a:pt x="77" y="118"/>
                  <a:pt x="77" y="118"/>
                </a:cubicBezTo>
                <a:cubicBezTo>
                  <a:pt x="77" y="117"/>
                  <a:pt x="78" y="116"/>
                  <a:pt x="78" y="115"/>
                </a:cubicBezTo>
                <a:cubicBezTo>
                  <a:pt x="74" y="113"/>
                  <a:pt x="74" y="113"/>
                  <a:pt x="74" y="113"/>
                </a:cubicBezTo>
                <a:cubicBezTo>
                  <a:pt x="74" y="114"/>
                  <a:pt x="73" y="115"/>
                  <a:pt x="73" y="116"/>
                </a:cubicBezTo>
                <a:close/>
                <a:moveTo>
                  <a:pt x="94" y="106"/>
                </a:moveTo>
                <a:cubicBezTo>
                  <a:pt x="95" y="107"/>
                  <a:pt x="96" y="109"/>
                  <a:pt x="96" y="112"/>
                </a:cubicBezTo>
                <a:cubicBezTo>
                  <a:pt x="96" y="114"/>
                  <a:pt x="95" y="115"/>
                  <a:pt x="95" y="116"/>
                </a:cubicBezTo>
                <a:cubicBezTo>
                  <a:pt x="94" y="117"/>
                  <a:pt x="94" y="117"/>
                  <a:pt x="94" y="118"/>
                </a:cubicBezTo>
                <a:cubicBezTo>
                  <a:pt x="93" y="118"/>
                  <a:pt x="93" y="119"/>
                  <a:pt x="92" y="119"/>
                </a:cubicBezTo>
                <a:cubicBezTo>
                  <a:pt x="91" y="120"/>
                  <a:pt x="90" y="120"/>
                  <a:pt x="88" y="120"/>
                </a:cubicBezTo>
                <a:cubicBezTo>
                  <a:pt x="86" y="120"/>
                  <a:pt x="85" y="120"/>
                  <a:pt x="84" y="119"/>
                </a:cubicBezTo>
                <a:cubicBezTo>
                  <a:pt x="83" y="119"/>
                  <a:pt x="82" y="118"/>
                  <a:pt x="82" y="118"/>
                </a:cubicBezTo>
                <a:cubicBezTo>
                  <a:pt x="81" y="117"/>
                  <a:pt x="81" y="117"/>
                  <a:pt x="81" y="116"/>
                </a:cubicBezTo>
                <a:cubicBezTo>
                  <a:pt x="80" y="115"/>
                  <a:pt x="80" y="114"/>
                  <a:pt x="80" y="112"/>
                </a:cubicBezTo>
                <a:cubicBezTo>
                  <a:pt x="80" y="109"/>
                  <a:pt x="80" y="107"/>
                  <a:pt x="82" y="106"/>
                </a:cubicBezTo>
                <a:cubicBezTo>
                  <a:pt x="83" y="105"/>
                  <a:pt x="85" y="104"/>
                  <a:pt x="88" y="104"/>
                </a:cubicBezTo>
                <a:cubicBezTo>
                  <a:pt x="90" y="104"/>
                  <a:pt x="92" y="105"/>
                  <a:pt x="94" y="106"/>
                </a:cubicBezTo>
                <a:close/>
                <a:moveTo>
                  <a:pt x="91" y="112"/>
                </a:moveTo>
                <a:cubicBezTo>
                  <a:pt x="91" y="110"/>
                  <a:pt x="91" y="109"/>
                  <a:pt x="90" y="109"/>
                </a:cubicBezTo>
                <a:cubicBezTo>
                  <a:pt x="89" y="108"/>
                  <a:pt x="89" y="108"/>
                  <a:pt x="88" y="108"/>
                </a:cubicBezTo>
                <a:cubicBezTo>
                  <a:pt x="87" y="108"/>
                  <a:pt x="86" y="108"/>
                  <a:pt x="85" y="109"/>
                </a:cubicBezTo>
                <a:cubicBezTo>
                  <a:pt x="85" y="109"/>
                  <a:pt x="84" y="110"/>
                  <a:pt x="84" y="112"/>
                </a:cubicBezTo>
                <a:cubicBezTo>
                  <a:pt x="84" y="114"/>
                  <a:pt x="85" y="115"/>
                  <a:pt x="85" y="115"/>
                </a:cubicBezTo>
                <a:cubicBezTo>
                  <a:pt x="86" y="116"/>
                  <a:pt x="87" y="116"/>
                  <a:pt x="88" y="116"/>
                </a:cubicBezTo>
                <a:cubicBezTo>
                  <a:pt x="89" y="116"/>
                  <a:pt x="89" y="116"/>
                  <a:pt x="90" y="115"/>
                </a:cubicBezTo>
                <a:cubicBezTo>
                  <a:pt x="91" y="115"/>
                  <a:pt x="91" y="113"/>
                  <a:pt x="91" y="112"/>
                </a:cubicBezTo>
                <a:close/>
                <a:moveTo>
                  <a:pt x="112" y="109"/>
                </a:moveTo>
                <a:cubicBezTo>
                  <a:pt x="112" y="110"/>
                  <a:pt x="112" y="111"/>
                  <a:pt x="112" y="112"/>
                </a:cubicBezTo>
                <a:cubicBezTo>
                  <a:pt x="112" y="114"/>
                  <a:pt x="112" y="115"/>
                  <a:pt x="112" y="116"/>
                </a:cubicBezTo>
                <a:cubicBezTo>
                  <a:pt x="112" y="117"/>
                  <a:pt x="111" y="117"/>
                  <a:pt x="110" y="118"/>
                </a:cubicBezTo>
                <a:cubicBezTo>
                  <a:pt x="110" y="118"/>
                  <a:pt x="110" y="118"/>
                  <a:pt x="110" y="118"/>
                </a:cubicBezTo>
                <a:cubicBezTo>
                  <a:pt x="110" y="119"/>
                  <a:pt x="109" y="119"/>
                  <a:pt x="108" y="119"/>
                </a:cubicBezTo>
                <a:cubicBezTo>
                  <a:pt x="107" y="119"/>
                  <a:pt x="106" y="120"/>
                  <a:pt x="105" y="120"/>
                </a:cubicBezTo>
                <a:cubicBezTo>
                  <a:pt x="98" y="120"/>
                  <a:pt x="98" y="120"/>
                  <a:pt x="98" y="120"/>
                </a:cubicBezTo>
                <a:cubicBezTo>
                  <a:pt x="98" y="118"/>
                  <a:pt x="98" y="118"/>
                  <a:pt x="98" y="118"/>
                </a:cubicBezTo>
                <a:cubicBezTo>
                  <a:pt x="98" y="104"/>
                  <a:pt x="98" y="104"/>
                  <a:pt x="98" y="104"/>
                </a:cubicBezTo>
                <a:cubicBezTo>
                  <a:pt x="105" y="104"/>
                  <a:pt x="105" y="104"/>
                  <a:pt x="105" y="104"/>
                </a:cubicBezTo>
                <a:cubicBezTo>
                  <a:pt x="107" y="104"/>
                  <a:pt x="108" y="104"/>
                  <a:pt x="109" y="105"/>
                </a:cubicBezTo>
                <a:cubicBezTo>
                  <a:pt x="110" y="105"/>
                  <a:pt x="110" y="106"/>
                  <a:pt x="111" y="106"/>
                </a:cubicBezTo>
                <a:cubicBezTo>
                  <a:pt x="111" y="107"/>
                  <a:pt x="112" y="108"/>
                  <a:pt x="112" y="109"/>
                </a:cubicBezTo>
                <a:close/>
                <a:moveTo>
                  <a:pt x="108" y="112"/>
                </a:moveTo>
                <a:cubicBezTo>
                  <a:pt x="108" y="110"/>
                  <a:pt x="107" y="109"/>
                  <a:pt x="107" y="109"/>
                </a:cubicBezTo>
                <a:cubicBezTo>
                  <a:pt x="106" y="108"/>
                  <a:pt x="105" y="108"/>
                  <a:pt x="104" y="108"/>
                </a:cubicBezTo>
                <a:cubicBezTo>
                  <a:pt x="103" y="108"/>
                  <a:pt x="103" y="108"/>
                  <a:pt x="103" y="108"/>
                </a:cubicBezTo>
                <a:cubicBezTo>
                  <a:pt x="103" y="116"/>
                  <a:pt x="103" y="116"/>
                  <a:pt x="103" y="116"/>
                </a:cubicBezTo>
                <a:cubicBezTo>
                  <a:pt x="104" y="116"/>
                  <a:pt x="104" y="116"/>
                  <a:pt x="104" y="116"/>
                </a:cubicBezTo>
                <a:cubicBezTo>
                  <a:pt x="105" y="116"/>
                  <a:pt x="106" y="116"/>
                  <a:pt x="106" y="116"/>
                </a:cubicBezTo>
                <a:cubicBezTo>
                  <a:pt x="107" y="116"/>
                  <a:pt x="107" y="115"/>
                  <a:pt x="107" y="115"/>
                </a:cubicBezTo>
                <a:cubicBezTo>
                  <a:pt x="108" y="114"/>
                  <a:pt x="108" y="113"/>
                  <a:pt x="108" y="112"/>
                </a:cubicBezTo>
                <a:close/>
                <a:moveTo>
                  <a:pt x="120" y="113"/>
                </a:moveTo>
                <a:cubicBezTo>
                  <a:pt x="127" y="113"/>
                  <a:pt x="127" y="113"/>
                  <a:pt x="127" y="113"/>
                </a:cubicBezTo>
                <a:cubicBezTo>
                  <a:pt x="127" y="110"/>
                  <a:pt x="127" y="110"/>
                  <a:pt x="127" y="110"/>
                </a:cubicBezTo>
                <a:cubicBezTo>
                  <a:pt x="120" y="110"/>
                  <a:pt x="120" y="110"/>
                  <a:pt x="120" y="110"/>
                </a:cubicBezTo>
                <a:cubicBezTo>
                  <a:pt x="120" y="108"/>
                  <a:pt x="120" y="108"/>
                  <a:pt x="120" y="108"/>
                </a:cubicBezTo>
                <a:cubicBezTo>
                  <a:pt x="128" y="108"/>
                  <a:pt x="128" y="108"/>
                  <a:pt x="128" y="108"/>
                </a:cubicBezTo>
                <a:cubicBezTo>
                  <a:pt x="128" y="104"/>
                  <a:pt x="128" y="104"/>
                  <a:pt x="128" y="104"/>
                </a:cubicBezTo>
                <a:cubicBezTo>
                  <a:pt x="115" y="104"/>
                  <a:pt x="115" y="104"/>
                  <a:pt x="115" y="104"/>
                </a:cubicBezTo>
                <a:cubicBezTo>
                  <a:pt x="115" y="118"/>
                  <a:pt x="115" y="118"/>
                  <a:pt x="115" y="118"/>
                </a:cubicBezTo>
                <a:cubicBezTo>
                  <a:pt x="115" y="120"/>
                  <a:pt x="115" y="120"/>
                  <a:pt x="115" y="120"/>
                </a:cubicBezTo>
                <a:cubicBezTo>
                  <a:pt x="128" y="120"/>
                  <a:pt x="128" y="120"/>
                  <a:pt x="128" y="120"/>
                </a:cubicBezTo>
                <a:cubicBezTo>
                  <a:pt x="128" y="118"/>
                  <a:pt x="128" y="118"/>
                  <a:pt x="128" y="118"/>
                </a:cubicBezTo>
                <a:cubicBezTo>
                  <a:pt x="128" y="116"/>
                  <a:pt x="128" y="116"/>
                  <a:pt x="128" y="116"/>
                </a:cubicBezTo>
                <a:cubicBezTo>
                  <a:pt x="120" y="116"/>
                  <a:pt x="120" y="116"/>
                  <a:pt x="120" y="116"/>
                </a:cubicBezTo>
                <a:lnTo>
                  <a:pt x="120" y="113"/>
                </a:lnTo>
                <a:close/>
              </a:path>
            </a:pathLst>
          </a:custGeom>
          <a:solidFill>
            <a:srgbClr val="FEFABC"/>
          </a:solidFill>
          <a:ln>
            <a:noFill/>
          </a:ln>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26" name="Freeform 8"/>
          <p:cNvSpPr>
            <a:spLocks noEditPoints="1"/>
          </p:cNvSpPr>
          <p:nvPr/>
        </p:nvSpPr>
        <p:spPr bwMode="auto">
          <a:xfrm>
            <a:off x="10910353" y="5123179"/>
            <a:ext cx="241040" cy="255626"/>
          </a:xfrm>
          <a:custGeom>
            <a:avLst/>
            <a:gdLst>
              <a:gd name="T0" fmla="*/ 71 w 133"/>
              <a:gd name="T1" fmla="*/ 114 h 141"/>
              <a:gd name="T2" fmla="*/ 13 w 133"/>
              <a:gd name="T3" fmla="*/ 113 h 141"/>
              <a:gd name="T4" fmla="*/ 9 w 133"/>
              <a:gd name="T5" fmla="*/ 15 h 141"/>
              <a:gd name="T6" fmla="*/ 78 w 133"/>
              <a:gd name="T7" fmla="*/ 11 h 141"/>
              <a:gd name="T8" fmla="*/ 82 w 133"/>
              <a:gd name="T9" fmla="*/ 87 h 141"/>
              <a:gd name="T10" fmla="*/ 89 w 133"/>
              <a:gd name="T11" fmla="*/ 86 h 141"/>
              <a:gd name="T12" fmla="*/ 91 w 133"/>
              <a:gd name="T13" fmla="*/ 13 h 141"/>
              <a:gd name="T14" fmla="*/ 13 w 133"/>
              <a:gd name="T15" fmla="*/ 0 h 141"/>
              <a:gd name="T16" fmla="*/ 0 w 133"/>
              <a:gd name="T17" fmla="*/ 120 h 141"/>
              <a:gd name="T18" fmla="*/ 62 w 133"/>
              <a:gd name="T19" fmla="*/ 133 h 141"/>
              <a:gd name="T20" fmla="*/ 70 w 133"/>
              <a:gd name="T21" fmla="*/ 114 h 141"/>
              <a:gd name="T22" fmla="*/ 52 w 133"/>
              <a:gd name="T23" fmla="*/ 4 h 141"/>
              <a:gd name="T24" fmla="*/ 52 w 133"/>
              <a:gd name="T25" fmla="*/ 6 h 141"/>
              <a:gd name="T26" fmla="*/ 38 w 133"/>
              <a:gd name="T27" fmla="*/ 5 h 141"/>
              <a:gd name="T28" fmla="*/ 46 w 133"/>
              <a:gd name="T29" fmla="*/ 129 h 141"/>
              <a:gd name="T30" fmla="*/ 46 w 133"/>
              <a:gd name="T31" fmla="*/ 117 h 141"/>
              <a:gd name="T32" fmla="*/ 46 w 133"/>
              <a:gd name="T33" fmla="*/ 129 h 141"/>
              <a:gd name="T34" fmla="*/ 63 w 133"/>
              <a:gd name="T35" fmla="*/ 71 h 141"/>
              <a:gd name="T36" fmla="*/ 68 w 133"/>
              <a:gd name="T37" fmla="*/ 49 h 141"/>
              <a:gd name="T38" fmla="*/ 27 w 133"/>
              <a:gd name="T39" fmla="*/ 69 h 141"/>
              <a:gd name="T40" fmla="*/ 57 w 133"/>
              <a:gd name="T41" fmla="*/ 54 h 141"/>
              <a:gd name="T42" fmla="*/ 61 w 133"/>
              <a:gd name="T43" fmla="*/ 54 h 141"/>
              <a:gd name="T44" fmla="*/ 59 w 133"/>
              <a:gd name="T45" fmla="*/ 66 h 141"/>
              <a:gd name="T46" fmla="*/ 57 w 133"/>
              <a:gd name="T47" fmla="*/ 54 h 141"/>
              <a:gd name="T48" fmla="*/ 50 w 133"/>
              <a:gd name="T49" fmla="*/ 52 h 141"/>
              <a:gd name="T50" fmla="*/ 52 w 133"/>
              <a:gd name="T51" fmla="*/ 64 h 141"/>
              <a:gd name="T52" fmla="*/ 48 w 133"/>
              <a:gd name="T53" fmla="*/ 64 h 141"/>
              <a:gd name="T54" fmla="*/ 39 w 133"/>
              <a:gd name="T55" fmla="*/ 54 h 141"/>
              <a:gd name="T56" fmla="*/ 43 w 133"/>
              <a:gd name="T57" fmla="*/ 54 h 141"/>
              <a:gd name="T58" fmla="*/ 41 w 133"/>
              <a:gd name="T59" fmla="*/ 66 h 141"/>
              <a:gd name="T60" fmla="*/ 39 w 133"/>
              <a:gd name="T61" fmla="*/ 54 h 141"/>
              <a:gd name="T62" fmla="*/ 32 w 133"/>
              <a:gd name="T63" fmla="*/ 52 h 141"/>
              <a:gd name="T64" fmla="*/ 34 w 133"/>
              <a:gd name="T65" fmla="*/ 64 h 141"/>
              <a:gd name="T66" fmla="*/ 30 w 133"/>
              <a:gd name="T67" fmla="*/ 64 h 141"/>
              <a:gd name="T68" fmla="*/ 68 w 133"/>
              <a:gd name="T69" fmla="*/ 48 h 141"/>
              <a:gd name="T70" fmla="*/ 19 w 133"/>
              <a:gd name="T71" fmla="*/ 44 h 141"/>
              <a:gd name="T72" fmla="*/ 28 w 133"/>
              <a:gd name="T73" fmla="*/ 40 h 141"/>
              <a:gd name="T74" fmla="*/ 38 w 133"/>
              <a:gd name="T75" fmla="*/ 28 h 141"/>
              <a:gd name="T76" fmla="*/ 41 w 133"/>
              <a:gd name="T77" fmla="*/ 31 h 141"/>
              <a:gd name="T78" fmla="*/ 30 w 133"/>
              <a:gd name="T79" fmla="*/ 40 h 141"/>
              <a:gd name="T80" fmla="*/ 52 w 133"/>
              <a:gd name="T81" fmla="*/ 32 h 141"/>
              <a:gd name="T82" fmla="*/ 50 w 133"/>
              <a:gd name="T83" fmla="*/ 28 h 141"/>
              <a:gd name="T84" fmla="*/ 53 w 133"/>
              <a:gd name="T85" fmla="*/ 31 h 141"/>
              <a:gd name="T86" fmla="*/ 68 w 133"/>
              <a:gd name="T87" fmla="*/ 40 h 141"/>
              <a:gd name="T88" fmla="*/ 68 w 133"/>
              <a:gd name="T89" fmla="*/ 48 h 141"/>
              <a:gd name="T90" fmla="*/ 128 w 133"/>
              <a:gd name="T91" fmla="*/ 127 h 141"/>
              <a:gd name="T92" fmla="*/ 102 w 133"/>
              <a:gd name="T93" fmla="*/ 138 h 141"/>
              <a:gd name="T94" fmla="*/ 97 w 133"/>
              <a:gd name="T95" fmla="*/ 139 h 141"/>
              <a:gd name="T96" fmla="*/ 64 w 133"/>
              <a:gd name="T97" fmla="*/ 124 h 141"/>
              <a:gd name="T98" fmla="*/ 84 w 133"/>
              <a:gd name="T99" fmla="*/ 123 h 141"/>
              <a:gd name="T100" fmla="*/ 81 w 133"/>
              <a:gd name="T101" fmla="*/ 119 h 141"/>
              <a:gd name="T102" fmla="*/ 62 w 133"/>
              <a:gd name="T103" fmla="*/ 79 h 141"/>
              <a:gd name="T104" fmla="*/ 83 w 133"/>
              <a:gd name="T105" fmla="*/ 101 h 141"/>
              <a:gd name="T106" fmla="*/ 93 w 133"/>
              <a:gd name="T107" fmla="*/ 94 h 141"/>
              <a:gd name="T108" fmla="*/ 95 w 133"/>
              <a:gd name="T109" fmla="*/ 88 h 141"/>
              <a:gd name="T110" fmla="*/ 105 w 133"/>
              <a:gd name="T111" fmla="*/ 92 h 141"/>
              <a:gd name="T112" fmla="*/ 115 w 133"/>
              <a:gd name="T113" fmla="*/ 86 h 141"/>
              <a:gd name="T114" fmla="*/ 125 w 133"/>
              <a:gd name="T115" fmla="*/ 101 h 141"/>
              <a:gd name="T116" fmla="*/ 130 w 133"/>
              <a:gd name="T117" fmla="*/ 12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3" h="141">
                <a:moveTo>
                  <a:pt x="70" y="114"/>
                </a:moveTo>
                <a:cubicBezTo>
                  <a:pt x="70" y="114"/>
                  <a:pt x="70" y="114"/>
                  <a:pt x="71" y="114"/>
                </a:cubicBezTo>
                <a:cubicBezTo>
                  <a:pt x="70" y="113"/>
                  <a:pt x="70" y="113"/>
                  <a:pt x="70" y="113"/>
                </a:cubicBezTo>
                <a:cubicBezTo>
                  <a:pt x="13" y="113"/>
                  <a:pt x="13" y="113"/>
                  <a:pt x="13" y="113"/>
                </a:cubicBezTo>
                <a:cubicBezTo>
                  <a:pt x="11" y="113"/>
                  <a:pt x="9" y="111"/>
                  <a:pt x="9" y="109"/>
                </a:cubicBezTo>
                <a:cubicBezTo>
                  <a:pt x="9" y="15"/>
                  <a:pt x="9" y="15"/>
                  <a:pt x="9" y="15"/>
                </a:cubicBezTo>
                <a:cubicBezTo>
                  <a:pt x="9" y="13"/>
                  <a:pt x="11" y="11"/>
                  <a:pt x="13" y="11"/>
                </a:cubicBezTo>
                <a:cubicBezTo>
                  <a:pt x="78" y="11"/>
                  <a:pt x="78" y="11"/>
                  <a:pt x="78" y="11"/>
                </a:cubicBezTo>
                <a:cubicBezTo>
                  <a:pt x="80" y="11"/>
                  <a:pt x="82" y="13"/>
                  <a:pt x="82" y="15"/>
                </a:cubicBezTo>
                <a:cubicBezTo>
                  <a:pt x="82" y="87"/>
                  <a:pt x="82" y="87"/>
                  <a:pt x="82" y="87"/>
                </a:cubicBezTo>
                <a:cubicBezTo>
                  <a:pt x="83" y="86"/>
                  <a:pt x="85" y="86"/>
                  <a:pt x="87" y="86"/>
                </a:cubicBezTo>
                <a:cubicBezTo>
                  <a:pt x="88" y="86"/>
                  <a:pt x="89" y="86"/>
                  <a:pt x="89" y="86"/>
                </a:cubicBezTo>
                <a:cubicBezTo>
                  <a:pt x="90" y="85"/>
                  <a:pt x="90" y="84"/>
                  <a:pt x="91" y="84"/>
                </a:cubicBezTo>
                <a:cubicBezTo>
                  <a:pt x="91" y="13"/>
                  <a:pt x="91" y="13"/>
                  <a:pt x="91" y="13"/>
                </a:cubicBezTo>
                <a:cubicBezTo>
                  <a:pt x="91" y="6"/>
                  <a:pt x="85" y="0"/>
                  <a:pt x="78" y="0"/>
                </a:cubicBezTo>
                <a:cubicBezTo>
                  <a:pt x="13" y="0"/>
                  <a:pt x="13" y="0"/>
                  <a:pt x="13" y="0"/>
                </a:cubicBezTo>
                <a:cubicBezTo>
                  <a:pt x="6" y="0"/>
                  <a:pt x="0" y="6"/>
                  <a:pt x="0" y="13"/>
                </a:cubicBezTo>
                <a:cubicBezTo>
                  <a:pt x="0" y="120"/>
                  <a:pt x="0" y="120"/>
                  <a:pt x="0" y="120"/>
                </a:cubicBezTo>
                <a:cubicBezTo>
                  <a:pt x="0" y="127"/>
                  <a:pt x="6" y="133"/>
                  <a:pt x="13" y="133"/>
                </a:cubicBezTo>
                <a:cubicBezTo>
                  <a:pt x="62" y="133"/>
                  <a:pt x="62" y="133"/>
                  <a:pt x="62" y="133"/>
                </a:cubicBezTo>
                <a:cubicBezTo>
                  <a:pt x="59" y="131"/>
                  <a:pt x="58" y="127"/>
                  <a:pt x="59" y="123"/>
                </a:cubicBezTo>
                <a:cubicBezTo>
                  <a:pt x="60" y="118"/>
                  <a:pt x="64" y="114"/>
                  <a:pt x="70" y="114"/>
                </a:cubicBezTo>
                <a:close/>
                <a:moveTo>
                  <a:pt x="39" y="4"/>
                </a:moveTo>
                <a:cubicBezTo>
                  <a:pt x="52" y="4"/>
                  <a:pt x="52" y="4"/>
                  <a:pt x="52" y="4"/>
                </a:cubicBezTo>
                <a:cubicBezTo>
                  <a:pt x="53" y="4"/>
                  <a:pt x="53" y="4"/>
                  <a:pt x="53" y="5"/>
                </a:cubicBezTo>
                <a:cubicBezTo>
                  <a:pt x="53" y="6"/>
                  <a:pt x="53" y="6"/>
                  <a:pt x="52" y="6"/>
                </a:cubicBezTo>
                <a:cubicBezTo>
                  <a:pt x="39" y="6"/>
                  <a:pt x="39" y="6"/>
                  <a:pt x="39" y="6"/>
                </a:cubicBezTo>
                <a:cubicBezTo>
                  <a:pt x="38" y="6"/>
                  <a:pt x="38" y="6"/>
                  <a:pt x="38" y="5"/>
                </a:cubicBezTo>
                <a:cubicBezTo>
                  <a:pt x="38" y="4"/>
                  <a:pt x="38" y="4"/>
                  <a:pt x="39" y="4"/>
                </a:cubicBezTo>
                <a:close/>
                <a:moveTo>
                  <a:pt x="46" y="129"/>
                </a:moveTo>
                <a:cubicBezTo>
                  <a:pt x="42" y="129"/>
                  <a:pt x="39" y="126"/>
                  <a:pt x="39" y="123"/>
                </a:cubicBezTo>
                <a:cubicBezTo>
                  <a:pt x="39" y="120"/>
                  <a:pt x="42" y="117"/>
                  <a:pt x="46" y="117"/>
                </a:cubicBezTo>
                <a:cubicBezTo>
                  <a:pt x="49" y="117"/>
                  <a:pt x="52" y="120"/>
                  <a:pt x="52" y="123"/>
                </a:cubicBezTo>
                <a:cubicBezTo>
                  <a:pt x="52" y="126"/>
                  <a:pt x="49" y="129"/>
                  <a:pt x="46" y="129"/>
                </a:cubicBezTo>
                <a:close/>
                <a:moveTo>
                  <a:pt x="28" y="71"/>
                </a:moveTo>
                <a:cubicBezTo>
                  <a:pt x="63" y="71"/>
                  <a:pt x="63" y="71"/>
                  <a:pt x="63" y="71"/>
                </a:cubicBezTo>
                <a:cubicBezTo>
                  <a:pt x="63" y="71"/>
                  <a:pt x="64" y="70"/>
                  <a:pt x="64" y="69"/>
                </a:cubicBezTo>
                <a:cubicBezTo>
                  <a:pt x="68" y="49"/>
                  <a:pt x="68" y="49"/>
                  <a:pt x="68" y="49"/>
                </a:cubicBezTo>
                <a:cubicBezTo>
                  <a:pt x="23" y="49"/>
                  <a:pt x="23" y="49"/>
                  <a:pt x="23" y="49"/>
                </a:cubicBezTo>
                <a:cubicBezTo>
                  <a:pt x="27" y="69"/>
                  <a:pt x="27" y="69"/>
                  <a:pt x="27" y="69"/>
                </a:cubicBezTo>
                <a:cubicBezTo>
                  <a:pt x="27" y="70"/>
                  <a:pt x="28" y="71"/>
                  <a:pt x="28" y="71"/>
                </a:cubicBezTo>
                <a:close/>
                <a:moveTo>
                  <a:pt x="57" y="54"/>
                </a:moveTo>
                <a:cubicBezTo>
                  <a:pt x="57" y="53"/>
                  <a:pt x="58" y="52"/>
                  <a:pt x="59" y="52"/>
                </a:cubicBezTo>
                <a:cubicBezTo>
                  <a:pt x="60" y="52"/>
                  <a:pt x="61" y="53"/>
                  <a:pt x="61" y="54"/>
                </a:cubicBezTo>
                <a:cubicBezTo>
                  <a:pt x="61" y="64"/>
                  <a:pt x="61" y="64"/>
                  <a:pt x="61" y="64"/>
                </a:cubicBezTo>
                <a:cubicBezTo>
                  <a:pt x="61" y="65"/>
                  <a:pt x="60" y="66"/>
                  <a:pt x="59" y="66"/>
                </a:cubicBezTo>
                <a:cubicBezTo>
                  <a:pt x="58" y="66"/>
                  <a:pt x="57" y="65"/>
                  <a:pt x="57" y="64"/>
                </a:cubicBezTo>
                <a:lnTo>
                  <a:pt x="57" y="54"/>
                </a:lnTo>
                <a:close/>
                <a:moveTo>
                  <a:pt x="48" y="54"/>
                </a:moveTo>
                <a:cubicBezTo>
                  <a:pt x="48" y="53"/>
                  <a:pt x="49" y="52"/>
                  <a:pt x="50" y="52"/>
                </a:cubicBezTo>
                <a:cubicBezTo>
                  <a:pt x="51" y="52"/>
                  <a:pt x="52" y="53"/>
                  <a:pt x="52" y="54"/>
                </a:cubicBezTo>
                <a:cubicBezTo>
                  <a:pt x="52" y="64"/>
                  <a:pt x="52" y="64"/>
                  <a:pt x="52" y="64"/>
                </a:cubicBezTo>
                <a:cubicBezTo>
                  <a:pt x="52" y="65"/>
                  <a:pt x="51" y="66"/>
                  <a:pt x="50" y="66"/>
                </a:cubicBezTo>
                <a:cubicBezTo>
                  <a:pt x="49" y="66"/>
                  <a:pt x="48" y="65"/>
                  <a:pt x="48" y="64"/>
                </a:cubicBezTo>
                <a:lnTo>
                  <a:pt x="48" y="54"/>
                </a:lnTo>
                <a:close/>
                <a:moveTo>
                  <a:pt x="39" y="54"/>
                </a:moveTo>
                <a:cubicBezTo>
                  <a:pt x="39" y="53"/>
                  <a:pt x="40" y="52"/>
                  <a:pt x="41" y="52"/>
                </a:cubicBezTo>
                <a:cubicBezTo>
                  <a:pt x="42" y="52"/>
                  <a:pt x="43" y="53"/>
                  <a:pt x="43" y="54"/>
                </a:cubicBezTo>
                <a:cubicBezTo>
                  <a:pt x="43" y="64"/>
                  <a:pt x="43" y="64"/>
                  <a:pt x="43" y="64"/>
                </a:cubicBezTo>
                <a:cubicBezTo>
                  <a:pt x="43" y="65"/>
                  <a:pt x="42" y="66"/>
                  <a:pt x="41" y="66"/>
                </a:cubicBezTo>
                <a:cubicBezTo>
                  <a:pt x="40" y="66"/>
                  <a:pt x="39" y="65"/>
                  <a:pt x="39" y="64"/>
                </a:cubicBezTo>
                <a:lnTo>
                  <a:pt x="39" y="54"/>
                </a:lnTo>
                <a:close/>
                <a:moveTo>
                  <a:pt x="30" y="54"/>
                </a:moveTo>
                <a:cubicBezTo>
                  <a:pt x="30" y="53"/>
                  <a:pt x="31" y="52"/>
                  <a:pt x="32" y="52"/>
                </a:cubicBezTo>
                <a:cubicBezTo>
                  <a:pt x="33" y="52"/>
                  <a:pt x="34" y="53"/>
                  <a:pt x="34" y="54"/>
                </a:cubicBezTo>
                <a:cubicBezTo>
                  <a:pt x="34" y="64"/>
                  <a:pt x="34" y="64"/>
                  <a:pt x="34" y="64"/>
                </a:cubicBezTo>
                <a:cubicBezTo>
                  <a:pt x="34" y="65"/>
                  <a:pt x="33" y="66"/>
                  <a:pt x="32" y="66"/>
                </a:cubicBezTo>
                <a:cubicBezTo>
                  <a:pt x="31" y="66"/>
                  <a:pt x="30" y="65"/>
                  <a:pt x="30" y="64"/>
                </a:cubicBezTo>
                <a:lnTo>
                  <a:pt x="30" y="54"/>
                </a:lnTo>
                <a:close/>
                <a:moveTo>
                  <a:pt x="68" y="48"/>
                </a:moveTo>
                <a:cubicBezTo>
                  <a:pt x="23" y="48"/>
                  <a:pt x="23" y="48"/>
                  <a:pt x="23" y="48"/>
                </a:cubicBezTo>
                <a:cubicBezTo>
                  <a:pt x="21" y="48"/>
                  <a:pt x="19" y="46"/>
                  <a:pt x="19" y="44"/>
                </a:cubicBezTo>
                <a:cubicBezTo>
                  <a:pt x="19" y="42"/>
                  <a:pt x="21" y="40"/>
                  <a:pt x="23" y="40"/>
                </a:cubicBezTo>
                <a:cubicBezTo>
                  <a:pt x="28" y="40"/>
                  <a:pt x="28" y="40"/>
                  <a:pt x="28" y="40"/>
                </a:cubicBezTo>
                <a:cubicBezTo>
                  <a:pt x="38" y="31"/>
                  <a:pt x="38" y="31"/>
                  <a:pt x="38" y="31"/>
                </a:cubicBezTo>
                <a:cubicBezTo>
                  <a:pt x="37" y="30"/>
                  <a:pt x="37" y="29"/>
                  <a:pt x="38" y="28"/>
                </a:cubicBezTo>
                <a:cubicBezTo>
                  <a:pt x="39" y="27"/>
                  <a:pt x="40" y="27"/>
                  <a:pt x="41" y="28"/>
                </a:cubicBezTo>
                <a:cubicBezTo>
                  <a:pt x="42" y="29"/>
                  <a:pt x="42" y="31"/>
                  <a:pt x="41" y="31"/>
                </a:cubicBezTo>
                <a:cubicBezTo>
                  <a:pt x="41" y="32"/>
                  <a:pt x="40" y="32"/>
                  <a:pt x="39" y="32"/>
                </a:cubicBezTo>
                <a:cubicBezTo>
                  <a:pt x="30" y="40"/>
                  <a:pt x="30" y="40"/>
                  <a:pt x="30" y="40"/>
                </a:cubicBezTo>
                <a:cubicBezTo>
                  <a:pt x="61" y="40"/>
                  <a:pt x="61" y="40"/>
                  <a:pt x="61" y="40"/>
                </a:cubicBezTo>
                <a:cubicBezTo>
                  <a:pt x="52" y="32"/>
                  <a:pt x="52" y="32"/>
                  <a:pt x="52" y="32"/>
                </a:cubicBezTo>
                <a:cubicBezTo>
                  <a:pt x="51" y="32"/>
                  <a:pt x="50" y="32"/>
                  <a:pt x="50" y="31"/>
                </a:cubicBezTo>
                <a:cubicBezTo>
                  <a:pt x="49" y="31"/>
                  <a:pt x="49" y="29"/>
                  <a:pt x="50" y="28"/>
                </a:cubicBezTo>
                <a:cubicBezTo>
                  <a:pt x="51" y="27"/>
                  <a:pt x="52" y="27"/>
                  <a:pt x="53" y="28"/>
                </a:cubicBezTo>
                <a:cubicBezTo>
                  <a:pt x="54" y="29"/>
                  <a:pt x="54" y="30"/>
                  <a:pt x="53" y="31"/>
                </a:cubicBezTo>
                <a:cubicBezTo>
                  <a:pt x="63" y="40"/>
                  <a:pt x="63" y="40"/>
                  <a:pt x="63" y="40"/>
                </a:cubicBezTo>
                <a:cubicBezTo>
                  <a:pt x="68" y="40"/>
                  <a:pt x="68" y="40"/>
                  <a:pt x="68" y="40"/>
                </a:cubicBezTo>
                <a:cubicBezTo>
                  <a:pt x="71" y="40"/>
                  <a:pt x="72" y="42"/>
                  <a:pt x="72" y="44"/>
                </a:cubicBezTo>
                <a:cubicBezTo>
                  <a:pt x="72" y="46"/>
                  <a:pt x="71" y="48"/>
                  <a:pt x="68" y="48"/>
                </a:cubicBezTo>
                <a:close/>
                <a:moveTo>
                  <a:pt x="130" y="120"/>
                </a:moveTo>
                <a:cubicBezTo>
                  <a:pt x="131" y="122"/>
                  <a:pt x="130" y="126"/>
                  <a:pt x="128" y="127"/>
                </a:cubicBezTo>
                <a:cubicBezTo>
                  <a:pt x="109" y="139"/>
                  <a:pt x="109" y="139"/>
                  <a:pt x="109" y="139"/>
                </a:cubicBezTo>
                <a:cubicBezTo>
                  <a:pt x="107" y="141"/>
                  <a:pt x="104" y="140"/>
                  <a:pt x="102" y="138"/>
                </a:cubicBezTo>
                <a:cubicBezTo>
                  <a:pt x="102" y="138"/>
                  <a:pt x="101" y="138"/>
                  <a:pt x="101" y="139"/>
                </a:cubicBezTo>
                <a:cubicBezTo>
                  <a:pt x="100" y="139"/>
                  <a:pt x="98" y="139"/>
                  <a:pt x="97" y="139"/>
                </a:cubicBezTo>
                <a:cubicBezTo>
                  <a:pt x="69" y="132"/>
                  <a:pt x="69" y="132"/>
                  <a:pt x="69" y="132"/>
                </a:cubicBezTo>
                <a:cubicBezTo>
                  <a:pt x="66" y="131"/>
                  <a:pt x="64" y="128"/>
                  <a:pt x="64" y="124"/>
                </a:cubicBezTo>
                <a:cubicBezTo>
                  <a:pt x="65" y="121"/>
                  <a:pt x="68" y="119"/>
                  <a:pt x="71" y="120"/>
                </a:cubicBezTo>
                <a:cubicBezTo>
                  <a:pt x="84" y="123"/>
                  <a:pt x="84" y="123"/>
                  <a:pt x="84" y="123"/>
                </a:cubicBezTo>
                <a:cubicBezTo>
                  <a:pt x="83" y="122"/>
                  <a:pt x="83" y="122"/>
                  <a:pt x="83" y="122"/>
                </a:cubicBezTo>
                <a:cubicBezTo>
                  <a:pt x="81" y="119"/>
                  <a:pt x="81" y="119"/>
                  <a:pt x="81" y="119"/>
                </a:cubicBezTo>
                <a:cubicBezTo>
                  <a:pt x="61" y="88"/>
                  <a:pt x="61" y="88"/>
                  <a:pt x="61" y="88"/>
                </a:cubicBezTo>
                <a:cubicBezTo>
                  <a:pt x="59" y="85"/>
                  <a:pt x="59" y="81"/>
                  <a:pt x="62" y="79"/>
                </a:cubicBezTo>
                <a:cubicBezTo>
                  <a:pt x="65" y="77"/>
                  <a:pt x="68" y="78"/>
                  <a:pt x="70" y="81"/>
                </a:cubicBezTo>
                <a:cubicBezTo>
                  <a:pt x="83" y="101"/>
                  <a:pt x="83" y="101"/>
                  <a:pt x="83" y="101"/>
                </a:cubicBezTo>
                <a:cubicBezTo>
                  <a:pt x="81" y="98"/>
                  <a:pt x="82" y="94"/>
                  <a:pt x="84" y="92"/>
                </a:cubicBezTo>
                <a:cubicBezTo>
                  <a:pt x="87" y="91"/>
                  <a:pt x="91" y="92"/>
                  <a:pt x="93" y="94"/>
                </a:cubicBezTo>
                <a:cubicBezTo>
                  <a:pt x="94" y="96"/>
                  <a:pt x="94" y="96"/>
                  <a:pt x="94" y="96"/>
                </a:cubicBezTo>
                <a:cubicBezTo>
                  <a:pt x="92" y="93"/>
                  <a:pt x="93" y="89"/>
                  <a:pt x="95" y="88"/>
                </a:cubicBezTo>
                <a:cubicBezTo>
                  <a:pt x="98" y="86"/>
                  <a:pt x="102" y="87"/>
                  <a:pt x="104" y="90"/>
                </a:cubicBezTo>
                <a:cubicBezTo>
                  <a:pt x="105" y="92"/>
                  <a:pt x="105" y="92"/>
                  <a:pt x="105" y="92"/>
                </a:cubicBezTo>
                <a:cubicBezTo>
                  <a:pt x="103" y="89"/>
                  <a:pt x="104" y="85"/>
                  <a:pt x="107" y="84"/>
                </a:cubicBezTo>
                <a:cubicBezTo>
                  <a:pt x="109" y="82"/>
                  <a:pt x="113" y="83"/>
                  <a:pt x="115" y="86"/>
                </a:cubicBezTo>
                <a:cubicBezTo>
                  <a:pt x="120" y="94"/>
                  <a:pt x="120" y="94"/>
                  <a:pt x="120" y="94"/>
                </a:cubicBezTo>
                <a:cubicBezTo>
                  <a:pt x="125" y="101"/>
                  <a:pt x="125" y="101"/>
                  <a:pt x="125" y="101"/>
                </a:cubicBezTo>
                <a:cubicBezTo>
                  <a:pt x="130" y="109"/>
                  <a:pt x="130" y="109"/>
                  <a:pt x="130" y="109"/>
                </a:cubicBezTo>
                <a:cubicBezTo>
                  <a:pt x="133" y="113"/>
                  <a:pt x="132" y="117"/>
                  <a:pt x="130" y="120"/>
                </a:cubicBezTo>
                <a:close/>
              </a:path>
            </a:pathLst>
          </a:custGeom>
          <a:solidFill>
            <a:srgbClr val="FEFABC"/>
          </a:solidFill>
          <a:ln>
            <a:noFill/>
          </a:ln>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27" name="Freeform 11"/>
          <p:cNvSpPr>
            <a:spLocks noEditPoints="1"/>
          </p:cNvSpPr>
          <p:nvPr/>
        </p:nvSpPr>
        <p:spPr bwMode="auto">
          <a:xfrm>
            <a:off x="1102648" y="5115887"/>
            <a:ext cx="206498" cy="270210"/>
          </a:xfrm>
          <a:custGeom>
            <a:avLst/>
            <a:gdLst>
              <a:gd name="T0" fmla="*/ 95 w 114"/>
              <a:gd name="T1" fmla="*/ 99 h 149"/>
              <a:gd name="T2" fmla="*/ 93 w 114"/>
              <a:gd name="T3" fmla="*/ 98 h 149"/>
              <a:gd name="T4" fmla="*/ 89 w 114"/>
              <a:gd name="T5" fmla="*/ 96 h 149"/>
              <a:gd name="T6" fmla="*/ 74 w 114"/>
              <a:gd name="T7" fmla="*/ 85 h 149"/>
              <a:gd name="T8" fmla="*/ 90 w 114"/>
              <a:gd name="T9" fmla="*/ 58 h 149"/>
              <a:gd name="T10" fmla="*/ 57 w 114"/>
              <a:gd name="T11" fmla="*/ 1 h 149"/>
              <a:gd name="T12" fmla="*/ 19 w 114"/>
              <a:gd name="T13" fmla="*/ 41 h 149"/>
              <a:gd name="T14" fmla="*/ 42 w 114"/>
              <a:gd name="T15" fmla="*/ 87 h 149"/>
              <a:gd name="T16" fmla="*/ 25 w 114"/>
              <a:gd name="T17" fmla="*/ 96 h 149"/>
              <a:gd name="T18" fmla="*/ 21 w 114"/>
              <a:gd name="T19" fmla="*/ 98 h 149"/>
              <a:gd name="T20" fmla="*/ 19 w 114"/>
              <a:gd name="T21" fmla="*/ 99 h 149"/>
              <a:gd name="T22" fmla="*/ 0 w 114"/>
              <a:gd name="T23" fmla="*/ 123 h 149"/>
              <a:gd name="T24" fmla="*/ 1 w 114"/>
              <a:gd name="T25" fmla="*/ 149 h 149"/>
              <a:gd name="T26" fmla="*/ 113 w 114"/>
              <a:gd name="T27" fmla="*/ 149 h 149"/>
              <a:gd name="T28" fmla="*/ 114 w 114"/>
              <a:gd name="T29" fmla="*/ 147 h 149"/>
              <a:gd name="T30" fmla="*/ 95 w 114"/>
              <a:gd name="T31" fmla="*/ 99 h 149"/>
              <a:gd name="T32" fmla="*/ 82 w 114"/>
              <a:gd name="T33" fmla="*/ 28 h 149"/>
              <a:gd name="T34" fmla="*/ 30 w 114"/>
              <a:gd name="T35" fmla="*/ 26 h 149"/>
              <a:gd name="T36" fmla="*/ 40 w 114"/>
              <a:gd name="T37" fmla="*/ 74 h 149"/>
              <a:gd name="T38" fmla="*/ 33 w 114"/>
              <a:gd name="T39" fmla="*/ 61 h 149"/>
              <a:gd name="T40" fmla="*/ 43 w 114"/>
              <a:gd name="T41" fmla="*/ 25 h 149"/>
              <a:gd name="T42" fmla="*/ 62 w 114"/>
              <a:gd name="T43" fmla="*/ 42 h 149"/>
              <a:gd name="T44" fmla="*/ 50 w 114"/>
              <a:gd name="T45" fmla="*/ 29 h 149"/>
              <a:gd name="T46" fmla="*/ 77 w 114"/>
              <a:gd name="T47" fmla="*/ 43 h 149"/>
              <a:gd name="T48" fmla="*/ 80 w 114"/>
              <a:gd name="T49" fmla="*/ 47 h 149"/>
              <a:gd name="T50" fmla="*/ 67 w 114"/>
              <a:gd name="T51" fmla="*/ 68 h 149"/>
              <a:gd name="T52" fmla="*/ 56 w 114"/>
              <a:gd name="T53" fmla="*/ 70 h 149"/>
              <a:gd name="T54" fmla="*/ 67 w 114"/>
              <a:gd name="T55" fmla="*/ 70 h 149"/>
              <a:gd name="T56" fmla="*/ 81 w 114"/>
              <a:gd name="T57" fmla="*/ 50 h 149"/>
              <a:gd name="T58" fmla="*/ 82 w 114"/>
              <a:gd name="T59" fmla="*/ 57 h 149"/>
              <a:gd name="T60" fmla="*/ 73 w 114"/>
              <a:gd name="T61" fmla="*/ 74 h 149"/>
              <a:gd name="T62" fmla="*/ 73 w 114"/>
              <a:gd name="T63" fmla="*/ 74 h 149"/>
              <a:gd name="T64" fmla="*/ 57 w 114"/>
              <a:gd name="T65" fmla="*/ 85 h 149"/>
              <a:gd name="T66" fmla="*/ 42 w 114"/>
              <a:gd name="T67" fmla="*/ 76 h 149"/>
              <a:gd name="T68" fmla="*/ 79 w 114"/>
              <a:gd name="T69" fmla="*/ 99 h 149"/>
              <a:gd name="T70" fmla="*/ 57 w 114"/>
              <a:gd name="T71" fmla="*/ 113 h 149"/>
              <a:gd name="T72" fmla="*/ 36 w 114"/>
              <a:gd name="T73" fmla="*/ 100 h 149"/>
              <a:gd name="T74" fmla="*/ 41 w 114"/>
              <a:gd name="T75" fmla="*/ 93 h 149"/>
              <a:gd name="T76" fmla="*/ 42 w 114"/>
              <a:gd name="T77" fmla="*/ 92 h 149"/>
              <a:gd name="T78" fmla="*/ 42 w 114"/>
              <a:gd name="T79" fmla="*/ 91 h 149"/>
              <a:gd name="T80" fmla="*/ 43 w 114"/>
              <a:gd name="T81" fmla="*/ 86 h 149"/>
              <a:gd name="T82" fmla="*/ 53 w 114"/>
              <a:gd name="T83" fmla="*/ 86 h 149"/>
              <a:gd name="T84" fmla="*/ 57 w 114"/>
              <a:gd name="T85" fmla="*/ 87 h 149"/>
              <a:gd name="T86" fmla="*/ 73 w 114"/>
              <a:gd name="T87" fmla="*/ 76 h 149"/>
              <a:gd name="T88" fmla="*/ 74 w 114"/>
              <a:gd name="T89" fmla="*/ 92 h 149"/>
              <a:gd name="T90" fmla="*/ 74 w 114"/>
              <a:gd name="T91" fmla="*/ 92 h 149"/>
              <a:gd name="T92" fmla="*/ 75 w 114"/>
              <a:gd name="T93" fmla="*/ 93 h 149"/>
              <a:gd name="T94" fmla="*/ 82 w 114"/>
              <a:gd name="T95" fmla="*/ 9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 h="149">
                <a:moveTo>
                  <a:pt x="95" y="99"/>
                </a:moveTo>
                <a:cubicBezTo>
                  <a:pt x="95" y="99"/>
                  <a:pt x="95" y="99"/>
                  <a:pt x="95" y="99"/>
                </a:cubicBezTo>
                <a:cubicBezTo>
                  <a:pt x="95" y="99"/>
                  <a:pt x="94" y="98"/>
                  <a:pt x="94" y="98"/>
                </a:cubicBezTo>
                <a:cubicBezTo>
                  <a:pt x="93" y="98"/>
                  <a:pt x="93" y="98"/>
                  <a:pt x="93" y="98"/>
                </a:cubicBezTo>
                <a:cubicBezTo>
                  <a:pt x="92" y="97"/>
                  <a:pt x="90" y="97"/>
                  <a:pt x="89" y="96"/>
                </a:cubicBezTo>
                <a:cubicBezTo>
                  <a:pt x="89" y="96"/>
                  <a:pt x="89" y="96"/>
                  <a:pt x="89" y="96"/>
                </a:cubicBezTo>
                <a:cubicBezTo>
                  <a:pt x="84" y="94"/>
                  <a:pt x="80" y="93"/>
                  <a:pt x="75" y="92"/>
                </a:cubicBezTo>
                <a:cubicBezTo>
                  <a:pt x="75" y="90"/>
                  <a:pt x="74" y="88"/>
                  <a:pt x="74" y="85"/>
                </a:cubicBezTo>
                <a:cubicBezTo>
                  <a:pt x="79" y="85"/>
                  <a:pt x="93" y="81"/>
                  <a:pt x="92" y="79"/>
                </a:cubicBezTo>
                <a:cubicBezTo>
                  <a:pt x="87" y="74"/>
                  <a:pt x="89" y="64"/>
                  <a:pt x="90" y="58"/>
                </a:cubicBezTo>
                <a:cubicBezTo>
                  <a:pt x="92" y="44"/>
                  <a:pt x="94" y="38"/>
                  <a:pt x="89" y="22"/>
                </a:cubicBezTo>
                <a:cubicBezTo>
                  <a:pt x="85" y="11"/>
                  <a:pt x="72" y="0"/>
                  <a:pt x="57" y="1"/>
                </a:cubicBezTo>
                <a:cubicBezTo>
                  <a:pt x="51" y="1"/>
                  <a:pt x="46" y="3"/>
                  <a:pt x="40" y="7"/>
                </a:cubicBezTo>
                <a:cubicBezTo>
                  <a:pt x="27" y="9"/>
                  <a:pt x="18" y="20"/>
                  <a:pt x="19" y="41"/>
                </a:cubicBezTo>
                <a:cubicBezTo>
                  <a:pt x="20" y="52"/>
                  <a:pt x="29" y="65"/>
                  <a:pt x="21" y="79"/>
                </a:cubicBezTo>
                <a:cubicBezTo>
                  <a:pt x="19" y="81"/>
                  <a:pt x="34" y="88"/>
                  <a:pt x="42" y="87"/>
                </a:cubicBezTo>
                <a:cubicBezTo>
                  <a:pt x="42" y="89"/>
                  <a:pt x="41" y="90"/>
                  <a:pt x="41" y="91"/>
                </a:cubicBezTo>
                <a:cubicBezTo>
                  <a:pt x="35" y="92"/>
                  <a:pt x="30" y="94"/>
                  <a:pt x="25" y="96"/>
                </a:cubicBezTo>
                <a:cubicBezTo>
                  <a:pt x="25" y="96"/>
                  <a:pt x="25" y="96"/>
                  <a:pt x="25" y="96"/>
                </a:cubicBezTo>
                <a:cubicBezTo>
                  <a:pt x="24" y="97"/>
                  <a:pt x="22" y="97"/>
                  <a:pt x="21" y="98"/>
                </a:cubicBezTo>
                <a:cubicBezTo>
                  <a:pt x="21" y="98"/>
                  <a:pt x="21" y="98"/>
                  <a:pt x="20" y="98"/>
                </a:cubicBezTo>
                <a:cubicBezTo>
                  <a:pt x="20" y="98"/>
                  <a:pt x="19" y="99"/>
                  <a:pt x="19" y="99"/>
                </a:cubicBezTo>
                <a:cubicBezTo>
                  <a:pt x="19" y="99"/>
                  <a:pt x="19" y="99"/>
                  <a:pt x="19" y="99"/>
                </a:cubicBezTo>
                <a:cubicBezTo>
                  <a:pt x="7" y="105"/>
                  <a:pt x="0" y="114"/>
                  <a:pt x="0" y="123"/>
                </a:cubicBezTo>
                <a:cubicBezTo>
                  <a:pt x="0" y="149"/>
                  <a:pt x="0" y="149"/>
                  <a:pt x="0" y="149"/>
                </a:cubicBezTo>
                <a:cubicBezTo>
                  <a:pt x="0" y="149"/>
                  <a:pt x="1" y="149"/>
                  <a:pt x="1" y="149"/>
                </a:cubicBezTo>
                <a:cubicBezTo>
                  <a:pt x="1" y="149"/>
                  <a:pt x="1" y="149"/>
                  <a:pt x="1" y="149"/>
                </a:cubicBezTo>
                <a:cubicBezTo>
                  <a:pt x="113" y="149"/>
                  <a:pt x="113" y="149"/>
                  <a:pt x="113" y="149"/>
                </a:cubicBezTo>
                <a:cubicBezTo>
                  <a:pt x="113" y="149"/>
                  <a:pt x="113" y="148"/>
                  <a:pt x="113" y="148"/>
                </a:cubicBezTo>
                <a:cubicBezTo>
                  <a:pt x="113" y="147"/>
                  <a:pt x="114" y="147"/>
                  <a:pt x="114" y="147"/>
                </a:cubicBezTo>
                <a:cubicBezTo>
                  <a:pt x="114" y="123"/>
                  <a:pt x="114" y="123"/>
                  <a:pt x="114" y="123"/>
                </a:cubicBezTo>
                <a:cubicBezTo>
                  <a:pt x="114" y="114"/>
                  <a:pt x="107" y="105"/>
                  <a:pt x="95" y="99"/>
                </a:cubicBezTo>
                <a:close/>
                <a:moveTo>
                  <a:pt x="59" y="7"/>
                </a:moveTo>
                <a:cubicBezTo>
                  <a:pt x="70" y="8"/>
                  <a:pt x="78" y="17"/>
                  <a:pt x="82" y="28"/>
                </a:cubicBezTo>
                <a:cubicBezTo>
                  <a:pt x="77" y="20"/>
                  <a:pt x="69" y="14"/>
                  <a:pt x="59" y="12"/>
                </a:cubicBezTo>
                <a:cubicBezTo>
                  <a:pt x="47" y="11"/>
                  <a:pt x="36" y="17"/>
                  <a:pt x="30" y="26"/>
                </a:cubicBezTo>
                <a:cubicBezTo>
                  <a:pt x="34" y="13"/>
                  <a:pt x="46" y="5"/>
                  <a:pt x="59" y="7"/>
                </a:cubicBezTo>
                <a:close/>
                <a:moveTo>
                  <a:pt x="40" y="74"/>
                </a:moveTo>
                <a:cubicBezTo>
                  <a:pt x="40" y="73"/>
                  <a:pt x="40" y="73"/>
                  <a:pt x="40" y="73"/>
                </a:cubicBezTo>
                <a:cubicBezTo>
                  <a:pt x="37" y="69"/>
                  <a:pt x="34" y="65"/>
                  <a:pt x="33" y="61"/>
                </a:cubicBezTo>
                <a:cubicBezTo>
                  <a:pt x="32" y="56"/>
                  <a:pt x="32" y="52"/>
                  <a:pt x="33" y="47"/>
                </a:cubicBezTo>
                <a:cubicBezTo>
                  <a:pt x="34" y="39"/>
                  <a:pt x="37" y="32"/>
                  <a:pt x="43" y="25"/>
                </a:cubicBezTo>
                <a:cubicBezTo>
                  <a:pt x="44" y="28"/>
                  <a:pt x="46" y="30"/>
                  <a:pt x="48" y="33"/>
                </a:cubicBezTo>
                <a:cubicBezTo>
                  <a:pt x="51" y="37"/>
                  <a:pt x="56" y="41"/>
                  <a:pt x="62" y="42"/>
                </a:cubicBezTo>
                <a:cubicBezTo>
                  <a:pt x="59" y="40"/>
                  <a:pt x="55" y="37"/>
                  <a:pt x="52" y="32"/>
                </a:cubicBezTo>
                <a:cubicBezTo>
                  <a:pt x="52" y="31"/>
                  <a:pt x="51" y="30"/>
                  <a:pt x="50" y="29"/>
                </a:cubicBezTo>
                <a:cubicBezTo>
                  <a:pt x="51" y="30"/>
                  <a:pt x="52" y="31"/>
                  <a:pt x="53" y="32"/>
                </a:cubicBezTo>
                <a:cubicBezTo>
                  <a:pt x="62" y="39"/>
                  <a:pt x="73" y="42"/>
                  <a:pt x="77" y="43"/>
                </a:cubicBezTo>
                <a:cubicBezTo>
                  <a:pt x="72" y="40"/>
                  <a:pt x="68" y="37"/>
                  <a:pt x="64" y="33"/>
                </a:cubicBezTo>
                <a:cubicBezTo>
                  <a:pt x="70" y="36"/>
                  <a:pt x="75" y="39"/>
                  <a:pt x="80" y="47"/>
                </a:cubicBezTo>
                <a:cubicBezTo>
                  <a:pt x="80" y="47"/>
                  <a:pt x="80" y="47"/>
                  <a:pt x="80" y="47"/>
                </a:cubicBezTo>
                <a:cubicBezTo>
                  <a:pt x="80" y="56"/>
                  <a:pt x="74" y="64"/>
                  <a:pt x="67" y="68"/>
                </a:cubicBezTo>
                <a:cubicBezTo>
                  <a:pt x="66" y="66"/>
                  <a:pt x="64" y="65"/>
                  <a:pt x="62" y="65"/>
                </a:cubicBezTo>
                <a:cubicBezTo>
                  <a:pt x="59" y="65"/>
                  <a:pt x="56" y="67"/>
                  <a:pt x="56" y="70"/>
                </a:cubicBezTo>
                <a:cubicBezTo>
                  <a:pt x="56" y="72"/>
                  <a:pt x="59" y="74"/>
                  <a:pt x="62" y="74"/>
                </a:cubicBezTo>
                <a:cubicBezTo>
                  <a:pt x="65" y="74"/>
                  <a:pt x="67" y="72"/>
                  <a:pt x="67" y="70"/>
                </a:cubicBezTo>
                <a:cubicBezTo>
                  <a:pt x="67" y="69"/>
                  <a:pt x="67" y="69"/>
                  <a:pt x="67" y="69"/>
                </a:cubicBezTo>
                <a:cubicBezTo>
                  <a:pt x="75" y="65"/>
                  <a:pt x="80" y="58"/>
                  <a:pt x="81" y="50"/>
                </a:cubicBezTo>
                <a:cubicBezTo>
                  <a:pt x="81" y="50"/>
                  <a:pt x="81" y="50"/>
                  <a:pt x="81" y="50"/>
                </a:cubicBezTo>
                <a:cubicBezTo>
                  <a:pt x="82" y="52"/>
                  <a:pt x="82" y="54"/>
                  <a:pt x="82" y="57"/>
                </a:cubicBezTo>
                <a:cubicBezTo>
                  <a:pt x="81" y="62"/>
                  <a:pt x="78" y="68"/>
                  <a:pt x="74" y="73"/>
                </a:cubicBezTo>
                <a:cubicBezTo>
                  <a:pt x="74" y="73"/>
                  <a:pt x="74" y="73"/>
                  <a:pt x="73" y="74"/>
                </a:cubicBezTo>
                <a:cubicBezTo>
                  <a:pt x="73" y="74"/>
                  <a:pt x="73" y="74"/>
                  <a:pt x="73" y="74"/>
                </a:cubicBezTo>
                <a:cubicBezTo>
                  <a:pt x="73" y="74"/>
                  <a:pt x="73" y="74"/>
                  <a:pt x="73" y="74"/>
                </a:cubicBezTo>
                <a:cubicBezTo>
                  <a:pt x="68" y="80"/>
                  <a:pt x="63" y="84"/>
                  <a:pt x="59" y="85"/>
                </a:cubicBezTo>
                <a:cubicBezTo>
                  <a:pt x="58" y="85"/>
                  <a:pt x="58" y="86"/>
                  <a:pt x="57" y="85"/>
                </a:cubicBezTo>
                <a:cubicBezTo>
                  <a:pt x="57" y="85"/>
                  <a:pt x="56" y="85"/>
                  <a:pt x="56" y="85"/>
                </a:cubicBezTo>
                <a:cubicBezTo>
                  <a:pt x="52" y="85"/>
                  <a:pt x="47" y="81"/>
                  <a:pt x="42" y="76"/>
                </a:cubicBezTo>
                <a:cubicBezTo>
                  <a:pt x="42" y="75"/>
                  <a:pt x="41" y="74"/>
                  <a:pt x="40" y="74"/>
                </a:cubicBezTo>
                <a:close/>
                <a:moveTo>
                  <a:pt x="79" y="99"/>
                </a:moveTo>
                <a:cubicBezTo>
                  <a:pt x="78" y="99"/>
                  <a:pt x="78" y="99"/>
                  <a:pt x="78" y="100"/>
                </a:cubicBezTo>
                <a:cubicBezTo>
                  <a:pt x="72" y="106"/>
                  <a:pt x="65" y="113"/>
                  <a:pt x="57" y="113"/>
                </a:cubicBezTo>
                <a:cubicBezTo>
                  <a:pt x="50" y="113"/>
                  <a:pt x="43" y="107"/>
                  <a:pt x="37" y="101"/>
                </a:cubicBezTo>
                <a:cubicBezTo>
                  <a:pt x="37" y="100"/>
                  <a:pt x="37" y="100"/>
                  <a:pt x="36" y="100"/>
                </a:cubicBezTo>
                <a:cubicBezTo>
                  <a:pt x="35" y="98"/>
                  <a:pt x="33" y="97"/>
                  <a:pt x="32" y="95"/>
                </a:cubicBezTo>
                <a:cubicBezTo>
                  <a:pt x="35" y="94"/>
                  <a:pt x="38" y="94"/>
                  <a:pt x="41" y="93"/>
                </a:cubicBezTo>
                <a:cubicBezTo>
                  <a:pt x="41" y="93"/>
                  <a:pt x="42" y="93"/>
                  <a:pt x="42" y="93"/>
                </a:cubicBezTo>
                <a:cubicBezTo>
                  <a:pt x="42" y="93"/>
                  <a:pt x="42" y="93"/>
                  <a:pt x="42" y="92"/>
                </a:cubicBezTo>
                <a:cubicBezTo>
                  <a:pt x="42" y="92"/>
                  <a:pt x="42" y="92"/>
                  <a:pt x="42" y="92"/>
                </a:cubicBezTo>
                <a:cubicBezTo>
                  <a:pt x="42" y="92"/>
                  <a:pt x="42" y="92"/>
                  <a:pt x="42" y="91"/>
                </a:cubicBezTo>
                <a:cubicBezTo>
                  <a:pt x="42" y="91"/>
                  <a:pt x="42" y="91"/>
                  <a:pt x="42" y="91"/>
                </a:cubicBezTo>
                <a:cubicBezTo>
                  <a:pt x="43" y="90"/>
                  <a:pt x="43" y="88"/>
                  <a:pt x="43" y="86"/>
                </a:cubicBezTo>
                <a:cubicBezTo>
                  <a:pt x="43" y="83"/>
                  <a:pt x="43" y="80"/>
                  <a:pt x="42" y="78"/>
                </a:cubicBezTo>
                <a:cubicBezTo>
                  <a:pt x="46" y="81"/>
                  <a:pt x="50" y="84"/>
                  <a:pt x="53" y="86"/>
                </a:cubicBezTo>
                <a:cubicBezTo>
                  <a:pt x="55" y="86"/>
                  <a:pt x="56" y="87"/>
                  <a:pt x="57" y="87"/>
                </a:cubicBezTo>
                <a:cubicBezTo>
                  <a:pt x="57" y="87"/>
                  <a:pt x="57" y="87"/>
                  <a:pt x="57" y="87"/>
                </a:cubicBezTo>
                <a:cubicBezTo>
                  <a:pt x="59" y="87"/>
                  <a:pt x="61" y="86"/>
                  <a:pt x="62" y="85"/>
                </a:cubicBezTo>
                <a:cubicBezTo>
                  <a:pt x="66" y="83"/>
                  <a:pt x="69" y="80"/>
                  <a:pt x="73" y="76"/>
                </a:cubicBezTo>
                <a:cubicBezTo>
                  <a:pt x="73" y="79"/>
                  <a:pt x="73" y="85"/>
                  <a:pt x="73" y="85"/>
                </a:cubicBezTo>
                <a:cubicBezTo>
                  <a:pt x="73" y="85"/>
                  <a:pt x="73" y="90"/>
                  <a:pt x="74" y="92"/>
                </a:cubicBezTo>
                <a:cubicBezTo>
                  <a:pt x="74" y="92"/>
                  <a:pt x="74" y="92"/>
                  <a:pt x="74" y="92"/>
                </a:cubicBezTo>
                <a:cubicBezTo>
                  <a:pt x="74" y="92"/>
                  <a:pt x="74" y="92"/>
                  <a:pt x="74" y="92"/>
                </a:cubicBezTo>
                <a:cubicBezTo>
                  <a:pt x="74" y="93"/>
                  <a:pt x="74" y="93"/>
                  <a:pt x="74" y="93"/>
                </a:cubicBezTo>
                <a:cubicBezTo>
                  <a:pt x="74" y="93"/>
                  <a:pt x="75" y="93"/>
                  <a:pt x="75" y="93"/>
                </a:cubicBezTo>
                <a:cubicBezTo>
                  <a:pt x="75" y="93"/>
                  <a:pt x="75" y="94"/>
                  <a:pt x="76" y="94"/>
                </a:cubicBezTo>
                <a:cubicBezTo>
                  <a:pt x="78" y="94"/>
                  <a:pt x="80" y="94"/>
                  <a:pt x="82" y="95"/>
                </a:cubicBezTo>
                <a:cubicBezTo>
                  <a:pt x="81" y="96"/>
                  <a:pt x="80" y="98"/>
                  <a:pt x="79" y="99"/>
                </a:cubicBezTo>
                <a:close/>
              </a:path>
            </a:pathLst>
          </a:custGeom>
          <a:solidFill>
            <a:srgbClr val="FEFABC"/>
          </a:solidFill>
          <a:ln>
            <a:noFill/>
          </a:ln>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28" name="Freeform 26"/>
          <p:cNvSpPr>
            <a:spLocks noEditPoints="1"/>
          </p:cNvSpPr>
          <p:nvPr/>
        </p:nvSpPr>
        <p:spPr bwMode="auto">
          <a:xfrm>
            <a:off x="1099194" y="2607182"/>
            <a:ext cx="213406" cy="255626"/>
          </a:xfrm>
          <a:custGeom>
            <a:avLst/>
            <a:gdLst>
              <a:gd name="T0" fmla="*/ 11 w 118"/>
              <a:gd name="T1" fmla="*/ 90 h 141"/>
              <a:gd name="T2" fmla="*/ 13 w 118"/>
              <a:gd name="T3" fmla="*/ 121 h 141"/>
              <a:gd name="T4" fmla="*/ 13 w 118"/>
              <a:gd name="T5" fmla="*/ 61 h 141"/>
              <a:gd name="T6" fmla="*/ 16 w 118"/>
              <a:gd name="T7" fmla="*/ 130 h 141"/>
              <a:gd name="T8" fmla="*/ 13 w 118"/>
              <a:gd name="T9" fmla="*/ 110 h 141"/>
              <a:gd name="T10" fmla="*/ 101 w 118"/>
              <a:gd name="T11" fmla="*/ 112 h 141"/>
              <a:gd name="T12" fmla="*/ 101 w 118"/>
              <a:gd name="T13" fmla="*/ 55 h 141"/>
              <a:gd name="T14" fmla="*/ 107 w 118"/>
              <a:gd name="T15" fmla="*/ 127 h 141"/>
              <a:gd name="T16" fmla="*/ 0 w 118"/>
              <a:gd name="T17" fmla="*/ 127 h 141"/>
              <a:gd name="T18" fmla="*/ 73 w 118"/>
              <a:gd name="T19" fmla="*/ 3 h 141"/>
              <a:gd name="T20" fmla="*/ 114 w 118"/>
              <a:gd name="T21" fmla="*/ 62 h 141"/>
              <a:gd name="T22" fmla="*/ 69 w 118"/>
              <a:gd name="T23" fmla="*/ 48 h 141"/>
              <a:gd name="T24" fmla="*/ 47 w 118"/>
              <a:gd name="T25" fmla="*/ 48 h 141"/>
              <a:gd name="T26" fmla="*/ 53 w 118"/>
              <a:gd name="T27" fmla="*/ 40 h 141"/>
              <a:gd name="T28" fmla="*/ 60 w 118"/>
              <a:gd name="T29" fmla="*/ 47 h 141"/>
              <a:gd name="T30" fmla="*/ 78 w 118"/>
              <a:gd name="T31" fmla="*/ 28 h 141"/>
              <a:gd name="T32" fmla="*/ 75 w 118"/>
              <a:gd name="T33" fmla="*/ 25 h 141"/>
              <a:gd name="T34" fmla="*/ 74 w 118"/>
              <a:gd name="T35" fmla="*/ 25 h 141"/>
              <a:gd name="T36" fmla="*/ 71 w 118"/>
              <a:gd name="T37" fmla="*/ 25 h 141"/>
              <a:gd name="T38" fmla="*/ 69 w 118"/>
              <a:gd name="T39" fmla="*/ 27 h 141"/>
              <a:gd name="T40" fmla="*/ 68 w 118"/>
              <a:gd name="T41" fmla="*/ 30 h 141"/>
              <a:gd name="T42" fmla="*/ 68 w 118"/>
              <a:gd name="T43" fmla="*/ 32 h 141"/>
              <a:gd name="T44" fmla="*/ 69 w 118"/>
              <a:gd name="T45" fmla="*/ 34 h 141"/>
              <a:gd name="T46" fmla="*/ 71 w 118"/>
              <a:gd name="T47" fmla="*/ 35 h 141"/>
              <a:gd name="T48" fmla="*/ 72 w 118"/>
              <a:gd name="T49" fmla="*/ 35 h 141"/>
              <a:gd name="T50" fmla="*/ 74 w 118"/>
              <a:gd name="T51" fmla="*/ 35 h 141"/>
              <a:gd name="T52" fmla="*/ 75 w 118"/>
              <a:gd name="T53" fmla="*/ 35 h 141"/>
              <a:gd name="T54" fmla="*/ 77 w 118"/>
              <a:gd name="T55" fmla="*/ 34 h 141"/>
              <a:gd name="T56" fmla="*/ 78 w 118"/>
              <a:gd name="T57" fmla="*/ 32 h 141"/>
              <a:gd name="T58" fmla="*/ 93 w 118"/>
              <a:gd name="T59" fmla="*/ 45 h 141"/>
              <a:gd name="T60" fmla="*/ 64 w 118"/>
              <a:gd name="T61" fmla="*/ 6 h 141"/>
              <a:gd name="T62" fmla="*/ 63 w 118"/>
              <a:gd name="T63" fmla="*/ 12 h 141"/>
              <a:gd name="T64" fmla="*/ 72 w 118"/>
              <a:gd name="T65" fmla="*/ 11 h 141"/>
              <a:gd name="T66" fmla="*/ 92 w 118"/>
              <a:gd name="T67" fmla="*/ 41 h 141"/>
              <a:gd name="T68" fmla="*/ 93 w 118"/>
              <a:gd name="T69" fmla="*/ 45 h 141"/>
              <a:gd name="T70" fmla="*/ 111 w 118"/>
              <a:gd name="T71" fmla="*/ 105 h 141"/>
              <a:gd name="T72" fmla="*/ 97 w 118"/>
              <a:gd name="T73" fmla="*/ 128 h 141"/>
              <a:gd name="T74" fmla="*/ 78 w 118"/>
              <a:gd name="T75" fmla="*/ 130 h 141"/>
              <a:gd name="T76" fmla="*/ 11 w 118"/>
              <a:gd name="T77" fmla="*/ 79 h 141"/>
              <a:gd name="T78" fmla="*/ 100 w 118"/>
              <a:gd name="T79" fmla="*/ 126 h 141"/>
              <a:gd name="T80" fmla="*/ 64 w 118"/>
              <a:gd name="T81" fmla="*/ 59 h 141"/>
              <a:gd name="T82" fmla="*/ 78 w 118"/>
              <a:gd name="T83" fmla="*/ 59 h 141"/>
              <a:gd name="T84" fmla="*/ 61 w 118"/>
              <a:gd name="T85" fmla="*/ 130 h 141"/>
              <a:gd name="T86" fmla="*/ 75 w 118"/>
              <a:gd name="T87" fmla="*/ 61 h 141"/>
              <a:gd name="T88" fmla="*/ 101 w 118"/>
              <a:gd name="T89" fmla="*/ 76 h 141"/>
              <a:gd name="T90" fmla="*/ 103 w 118"/>
              <a:gd name="T91" fmla="*/ 65 h 141"/>
              <a:gd name="T92" fmla="*/ 23 w 118"/>
              <a:gd name="T93" fmla="*/ 61 h 141"/>
              <a:gd name="T94" fmla="*/ 23 w 118"/>
              <a:gd name="T95" fmla="*/ 61 h 141"/>
              <a:gd name="T96" fmla="*/ 27 w 118"/>
              <a:gd name="T97" fmla="*/ 128 h 141"/>
              <a:gd name="T98" fmla="*/ 30 w 118"/>
              <a:gd name="T99" fmla="*/ 128 h 141"/>
              <a:gd name="T100" fmla="*/ 36 w 118"/>
              <a:gd name="T101" fmla="*/ 61 h 141"/>
              <a:gd name="T102" fmla="*/ 54 w 118"/>
              <a:gd name="T103" fmla="*/ 61 h 141"/>
              <a:gd name="T104" fmla="*/ 47 w 118"/>
              <a:gd name="T105" fmla="*/ 128 h 141"/>
              <a:gd name="T106" fmla="*/ 84 w 118"/>
              <a:gd name="T107" fmla="*/ 8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8" h="141">
                <a:moveTo>
                  <a:pt x="11" y="93"/>
                </a:moveTo>
                <a:cubicBezTo>
                  <a:pt x="13" y="93"/>
                  <a:pt x="13" y="93"/>
                  <a:pt x="13" y="93"/>
                </a:cubicBezTo>
                <a:cubicBezTo>
                  <a:pt x="13" y="100"/>
                  <a:pt x="13" y="100"/>
                  <a:pt x="13" y="100"/>
                </a:cubicBezTo>
                <a:cubicBezTo>
                  <a:pt x="11" y="100"/>
                  <a:pt x="11" y="100"/>
                  <a:pt x="11" y="100"/>
                </a:cubicBezTo>
                <a:lnTo>
                  <a:pt x="11" y="93"/>
                </a:lnTo>
                <a:close/>
                <a:moveTo>
                  <a:pt x="11" y="90"/>
                </a:moveTo>
                <a:cubicBezTo>
                  <a:pt x="13" y="90"/>
                  <a:pt x="13" y="90"/>
                  <a:pt x="13" y="90"/>
                </a:cubicBezTo>
                <a:cubicBezTo>
                  <a:pt x="13" y="82"/>
                  <a:pt x="13" y="82"/>
                  <a:pt x="13" y="82"/>
                </a:cubicBezTo>
                <a:cubicBezTo>
                  <a:pt x="11" y="82"/>
                  <a:pt x="11" y="82"/>
                  <a:pt x="11" y="82"/>
                </a:cubicBezTo>
                <a:lnTo>
                  <a:pt x="11" y="90"/>
                </a:lnTo>
                <a:close/>
                <a:moveTo>
                  <a:pt x="11" y="121"/>
                </a:moveTo>
                <a:cubicBezTo>
                  <a:pt x="13" y="121"/>
                  <a:pt x="13" y="121"/>
                  <a:pt x="13" y="121"/>
                </a:cubicBezTo>
                <a:cubicBezTo>
                  <a:pt x="13" y="113"/>
                  <a:pt x="13" y="113"/>
                  <a:pt x="13" y="113"/>
                </a:cubicBezTo>
                <a:cubicBezTo>
                  <a:pt x="11" y="113"/>
                  <a:pt x="11" y="113"/>
                  <a:pt x="11" y="113"/>
                </a:cubicBezTo>
                <a:lnTo>
                  <a:pt x="11" y="121"/>
                </a:lnTo>
                <a:close/>
                <a:moveTo>
                  <a:pt x="13" y="65"/>
                </a:moveTo>
                <a:cubicBezTo>
                  <a:pt x="13" y="64"/>
                  <a:pt x="14" y="63"/>
                  <a:pt x="14" y="63"/>
                </a:cubicBezTo>
                <a:cubicBezTo>
                  <a:pt x="13" y="61"/>
                  <a:pt x="13" y="61"/>
                  <a:pt x="13" y="61"/>
                </a:cubicBezTo>
                <a:cubicBezTo>
                  <a:pt x="12" y="62"/>
                  <a:pt x="11" y="64"/>
                  <a:pt x="11" y="65"/>
                </a:cubicBezTo>
                <a:cubicBezTo>
                  <a:pt x="11" y="69"/>
                  <a:pt x="11" y="69"/>
                  <a:pt x="11" y="69"/>
                </a:cubicBezTo>
                <a:cubicBezTo>
                  <a:pt x="13" y="69"/>
                  <a:pt x="13" y="69"/>
                  <a:pt x="13" y="69"/>
                </a:cubicBezTo>
                <a:lnTo>
                  <a:pt x="13" y="65"/>
                </a:lnTo>
                <a:close/>
                <a:moveTo>
                  <a:pt x="11" y="124"/>
                </a:moveTo>
                <a:cubicBezTo>
                  <a:pt x="11" y="127"/>
                  <a:pt x="14" y="129"/>
                  <a:pt x="16" y="130"/>
                </a:cubicBezTo>
                <a:cubicBezTo>
                  <a:pt x="17" y="128"/>
                  <a:pt x="17" y="128"/>
                  <a:pt x="17" y="128"/>
                </a:cubicBezTo>
                <a:cubicBezTo>
                  <a:pt x="15" y="127"/>
                  <a:pt x="13" y="126"/>
                  <a:pt x="13" y="124"/>
                </a:cubicBezTo>
                <a:cubicBezTo>
                  <a:pt x="13" y="124"/>
                  <a:pt x="13" y="124"/>
                  <a:pt x="13" y="124"/>
                </a:cubicBezTo>
                <a:cubicBezTo>
                  <a:pt x="11" y="124"/>
                  <a:pt x="11" y="124"/>
                  <a:pt x="11" y="124"/>
                </a:cubicBezTo>
                <a:close/>
                <a:moveTo>
                  <a:pt x="11" y="110"/>
                </a:moveTo>
                <a:cubicBezTo>
                  <a:pt x="13" y="110"/>
                  <a:pt x="13" y="110"/>
                  <a:pt x="13" y="110"/>
                </a:cubicBezTo>
                <a:cubicBezTo>
                  <a:pt x="13" y="103"/>
                  <a:pt x="13" y="103"/>
                  <a:pt x="13" y="103"/>
                </a:cubicBezTo>
                <a:cubicBezTo>
                  <a:pt x="11" y="103"/>
                  <a:pt x="11" y="103"/>
                  <a:pt x="11" y="103"/>
                </a:cubicBezTo>
                <a:lnTo>
                  <a:pt x="11" y="110"/>
                </a:lnTo>
                <a:close/>
                <a:moveTo>
                  <a:pt x="103" y="116"/>
                </a:moveTo>
                <a:cubicBezTo>
                  <a:pt x="101" y="116"/>
                  <a:pt x="101" y="116"/>
                  <a:pt x="101" y="116"/>
                </a:cubicBezTo>
                <a:cubicBezTo>
                  <a:pt x="101" y="112"/>
                  <a:pt x="101" y="112"/>
                  <a:pt x="101" y="112"/>
                </a:cubicBezTo>
                <a:cubicBezTo>
                  <a:pt x="83" y="112"/>
                  <a:pt x="83" y="112"/>
                  <a:pt x="83" y="112"/>
                </a:cubicBezTo>
                <a:cubicBezTo>
                  <a:pt x="73" y="112"/>
                  <a:pt x="65" y="104"/>
                  <a:pt x="65" y="94"/>
                </a:cubicBezTo>
                <a:cubicBezTo>
                  <a:pt x="65" y="84"/>
                  <a:pt x="73" y="76"/>
                  <a:pt x="83" y="76"/>
                </a:cubicBezTo>
                <a:cubicBezTo>
                  <a:pt x="107" y="76"/>
                  <a:pt x="107" y="76"/>
                  <a:pt x="107" y="76"/>
                </a:cubicBezTo>
                <a:cubicBezTo>
                  <a:pt x="107" y="62"/>
                  <a:pt x="107" y="62"/>
                  <a:pt x="107" y="62"/>
                </a:cubicBezTo>
                <a:cubicBezTo>
                  <a:pt x="107" y="58"/>
                  <a:pt x="104" y="55"/>
                  <a:pt x="101" y="55"/>
                </a:cubicBezTo>
                <a:cubicBezTo>
                  <a:pt x="14" y="55"/>
                  <a:pt x="14" y="55"/>
                  <a:pt x="14" y="55"/>
                </a:cubicBezTo>
                <a:cubicBezTo>
                  <a:pt x="10" y="55"/>
                  <a:pt x="7" y="58"/>
                  <a:pt x="7" y="62"/>
                </a:cubicBezTo>
                <a:cubicBezTo>
                  <a:pt x="7" y="127"/>
                  <a:pt x="7" y="127"/>
                  <a:pt x="7" y="127"/>
                </a:cubicBezTo>
                <a:cubicBezTo>
                  <a:pt x="7" y="131"/>
                  <a:pt x="10" y="134"/>
                  <a:pt x="14" y="134"/>
                </a:cubicBezTo>
                <a:cubicBezTo>
                  <a:pt x="101" y="134"/>
                  <a:pt x="101" y="134"/>
                  <a:pt x="101" y="134"/>
                </a:cubicBezTo>
                <a:cubicBezTo>
                  <a:pt x="104" y="134"/>
                  <a:pt x="107" y="131"/>
                  <a:pt x="107" y="127"/>
                </a:cubicBezTo>
                <a:cubicBezTo>
                  <a:pt x="107" y="113"/>
                  <a:pt x="107" y="113"/>
                  <a:pt x="107" y="113"/>
                </a:cubicBezTo>
                <a:cubicBezTo>
                  <a:pt x="114" y="113"/>
                  <a:pt x="114" y="113"/>
                  <a:pt x="114" y="113"/>
                </a:cubicBezTo>
                <a:cubicBezTo>
                  <a:pt x="114" y="127"/>
                  <a:pt x="114" y="127"/>
                  <a:pt x="114" y="127"/>
                </a:cubicBezTo>
                <a:cubicBezTo>
                  <a:pt x="114" y="135"/>
                  <a:pt x="108" y="141"/>
                  <a:pt x="101" y="141"/>
                </a:cubicBezTo>
                <a:cubicBezTo>
                  <a:pt x="14" y="141"/>
                  <a:pt x="14" y="141"/>
                  <a:pt x="14" y="141"/>
                </a:cubicBezTo>
                <a:cubicBezTo>
                  <a:pt x="6" y="141"/>
                  <a:pt x="0" y="135"/>
                  <a:pt x="0" y="127"/>
                </a:cubicBezTo>
                <a:cubicBezTo>
                  <a:pt x="0" y="62"/>
                  <a:pt x="0" y="62"/>
                  <a:pt x="0" y="62"/>
                </a:cubicBezTo>
                <a:cubicBezTo>
                  <a:pt x="0" y="54"/>
                  <a:pt x="6" y="48"/>
                  <a:pt x="14" y="48"/>
                </a:cubicBezTo>
                <a:cubicBezTo>
                  <a:pt x="19" y="48"/>
                  <a:pt x="19" y="48"/>
                  <a:pt x="19" y="48"/>
                </a:cubicBezTo>
                <a:cubicBezTo>
                  <a:pt x="22" y="45"/>
                  <a:pt x="22" y="45"/>
                  <a:pt x="22" y="45"/>
                </a:cubicBezTo>
                <a:cubicBezTo>
                  <a:pt x="64" y="3"/>
                  <a:pt x="64" y="3"/>
                  <a:pt x="64" y="3"/>
                </a:cubicBezTo>
                <a:cubicBezTo>
                  <a:pt x="66" y="0"/>
                  <a:pt x="70" y="0"/>
                  <a:pt x="73" y="3"/>
                </a:cubicBezTo>
                <a:cubicBezTo>
                  <a:pt x="101" y="32"/>
                  <a:pt x="101" y="32"/>
                  <a:pt x="101" y="32"/>
                </a:cubicBezTo>
                <a:cubicBezTo>
                  <a:pt x="104" y="34"/>
                  <a:pt x="104" y="38"/>
                  <a:pt x="101" y="41"/>
                </a:cubicBezTo>
                <a:cubicBezTo>
                  <a:pt x="96" y="46"/>
                  <a:pt x="96" y="46"/>
                  <a:pt x="96" y="46"/>
                </a:cubicBezTo>
                <a:cubicBezTo>
                  <a:pt x="94" y="48"/>
                  <a:pt x="94" y="48"/>
                  <a:pt x="94" y="48"/>
                </a:cubicBezTo>
                <a:cubicBezTo>
                  <a:pt x="101" y="48"/>
                  <a:pt x="101" y="48"/>
                  <a:pt x="101" y="48"/>
                </a:cubicBezTo>
                <a:cubicBezTo>
                  <a:pt x="108" y="48"/>
                  <a:pt x="114" y="54"/>
                  <a:pt x="114" y="62"/>
                </a:cubicBezTo>
                <a:cubicBezTo>
                  <a:pt x="114" y="76"/>
                  <a:pt x="114" y="76"/>
                  <a:pt x="114" y="76"/>
                </a:cubicBezTo>
                <a:cubicBezTo>
                  <a:pt x="118" y="76"/>
                  <a:pt x="118" y="76"/>
                  <a:pt x="118" y="76"/>
                </a:cubicBezTo>
                <a:cubicBezTo>
                  <a:pt x="118" y="112"/>
                  <a:pt x="118" y="112"/>
                  <a:pt x="118" y="112"/>
                </a:cubicBezTo>
                <a:cubicBezTo>
                  <a:pt x="103" y="112"/>
                  <a:pt x="103" y="112"/>
                  <a:pt x="103" y="112"/>
                </a:cubicBezTo>
                <a:lnTo>
                  <a:pt x="103" y="116"/>
                </a:lnTo>
                <a:close/>
                <a:moveTo>
                  <a:pt x="69" y="48"/>
                </a:moveTo>
                <a:cubicBezTo>
                  <a:pt x="69" y="47"/>
                  <a:pt x="69" y="46"/>
                  <a:pt x="69" y="45"/>
                </a:cubicBezTo>
                <a:cubicBezTo>
                  <a:pt x="69" y="42"/>
                  <a:pt x="68" y="40"/>
                  <a:pt x="66" y="38"/>
                </a:cubicBezTo>
                <a:cubicBezTo>
                  <a:pt x="60" y="32"/>
                  <a:pt x="50" y="33"/>
                  <a:pt x="44" y="39"/>
                </a:cubicBezTo>
                <a:cubicBezTo>
                  <a:pt x="42" y="41"/>
                  <a:pt x="41" y="43"/>
                  <a:pt x="40" y="45"/>
                </a:cubicBezTo>
                <a:cubicBezTo>
                  <a:pt x="40" y="46"/>
                  <a:pt x="39" y="47"/>
                  <a:pt x="39" y="48"/>
                </a:cubicBezTo>
                <a:cubicBezTo>
                  <a:pt x="47" y="48"/>
                  <a:pt x="47" y="48"/>
                  <a:pt x="47" y="48"/>
                </a:cubicBezTo>
                <a:cubicBezTo>
                  <a:pt x="47" y="47"/>
                  <a:pt x="47" y="46"/>
                  <a:pt x="48" y="45"/>
                </a:cubicBezTo>
                <a:cubicBezTo>
                  <a:pt x="48" y="45"/>
                  <a:pt x="48" y="44"/>
                  <a:pt x="48" y="44"/>
                </a:cubicBezTo>
                <a:cubicBezTo>
                  <a:pt x="46" y="42"/>
                  <a:pt x="46" y="42"/>
                  <a:pt x="46" y="42"/>
                </a:cubicBezTo>
                <a:cubicBezTo>
                  <a:pt x="48" y="41"/>
                  <a:pt x="48" y="41"/>
                  <a:pt x="48" y="41"/>
                </a:cubicBezTo>
                <a:cubicBezTo>
                  <a:pt x="50" y="42"/>
                  <a:pt x="50" y="42"/>
                  <a:pt x="50" y="42"/>
                </a:cubicBezTo>
                <a:cubicBezTo>
                  <a:pt x="51" y="41"/>
                  <a:pt x="52" y="41"/>
                  <a:pt x="53" y="40"/>
                </a:cubicBezTo>
                <a:cubicBezTo>
                  <a:pt x="54" y="43"/>
                  <a:pt x="54" y="43"/>
                  <a:pt x="54" y="43"/>
                </a:cubicBezTo>
                <a:cubicBezTo>
                  <a:pt x="54" y="43"/>
                  <a:pt x="52" y="43"/>
                  <a:pt x="51" y="45"/>
                </a:cubicBezTo>
                <a:cubicBezTo>
                  <a:pt x="51" y="45"/>
                  <a:pt x="51" y="45"/>
                  <a:pt x="51" y="45"/>
                </a:cubicBezTo>
                <a:cubicBezTo>
                  <a:pt x="50" y="46"/>
                  <a:pt x="50" y="47"/>
                  <a:pt x="50" y="47"/>
                </a:cubicBezTo>
                <a:cubicBezTo>
                  <a:pt x="51" y="48"/>
                  <a:pt x="52" y="48"/>
                  <a:pt x="54" y="47"/>
                </a:cubicBezTo>
                <a:cubicBezTo>
                  <a:pt x="57" y="45"/>
                  <a:pt x="59" y="45"/>
                  <a:pt x="60" y="47"/>
                </a:cubicBezTo>
                <a:cubicBezTo>
                  <a:pt x="61" y="47"/>
                  <a:pt x="61" y="48"/>
                  <a:pt x="61" y="48"/>
                </a:cubicBezTo>
                <a:lnTo>
                  <a:pt x="69" y="48"/>
                </a:lnTo>
                <a:close/>
                <a:moveTo>
                  <a:pt x="79" y="30"/>
                </a:moveTo>
                <a:cubicBezTo>
                  <a:pt x="79" y="30"/>
                  <a:pt x="79" y="29"/>
                  <a:pt x="79" y="28"/>
                </a:cubicBezTo>
                <a:cubicBezTo>
                  <a:pt x="78" y="28"/>
                  <a:pt x="78" y="28"/>
                  <a:pt x="78" y="28"/>
                </a:cubicBezTo>
                <a:cubicBezTo>
                  <a:pt x="78" y="28"/>
                  <a:pt x="78" y="28"/>
                  <a:pt x="78" y="28"/>
                </a:cubicBezTo>
                <a:cubicBezTo>
                  <a:pt x="78" y="28"/>
                  <a:pt x="78" y="28"/>
                  <a:pt x="78" y="28"/>
                </a:cubicBezTo>
                <a:cubicBezTo>
                  <a:pt x="78" y="27"/>
                  <a:pt x="78" y="27"/>
                  <a:pt x="78" y="27"/>
                </a:cubicBezTo>
                <a:cubicBezTo>
                  <a:pt x="78" y="27"/>
                  <a:pt x="78" y="27"/>
                  <a:pt x="78" y="27"/>
                </a:cubicBezTo>
                <a:cubicBezTo>
                  <a:pt x="78" y="27"/>
                  <a:pt x="78" y="27"/>
                  <a:pt x="78" y="27"/>
                </a:cubicBezTo>
                <a:cubicBezTo>
                  <a:pt x="77" y="27"/>
                  <a:pt x="77" y="26"/>
                  <a:pt x="77" y="26"/>
                </a:cubicBezTo>
                <a:cubicBezTo>
                  <a:pt x="77" y="26"/>
                  <a:pt x="76" y="25"/>
                  <a:pt x="75" y="25"/>
                </a:cubicBezTo>
                <a:cubicBezTo>
                  <a:pt x="75" y="25"/>
                  <a:pt x="75" y="25"/>
                  <a:pt x="75" y="25"/>
                </a:cubicBezTo>
                <a:cubicBezTo>
                  <a:pt x="75" y="25"/>
                  <a:pt x="75" y="25"/>
                  <a:pt x="75" y="25"/>
                </a:cubicBezTo>
                <a:cubicBezTo>
                  <a:pt x="75" y="25"/>
                  <a:pt x="75" y="25"/>
                  <a:pt x="74" y="25"/>
                </a:cubicBezTo>
                <a:cubicBezTo>
                  <a:pt x="74" y="25"/>
                  <a:pt x="74" y="25"/>
                  <a:pt x="74" y="25"/>
                </a:cubicBezTo>
                <a:cubicBezTo>
                  <a:pt x="74" y="25"/>
                  <a:pt x="74" y="25"/>
                  <a:pt x="74" y="25"/>
                </a:cubicBezTo>
                <a:cubicBezTo>
                  <a:pt x="74" y="25"/>
                  <a:pt x="74" y="25"/>
                  <a:pt x="74" y="25"/>
                </a:cubicBezTo>
                <a:cubicBezTo>
                  <a:pt x="73" y="24"/>
                  <a:pt x="73" y="24"/>
                  <a:pt x="73" y="25"/>
                </a:cubicBezTo>
                <a:cubicBezTo>
                  <a:pt x="73" y="25"/>
                  <a:pt x="73" y="25"/>
                  <a:pt x="73" y="25"/>
                </a:cubicBezTo>
                <a:cubicBezTo>
                  <a:pt x="73" y="25"/>
                  <a:pt x="72" y="25"/>
                  <a:pt x="72" y="25"/>
                </a:cubicBezTo>
                <a:cubicBezTo>
                  <a:pt x="72" y="25"/>
                  <a:pt x="72" y="25"/>
                  <a:pt x="72" y="25"/>
                </a:cubicBezTo>
                <a:cubicBezTo>
                  <a:pt x="72" y="25"/>
                  <a:pt x="72" y="25"/>
                  <a:pt x="71" y="25"/>
                </a:cubicBezTo>
                <a:cubicBezTo>
                  <a:pt x="71" y="25"/>
                  <a:pt x="71" y="25"/>
                  <a:pt x="71" y="25"/>
                </a:cubicBezTo>
                <a:cubicBezTo>
                  <a:pt x="71" y="25"/>
                  <a:pt x="71" y="25"/>
                  <a:pt x="71" y="25"/>
                </a:cubicBezTo>
                <a:cubicBezTo>
                  <a:pt x="71" y="25"/>
                  <a:pt x="71" y="25"/>
                  <a:pt x="71" y="25"/>
                </a:cubicBezTo>
                <a:cubicBezTo>
                  <a:pt x="70" y="25"/>
                  <a:pt x="70" y="25"/>
                  <a:pt x="70" y="26"/>
                </a:cubicBezTo>
                <a:cubicBezTo>
                  <a:pt x="70" y="26"/>
                  <a:pt x="70" y="26"/>
                  <a:pt x="70" y="26"/>
                </a:cubicBezTo>
                <a:cubicBezTo>
                  <a:pt x="70" y="26"/>
                  <a:pt x="69" y="26"/>
                  <a:pt x="69" y="26"/>
                </a:cubicBezTo>
                <a:cubicBezTo>
                  <a:pt x="69" y="26"/>
                  <a:pt x="69" y="27"/>
                  <a:pt x="69" y="27"/>
                </a:cubicBezTo>
                <a:cubicBezTo>
                  <a:pt x="69" y="27"/>
                  <a:pt x="69" y="27"/>
                  <a:pt x="69" y="27"/>
                </a:cubicBezTo>
                <a:cubicBezTo>
                  <a:pt x="68" y="27"/>
                  <a:pt x="68" y="27"/>
                  <a:pt x="68" y="28"/>
                </a:cubicBezTo>
                <a:cubicBezTo>
                  <a:pt x="68" y="28"/>
                  <a:pt x="68" y="28"/>
                  <a:pt x="68" y="28"/>
                </a:cubicBezTo>
                <a:cubicBezTo>
                  <a:pt x="68" y="28"/>
                  <a:pt x="68" y="28"/>
                  <a:pt x="68" y="29"/>
                </a:cubicBezTo>
                <a:cubicBezTo>
                  <a:pt x="68" y="29"/>
                  <a:pt x="68" y="29"/>
                  <a:pt x="68" y="29"/>
                </a:cubicBezTo>
                <a:cubicBezTo>
                  <a:pt x="68" y="29"/>
                  <a:pt x="68" y="29"/>
                  <a:pt x="68" y="30"/>
                </a:cubicBezTo>
                <a:cubicBezTo>
                  <a:pt x="68" y="30"/>
                  <a:pt x="68" y="30"/>
                  <a:pt x="68" y="30"/>
                </a:cubicBezTo>
                <a:cubicBezTo>
                  <a:pt x="68" y="30"/>
                  <a:pt x="68" y="30"/>
                  <a:pt x="68" y="31"/>
                </a:cubicBezTo>
                <a:cubicBezTo>
                  <a:pt x="68" y="31"/>
                  <a:pt x="68" y="31"/>
                  <a:pt x="68" y="31"/>
                </a:cubicBezTo>
                <a:cubicBezTo>
                  <a:pt x="68" y="31"/>
                  <a:pt x="68" y="31"/>
                  <a:pt x="68" y="32"/>
                </a:cubicBezTo>
                <a:cubicBezTo>
                  <a:pt x="68" y="32"/>
                  <a:pt x="68" y="32"/>
                  <a:pt x="68" y="32"/>
                </a:cubicBezTo>
                <a:cubicBezTo>
                  <a:pt x="68" y="32"/>
                  <a:pt x="68" y="32"/>
                  <a:pt x="68" y="32"/>
                </a:cubicBezTo>
                <a:cubicBezTo>
                  <a:pt x="68" y="32"/>
                  <a:pt x="68" y="33"/>
                  <a:pt x="68" y="33"/>
                </a:cubicBezTo>
                <a:cubicBezTo>
                  <a:pt x="68" y="33"/>
                  <a:pt x="69" y="33"/>
                  <a:pt x="69" y="33"/>
                </a:cubicBezTo>
                <a:cubicBezTo>
                  <a:pt x="69" y="33"/>
                  <a:pt x="69" y="33"/>
                  <a:pt x="69" y="33"/>
                </a:cubicBezTo>
                <a:cubicBezTo>
                  <a:pt x="69" y="33"/>
                  <a:pt x="69" y="33"/>
                  <a:pt x="69" y="33"/>
                </a:cubicBezTo>
                <a:cubicBezTo>
                  <a:pt x="69" y="34"/>
                  <a:pt x="69" y="34"/>
                  <a:pt x="69" y="34"/>
                </a:cubicBezTo>
                <a:cubicBezTo>
                  <a:pt x="69" y="34"/>
                  <a:pt x="69" y="34"/>
                  <a:pt x="69" y="34"/>
                </a:cubicBezTo>
                <a:cubicBezTo>
                  <a:pt x="69" y="34"/>
                  <a:pt x="70" y="34"/>
                  <a:pt x="70" y="34"/>
                </a:cubicBezTo>
                <a:cubicBezTo>
                  <a:pt x="70" y="34"/>
                  <a:pt x="70" y="34"/>
                  <a:pt x="70" y="34"/>
                </a:cubicBezTo>
                <a:cubicBezTo>
                  <a:pt x="70" y="34"/>
                  <a:pt x="70" y="35"/>
                  <a:pt x="70" y="35"/>
                </a:cubicBezTo>
                <a:cubicBezTo>
                  <a:pt x="70" y="35"/>
                  <a:pt x="70" y="35"/>
                  <a:pt x="70" y="35"/>
                </a:cubicBezTo>
                <a:cubicBezTo>
                  <a:pt x="70" y="35"/>
                  <a:pt x="71" y="35"/>
                  <a:pt x="71" y="35"/>
                </a:cubicBezTo>
                <a:cubicBezTo>
                  <a:pt x="71" y="35"/>
                  <a:pt x="71" y="35"/>
                  <a:pt x="71" y="35"/>
                </a:cubicBezTo>
                <a:cubicBezTo>
                  <a:pt x="71" y="35"/>
                  <a:pt x="71" y="35"/>
                  <a:pt x="71" y="35"/>
                </a:cubicBezTo>
                <a:cubicBezTo>
                  <a:pt x="71" y="35"/>
                  <a:pt x="71" y="35"/>
                  <a:pt x="71" y="35"/>
                </a:cubicBezTo>
                <a:cubicBezTo>
                  <a:pt x="71" y="35"/>
                  <a:pt x="71" y="35"/>
                  <a:pt x="72" y="35"/>
                </a:cubicBezTo>
                <a:cubicBezTo>
                  <a:pt x="72" y="35"/>
                  <a:pt x="72" y="35"/>
                  <a:pt x="72" y="35"/>
                </a:cubicBezTo>
                <a:cubicBezTo>
                  <a:pt x="72" y="35"/>
                  <a:pt x="72" y="35"/>
                  <a:pt x="72" y="35"/>
                </a:cubicBezTo>
                <a:cubicBezTo>
                  <a:pt x="72" y="35"/>
                  <a:pt x="72" y="35"/>
                  <a:pt x="72" y="35"/>
                </a:cubicBezTo>
                <a:cubicBezTo>
                  <a:pt x="72" y="35"/>
                  <a:pt x="73" y="35"/>
                  <a:pt x="73" y="35"/>
                </a:cubicBezTo>
                <a:cubicBezTo>
                  <a:pt x="73" y="35"/>
                  <a:pt x="73" y="35"/>
                  <a:pt x="73" y="35"/>
                </a:cubicBezTo>
                <a:cubicBezTo>
                  <a:pt x="73" y="35"/>
                  <a:pt x="73" y="36"/>
                  <a:pt x="73" y="36"/>
                </a:cubicBezTo>
                <a:cubicBezTo>
                  <a:pt x="73" y="36"/>
                  <a:pt x="73" y="36"/>
                  <a:pt x="73" y="35"/>
                </a:cubicBezTo>
                <a:cubicBezTo>
                  <a:pt x="73" y="36"/>
                  <a:pt x="73" y="36"/>
                  <a:pt x="73" y="35"/>
                </a:cubicBezTo>
                <a:cubicBezTo>
                  <a:pt x="73" y="35"/>
                  <a:pt x="74" y="35"/>
                  <a:pt x="74" y="35"/>
                </a:cubicBezTo>
                <a:cubicBezTo>
                  <a:pt x="74" y="35"/>
                  <a:pt x="74" y="35"/>
                  <a:pt x="74" y="35"/>
                </a:cubicBezTo>
                <a:cubicBezTo>
                  <a:pt x="74" y="35"/>
                  <a:pt x="74" y="35"/>
                  <a:pt x="74" y="35"/>
                </a:cubicBezTo>
                <a:cubicBezTo>
                  <a:pt x="74" y="35"/>
                  <a:pt x="74" y="35"/>
                  <a:pt x="74" y="35"/>
                </a:cubicBezTo>
                <a:cubicBezTo>
                  <a:pt x="75" y="35"/>
                  <a:pt x="75" y="35"/>
                  <a:pt x="75" y="35"/>
                </a:cubicBezTo>
                <a:cubicBezTo>
                  <a:pt x="75" y="35"/>
                  <a:pt x="75" y="35"/>
                  <a:pt x="75" y="35"/>
                </a:cubicBezTo>
                <a:cubicBezTo>
                  <a:pt x="75" y="35"/>
                  <a:pt x="75" y="35"/>
                  <a:pt x="75" y="35"/>
                </a:cubicBezTo>
                <a:cubicBezTo>
                  <a:pt x="75" y="35"/>
                  <a:pt x="75" y="35"/>
                  <a:pt x="75" y="35"/>
                </a:cubicBezTo>
                <a:cubicBezTo>
                  <a:pt x="76" y="35"/>
                  <a:pt x="76" y="35"/>
                  <a:pt x="76" y="35"/>
                </a:cubicBezTo>
                <a:cubicBezTo>
                  <a:pt x="76" y="35"/>
                  <a:pt x="76" y="35"/>
                  <a:pt x="76" y="35"/>
                </a:cubicBezTo>
                <a:cubicBezTo>
                  <a:pt x="76" y="35"/>
                  <a:pt x="76" y="35"/>
                  <a:pt x="76" y="35"/>
                </a:cubicBezTo>
                <a:cubicBezTo>
                  <a:pt x="76" y="35"/>
                  <a:pt x="76" y="35"/>
                  <a:pt x="76" y="34"/>
                </a:cubicBezTo>
                <a:cubicBezTo>
                  <a:pt x="76" y="34"/>
                  <a:pt x="77" y="34"/>
                  <a:pt x="77" y="34"/>
                </a:cubicBezTo>
                <a:cubicBezTo>
                  <a:pt x="77" y="34"/>
                  <a:pt x="77" y="34"/>
                  <a:pt x="77" y="34"/>
                </a:cubicBezTo>
                <a:cubicBezTo>
                  <a:pt x="77" y="34"/>
                  <a:pt x="77" y="34"/>
                  <a:pt x="77" y="34"/>
                </a:cubicBezTo>
                <a:cubicBezTo>
                  <a:pt x="77" y="34"/>
                  <a:pt x="77" y="34"/>
                  <a:pt x="77" y="34"/>
                </a:cubicBezTo>
                <a:cubicBezTo>
                  <a:pt x="77" y="34"/>
                  <a:pt x="78" y="33"/>
                  <a:pt x="78" y="33"/>
                </a:cubicBezTo>
                <a:cubicBezTo>
                  <a:pt x="78" y="33"/>
                  <a:pt x="78" y="33"/>
                  <a:pt x="78" y="33"/>
                </a:cubicBezTo>
                <a:cubicBezTo>
                  <a:pt x="78" y="33"/>
                  <a:pt x="78" y="33"/>
                  <a:pt x="78" y="32"/>
                </a:cubicBezTo>
                <a:cubicBezTo>
                  <a:pt x="78" y="32"/>
                  <a:pt x="78" y="32"/>
                  <a:pt x="78" y="32"/>
                </a:cubicBezTo>
                <a:cubicBezTo>
                  <a:pt x="78" y="32"/>
                  <a:pt x="78" y="32"/>
                  <a:pt x="79" y="31"/>
                </a:cubicBezTo>
                <a:cubicBezTo>
                  <a:pt x="79" y="31"/>
                  <a:pt x="79" y="31"/>
                  <a:pt x="79" y="31"/>
                </a:cubicBezTo>
                <a:cubicBezTo>
                  <a:pt x="79" y="31"/>
                  <a:pt x="79" y="31"/>
                  <a:pt x="79" y="30"/>
                </a:cubicBezTo>
                <a:cubicBezTo>
                  <a:pt x="79" y="30"/>
                  <a:pt x="79" y="30"/>
                  <a:pt x="79" y="30"/>
                </a:cubicBezTo>
                <a:close/>
                <a:moveTo>
                  <a:pt x="93" y="45"/>
                </a:moveTo>
                <a:cubicBezTo>
                  <a:pt x="99" y="39"/>
                  <a:pt x="99" y="39"/>
                  <a:pt x="99" y="39"/>
                </a:cubicBezTo>
                <a:cubicBezTo>
                  <a:pt x="99" y="39"/>
                  <a:pt x="99" y="39"/>
                  <a:pt x="99" y="39"/>
                </a:cubicBezTo>
                <a:cubicBezTo>
                  <a:pt x="100" y="38"/>
                  <a:pt x="100" y="35"/>
                  <a:pt x="99" y="34"/>
                </a:cubicBezTo>
                <a:cubicBezTo>
                  <a:pt x="71" y="6"/>
                  <a:pt x="71" y="6"/>
                  <a:pt x="71" y="6"/>
                </a:cubicBezTo>
                <a:cubicBezTo>
                  <a:pt x="69" y="4"/>
                  <a:pt x="67" y="4"/>
                  <a:pt x="65" y="6"/>
                </a:cubicBezTo>
                <a:cubicBezTo>
                  <a:pt x="64" y="6"/>
                  <a:pt x="64" y="6"/>
                  <a:pt x="64" y="6"/>
                </a:cubicBezTo>
                <a:cubicBezTo>
                  <a:pt x="26" y="45"/>
                  <a:pt x="26" y="45"/>
                  <a:pt x="26" y="45"/>
                </a:cubicBezTo>
                <a:cubicBezTo>
                  <a:pt x="23" y="48"/>
                  <a:pt x="23" y="48"/>
                  <a:pt x="23" y="48"/>
                </a:cubicBezTo>
                <a:cubicBezTo>
                  <a:pt x="27" y="48"/>
                  <a:pt x="27" y="48"/>
                  <a:pt x="27" y="48"/>
                </a:cubicBezTo>
                <a:cubicBezTo>
                  <a:pt x="30" y="45"/>
                  <a:pt x="30" y="45"/>
                  <a:pt x="30" y="45"/>
                </a:cubicBezTo>
                <a:cubicBezTo>
                  <a:pt x="63" y="12"/>
                  <a:pt x="63" y="12"/>
                  <a:pt x="63" y="12"/>
                </a:cubicBezTo>
                <a:cubicBezTo>
                  <a:pt x="63" y="12"/>
                  <a:pt x="63" y="12"/>
                  <a:pt x="63" y="12"/>
                </a:cubicBezTo>
                <a:cubicBezTo>
                  <a:pt x="63" y="12"/>
                  <a:pt x="64" y="12"/>
                  <a:pt x="64" y="12"/>
                </a:cubicBezTo>
                <a:cubicBezTo>
                  <a:pt x="64" y="12"/>
                  <a:pt x="64" y="13"/>
                  <a:pt x="64" y="13"/>
                </a:cubicBezTo>
                <a:cubicBezTo>
                  <a:pt x="66" y="14"/>
                  <a:pt x="69" y="14"/>
                  <a:pt x="71" y="12"/>
                </a:cubicBezTo>
                <a:cubicBezTo>
                  <a:pt x="71" y="12"/>
                  <a:pt x="71" y="12"/>
                  <a:pt x="71" y="12"/>
                </a:cubicBezTo>
                <a:cubicBezTo>
                  <a:pt x="71" y="11"/>
                  <a:pt x="72" y="11"/>
                  <a:pt x="72" y="11"/>
                </a:cubicBezTo>
                <a:cubicBezTo>
                  <a:pt x="72" y="11"/>
                  <a:pt x="72" y="11"/>
                  <a:pt x="72" y="11"/>
                </a:cubicBezTo>
                <a:cubicBezTo>
                  <a:pt x="93" y="32"/>
                  <a:pt x="93" y="32"/>
                  <a:pt x="93" y="32"/>
                </a:cubicBezTo>
                <a:cubicBezTo>
                  <a:pt x="93" y="32"/>
                  <a:pt x="93" y="32"/>
                  <a:pt x="93" y="32"/>
                </a:cubicBezTo>
                <a:cubicBezTo>
                  <a:pt x="93" y="33"/>
                  <a:pt x="93" y="33"/>
                  <a:pt x="93" y="33"/>
                </a:cubicBezTo>
                <a:cubicBezTo>
                  <a:pt x="92" y="33"/>
                  <a:pt x="92" y="33"/>
                  <a:pt x="92" y="34"/>
                </a:cubicBezTo>
                <a:cubicBezTo>
                  <a:pt x="90" y="35"/>
                  <a:pt x="90" y="38"/>
                  <a:pt x="91" y="40"/>
                </a:cubicBezTo>
                <a:cubicBezTo>
                  <a:pt x="92" y="40"/>
                  <a:pt x="92" y="40"/>
                  <a:pt x="92" y="41"/>
                </a:cubicBezTo>
                <a:cubicBezTo>
                  <a:pt x="92" y="41"/>
                  <a:pt x="93" y="41"/>
                  <a:pt x="93" y="41"/>
                </a:cubicBezTo>
                <a:cubicBezTo>
                  <a:pt x="93" y="41"/>
                  <a:pt x="93" y="41"/>
                  <a:pt x="92" y="41"/>
                </a:cubicBezTo>
                <a:cubicBezTo>
                  <a:pt x="89" y="45"/>
                  <a:pt x="89" y="45"/>
                  <a:pt x="89" y="45"/>
                </a:cubicBezTo>
                <a:cubicBezTo>
                  <a:pt x="86" y="48"/>
                  <a:pt x="86" y="48"/>
                  <a:pt x="86" y="48"/>
                </a:cubicBezTo>
                <a:cubicBezTo>
                  <a:pt x="90" y="48"/>
                  <a:pt x="90" y="48"/>
                  <a:pt x="90" y="48"/>
                </a:cubicBezTo>
                <a:lnTo>
                  <a:pt x="93" y="45"/>
                </a:lnTo>
                <a:close/>
                <a:moveTo>
                  <a:pt x="111" y="105"/>
                </a:moveTo>
                <a:cubicBezTo>
                  <a:pt x="111" y="84"/>
                  <a:pt x="111" y="84"/>
                  <a:pt x="111" y="84"/>
                </a:cubicBezTo>
                <a:cubicBezTo>
                  <a:pt x="83" y="84"/>
                  <a:pt x="83" y="84"/>
                  <a:pt x="83" y="84"/>
                </a:cubicBezTo>
                <a:cubicBezTo>
                  <a:pt x="77" y="84"/>
                  <a:pt x="72" y="88"/>
                  <a:pt x="72" y="94"/>
                </a:cubicBezTo>
                <a:cubicBezTo>
                  <a:pt x="72" y="100"/>
                  <a:pt x="77" y="105"/>
                  <a:pt x="83" y="105"/>
                </a:cubicBezTo>
                <a:lnTo>
                  <a:pt x="111" y="105"/>
                </a:lnTo>
                <a:close/>
                <a:moveTo>
                  <a:pt x="92" y="128"/>
                </a:moveTo>
                <a:cubicBezTo>
                  <a:pt x="92" y="130"/>
                  <a:pt x="92" y="130"/>
                  <a:pt x="92" y="130"/>
                </a:cubicBezTo>
                <a:cubicBezTo>
                  <a:pt x="97" y="130"/>
                  <a:pt x="97" y="130"/>
                  <a:pt x="97" y="130"/>
                </a:cubicBezTo>
                <a:cubicBezTo>
                  <a:pt x="98" y="130"/>
                  <a:pt x="99" y="130"/>
                  <a:pt x="99" y="129"/>
                </a:cubicBezTo>
                <a:cubicBezTo>
                  <a:pt x="99" y="128"/>
                  <a:pt x="99" y="128"/>
                  <a:pt x="99" y="128"/>
                </a:cubicBezTo>
                <a:cubicBezTo>
                  <a:pt x="98" y="128"/>
                  <a:pt x="97" y="128"/>
                  <a:pt x="97" y="128"/>
                </a:cubicBezTo>
                <a:lnTo>
                  <a:pt x="92" y="128"/>
                </a:lnTo>
                <a:close/>
                <a:moveTo>
                  <a:pt x="78" y="130"/>
                </a:moveTo>
                <a:cubicBezTo>
                  <a:pt x="78" y="128"/>
                  <a:pt x="78" y="128"/>
                  <a:pt x="78" y="128"/>
                </a:cubicBezTo>
                <a:cubicBezTo>
                  <a:pt x="71" y="128"/>
                  <a:pt x="71" y="128"/>
                  <a:pt x="71" y="128"/>
                </a:cubicBezTo>
                <a:cubicBezTo>
                  <a:pt x="71" y="130"/>
                  <a:pt x="71" y="130"/>
                  <a:pt x="71" y="130"/>
                </a:cubicBezTo>
                <a:lnTo>
                  <a:pt x="78" y="130"/>
                </a:lnTo>
                <a:close/>
                <a:moveTo>
                  <a:pt x="82" y="130"/>
                </a:moveTo>
                <a:cubicBezTo>
                  <a:pt x="89" y="130"/>
                  <a:pt x="89" y="130"/>
                  <a:pt x="89" y="130"/>
                </a:cubicBezTo>
                <a:cubicBezTo>
                  <a:pt x="89" y="128"/>
                  <a:pt x="89" y="128"/>
                  <a:pt x="89" y="128"/>
                </a:cubicBezTo>
                <a:cubicBezTo>
                  <a:pt x="82" y="128"/>
                  <a:pt x="82" y="128"/>
                  <a:pt x="82" y="128"/>
                </a:cubicBezTo>
                <a:lnTo>
                  <a:pt x="82" y="130"/>
                </a:lnTo>
                <a:close/>
                <a:moveTo>
                  <a:pt x="11" y="79"/>
                </a:moveTo>
                <a:cubicBezTo>
                  <a:pt x="13" y="79"/>
                  <a:pt x="13" y="79"/>
                  <a:pt x="13" y="79"/>
                </a:cubicBezTo>
                <a:cubicBezTo>
                  <a:pt x="13" y="72"/>
                  <a:pt x="13" y="72"/>
                  <a:pt x="13" y="72"/>
                </a:cubicBezTo>
                <a:cubicBezTo>
                  <a:pt x="11" y="72"/>
                  <a:pt x="11" y="72"/>
                  <a:pt x="11" y="72"/>
                </a:cubicBezTo>
                <a:lnTo>
                  <a:pt x="11" y="79"/>
                </a:lnTo>
                <a:close/>
                <a:moveTo>
                  <a:pt x="101" y="124"/>
                </a:moveTo>
                <a:cubicBezTo>
                  <a:pt x="101" y="125"/>
                  <a:pt x="101" y="125"/>
                  <a:pt x="100" y="126"/>
                </a:cubicBezTo>
                <a:cubicBezTo>
                  <a:pt x="102" y="127"/>
                  <a:pt x="102" y="127"/>
                  <a:pt x="102" y="127"/>
                </a:cubicBezTo>
                <a:cubicBezTo>
                  <a:pt x="103" y="126"/>
                  <a:pt x="103" y="125"/>
                  <a:pt x="103" y="124"/>
                </a:cubicBezTo>
                <a:cubicBezTo>
                  <a:pt x="103" y="119"/>
                  <a:pt x="103" y="119"/>
                  <a:pt x="103" y="119"/>
                </a:cubicBezTo>
                <a:cubicBezTo>
                  <a:pt x="101" y="119"/>
                  <a:pt x="101" y="119"/>
                  <a:pt x="101" y="119"/>
                </a:cubicBezTo>
                <a:lnTo>
                  <a:pt x="101" y="124"/>
                </a:lnTo>
                <a:close/>
                <a:moveTo>
                  <a:pt x="64" y="59"/>
                </a:moveTo>
                <a:cubicBezTo>
                  <a:pt x="57" y="59"/>
                  <a:pt x="57" y="59"/>
                  <a:pt x="57" y="59"/>
                </a:cubicBezTo>
                <a:cubicBezTo>
                  <a:pt x="57" y="61"/>
                  <a:pt x="57" y="61"/>
                  <a:pt x="57" y="61"/>
                </a:cubicBezTo>
                <a:cubicBezTo>
                  <a:pt x="64" y="61"/>
                  <a:pt x="64" y="61"/>
                  <a:pt x="64" y="61"/>
                </a:cubicBezTo>
                <a:lnTo>
                  <a:pt x="64" y="59"/>
                </a:lnTo>
                <a:close/>
                <a:moveTo>
                  <a:pt x="85" y="59"/>
                </a:moveTo>
                <a:cubicBezTo>
                  <a:pt x="78" y="59"/>
                  <a:pt x="78" y="59"/>
                  <a:pt x="78" y="59"/>
                </a:cubicBezTo>
                <a:cubicBezTo>
                  <a:pt x="78" y="61"/>
                  <a:pt x="78" y="61"/>
                  <a:pt x="78" y="61"/>
                </a:cubicBezTo>
                <a:cubicBezTo>
                  <a:pt x="85" y="61"/>
                  <a:pt x="85" y="61"/>
                  <a:pt x="85" y="61"/>
                </a:cubicBezTo>
                <a:lnTo>
                  <a:pt x="85" y="59"/>
                </a:lnTo>
                <a:close/>
                <a:moveTo>
                  <a:pt x="68" y="128"/>
                </a:moveTo>
                <a:cubicBezTo>
                  <a:pt x="61" y="128"/>
                  <a:pt x="61" y="128"/>
                  <a:pt x="61" y="128"/>
                </a:cubicBezTo>
                <a:cubicBezTo>
                  <a:pt x="61" y="130"/>
                  <a:pt x="61" y="130"/>
                  <a:pt x="61" y="130"/>
                </a:cubicBezTo>
                <a:cubicBezTo>
                  <a:pt x="68" y="130"/>
                  <a:pt x="68" y="130"/>
                  <a:pt x="68" y="130"/>
                </a:cubicBezTo>
                <a:lnTo>
                  <a:pt x="68" y="128"/>
                </a:lnTo>
                <a:close/>
                <a:moveTo>
                  <a:pt x="75" y="59"/>
                </a:moveTo>
                <a:cubicBezTo>
                  <a:pt x="67" y="59"/>
                  <a:pt x="67" y="59"/>
                  <a:pt x="67" y="59"/>
                </a:cubicBezTo>
                <a:cubicBezTo>
                  <a:pt x="67" y="61"/>
                  <a:pt x="67" y="61"/>
                  <a:pt x="67" y="61"/>
                </a:cubicBezTo>
                <a:cubicBezTo>
                  <a:pt x="75" y="61"/>
                  <a:pt x="75" y="61"/>
                  <a:pt x="75" y="61"/>
                </a:cubicBezTo>
                <a:lnTo>
                  <a:pt x="75" y="59"/>
                </a:lnTo>
                <a:close/>
                <a:moveTo>
                  <a:pt x="101" y="76"/>
                </a:moveTo>
                <a:cubicBezTo>
                  <a:pt x="103" y="76"/>
                  <a:pt x="103" y="76"/>
                  <a:pt x="103" y="76"/>
                </a:cubicBezTo>
                <a:cubicBezTo>
                  <a:pt x="103" y="69"/>
                  <a:pt x="103" y="69"/>
                  <a:pt x="103" y="69"/>
                </a:cubicBezTo>
                <a:cubicBezTo>
                  <a:pt x="101" y="69"/>
                  <a:pt x="101" y="69"/>
                  <a:pt x="101" y="69"/>
                </a:cubicBezTo>
                <a:lnTo>
                  <a:pt x="101" y="76"/>
                </a:lnTo>
                <a:close/>
                <a:moveTo>
                  <a:pt x="88" y="59"/>
                </a:moveTo>
                <a:cubicBezTo>
                  <a:pt x="88" y="61"/>
                  <a:pt x="88" y="61"/>
                  <a:pt x="88" y="61"/>
                </a:cubicBezTo>
                <a:cubicBezTo>
                  <a:pt x="95" y="61"/>
                  <a:pt x="95" y="61"/>
                  <a:pt x="95" y="61"/>
                </a:cubicBezTo>
                <a:cubicBezTo>
                  <a:pt x="95" y="59"/>
                  <a:pt x="95" y="59"/>
                  <a:pt x="95" y="59"/>
                </a:cubicBezTo>
                <a:lnTo>
                  <a:pt x="88" y="59"/>
                </a:lnTo>
                <a:close/>
                <a:moveTo>
                  <a:pt x="103" y="65"/>
                </a:moveTo>
                <a:cubicBezTo>
                  <a:pt x="103" y="62"/>
                  <a:pt x="101" y="60"/>
                  <a:pt x="98" y="59"/>
                </a:cubicBezTo>
                <a:cubicBezTo>
                  <a:pt x="98" y="61"/>
                  <a:pt x="98" y="61"/>
                  <a:pt x="98" y="61"/>
                </a:cubicBezTo>
                <a:cubicBezTo>
                  <a:pt x="100" y="62"/>
                  <a:pt x="101" y="63"/>
                  <a:pt x="101" y="65"/>
                </a:cubicBezTo>
                <a:cubicBezTo>
                  <a:pt x="101" y="65"/>
                  <a:pt x="101" y="65"/>
                  <a:pt x="101" y="65"/>
                </a:cubicBezTo>
                <a:cubicBezTo>
                  <a:pt x="103" y="65"/>
                  <a:pt x="103" y="65"/>
                  <a:pt x="103" y="65"/>
                </a:cubicBezTo>
                <a:close/>
                <a:moveTo>
                  <a:pt x="23" y="61"/>
                </a:moveTo>
                <a:cubicBezTo>
                  <a:pt x="23" y="59"/>
                  <a:pt x="23" y="59"/>
                  <a:pt x="23" y="59"/>
                </a:cubicBezTo>
                <a:cubicBezTo>
                  <a:pt x="18" y="59"/>
                  <a:pt x="18" y="59"/>
                  <a:pt x="18" y="59"/>
                </a:cubicBezTo>
                <a:cubicBezTo>
                  <a:pt x="17" y="59"/>
                  <a:pt x="16" y="59"/>
                  <a:pt x="15" y="59"/>
                </a:cubicBezTo>
                <a:cubicBezTo>
                  <a:pt x="16" y="61"/>
                  <a:pt x="16" y="61"/>
                  <a:pt x="16" y="61"/>
                </a:cubicBezTo>
                <a:cubicBezTo>
                  <a:pt x="17" y="61"/>
                  <a:pt x="17" y="61"/>
                  <a:pt x="18" y="61"/>
                </a:cubicBezTo>
                <a:lnTo>
                  <a:pt x="23" y="61"/>
                </a:lnTo>
                <a:close/>
                <a:moveTo>
                  <a:pt x="33" y="59"/>
                </a:moveTo>
                <a:cubicBezTo>
                  <a:pt x="26" y="59"/>
                  <a:pt x="26" y="59"/>
                  <a:pt x="26" y="59"/>
                </a:cubicBezTo>
                <a:cubicBezTo>
                  <a:pt x="26" y="61"/>
                  <a:pt x="26" y="61"/>
                  <a:pt x="26" y="61"/>
                </a:cubicBezTo>
                <a:cubicBezTo>
                  <a:pt x="33" y="61"/>
                  <a:pt x="33" y="61"/>
                  <a:pt x="33" y="61"/>
                </a:cubicBezTo>
                <a:lnTo>
                  <a:pt x="33" y="59"/>
                </a:lnTo>
                <a:close/>
                <a:moveTo>
                  <a:pt x="27" y="128"/>
                </a:moveTo>
                <a:cubicBezTo>
                  <a:pt x="20" y="128"/>
                  <a:pt x="20" y="128"/>
                  <a:pt x="20" y="128"/>
                </a:cubicBezTo>
                <a:cubicBezTo>
                  <a:pt x="20" y="130"/>
                  <a:pt x="20" y="130"/>
                  <a:pt x="20" y="130"/>
                </a:cubicBezTo>
                <a:cubicBezTo>
                  <a:pt x="27" y="130"/>
                  <a:pt x="27" y="130"/>
                  <a:pt x="27" y="130"/>
                </a:cubicBezTo>
                <a:lnTo>
                  <a:pt x="27" y="128"/>
                </a:lnTo>
                <a:close/>
                <a:moveTo>
                  <a:pt x="37" y="128"/>
                </a:moveTo>
                <a:cubicBezTo>
                  <a:pt x="30" y="128"/>
                  <a:pt x="30" y="128"/>
                  <a:pt x="30" y="128"/>
                </a:cubicBezTo>
                <a:cubicBezTo>
                  <a:pt x="30" y="130"/>
                  <a:pt x="30" y="130"/>
                  <a:pt x="30" y="130"/>
                </a:cubicBezTo>
                <a:cubicBezTo>
                  <a:pt x="37" y="130"/>
                  <a:pt x="37" y="130"/>
                  <a:pt x="37" y="130"/>
                </a:cubicBezTo>
                <a:lnTo>
                  <a:pt x="37" y="128"/>
                </a:lnTo>
                <a:close/>
                <a:moveTo>
                  <a:pt x="44" y="59"/>
                </a:moveTo>
                <a:cubicBezTo>
                  <a:pt x="36" y="59"/>
                  <a:pt x="36" y="59"/>
                  <a:pt x="36" y="59"/>
                </a:cubicBezTo>
                <a:cubicBezTo>
                  <a:pt x="36" y="61"/>
                  <a:pt x="36" y="61"/>
                  <a:pt x="36" y="61"/>
                </a:cubicBezTo>
                <a:cubicBezTo>
                  <a:pt x="44" y="61"/>
                  <a:pt x="44" y="61"/>
                  <a:pt x="44" y="61"/>
                </a:cubicBezTo>
                <a:lnTo>
                  <a:pt x="44" y="59"/>
                </a:lnTo>
                <a:close/>
                <a:moveTo>
                  <a:pt x="54" y="59"/>
                </a:moveTo>
                <a:cubicBezTo>
                  <a:pt x="47" y="59"/>
                  <a:pt x="47" y="59"/>
                  <a:pt x="47" y="59"/>
                </a:cubicBezTo>
                <a:cubicBezTo>
                  <a:pt x="47" y="61"/>
                  <a:pt x="47" y="61"/>
                  <a:pt x="47" y="61"/>
                </a:cubicBezTo>
                <a:cubicBezTo>
                  <a:pt x="54" y="61"/>
                  <a:pt x="54" y="61"/>
                  <a:pt x="54" y="61"/>
                </a:cubicBezTo>
                <a:lnTo>
                  <a:pt x="54" y="59"/>
                </a:lnTo>
                <a:close/>
                <a:moveTo>
                  <a:pt x="47" y="128"/>
                </a:moveTo>
                <a:cubicBezTo>
                  <a:pt x="40" y="128"/>
                  <a:pt x="40" y="128"/>
                  <a:pt x="40" y="128"/>
                </a:cubicBezTo>
                <a:cubicBezTo>
                  <a:pt x="40" y="130"/>
                  <a:pt x="40" y="130"/>
                  <a:pt x="40" y="130"/>
                </a:cubicBezTo>
                <a:cubicBezTo>
                  <a:pt x="47" y="130"/>
                  <a:pt x="47" y="130"/>
                  <a:pt x="47" y="130"/>
                </a:cubicBezTo>
                <a:lnTo>
                  <a:pt x="47" y="128"/>
                </a:lnTo>
                <a:close/>
                <a:moveTo>
                  <a:pt x="58" y="128"/>
                </a:moveTo>
                <a:cubicBezTo>
                  <a:pt x="51" y="128"/>
                  <a:pt x="51" y="128"/>
                  <a:pt x="51" y="128"/>
                </a:cubicBezTo>
                <a:cubicBezTo>
                  <a:pt x="51" y="130"/>
                  <a:pt x="51" y="130"/>
                  <a:pt x="51" y="130"/>
                </a:cubicBezTo>
                <a:cubicBezTo>
                  <a:pt x="58" y="130"/>
                  <a:pt x="58" y="130"/>
                  <a:pt x="58" y="130"/>
                </a:cubicBezTo>
                <a:lnTo>
                  <a:pt x="58" y="128"/>
                </a:lnTo>
                <a:close/>
                <a:moveTo>
                  <a:pt x="84" y="88"/>
                </a:moveTo>
                <a:cubicBezTo>
                  <a:pt x="81" y="88"/>
                  <a:pt x="78" y="91"/>
                  <a:pt x="78" y="94"/>
                </a:cubicBezTo>
                <a:cubicBezTo>
                  <a:pt x="78" y="98"/>
                  <a:pt x="81" y="100"/>
                  <a:pt x="84" y="100"/>
                </a:cubicBezTo>
                <a:cubicBezTo>
                  <a:pt x="88" y="100"/>
                  <a:pt x="91" y="98"/>
                  <a:pt x="91" y="94"/>
                </a:cubicBezTo>
                <a:cubicBezTo>
                  <a:pt x="91" y="91"/>
                  <a:pt x="88" y="88"/>
                  <a:pt x="84" y="88"/>
                </a:cubicBezTo>
                <a:close/>
              </a:path>
            </a:pathLst>
          </a:custGeom>
          <a:solidFill>
            <a:srgbClr val="FEFABC"/>
          </a:solidFill>
          <a:ln>
            <a:noFill/>
          </a:ln>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29" name="Freeform 30"/>
          <p:cNvSpPr>
            <a:spLocks noEditPoints="1"/>
          </p:cNvSpPr>
          <p:nvPr/>
        </p:nvSpPr>
        <p:spPr bwMode="auto">
          <a:xfrm>
            <a:off x="10861013" y="2642756"/>
            <a:ext cx="254092" cy="185002"/>
          </a:xfrm>
          <a:custGeom>
            <a:avLst/>
            <a:gdLst>
              <a:gd name="T0" fmla="*/ 9 w 140"/>
              <a:gd name="T1" fmla="*/ 0 h 102"/>
              <a:gd name="T2" fmla="*/ 0 w 140"/>
              <a:gd name="T3" fmla="*/ 93 h 102"/>
              <a:gd name="T4" fmla="*/ 131 w 140"/>
              <a:gd name="T5" fmla="*/ 102 h 102"/>
              <a:gd name="T6" fmla="*/ 140 w 140"/>
              <a:gd name="T7" fmla="*/ 9 h 102"/>
              <a:gd name="T8" fmla="*/ 136 w 140"/>
              <a:gd name="T9" fmla="*/ 93 h 102"/>
              <a:gd name="T10" fmla="*/ 9 w 140"/>
              <a:gd name="T11" fmla="*/ 98 h 102"/>
              <a:gd name="T12" fmla="*/ 4 w 140"/>
              <a:gd name="T13" fmla="*/ 9 h 102"/>
              <a:gd name="T14" fmla="*/ 131 w 140"/>
              <a:gd name="T15" fmla="*/ 4 h 102"/>
              <a:gd name="T16" fmla="*/ 136 w 140"/>
              <a:gd name="T17" fmla="*/ 93 h 102"/>
              <a:gd name="T18" fmla="*/ 129 w 140"/>
              <a:gd name="T19" fmla="*/ 11 h 102"/>
              <a:gd name="T20" fmla="*/ 11 w 140"/>
              <a:gd name="T21" fmla="*/ 32 h 102"/>
              <a:gd name="T22" fmla="*/ 11 w 140"/>
              <a:gd name="T23" fmla="*/ 70 h 102"/>
              <a:gd name="T24" fmla="*/ 129 w 140"/>
              <a:gd name="T25" fmla="*/ 91 h 102"/>
              <a:gd name="T26" fmla="*/ 11 w 140"/>
              <a:gd name="T27" fmla="*/ 70 h 102"/>
              <a:gd name="T28" fmla="*/ 51 w 140"/>
              <a:gd name="T29" fmla="*/ 65 h 102"/>
              <a:gd name="T30" fmla="*/ 62 w 140"/>
              <a:gd name="T31" fmla="*/ 37 h 102"/>
              <a:gd name="T32" fmla="*/ 49 w 140"/>
              <a:gd name="T33" fmla="*/ 37 h 102"/>
              <a:gd name="T34" fmla="*/ 39 w 140"/>
              <a:gd name="T35" fmla="*/ 65 h 102"/>
              <a:gd name="T36" fmla="*/ 28 w 140"/>
              <a:gd name="T37" fmla="*/ 37 h 102"/>
              <a:gd name="T38" fmla="*/ 38 w 140"/>
              <a:gd name="T39" fmla="*/ 58 h 102"/>
              <a:gd name="T40" fmla="*/ 95 w 140"/>
              <a:gd name="T41" fmla="*/ 59 h 102"/>
              <a:gd name="T42" fmla="*/ 106 w 140"/>
              <a:gd name="T43" fmla="*/ 65 h 102"/>
              <a:gd name="T44" fmla="*/ 107 w 140"/>
              <a:gd name="T45" fmla="*/ 37 h 102"/>
              <a:gd name="T46" fmla="*/ 86 w 140"/>
              <a:gd name="T47" fmla="*/ 65 h 102"/>
              <a:gd name="T48" fmla="*/ 95 w 140"/>
              <a:gd name="T49" fmla="*/ 59 h 102"/>
              <a:gd name="T50" fmla="*/ 105 w 140"/>
              <a:gd name="T51" fmla="*/ 54 h 102"/>
              <a:gd name="T52" fmla="*/ 103 w 140"/>
              <a:gd name="T53" fmla="*/ 43 h 102"/>
              <a:gd name="T54" fmla="*/ 79 w 140"/>
              <a:gd name="T55" fmla="*/ 57 h 102"/>
              <a:gd name="T56" fmla="*/ 74 w 140"/>
              <a:gd name="T57" fmla="*/ 53 h 102"/>
              <a:gd name="T58" fmla="*/ 67 w 140"/>
              <a:gd name="T59" fmla="*/ 48 h 102"/>
              <a:gd name="T60" fmla="*/ 69 w 140"/>
              <a:gd name="T61" fmla="*/ 39 h 102"/>
              <a:gd name="T62" fmla="*/ 83 w 140"/>
              <a:gd name="T63" fmla="*/ 39 h 102"/>
              <a:gd name="T64" fmla="*/ 81 w 140"/>
              <a:gd name="T65" fmla="*/ 45 h 102"/>
              <a:gd name="T66" fmla="*/ 76 w 140"/>
              <a:gd name="T67" fmla="*/ 41 h 102"/>
              <a:gd name="T68" fmla="*/ 72 w 140"/>
              <a:gd name="T69" fmla="*/ 44 h 102"/>
              <a:gd name="T70" fmla="*/ 77 w 140"/>
              <a:gd name="T71" fmla="*/ 48 h 102"/>
              <a:gd name="T72" fmla="*/ 84 w 140"/>
              <a:gd name="T73" fmla="*/ 56 h 102"/>
              <a:gd name="T74" fmla="*/ 74 w 140"/>
              <a:gd name="T75" fmla="*/ 65 h 102"/>
              <a:gd name="T76" fmla="*/ 64 w 140"/>
              <a:gd name="T77" fmla="*/ 61 h 102"/>
              <a:gd name="T78" fmla="*/ 68 w 140"/>
              <a:gd name="T79" fmla="*/ 56 h 102"/>
              <a:gd name="T80" fmla="*/ 74 w 140"/>
              <a:gd name="T81" fmla="*/ 6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102">
                <a:moveTo>
                  <a:pt x="131" y="0"/>
                </a:moveTo>
                <a:cubicBezTo>
                  <a:pt x="9" y="0"/>
                  <a:pt x="9" y="0"/>
                  <a:pt x="9" y="0"/>
                </a:cubicBezTo>
                <a:cubicBezTo>
                  <a:pt x="4" y="0"/>
                  <a:pt x="0" y="4"/>
                  <a:pt x="0" y="9"/>
                </a:cubicBezTo>
                <a:cubicBezTo>
                  <a:pt x="0" y="93"/>
                  <a:pt x="0" y="93"/>
                  <a:pt x="0" y="93"/>
                </a:cubicBezTo>
                <a:cubicBezTo>
                  <a:pt x="0" y="98"/>
                  <a:pt x="4" y="102"/>
                  <a:pt x="9" y="102"/>
                </a:cubicBezTo>
                <a:cubicBezTo>
                  <a:pt x="131" y="102"/>
                  <a:pt x="131" y="102"/>
                  <a:pt x="131" y="102"/>
                </a:cubicBezTo>
                <a:cubicBezTo>
                  <a:pt x="136" y="102"/>
                  <a:pt x="140" y="98"/>
                  <a:pt x="140" y="93"/>
                </a:cubicBezTo>
                <a:cubicBezTo>
                  <a:pt x="140" y="9"/>
                  <a:pt x="140" y="9"/>
                  <a:pt x="140" y="9"/>
                </a:cubicBezTo>
                <a:cubicBezTo>
                  <a:pt x="140" y="4"/>
                  <a:pt x="136" y="0"/>
                  <a:pt x="131" y="0"/>
                </a:cubicBezTo>
                <a:close/>
                <a:moveTo>
                  <a:pt x="136" y="93"/>
                </a:moveTo>
                <a:cubicBezTo>
                  <a:pt x="136" y="96"/>
                  <a:pt x="134" y="98"/>
                  <a:pt x="131" y="98"/>
                </a:cubicBezTo>
                <a:cubicBezTo>
                  <a:pt x="9" y="98"/>
                  <a:pt x="9" y="98"/>
                  <a:pt x="9" y="98"/>
                </a:cubicBezTo>
                <a:cubicBezTo>
                  <a:pt x="6" y="98"/>
                  <a:pt x="4" y="96"/>
                  <a:pt x="4" y="93"/>
                </a:cubicBezTo>
                <a:cubicBezTo>
                  <a:pt x="4" y="9"/>
                  <a:pt x="4" y="9"/>
                  <a:pt x="4" y="9"/>
                </a:cubicBezTo>
                <a:cubicBezTo>
                  <a:pt x="4" y="6"/>
                  <a:pt x="6" y="4"/>
                  <a:pt x="9" y="4"/>
                </a:cubicBezTo>
                <a:cubicBezTo>
                  <a:pt x="131" y="4"/>
                  <a:pt x="131" y="4"/>
                  <a:pt x="131" y="4"/>
                </a:cubicBezTo>
                <a:cubicBezTo>
                  <a:pt x="134" y="4"/>
                  <a:pt x="136" y="6"/>
                  <a:pt x="136" y="9"/>
                </a:cubicBezTo>
                <a:lnTo>
                  <a:pt x="136" y="93"/>
                </a:lnTo>
                <a:close/>
                <a:moveTo>
                  <a:pt x="11" y="11"/>
                </a:moveTo>
                <a:cubicBezTo>
                  <a:pt x="129" y="11"/>
                  <a:pt x="129" y="11"/>
                  <a:pt x="129" y="11"/>
                </a:cubicBezTo>
                <a:cubicBezTo>
                  <a:pt x="129" y="32"/>
                  <a:pt x="129" y="32"/>
                  <a:pt x="129" y="32"/>
                </a:cubicBezTo>
                <a:cubicBezTo>
                  <a:pt x="11" y="32"/>
                  <a:pt x="11" y="32"/>
                  <a:pt x="11" y="32"/>
                </a:cubicBezTo>
                <a:lnTo>
                  <a:pt x="11" y="11"/>
                </a:lnTo>
                <a:close/>
                <a:moveTo>
                  <a:pt x="11" y="70"/>
                </a:moveTo>
                <a:cubicBezTo>
                  <a:pt x="129" y="70"/>
                  <a:pt x="129" y="70"/>
                  <a:pt x="129" y="70"/>
                </a:cubicBezTo>
                <a:cubicBezTo>
                  <a:pt x="129" y="91"/>
                  <a:pt x="129" y="91"/>
                  <a:pt x="129" y="91"/>
                </a:cubicBezTo>
                <a:cubicBezTo>
                  <a:pt x="11" y="91"/>
                  <a:pt x="11" y="91"/>
                  <a:pt x="11" y="91"/>
                </a:cubicBezTo>
                <a:lnTo>
                  <a:pt x="11" y="70"/>
                </a:lnTo>
                <a:close/>
                <a:moveTo>
                  <a:pt x="57" y="65"/>
                </a:moveTo>
                <a:cubicBezTo>
                  <a:pt x="51" y="65"/>
                  <a:pt x="51" y="65"/>
                  <a:pt x="51" y="65"/>
                </a:cubicBezTo>
                <a:cubicBezTo>
                  <a:pt x="57" y="37"/>
                  <a:pt x="57" y="37"/>
                  <a:pt x="57" y="37"/>
                </a:cubicBezTo>
                <a:cubicBezTo>
                  <a:pt x="62" y="37"/>
                  <a:pt x="62" y="37"/>
                  <a:pt x="62" y="37"/>
                </a:cubicBezTo>
                <a:lnTo>
                  <a:pt x="57" y="65"/>
                </a:lnTo>
                <a:close/>
                <a:moveTo>
                  <a:pt x="49" y="37"/>
                </a:moveTo>
                <a:cubicBezTo>
                  <a:pt x="55" y="37"/>
                  <a:pt x="55" y="37"/>
                  <a:pt x="55" y="37"/>
                </a:cubicBezTo>
                <a:cubicBezTo>
                  <a:pt x="39" y="65"/>
                  <a:pt x="39" y="65"/>
                  <a:pt x="39" y="65"/>
                </a:cubicBezTo>
                <a:cubicBezTo>
                  <a:pt x="33" y="65"/>
                  <a:pt x="33" y="65"/>
                  <a:pt x="33" y="65"/>
                </a:cubicBezTo>
                <a:cubicBezTo>
                  <a:pt x="28" y="37"/>
                  <a:pt x="28" y="37"/>
                  <a:pt x="28" y="37"/>
                </a:cubicBezTo>
                <a:cubicBezTo>
                  <a:pt x="34" y="37"/>
                  <a:pt x="34" y="37"/>
                  <a:pt x="34" y="37"/>
                </a:cubicBezTo>
                <a:cubicBezTo>
                  <a:pt x="38" y="58"/>
                  <a:pt x="38" y="58"/>
                  <a:pt x="38" y="58"/>
                </a:cubicBezTo>
                <a:lnTo>
                  <a:pt x="49" y="37"/>
                </a:lnTo>
                <a:close/>
                <a:moveTo>
                  <a:pt x="95" y="59"/>
                </a:moveTo>
                <a:cubicBezTo>
                  <a:pt x="106" y="59"/>
                  <a:pt x="106" y="59"/>
                  <a:pt x="106" y="59"/>
                </a:cubicBezTo>
                <a:cubicBezTo>
                  <a:pt x="106" y="65"/>
                  <a:pt x="106" y="65"/>
                  <a:pt x="106" y="65"/>
                </a:cubicBezTo>
                <a:cubicBezTo>
                  <a:pt x="112" y="65"/>
                  <a:pt x="112" y="65"/>
                  <a:pt x="112" y="65"/>
                </a:cubicBezTo>
                <a:cubicBezTo>
                  <a:pt x="107" y="37"/>
                  <a:pt x="107" y="37"/>
                  <a:pt x="107" y="37"/>
                </a:cubicBezTo>
                <a:cubicBezTo>
                  <a:pt x="101" y="37"/>
                  <a:pt x="101" y="37"/>
                  <a:pt x="101" y="37"/>
                </a:cubicBezTo>
                <a:cubicBezTo>
                  <a:pt x="86" y="65"/>
                  <a:pt x="86" y="65"/>
                  <a:pt x="86" y="65"/>
                </a:cubicBezTo>
                <a:cubicBezTo>
                  <a:pt x="91" y="65"/>
                  <a:pt x="91" y="65"/>
                  <a:pt x="91" y="65"/>
                </a:cubicBezTo>
                <a:lnTo>
                  <a:pt x="95" y="59"/>
                </a:lnTo>
                <a:close/>
                <a:moveTo>
                  <a:pt x="103" y="43"/>
                </a:moveTo>
                <a:cubicBezTo>
                  <a:pt x="105" y="54"/>
                  <a:pt x="105" y="54"/>
                  <a:pt x="105" y="54"/>
                </a:cubicBezTo>
                <a:cubicBezTo>
                  <a:pt x="97" y="54"/>
                  <a:pt x="97" y="54"/>
                  <a:pt x="97" y="54"/>
                </a:cubicBezTo>
                <a:lnTo>
                  <a:pt x="103" y="43"/>
                </a:lnTo>
                <a:close/>
                <a:moveTo>
                  <a:pt x="78" y="59"/>
                </a:moveTo>
                <a:cubicBezTo>
                  <a:pt x="78" y="59"/>
                  <a:pt x="79" y="58"/>
                  <a:pt x="79" y="57"/>
                </a:cubicBezTo>
                <a:cubicBezTo>
                  <a:pt x="79" y="56"/>
                  <a:pt x="79" y="56"/>
                  <a:pt x="78" y="55"/>
                </a:cubicBezTo>
                <a:cubicBezTo>
                  <a:pt x="77" y="55"/>
                  <a:pt x="76" y="54"/>
                  <a:pt x="74" y="53"/>
                </a:cubicBezTo>
                <a:cubicBezTo>
                  <a:pt x="72" y="52"/>
                  <a:pt x="70" y="51"/>
                  <a:pt x="69" y="51"/>
                </a:cubicBezTo>
                <a:cubicBezTo>
                  <a:pt x="68" y="50"/>
                  <a:pt x="68" y="49"/>
                  <a:pt x="67" y="48"/>
                </a:cubicBezTo>
                <a:cubicBezTo>
                  <a:pt x="66" y="47"/>
                  <a:pt x="66" y="46"/>
                  <a:pt x="66" y="45"/>
                </a:cubicBezTo>
                <a:cubicBezTo>
                  <a:pt x="66" y="43"/>
                  <a:pt x="67" y="41"/>
                  <a:pt x="69" y="39"/>
                </a:cubicBezTo>
                <a:cubicBezTo>
                  <a:pt x="70" y="38"/>
                  <a:pt x="73" y="37"/>
                  <a:pt x="76" y="37"/>
                </a:cubicBezTo>
                <a:cubicBezTo>
                  <a:pt x="79" y="37"/>
                  <a:pt x="82" y="38"/>
                  <a:pt x="83" y="39"/>
                </a:cubicBezTo>
                <a:cubicBezTo>
                  <a:pt x="85" y="41"/>
                  <a:pt x="86" y="43"/>
                  <a:pt x="86" y="45"/>
                </a:cubicBezTo>
                <a:cubicBezTo>
                  <a:pt x="81" y="45"/>
                  <a:pt x="81" y="45"/>
                  <a:pt x="81" y="45"/>
                </a:cubicBezTo>
                <a:cubicBezTo>
                  <a:pt x="81" y="44"/>
                  <a:pt x="80" y="43"/>
                  <a:pt x="79" y="42"/>
                </a:cubicBezTo>
                <a:cubicBezTo>
                  <a:pt x="79" y="42"/>
                  <a:pt x="77" y="41"/>
                  <a:pt x="76" y="41"/>
                </a:cubicBezTo>
                <a:cubicBezTo>
                  <a:pt x="74" y="41"/>
                  <a:pt x="73" y="42"/>
                  <a:pt x="73" y="42"/>
                </a:cubicBezTo>
                <a:cubicBezTo>
                  <a:pt x="72" y="43"/>
                  <a:pt x="72" y="43"/>
                  <a:pt x="72" y="44"/>
                </a:cubicBezTo>
                <a:cubicBezTo>
                  <a:pt x="72" y="45"/>
                  <a:pt x="72" y="46"/>
                  <a:pt x="72" y="46"/>
                </a:cubicBezTo>
                <a:cubicBezTo>
                  <a:pt x="73" y="47"/>
                  <a:pt x="74" y="47"/>
                  <a:pt x="77" y="48"/>
                </a:cubicBezTo>
                <a:cubicBezTo>
                  <a:pt x="80" y="50"/>
                  <a:pt x="82" y="51"/>
                  <a:pt x="83" y="52"/>
                </a:cubicBezTo>
                <a:cubicBezTo>
                  <a:pt x="84" y="53"/>
                  <a:pt x="84" y="54"/>
                  <a:pt x="84" y="56"/>
                </a:cubicBezTo>
                <a:cubicBezTo>
                  <a:pt x="84" y="59"/>
                  <a:pt x="84" y="61"/>
                  <a:pt x="82" y="63"/>
                </a:cubicBezTo>
                <a:cubicBezTo>
                  <a:pt x="80" y="64"/>
                  <a:pt x="77" y="65"/>
                  <a:pt x="74" y="65"/>
                </a:cubicBezTo>
                <a:cubicBezTo>
                  <a:pt x="71" y="65"/>
                  <a:pt x="69" y="65"/>
                  <a:pt x="67" y="64"/>
                </a:cubicBezTo>
                <a:cubicBezTo>
                  <a:pt x="66" y="63"/>
                  <a:pt x="64" y="62"/>
                  <a:pt x="64" y="61"/>
                </a:cubicBezTo>
                <a:cubicBezTo>
                  <a:pt x="63" y="59"/>
                  <a:pt x="63" y="58"/>
                  <a:pt x="63" y="56"/>
                </a:cubicBezTo>
                <a:cubicBezTo>
                  <a:pt x="68" y="56"/>
                  <a:pt x="68" y="56"/>
                  <a:pt x="68" y="56"/>
                </a:cubicBezTo>
                <a:cubicBezTo>
                  <a:pt x="68" y="57"/>
                  <a:pt x="69" y="58"/>
                  <a:pt x="69" y="59"/>
                </a:cubicBezTo>
                <a:cubicBezTo>
                  <a:pt x="70" y="60"/>
                  <a:pt x="71" y="60"/>
                  <a:pt x="74" y="60"/>
                </a:cubicBezTo>
                <a:cubicBezTo>
                  <a:pt x="75" y="60"/>
                  <a:pt x="77" y="60"/>
                  <a:pt x="78" y="59"/>
                </a:cubicBezTo>
                <a:close/>
              </a:path>
            </a:pathLst>
          </a:custGeom>
          <a:solidFill>
            <a:srgbClr val="FEFABC"/>
          </a:solidFill>
          <a:ln>
            <a:noFill/>
          </a:ln>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30" name="TextBox 29"/>
          <p:cNvSpPr txBox="1"/>
          <p:nvPr/>
        </p:nvSpPr>
        <p:spPr>
          <a:xfrm>
            <a:off x="1558555" y="2627350"/>
            <a:ext cx="2955173" cy="332399"/>
          </a:xfrm>
          <a:prstGeom prst="rect">
            <a:avLst/>
          </a:prstGeom>
          <a:noFill/>
        </p:spPr>
        <p:txBody>
          <a:bodyPr wrap="square" rtlCol="0">
            <a:spAutoFit/>
          </a:bodyPr>
          <a:lstStyle/>
          <a:p>
            <a:pPr>
              <a:lnSpc>
                <a:spcPct val="130000"/>
              </a:lnSpc>
            </a:pPr>
            <a:r>
              <a:rPr lang="en-US" altLang="zh-CN" sz="1200" dirty="0">
                <a:solidFill>
                  <a:schemeClr val="tx1">
                    <a:lumMod val="65000"/>
                    <a:lumOff val="35000"/>
                  </a:schemeClr>
                </a:solidFill>
                <a:latin typeface="微软雅黑" panose="020B0503020204020204" charset="-122"/>
                <a:ea typeface="微软雅黑" panose="020B0503020204020204" charset="-122"/>
                <a:sym typeface="Bebas" pitchFamily="2" charset="0"/>
              </a:rPr>
              <a:t>1</a:t>
            </a:r>
            <a:r>
              <a:rPr lang="zh-CN" altLang="en-US" sz="1200" dirty="0">
                <a:solidFill>
                  <a:schemeClr val="tx1">
                    <a:lumMod val="65000"/>
                    <a:lumOff val="35000"/>
                  </a:schemeClr>
                </a:solidFill>
                <a:latin typeface="微软雅黑" panose="020B0503020204020204" charset="-122"/>
                <a:ea typeface="微软雅黑" panose="020B0503020204020204" charset="-122"/>
                <a:sym typeface="Bebas" pitchFamily="2" charset="0"/>
              </a:rPr>
              <a:t>）双方协商一致解除合同的；</a:t>
            </a:r>
          </a:p>
        </p:txBody>
      </p:sp>
      <p:sp>
        <p:nvSpPr>
          <p:cNvPr id="31" name="TextBox 42"/>
          <p:cNvSpPr txBox="1"/>
          <p:nvPr/>
        </p:nvSpPr>
        <p:spPr>
          <a:xfrm>
            <a:off x="1558556" y="3804528"/>
            <a:ext cx="2354729" cy="572464"/>
          </a:xfrm>
          <a:prstGeom prst="rect">
            <a:avLst/>
          </a:prstGeom>
          <a:noFill/>
        </p:spPr>
        <p:txBody>
          <a:bodyPr wrap="square" rtlCol="0">
            <a:spAutoFit/>
          </a:bodyPr>
          <a:lstStyle/>
          <a:p>
            <a:pPr>
              <a:lnSpc>
                <a:spcPct val="130000"/>
              </a:lnSpc>
            </a:pPr>
            <a:r>
              <a:rPr lang="en-US" altLang="zh-CN" sz="1200" dirty="0">
                <a:solidFill>
                  <a:schemeClr val="tx1">
                    <a:lumMod val="65000"/>
                    <a:lumOff val="35000"/>
                  </a:schemeClr>
                </a:solidFill>
                <a:latin typeface="微软雅黑" panose="020B0503020204020204" charset="-122"/>
                <a:ea typeface="微软雅黑" panose="020B0503020204020204" charset="-122"/>
                <a:sym typeface="Bebas" pitchFamily="2" charset="0"/>
              </a:rPr>
              <a:t>2</a:t>
            </a:r>
            <a:r>
              <a:rPr lang="zh-CN" altLang="en-US" sz="1200" dirty="0">
                <a:solidFill>
                  <a:schemeClr val="tx1">
                    <a:lumMod val="65000"/>
                    <a:lumOff val="35000"/>
                  </a:schemeClr>
                </a:solidFill>
                <a:latin typeface="微软雅黑" panose="020B0503020204020204" charset="-122"/>
                <a:ea typeface="微软雅黑" panose="020B0503020204020204" charset="-122"/>
                <a:sym typeface="Bebas" pitchFamily="2" charset="0"/>
              </a:rPr>
              <a:t>）因不可抗力导致合同目的不能实现的；</a:t>
            </a:r>
          </a:p>
        </p:txBody>
      </p:sp>
      <p:sp>
        <p:nvSpPr>
          <p:cNvPr id="32" name="TextBox 43"/>
          <p:cNvSpPr txBox="1"/>
          <p:nvPr/>
        </p:nvSpPr>
        <p:spPr>
          <a:xfrm>
            <a:off x="1558556" y="4904743"/>
            <a:ext cx="2036522" cy="1052596"/>
          </a:xfrm>
          <a:prstGeom prst="rect">
            <a:avLst/>
          </a:prstGeom>
          <a:noFill/>
        </p:spPr>
        <p:txBody>
          <a:bodyPr wrap="square" rtlCol="0">
            <a:spAutoFit/>
          </a:bodyPr>
          <a:lstStyle/>
          <a:p>
            <a:pPr>
              <a:lnSpc>
                <a:spcPct val="130000"/>
              </a:lnSpc>
            </a:pPr>
            <a:r>
              <a:rPr lang="en-US" altLang="zh-CN" sz="1200" dirty="0">
                <a:solidFill>
                  <a:schemeClr val="tx1">
                    <a:lumMod val="65000"/>
                    <a:lumOff val="35000"/>
                  </a:schemeClr>
                </a:solidFill>
                <a:latin typeface="微软雅黑" panose="020B0503020204020204" charset="-122"/>
                <a:ea typeface="微软雅黑" panose="020B0503020204020204" charset="-122"/>
                <a:sym typeface="Bebas" pitchFamily="2" charset="0"/>
              </a:rPr>
              <a:t>3</a:t>
            </a:r>
            <a:r>
              <a:rPr lang="zh-CN" altLang="en-US" sz="1200" dirty="0">
                <a:solidFill>
                  <a:schemeClr val="tx1">
                    <a:lumMod val="65000"/>
                    <a:lumOff val="35000"/>
                  </a:schemeClr>
                </a:solidFill>
                <a:latin typeface="微软雅黑" panose="020B0503020204020204" charset="-122"/>
                <a:ea typeface="微软雅黑" panose="020B0503020204020204" charset="-122"/>
                <a:sym typeface="Bebas" pitchFamily="2" charset="0"/>
              </a:rPr>
              <a:t>）履行期限届满前，当事人一方明确表示或者以自己的行为表明不履行主要债务的；</a:t>
            </a:r>
          </a:p>
        </p:txBody>
      </p:sp>
      <p:sp>
        <p:nvSpPr>
          <p:cNvPr id="33" name="TextBox 44"/>
          <p:cNvSpPr txBox="1"/>
          <p:nvPr/>
        </p:nvSpPr>
        <p:spPr>
          <a:xfrm>
            <a:off x="7782186" y="2487650"/>
            <a:ext cx="2836858" cy="572464"/>
          </a:xfrm>
          <a:prstGeom prst="rect">
            <a:avLst/>
          </a:prstGeom>
          <a:noFill/>
        </p:spPr>
        <p:txBody>
          <a:bodyPr wrap="square" rtlCol="0">
            <a:spAutoFit/>
          </a:bodyPr>
          <a:lstStyle/>
          <a:p>
            <a:pPr algn="r">
              <a:lnSpc>
                <a:spcPct val="130000"/>
              </a:lnSpc>
            </a:pPr>
            <a:r>
              <a:rPr lang="en-US" altLang="zh-CN" sz="1050" dirty="0">
                <a:solidFill>
                  <a:schemeClr val="tx1">
                    <a:lumMod val="65000"/>
                    <a:lumOff val="35000"/>
                  </a:schemeClr>
                </a:solidFill>
                <a:latin typeface="Bebas" pitchFamily="2" charset="0"/>
                <a:ea typeface="微软雅黑" panose="020B0503020204020204" charset="-122"/>
                <a:sym typeface="Bebas" pitchFamily="2" charset="0"/>
              </a:rPr>
              <a:t>4</a:t>
            </a:r>
            <a:r>
              <a:rPr lang="zh-CN" altLang="en-US" sz="1200" dirty="0">
                <a:solidFill>
                  <a:schemeClr val="tx1">
                    <a:lumMod val="65000"/>
                    <a:lumOff val="35000"/>
                  </a:schemeClr>
                </a:solidFill>
                <a:latin typeface="微软雅黑" panose="020B0503020204020204" charset="-122"/>
                <a:ea typeface="微软雅黑" panose="020B0503020204020204" charset="-122"/>
                <a:sym typeface="Bebas" pitchFamily="2" charset="0"/>
              </a:rPr>
              <a:t>）当事人一方迟延履行主要债务，经催告后在合理期限内仍未履行的</a:t>
            </a:r>
            <a:r>
              <a:rPr lang="zh-CN" altLang="en-US" sz="1050" dirty="0">
                <a:solidFill>
                  <a:schemeClr val="tx1">
                    <a:lumMod val="65000"/>
                    <a:lumOff val="35000"/>
                  </a:schemeClr>
                </a:solidFill>
                <a:latin typeface="Bebas" pitchFamily="2" charset="0"/>
                <a:ea typeface="微软雅黑" panose="020B0503020204020204" charset="-122"/>
                <a:sym typeface="Bebas" pitchFamily="2" charset="0"/>
              </a:rPr>
              <a:t>；</a:t>
            </a:r>
          </a:p>
        </p:txBody>
      </p:sp>
      <p:sp>
        <p:nvSpPr>
          <p:cNvPr id="34" name="TextBox 45"/>
          <p:cNvSpPr txBox="1"/>
          <p:nvPr/>
        </p:nvSpPr>
        <p:spPr>
          <a:xfrm>
            <a:off x="8247626" y="3779128"/>
            <a:ext cx="2371417" cy="812530"/>
          </a:xfrm>
          <a:prstGeom prst="rect">
            <a:avLst/>
          </a:prstGeom>
          <a:noFill/>
        </p:spPr>
        <p:txBody>
          <a:bodyPr wrap="square" rtlCol="0">
            <a:spAutoFit/>
          </a:bodyPr>
          <a:lstStyle/>
          <a:p>
            <a:pPr algn="r">
              <a:lnSpc>
                <a:spcPct val="130000"/>
              </a:lnSpc>
            </a:pPr>
            <a:r>
              <a:rPr lang="en-US" altLang="zh-CN" sz="1200" dirty="0">
                <a:solidFill>
                  <a:schemeClr val="tx1">
                    <a:lumMod val="65000"/>
                    <a:lumOff val="35000"/>
                  </a:schemeClr>
                </a:solidFill>
                <a:latin typeface="微软雅黑" panose="020B0503020204020204" charset="-122"/>
                <a:ea typeface="微软雅黑" panose="020B0503020204020204" charset="-122"/>
                <a:sym typeface="Bebas" pitchFamily="2" charset="0"/>
              </a:rPr>
              <a:t>5</a:t>
            </a:r>
            <a:r>
              <a:rPr lang="zh-CN" altLang="en-US" sz="1200" dirty="0">
                <a:solidFill>
                  <a:schemeClr val="tx1">
                    <a:lumMod val="65000"/>
                    <a:lumOff val="35000"/>
                  </a:schemeClr>
                </a:solidFill>
                <a:latin typeface="微软雅黑" panose="020B0503020204020204" charset="-122"/>
                <a:ea typeface="微软雅黑" panose="020B0503020204020204" charset="-122"/>
                <a:sym typeface="Bebas" pitchFamily="2" charset="0"/>
              </a:rPr>
              <a:t>）当事人一方迟延履行债务或者有其他违约行为导致不能实现合同目的的；</a:t>
            </a:r>
          </a:p>
        </p:txBody>
      </p:sp>
      <p:sp>
        <p:nvSpPr>
          <p:cNvPr id="35" name="TextBox 46"/>
          <p:cNvSpPr txBox="1"/>
          <p:nvPr/>
        </p:nvSpPr>
        <p:spPr>
          <a:xfrm>
            <a:off x="8568088" y="5158743"/>
            <a:ext cx="2050955" cy="332399"/>
          </a:xfrm>
          <a:prstGeom prst="rect">
            <a:avLst/>
          </a:prstGeom>
          <a:noFill/>
        </p:spPr>
        <p:txBody>
          <a:bodyPr wrap="square" rtlCol="0">
            <a:spAutoFit/>
          </a:bodyPr>
          <a:lstStyle/>
          <a:p>
            <a:pPr algn="r">
              <a:lnSpc>
                <a:spcPct val="130000"/>
              </a:lnSpc>
            </a:pPr>
            <a:r>
              <a:rPr lang="en-US" altLang="zh-CN" sz="1200" dirty="0">
                <a:solidFill>
                  <a:schemeClr val="tx1">
                    <a:lumMod val="65000"/>
                    <a:lumOff val="35000"/>
                  </a:schemeClr>
                </a:solidFill>
                <a:latin typeface="微软雅黑" panose="020B0503020204020204" charset="-122"/>
                <a:ea typeface="微软雅黑" panose="020B0503020204020204" charset="-122"/>
                <a:sym typeface="Bebas" pitchFamily="2" charset="0"/>
              </a:rPr>
              <a:t>6</a:t>
            </a:r>
            <a:r>
              <a:rPr lang="zh-CN" altLang="en-US" sz="1200" dirty="0">
                <a:solidFill>
                  <a:schemeClr val="tx1">
                    <a:lumMod val="65000"/>
                    <a:lumOff val="35000"/>
                  </a:schemeClr>
                </a:solidFill>
                <a:latin typeface="微软雅黑" panose="020B0503020204020204" charset="-122"/>
                <a:ea typeface="微软雅黑" panose="020B0503020204020204" charset="-122"/>
                <a:sym typeface="Bebas" pitchFamily="2" charset="0"/>
              </a:rPr>
              <a:t>）法律规定的其他情形。</a:t>
            </a:r>
          </a:p>
        </p:txBody>
      </p:sp>
      <p:cxnSp>
        <p:nvCxnSpPr>
          <p:cNvPr id="36" name="直接连接符 35"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圆角矩形 36"/>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圆角矩形 37"/>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圆角矩形 38"/>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2094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四</a:t>
            </a:r>
          </a:p>
        </p:txBody>
      </p:sp>
      <p:cxnSp>
        <p:nvCxnSpPr>
          <p:cNvPr id="41" name="直接连接符 40"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文本框 4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406490" y="249845"/>
            <a:ext cx="5128327" cy="584775"/>
          </a:xfrm>
          <a:prstGeom prst="rect">
            <a:avLst/>
          </a:prstGeom>
          <a:noFill/>
        </p:spPr>
        <p:txBody>
          <a:bodyPr wrap="none" rtlCol="0">
            <a:spAutoFit/>
          </a:bodyPr>
          <a:lstStyle/>
          <a:p>
            <a:r>
              <a:rPr lang="zh-CN" altLang="en-US" sz="3200" b="1" dirty="0">
                <a:solidFill>
                  <a:srgbClr val="124062"/>
                </a:solidFill>
                <a:latin typeface="Arial Black" panose="020B0A04020102020204" pitchFamily="34" charset="0"/>
                <a:ea typeface="创艺简细圆" pitchFamily="2" charset="-122"/>
                <a:cs typeface="Kartika" panose="02020503030404060203" pitchFamily="18" charset="0"/>
              </a:rPr>
              <a:t>合同履行过程中的注意事项</a:t>
            </a:r>
          </a:p>
        </p:txBody>
      </p:sp>
      <p:sp>
        <p:nvSpPr>
          <p:cNvPr id="44" name="TextBox 43"/>
          <p:cNvSpPr txBox="1"/>
          <p:nvPr/>
        </p:nvSpPr>
        <p:spPr>
          <a:xfrm>
            <a:off x="1271657" y="1641734"/>
            <a:ext cx="1604927" cy="400110"/>
          </a:xfrm>
          <a:prstGeom prst="rect">
            <a:avLst/>
          </a:prstGeom>
          <a:noFill/>
        </p:spPr>
        <p:txBody>
          <a:bodyPr wrap="none" rtlCol="0">
            <a:spAutoFit/>
          </a:bodyPr>
          <a:lstStyle/>
          <a:p>
            <a:r>
              <a:rPr lang="zh-CN" altLang="en-US" sz="2000" b="1" dirty="0">
                <a:latin typeface="黑体" panose="02010609060101010101" pitchFamily="49" charset="-122"/>
                <a:ea typeface="黑体" panose="02010609060101010101" pitchFamily="49" charset="-122"/>
              </a:rPr>
              <a:t>◆ 解除原因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 presetClass="entr" presetSubtype="8" decel="10000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0-#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par>
                                <p:cTn id="15" presetID="2" presetClass="entr" presetSubtype="8" decel="100000" fill="hold" grpId="0" nodeType="withEffect">
                                  <p:stCondLst>
                                    <p:cond delay="10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par>
                                <p:cTn id="19" presetID="2" presetClass="entr" presetSubtype="8" decel="100000" fill="hold" grpId="0" nodeType="withEffect">
                                  <p:stCondLst>
                                    <p:cond delay="20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0-#ppt_w/2"/>
                                          </p:val>
                                        </p:tav>
                                        <p:tav tm="100000">
                                          <p:val>
                                            <p:strVal val="#ppt_x"/>
                                          </p:val>
                                        </p:tav>
                                      </p:tavLst>
                                    </p:anim>
                                    <p:anim calcmode="lin" valueType="num">
                                      <p:cBhvr additive="base">
                                        <p:cTn id="22" dur="5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2" decel="100000" fill="hold" grpId="0" nodeType="withEffect">
                                  <p:stCondLst>
                                    <p:cond delay="3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1+#ppt_w/2"/>
                                          </p:val>
                                        </p:tav>
                                        <p:tav tm="100000">
                                          <p:val>
                                            <p:strVal val="#ppt_x"/>
                                          </p:val>
                                        </p:tav>
                                      </p:tavLst>
                                    </p:anim>
                                    <p:anim calcmode="lin" valueType="num">
                                      <p:cBhvr additive="base">
                                        <p:cTn id="26" dur="500" fill="hold"/>
                                        <p:tgtEl>
                                          <p:spTgt spid="21"/>
                                        </p:tgtEl>
                                        <p:attrNameLst>
                                          <p:attrName>ppt_y</p:attrName>
                                        </p:attrNameLst>
                                      </p:cBhvr>
                                      <p:tavLst>
                                        <p:tav tm="0">
                                          <p:val>
                                            <p:strVal val="#ppt_y"/>
                                          </p:val>
                                        </p:tav>
                                        <p:tav tm="100000">
                                          <p:val>
                                            <p:strVal val="#ppt_y"/>
                                          </p:val>
                                        </p:tav>
                                      </p:tavLst>
                                    </p:anim>
                                  </p:childTnLst>
                                </p:cTn>
                              </p:par>
                              <p:par>
                                <p:cTn id="27" presetID="2" presetClass="entr" presetSubtype="2" decel="100000" fill="hold" grpId="0" nodeType="withEffect">
                                  <p:stCondLst>
                                    <p:cond delay="40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1+#ppt_w/2"/>
                                          </p:val>
                                        </p:tav>
                                        <p:tav tm="100000">
                                          <p:val>
                                            <p:strVal val="#ppt_x"/>
                                          </p:val>
                                        </p:tav>
                                      </p:tavLst>
                                    </p:anim>
                                    <p:anim calcmode="lin" valueType="num">
                                      <p:cBhvr additive="base">
                                        <p:cTn id="30" dur="500" fill="hold"/>
                                        <p:tgtEl>
                                          <p:spTgt spid="22"/>
                                        </p:tgtEl>
                                        <p:attrNameLst>
                                          <p:attrName>ppt_y</p:attrName>
                                        </p:attrNameLst>
                                      </p:cBhvr>
                                      <p:tavLst>
                                        <p:tav tm="0">
                                          <p:val>
                                            <p:strVal val="#ppt_y"/>
                                          </p:val>
                                        </p:tav>
                                        <p:tav tm="100000">
                                          <p:val>
                                            <p:strVal val="#ppt_y"/>
                                          </p:val>
                                        </p:tav>
                                      </p:tavLst>
                                    </p:anim>
                                  </p:childTnLst>
                                </p:cTn>
                              </p:par>
                              <p:par>
                                <p:cTn id="31" presetID="2" presetClass="entr" presetSubtype="2" decel="100000" fill="hold" grpId="0" nodeType="withEffect">
                                  <p:stCondLst>
                                    <p:cond delay="50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1+#ppt_w/2"/>
                                          </p:val>
                                        </p:tav>
                                        <p:tav tm="100000">
                                          <p:val>
                                            <p:strVal val="#ppt_x"/>
                                          </p:val>
                                        </p:tav>
                                      </p:tavLst>
                                    </p:anim>
                                    <p:anim calcmode="lin" valueType="num">
                                      <p:cBhvr additive="base">
                                        <p:cTn id="34" dur="500" fill="hold"/>
                                        <p:tgtEl>
                                          <p:spTgt spid="23"/>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par>
                          <p:cTn id="54" fill="hold">
                            <p:stCondLst>
                              <p:cond delay="2000"/>
                            </p:stCondLst>
                            <p:childTnLst>
                              <p:par>
                                <p:cTn id="55" presetID="12" presetClass="entr" presetSubtype="2"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p:tgtEl>
                                          <p:spTgt spid="30"/>
                                        </p:tgtEl>
                                        <p:attrNameLst>
                                          <p:attrName>ppt_x</p:attrName>
                                        </p:attrNameLst>
                                      </p:cBhvr>
                                      <p:tavLst>
                                        <p:tav tm="0">
                                          <p:val>
                                            <p:strVal val="#ppt_x+#ppt_w*1.125000"/>
                                          </p:val>
                                        </p:tav>
                                        <p:tav tm="100000">
                                          <p:val>
                                            <p:strVal val="#ppt_x"/>
                                          </p:val>
                                        </p:tav>
                                      </p:tavLst>
                                    </p:anim>
                                    <p:animEffect transition="in" filter="wipe(left)">
                                      <p:cBhvr>
                                        <p:cTn id="58" dur="500"/>
                                        <p:tgtEl>
                                          <p:spTgt spid="30"/>
                                        </p:tgtEl>
                                      </p:cBhvr>
                                    </p:animEffect>
                                  </p:childTnLst>
                                </p:cTn>
                              </p:par>
                              <p:par>
                                <p:cTn id="59" presetID="12" presetClass="entr" presetSubtype="2"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p:tgtEl>
                                          <p:spTgt spid="31"/>
                                        </p:tgtEl>
                                        <p:attrNameLst>
                                          <p:attrName>ppt_x</p:attrName>
                                        </p:attrNameLst>
                                      </p:cBhvr>
                                      <p:tavLst>
                                        <p:tav tm="0">
                                          <p:val>
                                            <p:strVal val="#ppt_x+#ppt_w*1.125000"/>
                                          </p:val>
                                        </p:tav>
                                        <p:tav tm="100000">
                                          <p:val>
                                            <p:strVal val="#ppt_x"/>
                                          </p:val>
                                        </p:tav>
                                      </p:tavLst>
                                    </p:anim>
                                    <p:animEffect transition="in" filter="wipe(left)">
                                      <p:cBhvr>
                                        <p:cTn id="62" dur="500"/>
                                        <p:tgtEl>
                                          <p:spTgt spid="31"/>
                                        </p:tgtEl>
                                      </p:cBhvr>
                                    </p:animEffect>
                                  </p:childTnLst>
                                </p:cTn>
                              </p:par>
                              <p:par>
                                <p:cTn id="63" presetID="12" presetClass="entr" presetSubtype="2"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additive="base">
                                        <p:cTn id="65" dur="500"/>
                                        <p:tgtEl>
                                          <p:spTgt spid="32"/>
                                        </p:tgtEl>
                                        <p:attrNameLst>
                                          <p:attrName>ppt_x</p:attrName>
                                        </p:attrNameLst>
                                      </p:cBhvr>
                                      <p:tavLst>
                                        <p:tav tm="0">
                                          <p:val>
                                            <p:strVal val="#ppt_x+#ppt_w*1.125000"/>
                                          </p:val>
                                        </p:tav>
                                        <p:tav tm="100000">
                                          <p:val>
                                            <p:strVal val="#ppt_x"/>
                                          </p:val>
                                        </p:tav>
                                      </p:tavLst>
                                    </p:anim>
                                    <p:animEffect transition="in" filter="wipe(left)">
                                      <p:cBhvr>
                                        <p:cTn id="66" dur="500"/>
                                        <p:tgtEl>
                                          <p:spTgt spid="32"/>
                                        </p:tgtEl>
                                      </p:cBhvr>
                                    </p:animEffect>
                                  </p:childTnLst>
                                </p:cTn>
                              </p:par>
                              <p:par>
                                <p:cTn id="67" presetID="12" presetClass="entr" presetSubtype="8"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anim calcmode="lin" valueType="num">
                                      <p:cBhvr additive="base">
                                        <p:cTn id="69" dur="500"/>
                                        <p:tgtEl>
                                          <p:spTgt spid="33"/>
                                        </p:tgtEl>
                                        <p:attrNameLst>
                                          <p:attrName>ppt_x</p:attrName>
                                        </p:attrNameLst>
                                      </p:cBhvr>
                                      <p:tavLst>
                                        <p:tav tm="0">
                                          <p:val>
                                            <p:strVal val="#ppt_x-#ppt_w*1.125000"/>
                                          </p:val>
                                        </p:tav>
                                        <p:tav tm="100000">
                                          <p:val>
                                            <p:strVal val="#ppt_x"/>
                                          </p:val>
                                        </p:tav>
                                      </p:tavLst>
                                    </p:anim>
                                    <p:animEffect transition="in" filter="wipe(right)">
                                      <p:cBhvr>
                                        <p:cTn id="70" dur="500"/>
                                        <p:tgtEl>
                                          <p:spTgt spid="33"/>
                                        </p:tgtEl>
                                      </p:cBhvr>
                                    </p:animEffect>
                                  </p:childTnLst>
                                </p:cTn>
                              </p:par>
                              <p:par>
                                <p:cTn id="71" presetID="12" presetClass="entr" presetSubtype="8"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p:tgtEl>
                                          <p:spTgt spid="34"/>
                                        </p:tgtEl>
                                        <p:attrNameLst>
                                          <p:attrName>ppt_x</p:attrName>
                                        </p:attrNameLst>
                                      </p:cBhvr>
                                      <p:tavLst>
                                        <p:tav tm="0">
                                          <p:val>
                                            <p:strVal val="#ppt_x-#ppt_w*1.125000"/>
                                          </p:val>
                                        </p:tav>
                                        <p:tav tm="100000">
                                          <p:val>
                                            <p:strVal val="#ppt_x"/>
                                          </p:val>
                                        </p:tav>
                                      </p:tavLst>
                                    </p:anim>
                                    <p:animEffect transition="in" filter="wipe(right)">
                                      <p:cBhvr>
                                        <p:cTn id="74" dur="500"/>
                                        <p:tgtEl>
                                          <p:spTgt spid="34"/>
                                        </p:tgtEl>
                                      </p:cBhvr>
                                    </p:animEffect>
                                  </p:childTnLst>
                                </p:cTn>
                              </p:par>
                              <p:par>
                                <p:cTn id="75" presetID="12" presetClass="entr" presetSubtype="8"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additive="base">
                                        <p:cTn id="77" dur="500"/>
                                        <p:tgtEl>
                                          <p:spTgt spid="35"/>
                                        </p:tgtEl>
                                        <p:attrNameLst>
                                          <p:attrName>ppt_x</p:attrName>
                                        </p:attrNameLst>
                                      </p:cBhvr>
                                      <p:tavLst>
                                        <p:tav tm="0">
                                          <p:val>
                                            <p:strVal val="#ppt_x-#ppt_w*1.125000"/>
                                          </p:val>
                                        </p:tav>
                                        <p:tav tm="100000">
                                          <p:val>
                                            <p:strVal val="#ppt_x"/>
                                          </p:val>
                                        </p:tav>
                                      </p:tavLst>
                                    </p:anim>
                                    <p:animEffect transition="in" filter="wipe(right)">
                                      <p:cBhvr>
                                        <p:cTn id="7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p:bldP spid="31" grpId="0"/>
      <p:bldP spid="32" grpId="0"/>
      <p:bldP spid="33" grpId="0"/>
      <p:bldP spid="34" grpId="0"/>
      <p:bldP spid="3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4965100" y="1916353"/>
            <a:ext cx="6417829" cy="2762452"/>
            <a:chOff x="5102788" y="2627395"/>
            <a:chExt cx="6417829" cy="2762452"/>
          </a:xfrm>
        </p:grpSpPr>
        <p:sp>
          <p:nvSpPr>
            <p:cNvPr id="4" name="Rounded Rectangle 6"/>
            <p:cNvSpPr/>
            <p:nvPr/>
          </p:nvSpPr>
          <p:spPr>
            <a:xfrm>
              <a:off x="6123042" y="3836260"/>
              <a:ext cx="1553972" cy="488138"/>
            </a:xfrm>
            <a:prstGeom prst="roundRect">
              <a:avLst>
                <a:gd name="adj" fmla="val 50000"/>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bas" pitchFamily="2" charset="0"/>
                <a:ea typeface="微软雅黑" panose="020B0503020204020204" charset="-122"/>
                <a:sym typeface="Bebas" pitchFamily="2" charset="0"/>
              </a:endParaRPr>
            </a:p>
          </p:txBody>
        </p:sp>
        <p:sp>
          <p:nvSpPr>
            <p:cNvPr id="5" name="Rounded Rectangle 7"/>
            <p:cNvSpPr/>
            <p:nvPr/>
          </p:nvSpPr>
          <p:spPr>
            <a:xfrm rot="5400000">
              <a:off x="6656150" y="4368985"/>
              <a:ext cx="1553587" cy="488138"/>
            </a:xfrm>
            <a:prstGeom prst="roundRect">
              <a:avLst>
                <a:gd name="adj" fmla="val 50000"/>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bas" pitchFamily="2" charset="0"/>
                <a:ea typeface="微软雅黑" panose="020B0503020204020204" charset="-122"/>
                <a:sym typeface="Bebas" pitchFamily="2" charset="0"/>
              </a:endParaRPr>
            </a:p>
          </p:txBody>
        </p:sp>
        <p:grpSp>
          <p:nvGrpSpPr>
            <p:cNvPr id="6" name="组合 5"/>
            <p:cNvGrpSpPr/>
            <p:nvPr/>
          </p:nvGrpSpPr>
          <p:grpSpPr>
            <a:xfrm>
              <a:off x="5102788" y="3889073"/>
              <a:ext cx="2912458" cy="1270706"/>
              <a:chOff x="5164571" y="3319150"/>
              <a:chExt cx="2912458" cy="1270706"/>
            </a:xfrm>
          </p:grpSpPr>
          <p:sp>
            <p:nvSpPr>
              <p:cNvPr id="7" name="Rounded Rectangle 8"/>
              <p:cNvSpPr/>
              <p:nvPr/>
            </p:nvSpPr>
            <p:spPr>
              <a:xfrm rot="8183085">
                <a:off x="5164571" y="4101718"/>
                <a:ext cx="2912458" cy="488138"/>
              </a:xfrm>
              <a:prstGeom prst="roundRect">
                <a:avLst>
                  <a:gd name="adj" fmla="val 50000"/>
                </a:avLst>
              </a:prstGeom>
              <a:solidFill>
                <a:srgbClr val="124062"/>
              </a:solidFill>
              <a:ln>
                <a:noFill/>
              </a:ln>
            </p:spPr>
            <p:txBody>
              <a:bodyPr vert="horz" wrap="square" lIns="91440" tIns="45720" rIns="91440" bIns="45720" numCol="1" anchor="ctr" anchorCtr="0" compatLnSpc="1"/>
              <a:lstStyle/>
              <a:p>
                <a:pPr algn="ctr"/>
                <a:endParaRPr lang="en-US" sz="1200">
                  <a:solidFill>
                    <a:schemeClr val="bg1"/>
                  </a:solidFill>
                  <a:latin typeface="Bebas" pitchFamily="2" charset="0"/>
                  <a:ea typeface="微软雅黑" panose="020B0503020204020204" charset="-122"/>
                  <a:sym typeface="Bebas" pitchFamily="2" charset="0"/>
                </a:endParaRPr>
              </a:p>
            </p:txBody>
          </p:sp>
          <p:sp>
            <p:nvSpPr>
              <p:cNvPr id="8" name="Oval 9"/>
              <p:cNvSpPr/>
              <p:nvPr/>
            </p:nvSpPr>
            <p:spPr>
              <a:xfrm>
                <a:off x="7298703" y="3319150"/>
                <a:ext cx="392048" cy="392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65000"/>
                      <a:lumOff val="35000"/>
                    </a:schemeClr>
                  </a:solidFill>
                  <a:latin typeface="Bebas" pitchFamily="2" charset="0"/>
                  <a:ea typeface="微软雅黑" panose="020B0503020204020204" charset="-122"/>
                  <a:sym typeface="Bebas" pitchFamily="2" charset="0"/>
                </a:endParaRPr>
              </a:p>
            </p:txBody>
          </p:sp>
        </p:grpSp>
        <p:sp>
          <p:nvSpPr>
            <p:cNvPr id="9" name="Rounded Rectangle 18"/>
            <p:cNvSpPr/>
            <p:nvPr/>
          </p:nvSpPr>
          <p:spPr>
            <a:xfrm>
              <a:off x="7875727" y="3231827"/>
              <a:ext cx="1553972" cy="488138"/>
            </a:xfrm>
            <a:prstGeom prst="roundRect">
              <a:avLst>
                <a:gd name="adj" fmla="val 50000"/>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bas" pitchFamily="2" charset="0"/>
                <a:ea typeface="微软雅黑" panose="020B0503020204020204" charset="-122"/>
                <a:sym typeface="Bebas" pitchFamily="2" charset="0"/>
              </a:endParaRPr>
            </a:p>
          </p:txBody>
        </p:sp>
        <p:sp>
          <p:nvSpPr>
            <p:cNvPr id="10" name="Rounded Rectangle 19"/>
            <p:cNvSpPr/>
            <p:nvPr/>
          </p:nvSpPr>
          <p:spPr>
            <a:xfrm rot="5400000">
              <a:off x="8408836" y="3764552"/>
              <a:ext cx="1553587" cy="488138"/>
            </a:xfrm>
            <a:prstGeom prst="roundRect">
              <a:avLst>
                <a:gd name="adj" fmla="val 50000"/>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bas" pitchFamily="2" charset="0"/>
                <a:ea typeface="微软雅黑" panose="020B0503020204020204" charset="-122"/>
                <a:sym typeface="Bebas" pitchFamily="2" charset="0"/>
              </a:endParaRPr>
            </a:p>
          </p:txBody>
        </p:sp>
        <p:grpSp>
          <p:nvGrpSpPr>
            <p:cNvPr id="11" name="组合 10"/>
            <p:cNvGrpSpPr/>
            <p:nvPr/>
          </p:nvGrpSpPr>
          <p:grpSpPr>
            <a:xfrm>
              <a:off x="6855473" y="3284640"/>
              <a:ext cx="2912458" cy="1270707"/>
              <a:chOff x="6917256" y="2714717"/>
              <a:chExt cx="2912458" cy="1270707"/>
            </a:xfrm>
          </p:grpSpPr>
          <p:sp>
            <p:nvSpPr>
              <p:cNvPr id="12" name="Rounded Rectangle 20"/>
              <p:cNvSpPr/>
              <p:nvPr/>
            </p:nvSpPr>
            <p:spPr>
              <a:xfrm rot="8183085">
                <a:off x="6917256" y="3497286"/>
                <a:ext cx="2912458" cy="488138"/>
              </a:xfrm>
              <a:prstGeom prst="roundRect">
                <a:avLst>
                  <a:gd name="adj" fmla="val 50000"/>
                </a:avLst>
              </a:prstGeom>
              <a:solidFill>
                <a:srgbClr val="124062"/>
              </a:solidFill>
              <a:ln>
                <a:noFill/>
              </a:ln>
            </p:spPr>
            <p:txBody>
              <a:bodyPr vert="horz" wrap="square" lIns="91440" tIns="45720" rIns="91440" bIns="45720" numCol="1" anchor="ctr" anchorCtr="0" compatLnSpc="1"/>
              <a:lstStyle/>
              <a:p>
                <a:pPr algn="ctr"/>
                <a:endParaRPr lang="en-US" sz="1200">
                  <a:solidFill>
                    <a:schemeClr val="bg1"/>
                  </a:solidFill>
                  <a:latin typeface="Bebas" pitchFamily="2" charset="0"/>
                  <a:ea typeface="微软雅黑" panose="020B0503020204020204" charset="-122"/>
                  <a:sym typeface="Bebas" pitchFamily="2" charset="0"/>
                </a:endParaRPr>
              </a:p>
            </p:txBody>
          </p:sp>
          <p:sp>
            <p:nvSpPr>
              <p:cNvPr id="13" name="Oval 21"/>
              <p:cNvSpPr/>
              <p:nvPr/>
            </p:nvSpPr>
            <p:spPr>
              <a:xfrm>
                <a:off x="9051388" y="2714717"/>
                <a:ext cx="392048" cy="392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65000"/>
                      <a:lumOff val="35000"/>
                    </a:schemeClr>
                  </a:solidFill>
                  <a:latin typeface="Bebas" pitchFamily="2" charset="0"/>
                  <a:ea typeface="微软雅黑" panose="020B0503020204020204" charset="-122"/>
                  <a:sym typeface="Bebas" pitchFamily="2" charset="0"/>
                </a:endParaRPr>
              </a:p>
            </p:txBody>
          </p:sp>
        </p:grpSp>
        <p:sp>
          <p:nvSpPr>
            <p:cNvPr id="14" name="Rounded Rectangle 26"/>
            <p:cNvSpPr/>
            <p:nvPr/>
          </p:nvSpPr>
          <p:spPr>
            <a:xfrm>
              <a:off x="9628412" y="2627395"/>
              <a:ext cx="1553972" cy="488138"/>
            </a:xfrm>
            <a:prstGeom prst="roundRect">
              <a:avLst>
                <a:gd name="adj" fmla="val 50000"/>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bas" pitchFamily="2" charset="0"/>
                <a:ea typeface="微软雅黑" panose="020B0503020204020204" charset="-122"/>
                <a:sym typeface="Bebas" pitchFamily="2" charset="0"/>
              </a:endParaRPr>
            </a:p>
          </p:txBody>
        </p:sp>
        <p:sp>
          <p:nvSpPr>
            <p:cNvPr id="15" name="Rounded Rectangle 27"/>
            <p:cNvSpPr/>
            <p:nvPr/>
          </p:nvSpPr>
          <p:spPr>
            <a:xfrm rot="5400000">
              <a:off x="10161521" y="3160120"/>
              <a:ext cx="1553587" cy="488138"/>
            </a:xfrm>
            <a:prstGeom prst="roundRect">
              <a:avLst>
                <a:gd name="adj" fmla="val 50000"/>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bas" pitchFamily="2" charset="0"/>
                <a:ea typeface="微软雅黑" panose="020B0503020204020204" charset="-122"/>
                <a:sym typeface="Bebas" pitchFamily="2" charset="0"/>
              </a:endParaRPr>
            </a:p>
          </p:txBody>
        </p:sp>
        <p:grpSp>
          <p:nvGrpSpPr>
            <p:cNvPr id="16" name="组合 15"/>
            <p:cNvGrpSpPr/>
            <p:nvPr/>
          </p:nvGrpSpPr>
          <p:grpSpPr>
            <a:xfrm>
              <a:off x="8608159" y="2680208"/>
              <a:ext cx="2912458" cy="1270706"/>
              <a:chOff x="8669942" y="2110285"/>
              <a:chExt cx="2912458" cy="1270706"/>
            </a:xfrm>
          </p:grpSpPr>
          <p:sp>
            <p:nvSpPr>
              <p:cNvPr id="17" name="Rounded Rectangle 28"/>
              <p:cNvSpPr/>
              <p:nvPr/>
            </p:nvSpPr>
            <p:spPr>
              <a:xfrm rot="8183085">
                <a:off x="8669942" y="2892853"/>
                <a:ext cx="2912458" cy="488138"/>
              </a:xfrm>
              <a:prstGeom prst="roundRect">
                <a:avLst>
                  <a:gd name="adj" fmla="val 50000"/>
                </a:avLst>
              </a:prstGeom>
              <a:solidFill>
                <a:srgbClr val="124062"/>
              </a:solidFill>
              <a:ln>
                <a:noFill/>
              </a:ln>
            </p:spPr>
            <p:txBody>
              <a:bodyPr vert="horz" wrap="square" lIns="91440" tIns="45720" rIns="91440" bIns="45720" numCol="1" anchor="ctr" anchorCtr="0" compatLnSpc="1"/>
              <a:lstStyle/>
              <a:p>
                <a:pPr algn="ctr"/>
                <a:endParaRPr lang="en-US" sz="1200">
                  <a:solidFill>
                    <a:schemeClr val="bg1"/>
                  </a:solidFill>
                  <a:latin typeface="Bebas" pitchFamily="2" charset="0"/>
                  <a:ea typeface="微软雅黑" panose="020B0503020204020204" charset="-122"/>
                  <a:sym typeface="Bebas" pitchFamily="2" charset="0"/>
                </a:endParaRPr>
              </a:p>
            </p:txBody>
          </p:sp>
          <p:sp>
            <p:nvSpPr>
              <p:cNvPr id="18" name="Oval 29"/>
              <p:cNvSpPr/>
              <p:nvPr/>
            </p:nvSpPr>
            <p:spPr>
              <a:xfrm>
                <a:off x="10804074" y="2110285"/>
                <a:ext cx="392048" cy="392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65000"/>
                      <a:lumOff val="35000"/>
                    </a:schemeClr>
                  </a:solidFill>
                  <a:latin typeface="Bebas" pitchFamily="2" charset="0"/>
                  <a:ea typeface="微软雅黑" panose="020B0503020204020204" charset="-122"/>
                  <a:sym typeface="Bebas" pitchFamily="2" charset="0"/>
                </a:endParaRPr>
              </a:p>
            </p:txBody>
          </p:sp>
        </p:grpSp>
      </p:grpSp>
      <p:sp>
        <p:nvSpPr>
          <p:cNvPr id="22" name="Oval 36"/>
          <p:cNvSpPr/>
          <p:nvPr/>
        </p:nvSpPr>
        <p:spPr>
          <a:xfrm>
            <a:off x="851986" y="2954717"/>
            <a:ext cx="392048" cy="392048"/>
          </a:xfrm>
          <a:prstGeom prst="ellipse">
            <a:avLst/>
          </a:prstGeom>
          <a:solidFill>
            <a:srgbClr val="124062"/>
          </a:solidFill>
          <a:ln w="25400">
            <a:noFill/>
          </a:ln>
          <a:effectLst>
            <a:outerShdw blurRad="762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dirty="0">
                <a:solidFill>
                  <a:srgbClr val="FEFABC"/>
                </a:solidFill>
                <a:latin typeface="Bebas" pitchFamily="2" charset="0"/>
                <a:ea typeface="微软雅黑" panose="020B0503020204020204" charset="-122"/>
                <a:sym typeface="Bebas" pitchFamily="2" charset="0"/>
              </a:rPr>
              <a:t>A</a:t>
            </a:r>
          </a:p>
        </p:txBody>
      </p:sp>
      <p:sp>
        <p:nvSpPr>
          <p:cNvPr id="23" name="Oval 37"/>
          <p:cNvSpPr/>
          <p:nvPr/>
        </p:nvSpPr>
        <p:spPr>
          <a:xfrm>
            <a:off x="851986" y="3767809"/>
            <a:ext cx="392048" cy="392048"/>
          </a:xfrm>
          <a:prstGeom prst="ellipse">
            <a:avLst/>
          </a:prstGeom>
          <a:solidFill>
            <a:srgbClr val="537285"/>
          </a:solidFill>
          <a:ln w="25400">
            <a:noFill/>
          </a:ln>
          <a:effectLst>
            <a:outerShdw blurRad="762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solidFill>
                  <a:srgbClr val="FEFABC"/>
                </a:solidFill>
                <a:latin typeface="Bebas" pitchFamily="2" charset="0"/>
                <a:ea typeface="微软雅黑" panose="020B0503020204020204" charset="-122"/>
                <a:sym typeface="Bebas" pitchFamily="2" charset="0"/>
              </a:rPr>
              <a:t>B</a:t>
            </a:r>
          </a:p>
        </p:txBody>
      </p:sp>
      <p:sp>
        <p:nvSpPr>
          <p:cNvPr id="24" name="Oval 38"/>
          <p:cNvSpPr/>
          <p:nvPr/>
        </p:nvSpPr>
        <p:spPr>
          <a:xfrm>
            <a:off x="846121" y="4515420"/>
            <a:ext cx="392048" cy="392048"/>
          </a:xfrm>
          <a:prstGeom prst="ellipse">
            <a:avLst/>
          </a:prstGeom>
          <a:solidFill>
            <a:srgbClr val="124062"/>
          </a:solidFill>
          <a:ln w="25400">
            <a:noFill/>
          </a:ln>
          <a:effectLst>
            <a:outerShdw blurRad="762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dirty="0">
                <a:solidFill>
                  <a:srgbClr val="FEFABC"/>
                </a:solidFill>
                <a:latin typeface="Bebas" pitchFamily="2" charset="0"/>
                <a:ea typeface="微软雅黑" panose="020B0503020204020204" charset="-122"/>
                <a:sym typeface="Bebas" pitchFamily="2" charset="0"/>
              </a:rPr>
              <a:t>C</a:t>
            </a:r>
          </a:p>
        </p:txBody>
      </p:sp>
      <p:sp>
        <p:nvSpPr>
          <p:cNvPr id="25" name="Text Placeholder 5"/>
          <p:cNvSpPr txBox="1"/>
          <p:nvPr/>
        </p:nvSpPr>
        <p:spPr>
          <a:xfrm>
            <a:off x="945602" y="1539918"/>
            <a:ext cx="7969775" cy="880745"/>
          </a:xfrm>
          <a:prstGeom prst="rect">
            <a:avLst/>
          </a:prstGeom>
        </p:spPr>
        <p:txBody>
          <a:bodyPr wrap="square" tIns="91440" anchor="t">
            <a:spAutoFit/>
          </a:bodyPr>
          <a:lstStyle>
            <a:lvl1pPr marL="0" indent="0" algn="l" defTabSz="914400" rtl="0" eaLnBrk="1" latinLnBrk="0" hangingPunct="1">
              <a:spcBef>
                <a:spcPct val="20000"/>
              </a:spcBef>
              <a:buFont typeface="Arial" panose="020B0604020202020204" pitchFamily="34" charset="0"/>
              <a:buNone/>
              <a:defRPr sz="1100" kern="1200">
                <a:solidFill>
                  <a:schemeClr val="bg1">
                    <a:lumMod val="50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1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05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lnSpc>
                <a:spcPts val="1600"/>
              </a:lnSpc>
              <a:spcBef>
                <a:spcPts val="1000"/>
              </a:spcBef>
              <a:defRPr/>
            </a:pPr>
            <a:r>
              <a:rPr lang="zh-CN" altLang="en-US" sz="2000" b="1" dirty="0">
                <a:solidFill>
                  <a:schemeClr val="tx1"/>
                </a:solidFill>
                <a:latin typeface="黑体" panose="02010609060101010101" pitchFamily="49" charset="-122"/>
                <a:ea typeface="黑体" panose="02010609060101010101" pitchFamily="49" charset="-122"/>
                <a:sym typeface="Bebas" pitchFamily="2" charset="0"/>
              </a:rPr>
              <a:t>◆ 明确约定解除权</a:t>
            </a:r>
            <a:endParaRPr lang="en-US" altLang="zh-CN" sz="2000" b="1" dirty="0">
              <a:solidFill>
                <a:schemeClr val="tx1"/>
              </a:solidFill>
              <a:latin typeface="黑体" panose="02010609060101010101" pitchFamily="49" charset="-122"/>
              <a:ea typeface="黑体" panose="02010609060101010101" pitchFamily="49" charset="-122"/>
              <a:sym typeface="Bebas" pitchFamily="2" charset="0"/>
            </a:endParaRPr>
          </a:p>
          <a:p>
            <a:pPr lvl="0" algn="just">
              <a:lnSpc>
                <a:spcPts val="1600"/>
              </a:lnSpc>
              <a:spcBef>
                <a:spcPts val="1000"/>
              </a:spcBef>
              <a:defRPr/>
            </a:pPr>
            <a:r>
              <a:rPr lang="zh-CN" altLang="en-US" dirty="0">
                <a:solidFill>
                  <a:schemeClr val="tx1">
                    <a:lumMod val="65000"/>
                    <a:lumOff val="35000"/>
                  </a:schemeClr>
                </a:solidFill>
                <a:latin typeface="Bebas" pitchFamily="2" charset="0"/>
                <a:ea typeface="微软雅黑" panose="020B0503020204020204" charset="-122"/>
                <a:sym typeface="Bebas" pitchFamily="2" charset="0"/>
              </a:rPr>
              <a:t>        为免在出现争议时，未能及时协商或协商无果而导致合同无法有效解除，损害我方合法权益，建议在合同中明确约定解除情形，以便在出现约定情形时，我方可以据此直接行使合同解除权，主要解除情形有：</a:t>
            </a:r>
            <a:endParaRPr kumimoji="0" lang="en-US" sz="1100" b="0" i="0" u="none" strike="noStrike" kern="1200" cap="none" spc="0" normalizeH="0" baseline="0" noProof="0" dirty="0">
              <a:ln>
                <a:noFill/>
              </a:ln>
              <a:solidFill>
                <a:schemeClr val="tx1">
                  <a:lumMod val="65000"/>
                  <a:lumOff val="35000"/>
                </a:schemeClr>
              </a:solidFill>
              <a:effectLst/>
              <a:uLnTx/>
              <a:uFillTx/>
              <a:latin typeface="Bebas" pitchFamily="2" charset="0"/>
              <a:ea typeface="微软雅黑" panose="020B0503020204020204" charset="-122"/>
              <a:sym typeface="Bebas" pitchFamily="2" charset="0"/>
            </a:endParaRPr>
          </a:p>
        </p:txBody>
      </p:sp>
      <p:sp>
        <p:nvSpPr>
          <p:cNvPr id="26" name="TextBox 18"/>
          <p:cNvSpPr txBox="1"/>
          <p:nvPr/>
        </p:nvSpPr>
        <p:spPr>
          <a:xfrm>
            <a:off x="1372488" y="2871678"/>
            <a:ext cx="2962340" cy="528350"/>
          </a:xfrm>
          <a:prstGeom prst="rect">
            <a:avLst/>
          </a:prstGeom>
          <a:noFill/>
        </p:spPr>
        <p:txBody>
          <a:bodyPr wrap="square" rtlCol="0">
            <a:spAutoFit/>
          </a:bodyPr>
          <a:lstStyle/>
          <a:p>
            <a:pPr>
              <a:lnSpc>
                <a:spcPts val="1700"/>
              </a:lnSpc>
            </a:pPr>
            <a:r>
              <a:rPr lang="en-US" altLang="zh-CN" sz="1000" dirty="0">
                <a:solidFill>
                  <a:schemeClr val="tx1">
                    <a:lumMod val="65000"/>
                    <a:lumOff val="35000"/>
                  </a:schemeClr>
                </a:solidFill>
                <a:latin typeface="Bebas" pitchFamily="2" charset="0"/>
                <a:ea typeface="微软雅黑" panose="020B0503020204020204" charset="-122"/>
                <a:cs typeface="Lato Light"/>
                <a:sym typeface="Bebas" pitchFamily="2" charset="0"/>
              </a:rPr>
              <a:t>1</a:t>
            </a:r>
            <a:r>
              <a:rPr lang="zh-CN" altLang="en-US" sz="1000" dirty="0">
                <a:solidFill>
                  <a:schemeClr val="tx1">
                    <a:lumMod val="65000"/>
                    <a:lumOff val="35000"/>
                  </a:schemeClr>
                </a:solidFill>
                <a:latin typeface="Bebas" pitchFamily="2" charset="0"/>
                <a:ea typeface="微软雅黑" panose="020B0503020204020204" charset="-122"/>
                <a:cs typeface="Lato Light"/>
                <a:sym typeface="Bebas" pitchFamily="2" charset="0"/>
              </a:rPr>
              <a:t>）对方不具备合法资质、提供资料存在虚假情形、违反承诺或事先声明等；</a:t>
            </a:r>
          </a:p>
        </p:txBody>
      </p:sp>
      <p:sp>
        <p:nvSpPr>
          <p:cNvPr id="27" name="TextBox 18"/>
          <p:cNvSpPr txBox="1"/>
          <p:nvPr/>
        </p:nvSpPr>
        <p:spPr>
          <a:xfrm>
            <a:off x="1372488" y="3702318"/>
            <a:ext cx="2962340" cy="527050"/>
          </a:xfrm>
          <a:prstGeom prst="rect">
            <a:avLst/>
          </a:prstGeom>
          <a:noFill/>
        </p:spPr>
        <p:txBody>
          <a:bodyPr wrap="square" rtlCol="0">
            <a:spAutoFit/>
          </a:bodyPr>
          <a:lstStyle/>
          <a:p>
            <a:pPr>
              <a:lnSpc>
                <a:spcPts val="1700"/>
              </a:lnSpc>
            </a:pPr>
            <a:r>
              <a:rPr lang="en-US" altLang="zh-CN" sz="1000" dirty="0">
                <a:solidFill>
                  <a:schemeClr val="tx1">
                    <a:lumMod val="65000"/>
                    <a:lumOff val="35000"/>
                  </a:schemeClr>
                </a:solidFill>
                <a:latin typeface="Bebas" pitchFamily="2" charset="0"/>
                <a:ea typeface="微软雅黑" panose="020B0503020204020204" charset="-122"/>
                <a:cs typeface="Lato Light"/>
                <a:sym typeface="Bebas" pitchFamily="2" charset="0"/>
              </a:rPr>
              <a:t>2</a:t>
            </a:r>
            <a:r>
              <a:rPr lang="zh-CN" altLang="en-US" sz="1000" dirty="0">
                <a:solidFill>
                  <a:schemeClr val="tx1">
                    <a:lumMod val="65000"/>
                    <a:lumOff val="35000"/>
                  </a:schemeClr>
                </a:solidFill>
                <a:latin typeface="Bebas" pitchFamily="2" charset="0"/>
                <a:ea typeface="微软雅黑" panose="020B0503020204020204" charset="-122"/>
                <a:cs typeface="Lato Light"/>
                <a:sym typeface="Bebas" pitchFamily="2" charset="0"/>
              </a:rPr>
              <a:t>）对方迟延履行义务、履行义务不符合我方要求、迟延付款等；</a:t>
            </a:r>
          </a:p>
        </p:txBody>
      </p:sp>
      <p:sp>
        <p:nvSpPr>
          <p:cNvPr id="28" name="TextBox 18"/>
          <p:cNvSpPr txBox="1"/>
          <p:nvPr/>
        </p:nvSpPr>
        <p:spPr>
          <a:xfrm>
            <a:off x="1366623" y="4602329"/>
            <a:ext cx="2962340" cy="286040"/>
          </a:xfrm>
          <a:prstGeom prst="rect">
            <a:avLst/>
          </a:prstGeom>
          <a:noFill/>
        </p:spPr>
        <p:txBody>
          <a:bodyPr wrap="square" rtlCol="0">
            <a:spAutoFit/>
          </a:bodyPr>
          <a:lstStyle/>
          <a:p>
            <a:pPr>
              <a:lnSpc>
                <a:spcPts val="1700"/>
              </a:lnSpc>
            </a:pPr>
            <a:r>
              <a:rPr lang="en-US" altLang="zh-CN" sz="1000" dirty="0">
                <a:solidFill>
                  <a:schemeClr val="tx1">
                    <a:lumMod val="65000"/>
                    <a:lumOff val="35000"/>
                  </a:schemeClr>
                </a:solidFill>
                <a:latin typeface="Bebas" pitchFamily="2" charset="0"/>
                <a:ea typeface="微软雅黑" panose="020B0503020204020204" charset="-122"/>
                <a:cs typeface="Lato Light"/>
                <a:sym typeface="Bebas" pitchFamily="2" charset="0"/>
              </a:rPr>
              <a:t>3</a:t>
            </a:r>
            <a:r>
              <a:rPr lang="zh-CN" altLang="en-US" sz="1000" dirty="0">
                <a:solidFill>
                  <a:schemeClr val="tx1">
                    <a:lumMod val="65000"/>
                    <a:lumOff val="35000"/>
                  </a:schemeClr>
                </a:solidFill>
                <a:latin typeface="Bebas" pitchFamily="2" charset="0"/>
                <a:ea typeface="微软雅黑" panose="020B0503020204020204" charset="-122"/>
                <a:cs typeface="Lato Light"/>
                <a:sym typeface="Bebas" pitchFamily="2" charset="0"/>
              </a:rPr>
              <a:t>）对方或其员工、关联方违反保密义务的；</a:t>
            </a:r>
          </a:p>
        </p:txBody>
      </p:sp>
      <p:cxnSp>
        <p:nvCxnSpPr>
          <p:cNvPr id="29" name="直接连接符 28"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圆角矩形 29"/>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30"/>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2094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四</a:t>
            </a:r>
          </a:p>
        </p:txBody>
      </p:sp>
      <p:cxnSp>
        <p:nvCxnSpPr>
          <p:cNvPr id="34" name="直接连接符 3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文本框 4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406490" y="249845"/>
            <a:ext cx="3897221" cy="461665"/>
          </a:xfrm>
          <a:prstGeom prst="rect">
            <a:avLst/>
          </a:prstGeom>
          <a:noFill/>
        </p:spPr>
        <p:txBody>
          <a:bodyPr wrap="none" rtlCol="0">
            <a:spAutoFit/>
          </a:bodyPr>
          <a:lstStyle/>
          <a:p>
            <a:r>
              <a:rPr lang="zh-CN" altLang="en-US" sz="2400" b="1" dirty="0">
                <a:solidFill>
                  <a:srgbClr val="124062"/>
                </a:solidFill>
                <a:latin typeface="Arial Black" panose="020B0A04020102020204" pitchFamily="34" charset="0"/>
                <a:ea typeface="创艺简细圆" pitchFamily="2" charset="-122"/>
                <a:cs typeface="Kartika" panose="02020503030404060203" pitchFamily="18" charset="0"/>
              </a:rPr>
              <a:t>合同履行过程中的注意事项</a:t>
            </a:r>
          </a:p>
        </p:txBody>
      </p:sp>
      <p:sp>
        <p:nvSpPr>
          <p:cNvPr id="43" name="Oval 36"/>
          <p:cNvSpPr/>
          <p:nvPr/>
        </p:nvSpPr>
        <p:spPr>
          <a:xfrm>
            <a:off x="812432" y="5423637"/>
            <a:ext cx="392048" cy="392048"/>
          </a:xfrm>
          <a:prstGeom prst="ellipse">
            <a:avLst/>
          </a:prstGeom>
          <a:solidFill>
            <a:srgbClr val="537285"/>
          </a:solidFill>
          <a:ln w="25400">
            <a:noFill/>
          </a:ln>
          <a:effectLst>
            <a:outerShdw blurRad="762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dirty="0">
                <a:solidFill>
                  <a:srgbClr val="FEFABC"/>
                </a:solidFill>
                <a:latin typeface="Bebas" pitchFamily="2" charset="0"/>
                <a:ea typeface="微软雅黑" panose="020B0503020204020204" charset="-122"/>
                <a:sym typeface="Bebas" pitchFamily="2" charset="0"/>
              </a:rPr>
              <a:t>D</a:t>
            </a:r>
          </a:p>
        </p:txBody>
      </p:sp>
      <p:sp>
        <p:nvSpPr>
          <p:cNvPr id="45" name="Oval 38"/>
          <p:cNvSpPr/>
          <p:nvPr/>
        </p:nvSpPr>
        <p:spPr>
          <a:xfrm>
            <a:off x="4573052" y="5495254"/>
            <a:ext cx="392048" cy="392048"/>
          </a:xfrm>
          <a:prstGeom prst="ellipse">
            <a:avLst/>
          </a:prstGeom>
          <a:solidFill>
            <a:srgbClr val="537285"/>
          </a:solidFill>
          <a:ln w="25400">
            <a:noFill/>
          </a:ln>
          <a:effectLst>
            <a:outerShdw blurRad="762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dirty="0">
                <a:solidFill>
                  <a:srgbClr val="FEFABC"/>
                </a:solidFill>
                <a:latin typeface="Bebas" pitchFamily="2" charset="0"/>
                <a:ea typeface="微软雅黑" panose="020B0503020204020204" charset="-122"/>
                <a:sym typeface="Bebas" pitchFamily="2" charset="0"/>
              </a:rPr>
              <a:t>F</a:t>
            </a:r>
          </a:p>
        </p:txBody>
      </p:sp>
      <p:sp>
        <p:nvSpPr>
          <p:cNvPr id="46" name="TextBox 18"/>
          <p:cNvSpPr txBox="1"/>
          <p:nvPr/>
        </p:nvSpPr>
        <p:spPr>
          <a:xfrm>
            <a:off x="1332934" y="5340598"/>
            <a:ext cx="2962340" cy="504369"/>
          </a:xfrm>
          <a:prstGeom prst="rect">
            <a:avLst/>
          </a:prstGeom>
          <a:noFill/>
        </p:spPr>
        <p:txBody>
          <a:bodyPr wrap="square" rtlCol="0">
            <a:spAutoFit/>
          </a:bodyPr>
          <a:lstStyle/>
          <a:p>
            <a:pPr>
              <a:lnSpc>
                <a:spcPts val="1700"/>
              </a:lnSpc>
            </a:pPr>
            <a:r>
              <a:rPr lang="en-US" altLang="zh-CN" sz="1000" dirty="0">
                <a:solidFill>
                  <a:schemeClr val="tx1">
                    <a:lumMod val="65000"/>
                    <a:lumOff val="35000"/>
                  </a:schemeClr>
                </a:solidFill>
                <a:latin typeface="Bebas" pitchFamily="2" charset="0"/>
                <a:ea typeface="微软雅黑" panose="020B0503020204020204" charset="-122"/>
                <a:cs typeface="Lato Light"/>
                <a:sym typeface="Bebas" pitchFamily="2" charset="0"/>
              </a:rPr>
              <a:t>4</a:t>
            </a:r>
            <a:r>
              <a:rPr lang="zh-CN" altLang="en-US" sz="1000" dirty="0">
                <a:solidFill>
                  <a:schemeClr val="tx1">
                    <a:lumMod val="65000"/>
                    <a:lumOff val="35000"/>
                  </a:schemeClr>
                </a:solidFill>
                <a:latin typeface="Bebas" pitchFamily="2" charset="0"/>
                <a:ea typeface="微软雅黑" panose="020B0503020204020204" charset="-122"/>
                <a:cs typeface="Lato Light"/>
                <a:sym typeface="Bebas" pitchFamily="2" charset="0"/>
              </a:rPr>
              <a:t>）不可抗力情形持续一定期限仍未消除的，或因政策、主管部门原因导致合同目的无法实现的；</a:t>
            </a:r>
          </a:p>
        </p:txBody>
      </p:sp>
      <p:sp>
        <p:nvSpPr>
          <p:cNvPr id="48" name="TextBox 18"/>
          <p:cNvSpPr txBox="1"/>
          <p:nvPr/>
        </p:nvSpPr>
        <p:spPr>
          <a:xfrm>
            <a:off x="5093554" y="5429763"/>
            <a:ext cx="2962340" cy="527050"/>
          </a:xfrm>
          <a:prstGeom prst="rect">
            <a:avLst/>
          </a:prstGeom>
          <a:noFill/>
        </p:spPr>
        <p:txBody>
          <a:bodyPr wrap="square" rtlCol="0">
            <a:spAutoFit/>
          </a:bodyPr>
          <a:lstStyle/>
          <a:p>
            <a:pPr>
              <a:lnSpc>
                <a:spcPts val="1700"/>
              </a:lnSpc>
            </a:pPr>
            <a:r>
              <a:rPr lang="en-US" altLang="zh-CN" sz="1000" dirty="0">
                <a:solidFill>
                  <a:schemeClr val="tx1">
                    <a:lumMod val="65000"/>
                    <a:lumOff val="35000"/>
                  </a:schemeClr>
                </a:solidFill>
                <a:latin typeface="Bebas" pitchFamily="2" charset="0"/>
                <a:ea typeface="微软雅黑" panose="020B0503020204020204" charset="-122"/>
                <a:cs typeface="Lato Light"/>
                <a:sym typeface="Bebas" pitchFamily="2" charset="0"/>
              </a:rPr>
              <a:t>6</a:t>
            </a:r>
            <a:r>
              <a:rPr lang="zh-CN" altLang="en-US" sz="1000" dirty="0">
                <a:solidFill>
                  <a:schemeClr val="tx1">
                    <a:lumMod val="65000"/>
                    <a:lumOff val="35000"/>
                  </a:schemeClr>
                </a:solidFill>
                <a:latin typeface="Bebas" pitchFamily="2" charset="0"/>
                <a:ea typeface="微软雅黑" panose="020B0503020204020204" charset="-122"/>
                <a:cs typeface="Lato Light"/>
                <a:sym typeface="Bebas" pitchFamily="2" charset="0"/>
              </a:rPr>
              <a:t>）对方存在诋毁、损害我方声誉的行为的（如不实宣传等）；</a:t>
            </a:r>
          </a:p>
        </p:txBody>
      </p:sp>
      <p:sp>
        <p:nvSpPr>
          <p:cNvPr id="50" name="Oval 37"/>
          <p:cNvSpPr/>
          <p:nvPr/>
        </p:nvSpPr>
        <p:spPr>
          <a:xfrm>
            <a:off x="4599602" y="6267975"/>
            <a:ext cx="392048" cy="392048"/>
          </a:xfrm>
          <a:prstGeom prst="ellipse">
            <a:avLst/>
          </a:prstGeom>
          <a:solidFill>
            <a:srgbClr val="124062"/>
          </a:solidFill>
          <a:ln w="25400">
            <a:noFill/>
          </a:ln>
          <a:effectLst>
            <a:outerShdw blurRad="762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dirty="0">
                <a:solidFill>
                  <a:srgbClr val="FEFABC"/>
                </a:solidFill>
                <a:latin typeface="Bebas" pitchFamily="2" charset="0"/>
                <a:ea typeface="微软雅黑" panose="020B0503020204020204" charset="-122"/>
                <a:sym typeface="Bebas" pitchFamily="2" charset="0"/>
              </a:rPr>
              <a:t>G</a:t>
            </a:r>
          </a:p>
        </p:txBody>
      </p:sp>
      <p:sp>
        <p:nvSpPr>
          <p:cNvPr id="51" name="Oval 38"/>
          <p:cNvSpPr/>
          <p:nvPr/>
        </p:nvSpPr>
        <p:spPr>
          <a:xfrm>
            <a:off x="8427237" y="5427574"/>
            <a:ext cx="392048" cy="392048"/>
          </a:xfrm>
          <a:prstGeom prst="ellipse">
            <a:avLst/>
          </a:prstGeom>
          <a:solidFill>
            <a:srgbClr val="537285"/>
          </a:solidFill>
          <a:ln w="25400">
            <a:noFill/>
          </a:ln>
          <a:effectLst>
            <a:outerShdw blurRad="762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dirty="0">
                <a:solidFill>
                  <a:srgbClr val="FEFABC"/>
                </a:solidFill>
                <a:latin typeface="Bebas" pitchFamily="2" charset="0"/>
                <a:ea typeface="微软雅黑" panose="020B0503020204020204" charset="-122"/>
                <a:sym typeface="Bebas" pitchFamily="2" charset="0"/>
              </a:rPr>
              <a:t>H</a:t>
            </a:r>
          </a:p>
        </p:txBody>
      </p:sp>
      <p:sp>
        <p:nvSpPr>
          <p:cNvPr id="52" name="TextBox 18"/>
          <p:cNvSpPr txBox="1"/>
          <p:nvPr/>
        </p:nvSpPr>
        <p:spPr>
          <a:xfrm>
            <a:off x="5144354" y="6308054"/>
            <a:ext cx="2962340" cy="286040"/>
          </a:xfrm>
          <a:prstGeom prst="rect">
            <a:avLst/>
          </a:prstGeom>
          <a:noFill/>
        </p:spPr>
        <p:txBody>
          <a:bodyPr wrap="square" rtlCol="0">
            <a:spAutoFit/>
          </a:bodyPr>
          <a:lstStyle/>
          <a:p>
            <a:pPr>
              <a:lnSpc>
                <a:spcPts val="1700"/>
              </a:lnSpc>
            </a:pPr>
            <a:r>
              <a:rPr lang="en-US" altLang="zh-CN" sz="1000" dirty="0">
                <a:solidFill>
                  <a:schemeClr val="tx1">
                    <a:lumMod val="65000"/>
                    <a:lumOff val="35000"/>
                  </a:schemeClr>
                </a:solidFill>
                <a:latin typeface="Bebas" pitchFamily="2" charset="0"/>
                <a:ea typeface="微软雅黑" panose="020B0503020204020204" charset="-122"/>
                <a:cs typeface="Lato Light"/>
                <a:sym typeface="Bebas" pitchFamily="2" charset="0"/>
              </a:rPr>
              <a:t>7</a:t>
            </a:r>
            <a:r>
              <a:rPr lang="zh-CN" altLang="en-US" sz="1000" dirty="0">
                <a:solidFill>
                  <a:schemeClr val="tx1">
                    <a:lumMod val="65000"/>
                    <a:lumOff val="35000"/>
                  </a:schemeClr>
                </a:solidFill>
                <a:latin typeface="Bebas" pitchFamily="2" charset="0"/>
                <a:ea typeface="微软雅黑" panose="020B0503020204020204" charset="-122"/>
                <a:cs typeface="Lato Light"/>
                <a:sym typeface="Bebas" pitchFamily="2" charset="0"/>
              </a:rPr>
              <a:t>）对方擅自转让合同全部或部分义务的；</a:t>
            </a:r>
          </a:p>
        </p:txBody>
      </p:sp>
      <p:sp>
        <p:nvSpPr>
          <p:cNvPr id="53" name="TextBox 18"/>
          <p:cNvSpPr txBox="1"/>
          <p:nvPr/>
        </p:nvSpPr>
        <p:spPr>
          <a:xfrm>
            <a:off x="8971989" y="5315253"/>
            <a:ext cx="2962340" cy="504369"/>
          </a:xfrm>
          <a:prstGeom prst="rect">
            <a:avLst/>
          </a:prstGeom>
          <a:noFill/>
        </p:spPr>
        <p:txBody>
          <a:bodyPr wrap="square" rtlCol="0">
            <a:spAutoFit/>
          </a:bodyPr>
          <a:lstStyle/>
          <a:p>
            <a:pPr>
              <a:lnSpc>
                <a:spcPts val="1700"/>
              </a:lnSpc>
            </a:pPr>
            <a:r>
              <a:rPr lang="en-US" altLang="zh-CN" sz="1000" dirty="0">
                <a:solidFill>
                  <a:schemeClr val="tx1">
                    <a:lumMod val="65000"/>
                    <a:lumOff val="35000"/>
                  </a:schemeClr>
                </a:solidFill>
                <a:latin typeface="Bebas" pitchFamily="2" charset="0"/>
                <a:ea typeface="微软雅黑" panose="020B0503020204020204" charset="-122"/>
                <a:cs typeface="Lato Light"/>
                <a:sym typeface="Bebas" pitchFamily="2" charset="0"/>
              </a:rPr>
              <a:t>8</a:t>
            </a:r>
            <a:r>
              <a:rPr lang="zh-CN" altLang="en-US" sz="1000" dirty="0">
                <a:solidFill>
                  <a:schemeClr val="tx1">
                    <a:lumMod val="65000"/>
                    <a:lumOff val="35000"/>
                  </a:schemeClr>
                </a:solidFill>
                <a:latin typeface="Bebas" pitchFamily="2" charset="0"/>
                <a:ea typeface="微软雅黑" panose="020B0503020204020204" charset="-122"/>
                <a:cs typeface="Lato Light"/>
                <a:sym typeface="Bebas" pitchFamily="2" charset="0"/>
              </a:rPr>
              <a:t>）对方出现合并、重大结构调整、经营状况严重下降等影响其履行能力的情形的；</a:t>
            </a:r>
          </a:p>
        </p:txBody>
      </p:sp>
      <p:sp>
        <p:nvSpPr>
          <p:cNvPr id="54" name="Oval 37"/>
          <p:cNvSpPr/>
          <p:nvPr/>
        </p:nvSpPr>
        <p:spPr>
          <a:xfrm>
            <a:off x="863232" y="6233845"/>
            <a:ext cx="392048" cy="392048"/>
          </a:xfrm>
          <a:prstGeom prst="ellipse">
            <a:avLst/>
          </a:prstGeom>
          <a:solidFill>
            <a:srgbClr val="124062"/>
          </a:solidFill>
          <a:ln w="25400">
            <a:noFill/>
          </a:ln>
          <a:effectLst>
            <a:outerShdw blurRad="762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dirty="0">
                <a:solidFill>
                  <a:srgbClr val="FEFABC"/>
                </a:solidFill>
                <a:latin typeface="Bebas" pitchFamily="2" charset="0"/>
                <a:ea typeface="微软雅黑" panose="020B0503020204020204" charset="-122"/>
                <a:sym typeface="Bebas" pitchFamily="2" charset="0"/>
              </a:rPr>
              <a:t>E</a:t>
            </a:r>
          </a:p>
        </p:txBody>
      </p:sp>
      <p:sp>
        <p:nvSpPr>
          <p:cNvPr id="55" name="TextBox 18"/>
          <p:cNvSpPr txBox="1"/>
          <p:nvPr/>
        </p:nvSpPr>
        <p:spPr>
          <a:xfrm>
            <a:off x="1383734" y="6308054"/>
            <a:ext cx="2962340" cy="286040"/>
          </a:xfrm>
          <a:prstGeom prst="rect">
            <a:avLst/>
          </a:prstGeom>
          <a:noFill/>
        </p:spPr>
        <p:txBody>
          <a:bodyPr wrap="square" rtlCol="0">
            <a:spAutoFit/>
          </a:bodyPr>
          <a:lstStyle/>
          <a:p>
            <a:pPr>
              <a:lnSpc>
                <a:spcPts val="1700"/>
              </a:lnSpc>
            </a:pPr>
            <a:r>
              <a:rPr lang="en-US" altLang="zh-CN" sz="1000" dirty="0">
                <a:solidFill>
                  <a:schemeClr val="tx1">
                    <a:lumMod val="65000"/>
                    <a:lumOff val="35000"/>
                  </a:schemeClr>
                </a:solidFill>
                <a:latin typeface="Bebas" pitchFamily="2" charset="0"/>
                <a:ea typeface="微软雅黑" panose="020B0503020204020204" charset="-122"/>
                <a:cs typeface="Lato Light"/>
                <a:sym typeface="Bebas" pitchFamily="2" charset="0"/>
              </a:rPr>
              <a:t>5</a:t>
            </a:r>
            <a:r>
              <a:rPr lang="zh-CN" altLang="en-US" sz="1000" dirty="0">
                <a:solidFill>
                  <a:schemeClr val="tx1">
                    <a:lumMod val="65000"/>
                    <a:lumOff val="35000"/>
                  </a:schemeClr>
                </a:solidFill>
                <a:latin typeface="Bebas" pitchFamily="2" charset="0"/>
                <a:ea typeface="微软雅黑" panose="020B0503020204020204" charset="-122"/>
                <a:cs typeface="Lato Light"/>
                <a:sym typeface="Bebas" pitchFamily="2" charset="0"/>
              </a:rPr>
              <a:t>）对方存在商业贿赂行为的；</a:t>
            </a:r>
          </a:p>
        </p:txBody>
      </p:sp>
      <p:sp>
        <p:nvSpPr>
          <p:cNvPr id="56" name="Oval 37"/>
          <p:cNvSpPr/>
          <p:nvPr/>
        </p:nvSpPr>
        <p:spPr>
          <a:xfrm>
            <a:off x="8427237" y="6255500"/>
            <a:ext cx="392048" cy="392048"/>
          </a:xfrm>
          <a:prstGeom prst="ellipse">
            <a:avLst/>
          </a:prstGeom>
          <a:solidFill>
            <a:srgbClr val="124062"/>
          </a:solidFill>
          <a:ln w="25400">
            <a:noFill/>
          </a:ln>
          <a:effectLst>
            <a:outerShdw blurRad="762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dirty="0">
                <a:solidFill>
                  <a:srgbClr val="FEFABC"/>
                </a:solidFill>
                <a:latin typeface="Bebas" pitchFamily="2" charset="0"/>
                <a:ea typeface="微软雅黑" panose="020B0503020204020204" charset="-122"/>
                <a:sym typeface="Bebas" pitchFamily="2" charset="0"/>
              </a:rPr>
              <a:t>I</a:t>
            </a:r>
          </a:p>
        </p:txBody>
      </p:sp>
      <p:sp>
        <p:nvSpPr>
          <p:cNvPr id="57" name="TextBox 18"/>
          <p:cNvSpPr txBox="1"/>
          <p:nvPr/>
        </p:nvSpPr>
        <p:spPr>
          <a:xfrm>
            <a:off x="8971989" y="6206679"/>
            <a:ext cx="2962340" cy="527050"/>
          </a:xfrm>
          <a:prstGeom prst="rect">
            <a:avLst/>
          </a:prstGeom>
          <a:noFill/>
        </p:spPr>
        <p:txBody>
          <a:bodyPr wrap="square" rtlCol="0">
            <a:spAutoFit/>
          </a:bodyPr>
          <a:lstStyle/>
          <a:p>
            <a:pPr>
              <a:lnSpc>
                <a:spcPts val="1700"/>
              </a:lnSpc>
            </a:pPr>
            <a:r>
              <a:rPr lang="en-US" altLang="zh-CN" sz="1000" dirty="0">
                <a:solidFill>
                  <a:schemeClr val="tx1">
                    <a:lumMod val="65000"/>
                    <a:lumOff val="35000"/>
                  </a:schemeClr>
                </a:solidFill>
                <a:latin typeface="Bebas" pitchFamily="2" charset="0"/>
                <a:ea typeface="微软雅黑" panose="020B0503020204020204" charset="-122"/>
                <a:cs typeface="Lato Light"/>
                <a:sym typeface="Bebas" pitchFamily="2" charset="0"/>
              </a:rPr>
              <a:t>9</a:t>
            </a:r>
            <a:r>
              <a:rPr lang="zh-CN" altLang="en-US" sz="1000" dirty="0">
                <a:solidFill>
                  <a:schemeClr val="tx1">
                    <a:lumMod val="65000"/>
                    <a:lumOff val="35000"/>
                  </a:schemeClr>
                </a:solidFill>
                <a:latin typeface="Bebas" pitchFamily="2" charset="0"/>
                <a:ea typeface="微软雅黑" panose="020B0503020204020204" charset="-122"/>
                <a:cs typeface="Lato Light"/>
                <a:sym typeface="Bebas" pitchFamily="2" charset="0"/>
              </a:rPr>
              <a:t>）其他对方存在违约、违法或损害我方权益的行为的。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9"/>
                                        </p:tgtEl>
                                        <p:attrNameLst>
                                          <p:attrName>r</p:attrName>
                                        </p:attrNameLst>
                                      </p:cBhvr>
                                    </p:animRot>
                                    <p:animRot by="-240000">
                                      <p:cBhvr>
                                        <p:cTn id="7" dur="200" fill="hold">
                                          <p:stCondLst>
                                            <p:cond delay="200"/>
                                          </p:stCondLst>
                                        </p:cTn>
                                        <p:tgtEl>
                                          <p:spTgt spid="49"/>
                                        </p:tgtEl>
                                        <p:attrNameLst>
                                          <p:attrName>r</p:attrName>
                                        </p:attrNameLst>
                                      </p:cBhvr>
                                    </p:animRot>
                                    <p:animRot by="240000">
                                      <p:cBhvr>
                                        <p:cTn id="8" dur="200" fill="hold">
                                          <p:stCondLst>
                                            <p:cond delay="400"/>
                                          </p:stCondLst>
                                        </p:cTn>
                                        <p:tgtEl>
                                          <p:spTgt spid="49"/>
                                        </p:tgtEl>
                                        <p:attrNameLst>
                                          <p:attrName>r</p:attrName>
                                        </p:attrNameLst>
                                      </p:cBhvr>
                                    </p:animRot>
                                    <p:animRot by="-240000">
                                      <p:cBhvr>
                                        <p:cTn id="9" dur="200" fill="hold">
                                          <p:stCondLst>
                                            <p:cond delay="600"/>
                                          </p:stCondLst>
                                        </p:cTn>
                                        <p:tgtEl>
                                          <p:spTgt spid="49"/>
                                        </p:tgtEl>
                                        <p:attrNameLst>
                                          <p:attrName>r</p:attrName>
                                        </p:attrNameLst>
                                      </p:cBhvr>
                                    </p:animRot>
                                    <p:animRot by="120000">
                                      <p:cBhvr>
                                        <p:cTn id="10" dur="200" fill="hold">
                                          <p:stCondLst>
                                            <p:cond delay="800"/>
                                          </p:stCondLst>
                                        </p:cTn>
                                        <p:tgtEl>
                                          <p:spTgt spid="49"/>
                                        </p:tgtEl>
                                        <p:attrNameLst>
                                          <p:attrName>r</p:attrName>
                                        </p:attrNameLst>
                                      </p:cBhvr>
                                    </p:animRot>
                                  </p:childTnLst>
                                </p:cTn>
                              </p:par>
                              <p:par>
                                <p:cTn id="11" presetID="53" presetClass="entr" presetSubtype="16" fill="hold" grpId="0" nodeType="withEffect">
                                  <p:stCondLst>
                                    <p:cond delay="0"/>
                                  </p:stCondLst>
                                  <p:iterate type="lt">
                                    <p:tmPct val="980"/>
                                  </p:iterate>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par>
                          <p:cTn id="16" fill="hold">
                            <p:stCondLst>
                              <p:cond delay="0"/>
                            </p:stCondLst>
                            <p:childTnLst>
                              <p:par>
                                <p:cTn id="17" presetID="22" presetClass="entr" presetSubtype="8" fill="hold" nodeType="afterEffect">
                                  <p:stCondLst>
                                    <p:cond delay="0"/>
                                  </p:stCondLst>
                                  <p:childTnLst>
                                    <p:set>
                                      <p:cBhvr>
                                        <p:cTn id="18" dur="1" fill="hold">
                                          <p:stCondLst>
                                            <p:cond delay="0"/>
                                          </p:stCondLst>
                                        </p:cTn>
                                        <p:tgtEl>
                                          <p:spTgt spid="25">
                                            <p:txEl>
                                              <p:pRg st="1" end="1"/>
                                            </p:txEl>
                                          </p:spTgt>
                                        </p:tgtEl>
                                        <p:attrNameLst>
                                          <p:attrName>style.visibility</p:attrName>
                                        </p:attrNameLst>
                                      </p:cBhvr>
                                      <p:to>
                                        <p:strVal val="visible"/>
                                      </p:to>
                                    </p:set>
                                    <p:animEffect transition="in" filter="wipe(left)">
                                      <p:cBhvr>
                                        <p:cTn id="19" dur="500"/>
                                        <p:tgtEl>
                                          <p:spTgt spid="25">
                                            <p:txEl>
                                              <p:pRg st="1" end="1"/>
                                            </p:txEl>
                                          </p:spTgt>
                                        </p:tgtEl>
                                      </p:cBhvr>
                                    </p:animEffect>
                                  </p:childTnLst>
                                </p:cTn>
                              </p:par>
                            </p:childTnLst>
                          </p:cTn>
                        </p:par>
                        <p:par>
                          <p:cTn id="20" fill="hold">
                            <p:stCondLst>
                              <p:cond delay="500"/>
                            </p:stCondLst>
                            <p:childTnLst>
                              <p:par>
                                <p:cTn id="21" presetID="2" presetClass="entr" presetSubtype="2" decel="10000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1000" fill="hold"/>
                                        <p:tgtEl>
                                          <p:spTgt spid="22"/>
                                        </p:tgtEl>
                                        <p:attrNameLst>
                                          <p:attrName>ppt_x</p:attrName>
                                        </p:attrNameLst>
                                      </p:cBhvr>
                                      <p:tavLst>
                                        <p:tav tm="0">
                                          <p:val>
                                            <p:strVal val="1+#ppt_w/2"/>
                                          </p:val>
                                        </p:tav>
                                        <p:tav tm="100000">
                                          <p:val>
                                            <p:strVal val="#ppt_x"/>
                                          </p:val>
                                        </p:tav>
                                      </p:tavLst>
                                    </p:anim>
                                    <p:anim calcmode="lin" valueType="num">
                                      <p:cBhvr additive="base">
                                        <p:cTn id="24" dur="1000" fill="hold"/>
                                        <p:tgtEl>
                                          <p:spTgt spid="22"/>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1000" fill="hold"/>
                                        <p:tgtEl>
                                          <p:spTgt spid="23"/>
                                        </p:tgtEl>
                                        <p:attrNameLst>
                                          <p:attrName>ppt_x</p:attrName>
                                        </p:attrNameLst>
                                      </p:cBhvr>
                                      <p:tavLst>
                                        <p:tav tm="0">
                                          <p:val>
                                            <p:strVal val="1+#ppt_w/2"/>
                                          </p:val>
                                        </p:tav>
                                        <p:tav tm="100000">
                                          <p:val>
                                            <p:strVal val="#ppt_x"/>
                                          </p:val>
                                        </p:tav>
                                      </p:tavLst>
                                    </p:anim>
                                    <p:anim calcmode="lin" valueType="num">
                                      <p:cBhvr additive="base">
                                        <p:cTn id="28" dur="1000" fill="hold"/>
                                        <p:tgtEl>
                                          <p:spTgt spid="23"/>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1000" fill="hold"/>
                                        <p:tgtEl>
                                          <p:spTgt spid="24"/>
                                        </p:tgtEl>
                                        <p:attrNameLst>
                                          <p:attrName>ppt_x</p:attrName>
                                        </p:attrNameLst>
                                      </p:cBhvr>
                                      <p:tavLst>
                                        <p:tav tm="0">
                                          <p:val>
                                            <p:strVal val="1+#ppt_w/2"/>
                                          </p:val>
                                        </p:tav>
                                        <p:tav tm="100000">
                                          <p:val>
                                            <p:strVal val="#ppt_x"/>
                                          </p:val>
                                        </p:tav>
                                      </p:tavLst>
                                    </p:anim>
                                    <p:anim calcmode="lin" valueType="num">
                                      <p:cBhvr additive="base">
                                        <p:cTn id="32" dur="1000" fill="hold"/>
                                        <p:tgtEl>
                                          <p:spTgt spid="24"/>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1000" fill="hold"/>
                                        <p:tgtEl>
                                          <p:spTgt spid="26"/>
                                        </p:tgtEl>
                                        <p:attrNameLst>
                                          <p:attrName>ppt_x</p:attrName>
                                        </p:attrNameLst>
                                      </p:cBhvr>
                                      <p:tavLst>
                                        <p:tav tm="0">
                                          <p:val>
                                            <p:strVal val="1+#ppt_w/2"/>
                                          </p:val>
                                        </p:tav>
                                        <p:tav tm="100000">
                                          <p:val>
                                            <p:strVal val="#ppt_x"/>
                                          </p:val>
                                        </p:tav>
                                      </p:tavLst>
                                    </p:anim>
                                    <p:anim calcmode="lin" valueType="num">
                                      <p:cBhvr additive="base">
                                        <p:cTn id="36" dur="1000" fill="hold"/>
                                        <p:tgtEl>
                                          <p:spTgt spid="26"/>
                                        </p:tgtEl>
                                        <p:attrNameLst>
                                          <p:attrName>ppt_y</p:attrName>
                                        </p:attrNameLst>
                                      </p:cBhvr>
                                      <p:tavLst>
                                        <p:tav tm="0">
                                          <p:val>
                                            <p:strVal val="#ppt_y"/>
                                          </p:val>
                                        </p:tav>
                                        <p:tav tm="100000">
                                          <p:val>
                                            <p:strVal val="#ppt_y"/>
                                          </p:val>
                                        </p:tav>
                                      </p:tavLst>
                                    </p:anim>
                                  </p:childTnLst>
                                </p:cTn>
                              </p:par>
                              <p:par>
                                <p:cTn id="37" presetID="2" presetClass="entr" presetSubtype="2" decel="10000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1000" fill="hold"/>
                                        <p:tgtEl>
                                          <p:spTgt spid="27"/>
                                        </p:tgtEl>
                                        <p:attrNameLst>
                                          <p:attrName>ppt_x</p:attrName>
                                        </p:attrNameLst>
                                      </p:cBhvr>
                                      <p:tavLst>
                                        <p:tav tm="0">
                                          <p:val>
                                            <p:strVal val="1+#ppt_w/2"/>
                                          </p:val>
                                        </p:tav>
                                        <p:tav tm="100000">
                                          <p:val>
                                            <p:strVal val="#ppt_x"/>
                                          </p:val>
                                        </p:tav>
                                      </p:tavLst>
                                    </p:anim>
                                    <p:anim calcmode="lin" valueType="num">
                                      <p:cBhvr additive="base">
                                        <p:cTn id="40" dur="1000" fill="hold"/>
                                        <p:tgtEl>
                                          <p:spTgt spid="27"/>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1000" fill="hold"/>
                                        <p:tgtEl>
                                          <p:spTgt spid="28"/>
                                        </p:tgtEl>
                                        <p:attrNameLst>
                                          <p:attrName>ppt_x</p:attrName>
                                        </p:attrNameLst>
                                      </p:cBhvr>
                                      <p:tavLst>
                                        <p:tav tm="0">
                                          <p:val>
                                            <p:strVal val="1+#ppt_w/2"/>
                                          </p:val>
                                        </p:tav>
                                        <p:tav tm="100000">
                                          <p:val>
                                            <p:strVal val="#ppt_x"/>
                                          </p:val>
                                        </p:tav>
                                      </p:tavLst>
                                    </p:anim>
                                    <p:anim calcmode="lin" valueType="num">
                                      <p:cBhvr additive="base">
                                        <p:cTn id="44" dur="1000" fill="hold"/>
                                        <p:tgtEl>
                                          <p:spTgt spid="28"/>
                                        </p:tgtEl>
                                        <p:attrNameLst>
                                          <p:attrName>ppt_y</p:attrName>
                                        </p:attrNameLst>
                                      </p:cBhvr>
                                      <p:tavLst>
                                        <p:tav tm="0">
                                          <p:val>
                                            <p:strVal val="#ppt_y"/>
                                          </p:val>
                                        </p:tav>
                                        <p:tav tm="100000">
                                          <p:val>
                                            <p:strVal val="#ppt_y"/>
                                          </p:val>
                                        </p:tav>
                                      </p:tavLst>
                                    </p:anim>
                                  </p:childTnLst>
                                </p:cTn>
                              </p:par>
                            </p:childTnLst>
                          </p:cTn>
                        </p:par>
                        <p:par>
                          <p:cTn id="45" fill="hold">
                            <p:stCondLst>
                              <p:cond delay="1500"/>
                            </p:stCondLst>
                            <p:childTnLst>
                              <p:par>
                                <p:cTn id="46" presetID="2" presetClass="entr" presetSubtype="2" decel="10000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 calcmode="lin" valueType="num">
                                      <p:cBhvr additive="base">
                                        <p:cTn id="48" dur="1000" fill="hold"/>
                                        <p:tgtEl>
                                          <p:spTgt spid="43"/>
                                        </p:tgtEl>
                                        <p:attrNameLst>
                                          <p:attrName>ppt_x</p:attrName>
                                        </p:attrNameLst>
                                      </p:cBhvr>
                                      <p:tavLst>
                                        <p:tav tm="0">
                                          <p:val>
                                            <p:strVal val="1+#ppt_w/2"/>
                                          </p:val>
                                        </p:tav>
                                        <p:tav tm="100000">
                                          <p:val>
                                            <p:strVal val="#ppt_x"/>
                                          </p:val>
                                        </p:tav>
                                      </p:tavLst>
                                    </p:anim>
                                    <p:anim calcmode="lin" valueType="num">
                                      <p:cBhvr additive="base">
                                        <p:cTn id="49" dur="1000" fill="hold"/>
                                        <p:tgtEl>
                                          <p:spTgt spid="43"/>
                                        </p:tgtEl>
                                        <p:attrNameLst>
                                          <p:attrName>ppt_y</p:attrName>
                                        </p:attrNameLst>
                                      </p:cBhvr>
                                      <p:tavLst>
                                        <p:tav tm="0">
                                          <p:val>
                                            <p:strVal val="#ppt_y"/>
                                          </p:val>
                                        </p:tav>
                                        <p:tav tm="100000">
                                          <p:val>
                                            <p:strVal val="#ppt_y"/>
                                          </p:val>
                                        </p:tav>
                                      </p:tavLst>
                                    </p:anim>
                                  </p:childTnLst>
                                </p:cTn>
                              </p:par>
                              <p:par>
                                <p:cTn id="50" presetID="2" presetClass="entr" presetSubtype="2" decel="100000" fill="hold" grpId="0"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additive="base">
                                        <p:cTn id="52" dur="1000" fill="hold"/>
                                        <p:tgtEl>
                                          <p:spTgt spid="45"/>
                                        </p:tgtEl>
                                        <p:attrNameLst>
                                          <p:attrName>ppt_x</p:attrName>
                                        </p:attrNameLst>
                                      </p:cBhvr>
                                      <p:tavLst>
                                        <p:tav tm="0">
                                          <p:val>
                                            <p:strVal val="1+#ppt_w/2"/>
                                          </p:val>
                                        </p:tav>
                                        <p:tav tm="100000">
                                          <p:val>
                                            <p:strVal val="#ppt_x"/>
                                          </p:val>
                                        </p:tav>
                                      </p:tavLst>
                                    </p:anim>
                                    <p:anim calcmode="lin" valueType="num">
                                      <p:cBhvr additive="base">
                                        <p:cTn id="53" dur="1000" fill="hold"/>
                                        <p:tgtEl>
                                          <p:spTgt spid="45"/>
                                        </p:tgtEl>
                                        <p:attrNameLst>
                                          <p:attrName>ppt_y</p:attrName>
                                        </p:attrNameLst>
                                      </p:cBhvr>
                                      <p:tavLst>
                                        <p:tav tm="0">
                                          <p:val>
                                            <p:strVal val="#ppt_y"/>
                                          </p:val>
                                        </p:tav>
                                        <p:tav tm="100000">
                                          <p:val>
                                            <p:strVal val="#ppt_y"/>
                                          </p:val>
                                        </p:tav>
                                      </p:tavLst>
                                    </p:anim>
                                  </p:childTnLst>
                                </p:cTn>
                              </p:par>
                              <p:par>
                                <p:cTn id="54" presetID="2" presetClass="entr" presetSubtype="2" decel="100000" fill="hold" grpId="0" nodeType="withEffect">
                                  <p:stCondLst>
                                    <p:cond delay="0"/>
                                  </p:stCondLst>
                                  <p:childTnLst>
                                    <p:set>
                                      <p:cBhvr>
                                        <p:cTn id="55" dur="1" fill="hold">
                                          <p:stCondLst>
                                            <p:cond delay="0"/>
                                          </p:stCondLst>
                                        </p:cTn>
                                        <p:tgtEl>
                                          <p:spTgt spid="46"/>
                                        </p:tgtEl>
                                        <p:attrNameLst>
                                          <p:attrName>style.visibility</p:attrName>
                                        </p:attrNameLst>
                                      </p:cBhvr>
                                      <p:to>
                                        <p:strVal val="visible"/>
                                      </p:to>
                                    </p:set>
                                    <p:anim calcmode="lin" valueType="num">
                                      <p:cBhvr additive="base">
                                        <p:cTn id="56" dur="1000" fill="hold"/>
                                        <p:tgtEl>
                                          <p:spTgt spid="46"/>
                                        </p:tgtEl>
                                        <p:attrNameLst>
                                          <p:attrName>ppt_x</p:attrName>
                                        </p:attrNameLst>
                                      </p:cBhvr>
                                      <p:tavLst>
                                        <p:tav tm="0">
                                          <p:val>
                                            <p:strVal val="1+#ppt_w/2"/>
                                          </p:val>
                                        </p:tav>
                                        <p:tav tm="100000">
                                          <p:val>
                                            <p:strVal val="#ppt_x"/>
                                          </p:val>
                                        </p:tav>
                                      </p:tavLst>
                                    </p:anim>
                                    <p:anim calcmode="lin" valueType="num">
                                      <p:cBhvr additive="base">
                                        <p:cTn id="57" dur="1000" fill="hold"/>
                                        <p:tgtEl>
                                          <p:spTgt spid="46"/>
                                        </p:tgtEl>
                                        <p:attrNameLst>
                                          <p:attrName>ppt_y</p:attrName>
                                        </p:attrNameLst>
                                      </p:cBhvr>
                                      <p:tavLst>
                                        <p:tav tm="0">
                                          <p:val>
                                            <p:strVal val="#ppt_y"/>
                                          </p:val>
                                        </p:tav>
                                        <p:tav tm="100000">
                                          <p:val>
                                            <p:strVal val="#ppt_y"/>
                                          </p:val>
                                        </p:tav>
                                      </p:tavLst>
                                    </p:anim>
                                  </p:childTnLst>
                                </p:cTn>
                              </p:par>
                              <p:par>
                                <p:cTn id="58" presetID="2" presetClass="entr" presetSubtype="2" decel="100000"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additive="base">
                                        <p:cTn id="60" dur="1000" fill="hold"/>
                                        <p:tgtEl>
                                          <p:spTgt spid="48"/>
                                        </p:tgtEl>
                                        <p:attrNameLst>
                                          <p:attrName>ppt_x</p:attrName>
                                        </p:attrNameLst>
                                      </p:cBhvr>
                                      <p:tavLst>
                                        <p:tav tm="0">
                                          <p:val>
                                            <p:strVal val="1+#ppt_w/2"/>
                                          </p:val>
                                        </p:tav>
                                        <p:tav tm="100000">
                                          <p:val>
                                            <p:strVal val="#ppt_x"/>
                                          </p:val>
                                        </p:tav>
                                      </p:tavLst>
                                    </p:anim>
                                    <p:anim calcmode="lin" valueType="num">
                                      <p:cBhvr additive="base">
                                        <p:cTn id="61" dur="1000" fill="hold"/>
                                        <p:tgtEl>
                                          <p:spTgt spid="48"/>
                                        </p:tgtEl>
                                        <p:attrNameLst>
                                          <p:attrName>ppt_y</p:attrName>
                                        </p:attrNameLst>
                                      </p:cBhvr>
                                      <p:tavLst>
                                        <p:tav tm="0">
                                          <p:val>
                                            <p:strVal val="#ppt_y"/>
                                          </p:val>
                                        </p:tav>
                                        <p:tav tm="100000">
                                          <p:val>
                                            <p:strVal val="#ppt_y"/>
                                          </p:val>
                                        </p:tav>
                                      </p:tavLst>
                                    </p:anim>
                                  </p:childTnLst>
                                </p:cTn>
                              </p:par>
                              <p:par>
                                <p:cTn id="62" presetID="2" presetClass="entr" presetSubtype="2" decel="100000" fill="hold" grpId="0" nodeType="withEffect">
                                  <p:stCondLst>
                                    <p:cond delay="0"/>
                                  </p:stCondLst>
                                  <p:childTnLst>
                                    <p:set>
                                      <p:cBhvr>
                                        <p:cTn id="63" dur="1" fill="hold">
                                          <p:stCondLst>
                                            <p:cond delay="0"/>
                                          </p:stCondLst>
                                        </p:cTn>
                                        <p:tgtEl>
                                          <p:spTgt spid="50"/>
                                        </p:tgtEl>
                                        <p:attrNameLst>
                                          <p:attrName>style.visibility</p:attrName>
                                        </p:attrNameLst>
                                      </p:cBhvr>
                                      <p:to>
                                        <p:strVal val="visible"/>
                                      </p:to>
                                    </p:set>
                                    <p:anim calcmode="lin" valueType="num">
                                      <p:cBhvr additive="base">
                                        <p:cTn id="64" dur="1000" fill="hold"/>
                                        <p:tgtEl>
                                          <p:spTgt spid="50"/>
                                        </p:tgtEl>
                                        <p:attrNameLst>
                                          <p:attrName>ppt_x</p:attrName>
                                        </p:attrNameLst>
                                      </p:cBhvr>
                                      <p:tavLst>
                                        <p:tav tm="0">
                                          <p:val>
                                            <p:strVal val="1+#ppt_w/2"/>
                                          </p:val>
                                        </p:tav>
                                        <p:tav tm="100000">
                                          <p:val>
                                            <p:strVal val="#ppt_x"/>
                                          </p:val>
                                        </p:tav>
                                      </p:tavLst>
                                    </p:anim>
                                    <p:anim calcmode="lin" valueType="num">
                                      <p:cBhvr additive="base">
                                        <p:cTn id="65" dur="1000" fill="hold"/>
                                        <p:tgtEl>
                                          <p:spTgt spid="50"/>
                                        </p:tgtEl>
                                        <p:attrNameLst>
                                          <p:attrName>ppt_y</p:attrName>
                                        </p:attrNameLst>
                                      </p:cBhvr>
                                      <p:tavLst>
                                        <p:tav tm="0">
                                          <p:val>
                                            <p:strVal val="#ppt_y"/>
                                          </p:val>
                                        </p:tav>
                                        <p:tav tm="100000">
                                          <p:val>
                                            <p:strVal val="#ppt_y"/>
                                          </p:val>
                                        </p:tav>
                                      </p:tavLst>
                                    </p:anim>
                                  </p:childTnLst>
                                </p:cTn>
                              </p:par>
                              <p:par>
                                <p:cTn id="66" presetID="2" presetClass="entr" presetSubtype="2" decel="100000"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additive="base">
                                        <p:cTn id="68" dur="1000" fill="hold"/>
                                        <p:tgtEl>
                                          <p:spTgt spid="51"/>
                                        </p:tgtEl>
                                        <p:attrNameLst>
                                          <p:attrName>ppt_x</p:attrName>
                                        </p:attrNameLst>
                                      </p:cBhvr>
                                      <p:tavLst>
                                        <p:tav tm="0">
                                          <p:val>
                                            <p:strVal val="1+#ppt_w/2"/>
                                          </p:val>
                                        </p:tav>
                                        <p:tav tm="100000">
                                          <p:val>
                                            <p:strVal val="#ppt_x"/>
                                          </p:val>
                                        </p:tav>
                                      </p:tavLst>
                                    </p:anim>
                                    <p:anim calcmode="lin" valueType="num">
                                      <p:cBhvr additive="base">
                                        <p:cTn id="69" dur="1000" fill="hold"/>
                                        <p:tgtEl>
                                          <p:spTgt spid="51"/>
                                        </p:tgtEl>
                                        <p:attrNameLst>
                                          <p:attrName>ppt_y</p:attrName>
                                        </p:attrNameLst>
                                      </p:cBhvr>
                                      <p:tavLst>
                                        <p:tav tm="0">
                                          <p:val>
                                            <p:strVal val="#ppt_y"/>
                                          </p:val>
                                        </p:tav>
                                        <p:tav tm="100000">
                                          <p:val>
                                            <p:strVal val="#ppt_y"/>
                                          </p:val>
                                        </p:tav>
                                      </p:tavLst>
                                    </p:anim>
                                  </p:childTnLst>
                                </p:cTn>
                              </p:par>
                              <p:par>
                                <p:cTn id="70" presetID="2" presetClass="entr" presetSubtype="2" decel="100000" fill="hold" grpId="0" nodeType="withEffect">
                                  <p:stCondLst>
                                    <p:cond delay="0"/>
                                  </p:stCondLst>
                                  <p:childTnLst>
                                    <p:set>
                                      <p:cBhvr>
                                        <p:cTn id="71" dur="1" fill="hold">
                                          <p:stCondLst>
                                            <p:cond delay="0"/>
                                          </p:stCondLst>
                                        </p:cTn>
                                        <p:tgtEl>
                                          <p:spTgt spid="52"/>
                                        </p:tgtEl>
                                        <p:attrNameLst>
                                          <p:attrName>style.visibility</p:attrName>
                                        </p:attrNameLst>
                                      </p:cBhvr>
                                      <p:to>
                                        <p:strVal val="visible"/>
                                      </p:to>
                                    </p:set>
                                    <p:anim calcmode="lin" valueType="num">
                                      <p:cBhvr additive="base">
                                        <p:cTn id="72" dur="1000" fill="hold"/>
                                        <p:tgtEl>
                                          <p:spTgt spid="52"/>
                                        </p:tgtEl>
                                        <p:attrNameLst>
                                          <p:attrName>ppt_x</p:attrName>
                                        </p:attrNameLst>
                                      </p:cBhvr>
                                      <p:tavLst>
                                        <p:tav tm="0">
                                          <p:val>
                                            <p:strVal val="1+#ppt_w/2"/>
                                          </p:val>
                                        </p:tav>
                                        <p:tav tm="100000">
                                          <p:val>
                                            <p:strVal val="#ppt_x"/>
                                          </p:val>
                                        </p:tav>
                                      </p:tavLst>
                                    </p:anim>
                                    <p:anim calcmode="lin" valueType="num">
                                      <p:cBhvr additive="base">
                                        <p:cTn id="73" dur="1000" fill="hold"/>
                                        <p:tgtEl>
                                          <p:spTgt spid="52"/>
                                        </p:tgtEl>
                                        <p:attrNameLst>
                                          <p:attrName>ppt_y</p:attrName>
                                        </p:attrNameLst>
                                      </p:cBhvr>
                                      <p:tavLst>
                                        <p:tav tm="0">
                                          <p:val>
                                            <p:strVal val="#ppt_y"/>
                                          </p:val>
                                        </p:tav>
                                        <p:tav tm="100000">
                                          <p:val>
                                            <p:strVal val="#ppt_y"/>
                                          </p:val>
                                        </p:tav>
                                      </p:tavLst>
                                    </p:anim>
                                  </p:childTnLst>
                                </p:cTn>
                              </p:par>
                              <p:par>
                                <p:cTn id="74" presetID="2" presetClass="entr" presetSubtype="2" decel="100000"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1000" fill="hold"/>
                                        <p:tgtEl>
                                          <p:spTgt spid="53"/>
                                        </p:tgtEl>
                                        <p:attrNameLst>
                                          <p:attrName>ppt_x</p:attrName>
                                        </p:attrNameLst>
                                      </p:cBhvr>
                                      <p:tavLst>
                                        <p:tav tm="0">
                                          <p:val>
                                            <p:strVal val="1+#ppt_w/2"/>
                                          </p:val>
                                        </p:tav>
                                        <p:tav tm="100000">
                                          <p:val>
                                            <p:strVal val="#ppt_x"/>
                                          </p:val>
                                        </p:tav>
                                      </p:tavLst>
                                    </p:anim>
                                    <p:anim calcmode="lin" valueType="num">
                                      <p:cBhvr additive="base">
                                        <p:cTn id="77" dur="1000" fill="hold"/>
                                        <p:tgtEl>
                                          <p:spTgt spid="53"/>
                                        </p:tgtEl>
                                        <p:attrNameLst>
                                          <p:attrName>ppt_y</p:attrName>
                                        </p:attrNameLst>
                                      </p:cBhvr>
                                      <p:tavLst>
                                        <p:tav tm="0">
                                          <p:val>
                                            <p:strVal val="#ppt_y"/>
                                          </p:val>
                                        </p:tav>
                                        <p:tav tm="100000">
                                          <p:val>
                                            <p:strVal val="#ppt_y"/>
                                          </p:val>
                                        </p:tav>
                                      </p:tavLst>
                                    </p:anim>
                                  </p:childTnLst>
                                </p:cTn>
                              </p:par>
                              <p:par>
                                <p:cTn id="78" presetID="2" presetClass="entr" presetSubtype="2" decel="100000" fill="hold" grpId="0" nodeType="with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additive="base">
                                        <p:cTn id="80" dur="1000" fill="hold"/>
                                        <p:tgtEl>
                                          <p:spTgt spid="54"/>
                                        </p:tgtEl>
                                        <p:attrNameLst>
                                          <p:attrName>ppt_x</p:attrName>
                                        </p:attrNameLst>
                                      </p:cBhvr>
                                      <p:tavLst>
                                        <p:tav tm="0">
                                          <p:val>
                                            <p:strVal val="1+#ppt_w/2"/>
                                          </p:val>
                                        </p:tav>
                                        <p:tav tm="100000">
                                          <p:val>
                                            <p:strVal val="#ppt_x"/>
                                          </p:val>
                                        </p:tav>
                                      </p:tavLst>
                                    </p:anim>
                                    <p:anim calcmode="lin" valueType="num">
                                      <p:cBhvr additive="base">
                                        <p:cTn id="81" dur="1000" fill="hold"/>
                                        <p:tgtEl>
                                          <p:spTgt spid="54"/>
                                        </p:tgtEl>
                                        <p:attrNameLst>
                                          <p:attrName>ppt_y</p:attrName>
                                        </p:attrNameLst>
                                      </p:cBhvr>
                                      <p:tavLst>
                                        <p:tav tm="0">
                                          <p:val>
                                            <p:strVal val="#ppt_y"/>
                                          </p:val>
                                        </p:tav>
                                        <p:tav tm="100000">
                                          <p:val>
                                            <p:strVal val="#ppt_y"/>
                                          </p:val>
                                        </p:tav>
                                      </p:tavLst>
                                    </p:anim>
                                  </p:childTnLst>
                                </p:cTn>
                              </p:par>
                              <p:par>
                                <p:cTn id="82" presetID="2" presetClass="entr" presetSubtype="2" decel="10000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 calcmode="lin" valueType="num">
                                      <p:cBhvr additive="base">
                                        <p:cTn id="84" dur="1000" fill="hold"/>
                                        <p:tgtEl>
                                          <p:spTgt spid="55"/>
                                        </p:tgtEl>
                                        <p:attrNameLst>
                                          <p:attrName>ppt_x</p:attrName>
                                        </p:attrNameLst>
                                      </p:cBhvr>
                                      <p:tavLst>
                                        <p:tav tm="0">
                                          <p:val>
                                            <p:strVal val="1+#ppt_w/2"/>
                                          </p:val>
                                        </p:tav>
                                        <p:tav tm="100000">
                                          <p:val>
                                            <p:strVal val="#ppt_x"/>
                                          </p:val>
                                        </p:tav>
                                      </p:tavLst>
                                    </p:anim>
                                    <p:anim calcmode="lin" valueType="num">
                                      <p:cBhvr additive="base">
                                        <p:cTn id="85" dur="1000" fill="hold"/>
                                        <p:tgtEl>
                                          <p:spTgt spid="55"/>
                                        </p:tgtEl>
                                        <p:attrNameLst>
                                          <p:attrName>ppt_y</p:attrName>
                                        </p:attrNameLst>
                                      </p:cBhvr>
                                      <p:tavLst>
                                        <p:tav tm="0">
                                          <p:val>
                                            <p:strVal val="#ppt_y"/>
                                          </p:val>
                                        </p:tav>
                                        <p:tav tm="100000">
                                          <p:val>
                                            <p:strVal val="#ppt_y"/>
                                          </p:val>
                                        </p:tav>
                                      </p:tavLst>
                                    </p:anim>
                                  </p:childTnLst>
                                </p:cTn>
                              </p:par>
                              <p:par>
                                <p:cTn id="86" presetID="2" presetClass="entr" presetSubtype="2" decel="100000" fill="hold" grpId="0" nodeType="withEffect">
                                  <p:stCondLst>
                                    <p:cond delay="0"/>
                                  </p:stCondLst>
                                  <p:childTnLst>
                                    <p:set>
                                      <p:cBhvr>
                                        <p:cTn id="87" dur="1" fill="hold">
                                          <p:stCondLst>
                                            <p:cond delay="0"/>
                                          </p:stCondLst>
                                        </p:cTn>
                                        <p:tgtEl>
                                          <p:spTgt spid="56"/>
                                        </p:tgtEl>
                                        <p:attrNameLst>
                                          <p:attrName>style.visibility</p:attrName>
                                        </p:attrNameLst>
                                      </p:cBhvr>
                                      <p:to>
                                        <p:strVal val="visible"/>
                                      </p:to>
                                    </p:set>
                                    <p:anim calcmode="lin" valueType="num">
                                      <p:cBhvr additive="base">
                                        <p:cTn id="88" dur="1000" fill="hold"/>
                                        <p:tgtEl>
                                          <p:spTgt spid="56"/>
                                        </p:tgtEl>
                                        <p:attrNameLst>
                                          <p:attrName>ppt_x</p:attrName>
                                        </p:attrNameLst>
                                      </p:cBhvr>
                                      <p:tavLst>
                                        <p:tav tm="0">
                                          <p:val>
                                            <p:strVal val="1+#ppt_w/2"/>
                                          </p:val>
                                        </p:tav>
                                        <p:tav tm="100000">
                                          <p:val>
                                            <p:strVal val="#ppt_x"/>
                                          </p:val>
                                        </p:tav>
                                      </p:tavLst>
                                    </p:anim>
                                    <p:anim calcmode="lin" valueType="num">
                                      <p:cBhvr additive="base">
                                        <p:cTn id="89" dur="1000" fill="hold"/>
                                        <p:tgtEl>
                                          <p:spTgt spid="56"/>
                                        </p:tgtEl>
                                        <p:attrNameLst>
                                          <p:attrName>ppt_y</p:attrName>
                                        </p:attrNameLst>
                                      </p:cBhvr>
                                      <p:tavLst>
                                        <p:tav tm="0">
                                          <p:val>
                                            <p:strVal val="#ppt_y"/>
                                          </p:val>
                                        </p:tav>
                                        <p:tav tm="100000">
                                          <p:val>
                                            <p:strVal val="#ppt_y"/>
                                          </p:val>
                                        </p:tav>
                                      </p:tavLst>
                                    </p:anim>
                                  </p:childTnLst>
                                </p:cTn>
                              </p:par>
                              <p:par>
                                <p:cTn id="90" presetID="2" presetClass="entr" presetSubtype="2" decel="100000" fill="hold" grpId="0" nodeType="withEffect">
                                  <p:stCondLst>
                                    <p:cond delay="0"/>
                                  </p:stCondLst>
                                  <p:childTnLst>
                                    <p:set>
                                      <p:cBhvr>
                                        <p:cTn id="91" dur="1" fill="hold">
                                          <p:stCondLst>
                                            <p:cond delay="0"/>
                                          </p:stCondLst>
                                        </p:cTn>
                                        <p:tgtEl>
                                          <p:spTgt spid="57"/>
                                        </p:tgtEl>
                                        <p:attrNameLst>
                                          <p:attrName>style.visibility</p:attrName>
                                        </p:attrNameLst>
                                      </p:cBhvr>
                                      <p:to>
                                        <p:strVal val="visible"/>
                                      </p:to>
                                    </p:set>
                                    <p:anim calcmode="lin" valueType="num">
                                      <p:cBhvr additive="base">
                                        <p:cTn id="92" dur="1000" fill="hold"/>
                                        <p:tgtEl>
                                          <p:spTgt spid="57"/>
                                        </p:tgtEl>
                                        <p:attrNameLst>
                                          <p:attrName>ppt_x</p:attrName>
                                        </p:attrNameLst>
                                      </p:cBhvr>
                                      <p:tavLst>
                                        <p:tav tm="0">
                                          <p:val>
                                            <p:strVal val="1+#ppt_w/2"/>
                                          </p:val>
                                        </p:tav>
                                        <p:tav tm="100000">
                                          <p:val>
                                            <p:strVal val="#ppt_x"/>
                                          </p:val>
                                        </p:tav>
                                      </p:tavLst>
                                    </p:anim>
                                    <p:anim calcmode="lin" valueType="num">
                                      <p:cBhvr additive="base">
                                        <p:cTn id="93" dur="10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p:bldP spid="26" grpId="0"/>
      <p:bldP spid="27" grpId="0"/>
      <p:bldP spid="28" grpId="0"/>
      <p:bldP spid="43" grpId="0" animBg="1"/>
      <p:bldP spid="45" grpId="0" animBg="1"/>
      <p:bldP spid="46" grpId="0"/>
      <p:bldP spid="48" grpId="0"/>
      <p:bldP spid="50" grpId="0" animBg="1"/>
      <p:bldP spid="51" grpId="0" animBg="1"/>
      <p:bldP spid="52" grpId="0"/>
      <p:bldP spid="53" grpId="0"/>
      <p:bldP spid="54" grpId="0" animBg="1"/>
      <p:bldP spid="55" grpId="0"/>
      <p:bldP spid="56" grpId="0" animBg="1"/>
      <p:bldP spid="5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圆角矩形 26"/>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2094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四</a:t>
            </a:r>
          </a:p>
        </p:txBody>
      </p:sp>
      <p:cxnSp>
        <p:nvCxnSpPr>
          <p:cNvPr id="31" name="直接连接符 30"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文本框 4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406490" y="249845"/>
            <a:ext cx="5128327" cy="584775"/>
          </a:xfrm>
          <a:prstGeom prst="rect">
            <a:avLst/>
          </a:prstGeom>
          <a:noFill/>
        </p:spPr>
        <p:txBody>
          <a:bodyPr wrap="none" rtlCol="0">
            <a:spAutoFit/>
          </a:bodyPr>
          <a:lstStyle/>
          <a:p>
            <a:r>
              <a:rPr lang="zh-CN" altLang="en-US" sz="3200" b="1" dirty="0">
                <a:solidFill>
                  <a:srgbClr val="124062"/>
                </a:solidFill>
                <a:latin typeface="Arial Black" panose="020B0A04020102020204" pitchFamily="34" charset="0"/>
                <a:ea typeface="创艺简细圆" pitchFamily="2" charset="-122"/>
                <a:cs typeface="Kartika" panose="02020503030404060203" pitchFamily="18" charset="0"/>
              </a:rPr>
              <a:t>合同履行过程中的注意事项</a:t>
            </a:r>
          </a:p>
        </p:txBody>
      </p:sp>
      <p:sp>
        <p:nvSpPr>
          <p:cNvPr id="10" name="TextBox 9"/>
          <p:cNvSpPr txBox="1"/>
          <p:nvPr/>
        </p:nvSpPr>
        <p:spPr>
          <a:xfrm>
            <a:off x="1271657" y="1641734"/>
            <a:ext cx="2895344" cy="400110"/>
          </a:xfrm>
          <a:prstGeom prst="rect">
            <a:avLst/>
          </a:prstGeom>
          <a:noFill/>
        </p:spPr>
        <p:txBody>
          <a:bodyPr wrap="none" rtlCol="0">
            <a:spAutoFit/>
          </a:bodyPr>
          <a:lstStyle/>
          <a:p>
            <a:r>
              <a:rPr lang="zh-CN" altLang="en-US" sz="2000" b="1" dirty="0">
                <a:latin typeface="黑体" panose="02010609060101010101" pitchFamily="49" charset="-122"/>
                <a:ea typeface="黑体" panose="02010609060101010101" pitchFamily="49" charset="-122"/>
              </a:rPr>
              <a:t>◆ 合同解除的风险防范</a:t>
            </a:r>
          </a:p>
        </p:txBody>
      </p:sp>
      <p:sp>
        <p:nvSpPr>
          <p:cNvPr id="56" name="椭圆 55"/>
          <p:cNvSpPr/>
          <p:nvPr/>
        </p:nvSpPr>
        <p:spPr>
          <a:xfrm>
            <a:off x="1378909" y="2204921"/>
            <a:ext cx="857818" cy="857818"/>
          </a:xfrm>
          <a:prstGeom prst="ellipse">
            <a:avLst/>
          </a:prstGeom>
          <a:solidFill>
            <a:srgbClr val="124062"/>
          </a:solidFill>
          <a:ln w="25400">
            <a:noFill/>
          </a:ln>
          <a:effectLst>
            <a:outerShdw blurRad="1778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Bebas" pitchFamily="2" charset="0"/>
              <a:ea typeface="微软雅黑" panose="020B0503020204020204" charset="-122"/>
              <a:sym typeface="Bebas" pitchFamily="2" charset="0"/>
            </a:endParaRPr>
          </a:p>
        </p:txBody>
      </p:sp>
      <p:sp>
        <p:nvSpPr>
          <p:cNvPr id="57" name="椭圆 56"/>
          <p:cNvSpPr/>
          <p:nvPr/>
        </p:nvSpPr>
        <p:spPr>
          <a:xfrm>
            <a:off x="1376031" y="3769565"/>
            <a:ext cx="857818" cy="857818"/>
          </a:xfrm>
          <a:prstGeom prst="ellipse">
            <a:avLst/>
          </a:prstGeom>
          <a:solidFill>
            <a:srgbClr val="537285"/>
          </a:solidFill>
          <a:ln w="25400">
            <a:noFill/>
          </a:ln>
          <a:effectLst>
            <a:outerShdw blurRad="1778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Bebas" pitchFamily="2" charset="0"/>
              <a:ea typeface="微软雅黑" panose="020B0503020204020204" charset="-122"/>
              <a:sym typeface="Bebas" pitchFamily="2" charset="0"/>
            </a:endParaRPr>
          </a:p>
        </p:txBody>
      </p:sp>
      <p:sp>
        <p:nvSpPr>
          <p:cNvPr id="58" name="椭圆 57"/>
          <p:cNvSpPr/>
          <p:nvPr/>
        </p:nvSpPr>
        <p:spPr>
          <a:xfrm>
            <a:off x="1378909" y="5798889"/>
            <a:ext cx="857818" cy="857818"/>
          </a:xfrm>
          <a:prstGeom prst="ellipse">
            <a:avLst/>
          </a:prstGeom>
          <a:solidFill>
            <a:srgbClr val="124062"/>
          </a:solidFill>
          <a:ln w="25400">
            <a:noFill/>
          </a:ln>
          <a:effectLst>
            <a:outerShdw blurRad="1778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Bebas" pitchFamily="2" charset="0"/>
              <a:ea typeface="微软雅黑" panose="020B0503020204020204" charset="-122"/>
              <a:sym typeface="Bebas" pitchFamily="2" charset="0"/>
            </a:endParaRPr>
          </a:p>
        </p:txBody>
      </p:sp>
      <p:sp>
        <p:nvSpPr>
          <p:cNvPr id="62" name="文本框 16"/>
          <p:cNvSpPr txBox="1"/>
          <p:nvPr/>
        </p:nvSpPr>
        <p:spPr>
          <a:xfrm>
            <a:off x="2406490" y="2258331"/>
            <a:ext cx="1739579" cy="338554"/>
          </a:xfrm>
          <a:prstGeom prst="rect">
            <a:avLst/>
          </a:prstGeom>
          <a:noFill/>
        </p:spPr>
        <p:txBody>
          <a:bodyPr wrap="none" rtlCol="0">
            <a:spAutoFit/>
          </a:bodyPr>
          <a:lstStyle/>
          <a:p>
            <a:pPr lvl="0"/>
            <a:r>
              <a:rPr lang="en-US" altLang="zh-CN" sz="1600" b="1" dirty="0">
                <a:solidFill>
                  <a:srgbClr val="124062"/>
                </a:solidFill>
                <a:latin typeface="Bebas" pitchFamily="2" charset="0"/>
                <a:ea typeface="微软雅黑" panose="020B0503020204020204" charset="-122"/>
                <a:cs typeface="Lato Regular"/>
                <a:sym typeface="Bebas" pitchFamily="2" charset="0"/>
              </a:rPr>
              <a:t>1</a:t>
            </a:r>
            <a:r>
              <a:rPr lang="zh-CN" altLang="en-US" sz="1600" b="1" dirty="0">
                <a:solidFill>
                  <a:srgbClr val="124062"/>
                </a:solidFill>
                <a:latin typeface="Bebas" pitchFamily="2" charset="0"/>
                <a:ea typeface="微软雅黑" panose="020B0503020204020204" charset="-122"/>
                <a:cs typeface="Lato Regular"/>
                <a:sym typeface="Bebas" pitchFamily="2" charset="0"/>
              </a:rPr>
              <a:t>）及时解除合同</a:t>
            </a:r>
          </a:p>
        </p:txBody>
      </p:sp>
      <p:sp>
        <p:nvSpPr>
          <p:cNvPr id="63" name="矩形 62"/>
          <p:cNvSpPr/>
          <p:nvPr/>
        </p:nvSpPr>
        <p:spPr>
          <a:xfrm>
            <a:off x="2406490" y="2562845"/>
            <a:ext cx="8071010" cy="978729"/>
          </a:xfrm>
          <a:prstGeom prst="rect">
            <a:avLst/>
          </a:prstGeom>
        </p:spPr>
        <p:txBody>
          <a:bodyPr wrap="square">
            <a:spAutoFit/>
          </a:bodyPr>
          <a:lstStyle/>
          <a:p>
            <a:pPr>
              <a:lnSpc>
                <a:spcPct val="120000"/>
              </a:lnSpc>
            </a:pPr>
            <a:r>
              <a:rPr lang="zh-CN" altLang="en-US" sz="1200" dirty="0">
                <a:solidFill>
                  <a:schemeClr val="tx1">
                    <a:lumMod val="65000"/>
                    <a:lumOff val="35000"/>
                  </a:schemeClr>
                </a:solidFill>
                <a:latin typeface="Bebas" pitchFamily="2" charset="0"/>
                <a:ea typeface="微软雅黑" panose="020B0503020204020204" charset="-122"/>
                <a:sym typeface="Bebas" pitchFamily="2" charset="0"/>
              </a:rPr>
              <a:t>根据</a:t>
            </a:r>
            <a:r>
              <a:rPr lang="en-US" altLang="zh-CN" sz="1200" dirty="0">
                <a:solidFill>
                  <a:schemeClr val="tx1">
                    <a:lumMod val="65000"/>
                    <a:lumOff val="35000"/>
                  </a:schemeClr>
                </a:solidFill>
                <a:latin typeface="Bebas" pitchFamily="2" charset="0"/>
                <a:ea typeface="微软雅黑" panose="020B0503020204020204" charset="-122"/>
                <a:sym typeface="Bebas" pitchFamily="2" charset="0"/>
              </a:rPr>
              <a:t>《</a:t>
            </a:r>
            <a:r>
              <a:rPr lang="zh-CN" altLang="en-US" sz="1200" dirty="0">
                <a:solidFill>
                  <a:schemeClr val="tx1">
                    <a:lumMod val="65000"/>
                    <a:lumOff val="35000"/>
                  </a:schemeClr>
                </a:solidFill>
                <a:latin typeface="Bebas" pitchFamily="2" charset="0"/>
                <a:ea typeface="微软雅黑" panose="020B0503020204020204" charset="-122"/>
                <a:sym typeface="Bebas" pitchFamily="2" charset="0"/>
              </a:rPr>
              <a:t>合同法</a:t>
            </a:r>
            <a:r>
              <a:rPr lang="en-US" altLang="zh-CN" sz="1200" dirty="0">
                <a:solidFill>
                  <a:schemeClr val="tx1">
                    <a:lumMod val="65000"/>
                    <a:lumOff val="35000"/>
                  </a:schemeClr>
                </a:solidFill>
                <a:latin typeface="Bebas" pitchFamily="2" charset="0"/>
                <a:ea typeface="微软雅黑" panose="020B0503020204020204" charset="-122"/>
                <a:sym typeface="Bebas" pitchFamily="2" charset="0"/>
              </a:rPr>
              <a:t>》</a:t>
            </a:r>
            <a:r>
              <a:rPr lang="zh-CN" altLang="en-US" sz="1200" dirty="0">
                <a:solidFill>
                  <a:schemeClr val="tx1">
                    <a:lumMod val="65000"/>
                    <a:lumOff val="35000"/>
                  </a:schemeClr>
                </a:solidFill>
                <a:latin typeface="Bebas" pitchFamily="2" charset="0"/>
                <a:ea typeface="微软雅黑" panose="020B0503020204020204" charset="-122"/>
                <a:sym typeface="Bebas" pitchFamily="2" charset="0"/>
              </a:rPr>
              <a:t>的规定，合同解除权有行使期限的，如未在期限内行使，解除权即消灭。</a:t>
            </a:r>
          </a:p>
          <a:p>
            <a:pPr>
              <a:lnSpc>
                <a:spcPct val="120000"/>
              </a:lnSpc>
            </a:pPr>
            <a:r>
              <a:rPr lang="zh-CN" altLang="en-US" sz="1200" dirty="0">
                <a:solidFill>
                  <a:schemeClr val="tx1">
                    <a:lumMod val="65000"/>
                    <a:lumOff val="35000"/>
                  </a:schemeClr>
                </a:solidFill>
                <a:latin typeface="Bebas" pitchFamily="2" charset="0"/>
                <a:ea typeface="微软雅黑" panose="020B0503020204020204" charset="-122"/>
                <a:sym typeface="Bebas" pitchFamily="2" charset="0"/>
              </a:rPr>
              <a:t>合同解除权期限有两种：一是在法定或约定期限内行使；二是没有法定或约定的，在一方当事人催告后的合理期限内行使，合理期限则视具体情况而定，需要在给对方的通知中明示具体的合理期限，例如：通知对方在</a:t>
            </a:r>
            <a:r>
              <a:rPr lang="en-US" altLang="zh-CN" sz="1200" dirty="0">
                <a:solidFill>
                  <a:schemeClr val="tx1">
                    <a:lumMod val="65000"/>
                    <a:lumOff val="35000"/>
                  </a:schemeClr>
                </a:solidFill>
                <a:latin typeface="Bebas" pitchFamily="2" charset="0"/>
                <a:ea typeface="微软雅黑" panose="020B0503020204020204" charset="-122"/>
                <a:sym typeface="Bebas" pitchFamily="2" charset="0"/>
              </a:rPr>
              <a:t>X</a:t>
            </a:r>
            <a:r>
              <a:rPr lang="zh-CN" altLang="en-US" sz="1200" dirty="0">
                <a:solidFill>
                  <a:schemeClr val="tx1">
                    <a:lumMod val="65000"/>
                    <a:lumOff val="35000"/>
                  </a:schemeClr>
                </a:solidFill>
                <a:latin typeface="Bebas" pitchFamily="2" charset="0"/>
                <a:ea typeface="微软雅黑" panose="020B0503020204020204" charset="-122"/>
                <a:sym typeface="Bebas" pitchFamily="2" charset="0"/>
              </a:rPr>
              <a:t>年</a:t>
            </a:r>
            <a:r>
              <a:rPr lang="en-US" altLang="zh-CN" sz="1200" dirty="0">
                <a:solidFill>
                  <a:schemeClr val="tx1">
                    <a:lumMod val="65000"/>
                    <a:lumOff val="35000"/>
                  </a:schemeClr>
                </a:solidFill>
                <a:latin typeface="Bebas" pitchFamily="2" charset="0"/>
                <a:ea typeface="微软雅黑" panose="020B0503020204020204" charset="-122"/>
                <a:sym typeface="Bebas" pitchFamily="2" charset="0"/>
              </a:rPr>
              <a:t>X</a:t>
            </a:r>
            <a:r>
              <a:rPr lang="zh-CN" altLang="en-US" sz="1200" dirty="0">
                <a:solidFill>
                  <a:schemeClr val="tx1">
                    <a:lumMod val="65000"/>
                    <a:lumOff val="35000"/>
                  </a:schemeClr>
                </a:solidFill>
                <a:latin typeface="Bebas" pitchFamily="2" charset="0"/>
                <a:ea typeface="微软雅黑" panose="020B0503020204020204" charset="-122"/>
                <a:sym typeface="Bebas" pitchFamily="2" charset="0"/>
              </a:rPr>
              <a:t>月</a:t>
            </a:r>
            <a:r>
              <a:rPr lang="en-US" altLang="zh-CN" sz="1200" dirty="0">
                <a:solidFill>
                  <a:schemeClr val="tx1">
                    <a:lumMod val="65000"/>
                    <a:lumOff val="35000"/>
                  </a:schemeClr>
                </a:solidFill>
                <a:latin typeface="Bebas" pitchFamily="2" charset="0"/>
                <a:ea typeface="微软雅黑" panose="020B0503020204020204" charset="-122"/>
                <a:sym typeface="Bebas" pitchFamily="2" charset="0"/>
              </a:rPr>
              <a:t>X</a:t>
            </a:r>
            <a:r>
              <a:rPr lang="zh-CN" altLang="en-US" sz="1200" dirty="0">
                <a:solidFill>
                  <a:schemeClr val="tx1">
                    <a:lumMod val="65000"/>
                    <a:lumOff val="35000"/>
                  </a:schemeClr>
                </a:solidFill>
                <a:latin typeface="Bebas" pitchFamily="2" charset="0"/>
                <a:ea typeface="微软雅黑" panose="020B0503020204020204" charset="-122"/>
                <a:sym typeface="Bebas" pitchFamily="2" charset="0"/>
              </a:rPr>
              <a:t>日前履行义务，否则合同自次日起解除。又如：要求对方在收到本文件之日起</a:t>
            </a:r>
            <a:r>
              <a:rPr lang="en-US" altLang="zh-CN" sz="1200" dirty="0">
                <a:solidFill>
                  <a:schemeClr val="tx1">
                    <a:lumMod val="65000"/>
                    <a:lumOff val="35000"/>
                  </a:schemeClr>
                </a:solidFill>
                <a:latin typeface="Bebas" pitchFamily="2" charset="0"/>
                <a:ea typeface="微软雅黑" panose="020B0503020204020204" charset="-122"/>
                <a:sym typeface="Bebas" pitchFamily="2" charset="0"/>
              </a:rPr>
              <a:t>10</a:t>
            </a:r>
            <a:r>
              <a:rPr lang="zh-CN" altLang="en-US" sz="1200" dirty="0">
                <a:solidFill>
                  <a:schemeClr val="tx1">
                    <a:lumMod val="65000"/>
                    <a:lumOff val="35000"/>
                  </a:schemeClr>
                </a:solidFill>
                <a:latin typeface="Bebas" pitchFamily="2" charset="0"/>
                <a:ea typeface="微软雅黑" panose="020B0503020204020204" charset="-122"/>
                <a:sym typeface="Bebas" pitchFamily="2" charset="0"/>
              </a:rPr>
              <a:t>日内履行，否则本合同解除等。</a:t>
            </a:r>
          </a:p>
        </p:txBody>
      </p:sp>
      <p:sp>
        <p:nvSpPr>
          <p:cNvPr id="64" name="文本框 18"/>
          <p:cNvSpPr txBox="1"/>
          <p:nvPr/>
        </p:nvSpPr>
        <p:spPr>
          <a:xfrm>
            <a:off x="2406491" y="3642565"/>
            <a:ext cx="1329210" cy="338554"/>
          </a:xfrm>
          <a:prstGeom prst="rect">
            <a:avLst/>
          </a:prstGeom>
          <a:noFill/>
        </p:spPr>
        <p:txBody>
          <a:bodyPr wrap="none" rtlCol="0">
            <a:spAutoFit/>
          </a:bodyPr>
          <a:lstStyle/>
          <a:p>
            <a:pPr lvl="0"/>
            <a:r>
              <a:rPr lang="en-US" altLang="zh-CN" sz="1600" b="1" dirty="0">
                <a:solidFill>
                  <a:srgbClr val="537285"/>
                </a:solidFill>
                <a:latin typeface="Bebas" pitchFamily="2" charset="0"/>
                <a:ea typeface="微软雅黑" panose="020B0503020204020204" charset="-122"/>
                <a:cs typeface="Lato Regular"/>
                <a:sym typeface="Bebas" pitchFamily="2" charset="0"/>
              </a:rPr>
              <a:t>2</a:t>
            </a:r>
            <a:r>
              <a:rPr lang="zh-CN" altLang="en-US" sz="1600" b="1" dirty="0">
                <a:solidFill>
                  <a:srgbClr val="537285"/>
                </a:solidFill>
                <a:latin typeface="Bebas" pitchFamily="2" charset="0"/>
                <a:ea typeface="微软雅黑" panose="020B0503020204020204" charset="-122"/>
                <a:cs typeface="Lato Regular"/>
                <a:sym typeface="Bebas" pitchFamily="2" charset="0"/>
              </a:rPr>
              <a:t>）书面通知</a:t>
            </a:r>
          </a:p>
        </p:txBody>
      </p:sp>
      <p:sp>
        <p:nvSpPr>
          <p:cNvPr id="65" name="矩形 64"/>
          <p:cNvSpPr/>
          <p:nvPr/>
        </p:nvSpPr>
        <p:spPr>
          <a:xfrm>
            <a:off x="2406488" y="3947079"/>
            <a:ext cx="8071011" cy="1865126"/>
          </a:xfrm>
          <a:prstGeom prst="rect">
            <a:avLst/>
          </a:prstGeom>
        </p:spPr>
        <p:txBody>
          <a:bodyPr wrap="square">
            <a:spAutoFit/>
          </a:bodyPr>
          <a:lstStyle/>
          <a:p>
            <a:pPr>
              <a:lnSpc>
                <a:spcPct val="120000"/>
              </a:lnSpc>
            </a:pPr>
            <a:r>
              <a:rPr lang="zh-CN" altLang="en-US" sz="1200" dirty="0">
                <a:solidFill>
                  <a:schemeClr val="tx1">
                    <a:lumMod val="65000"/>
                    <a:lumOff val="35000"/>
                  </a:schemeClr>
                </a:solidFill>
                <a:latin typeface="Bebas" pitchFamily="2" charset="0"/>
                <a:ea typeface="微软雅黑" panose="020B0503020204020204" charset="-122"/>
                <a:sym typeface="Bebas" pitchFamily="2" charset="0"/>
              </a:rPr>
              <a:t>单方解除合同的一方应书面通知另一方。通知时，解除方须保留通知发送及对方签收的证据。实务中，建议解除方分两次发送通知，第一次发送要求解除通知，并要求对方限期回复，在确认对方收到通知且回复期届满时，再发送正式的解除通知，在发送正式合同解除通知书时，应在该等通知内明确解除后果，如：限期退款、限期支付违约金、限期腾房等，以明确对违约方违约责任的追究权利，避免因未有效明确而被视为默认放弃违约责任追究权利。</a:t>
            </a:r>
          </a:p>
          <a:p>
            <a:pPr>
              <a:lnSpc>
                <a:spcPct val="120000"/>
              </a:lnSpc>
            </a:pPr>
            <a:r>
              <a:rPr lang="zh-CN" altLang="en-US" sz="1200" dirty="0">
                <a:solidFill>
                  <a:schemeClr val="tx1">
                    <a:lumMod val="65000"/>
                    <a:lumOff val="35000"/>
                  </a:schemeClr>
                </a:solidFill>
                <a:latin typeface="Bebas" pitchFamily="2" charset="0"/>
                <a:ea typeface="微软雅黑" panose="020B0503020204020204" charset="-122"/>
                <a:sym typeface="Bebas" pitchFamily="2" charset="0"/>
              </a:rPr>
              <a:t>若对方通知我方解除合同，注意在合同约定期限内向对方提出书面异议；如未约定异议期间，需在通知到达之日起</a:t>
            </a:r>
            <a:r>
              <a:rPr lang="en-US" altLang="zh-CN" sz="1200" dirty="0">
                <a:solidFill>
                  <a:schemeClr val="tx1">
                    <a:lumMod val="65000"/>
                    <a:lumOff val="35000"/>
                  </a:schemeClr>
                </a:solidFill>
                <a:latin typeface="Bebas" pitchFamily="2" charset="0"/>
                <a:ea typeface="微软雅黑" panose="020B0503020204020204" charset="-122"/>
                <a:sym typeface="Bebas" pitchFamily="2" charset="0"/>
              </a:rPr>
              <a:t>3</a:t>
            </a:r>
            <a:r>
              <a:rPr lang="zh-CN" altLang="en-US" sz="1200" dirty="0">
                <a:solidFill>
                  <a:schemeClr val="tx1">
                    <a:lumMod val="65000"/>
                    <a:lumOff val="35000"/>
                  </a:schemeClr>
                </a:solidFill>
                <a:latin typeface="Bebas" pitchFamily="2" charset="0"/>
                <a:ea typeface="微软雅黑" panose="020B0503020204020204" charset="-122"/>
                <a:sym typeface="Bebas" pitchFamily="2" charset="0"/>
              </a:rPr>
              <a:t>个月内向法院起诉，否则异议将不被法院支持。</a:t>
            </a:r>
          </a:p>
          <a:p>
            <a:pPr>
              <a:lnSpc>
                <a:spcPct val="120000"/>
              </a:lnSpc>
            </a:pPr>
            <a:r>
              <a:rPr lang="zh-CN" altLang="en-US" sz="1200" dirty="0">
                <a:solidFill>
                  <a:schemeClr val="tx1">
                    <a:lumMod val="65000"/>
                    <a:lumOff val="35000"/>
                  </a:schemeClr>
                </a:solidFill>
                <a:latin typeface="Bebas" pitchFamily="2" charset="0"/>
                <a:ea typeface="微软雅黑" panose="020B0503020204020204" charset="-122"/>
                <a:sym typeface="Bebas" pitchFamily="2" charset="0"/>
              </a:rPr>
              <a:t>书面通知的发送地址一般为接收方法定地址，如法定住址、合同约定地址或实际联系地址不一致的，建议向上述关联地址均予以发送，确保有效送达。</a:t>
            </a:r>
          </a:p>
        </p:txBody>
      </p:sp>
      <p:sp>
        <p:nvSpPr>
          <p:cNvPr id="66" name="文本框 20"/>
          <p:cNvSpPr txBox="1"/>
          <p:nvPr/>
        </p:nvSpPr>
        <p:spPr>
          <a:xfrm>
            <a:off x="2406490" y="6004699"/>
            <a:ext cx="2149948" cy="338554"/>
          </a:xfrm>
          <a:prstGeom prst="rect">
            <a:avLst/>
          </a:prstGeom>
          <a:noFill/>
        </p:spPr>
        <p:txBody>
          <a:bodyPr wrap="none" rtlCol="0">
            <a:spAutoFit/>
          </a:bodyPr>
          <a:lstStyle/>
          <a:p>
            <a:pPr lvl="0"/>
            <a:r>
              <a:rPr lang="en-US" altLang="zh-CN" sz="1600" b="1" dirty="0">
                <a:solidFill>
                  <a:srgbClr val="124062"/>
                </a:solidFill>
                <a:latin typeface="Bebas" pitchFamily="2" charset="0"/>
                <a:ea typeface="微软雅黑" panose="020B0503020204020204" charset="-122"/>
                <a:cs typeface="Lato Regular"/>
                <a:sym typeface="Bebas" pitchFamily="2" charset="0"/>
              </a:rPr>
              <a:t>3</a:t>
            </a:r>
            <a:r>
              <a:rPr lang="zh-CN" altLang="en-US" sz="1600" b="1" dirty="0">
                <a:solidFill>
                  <a:srgbClr val="124062"/>
                </a:solidFill>
                <a:latin typeface="Bebas" pitchFamily="2" charset="0"/>
                <a:ea typeface="微软雅黑" panose="020B0503020204020204" charset="-122"/>
                <a:cs typeface="Lato Regular"/>
                <a:sym typeface="Bebas" pitchFamily="2" charset="0"/>
              </a:rPr>
              <a:t>）及时签署解除协议</a:t>
            </a:r>
          </a:p>
        </p:txBody>
      </p:sp>
      <p:sp>
        <p:nvSpPr>
          <p:cNvPr id="67" name="矩形 66"/>
          <p:cNvSpPr/>
          <p:nvPr/>
        </p:nvSpPr>
        <p:spPr>
          <a:xfrm>
            <a:off x="2406488" y="6309213"/>
            <a:ext cx="8071011" cy="313932"/>
          </a:xfrm>
          <a:prstGeom prst="rect">
            <a:avLst/>
          </a:prstGeom>
        </p:spPr>
        <p:txBody>
          <a:bodyPr wrap="square">
            <a:spAutoFit/>
          </a:bodyPr>
          <a:lstStyle/>
          <a:p>
            <a:pPr>
              <a:lnSpc>
                <a:spcPct val="120000"/>
              </a:lnSpc>
            </a:pPr>
            <a:r>
              <a:rPr lang="zh-CN" altLang="en-US" sz="1200" dirty="0">
                <a:solidFill>
                  <a:schemeClr val="tx1">
                    <a:lumMod val="65000"/>
                    <a:lumOff val="35000"/>
                  </a:schemeClr>
                </a:solidFill>
                <a:latin typeface="Bebas" pitchFamily="2" charset="0"/>
                <a:ea typeface="微软雅黑" panose="020B0503020204020204" charset="-122"/>
                <a:sym typeface="Bebas" pitchFamily="2" charset="0"/>
              </a:rPr>
              <a:t>解除合同后，双方应及时签署解除协议，明确约定合同解除后各方的权利义务，以避免争议纠纷的产生。</a:t>
            </a:r>
          </a:p>
        </p:txBody>
      </p:sp>
      <p:sp>
        <p:nvSpPr>
          <p:cNvPr id="68" name="Shape 1244"/>
          <p:cNvSpPr/>
          <p:nvPr/>
        </p:nvSpPr>
        <p:spPr>
          <a:xfrm>
            <a:off x="1465596" y="2436356"/>
            <a:ext cx="678688" cy="493590"/>
          </a:xfrm>
          <a:custGeom>
            <a:avLst/>
            <a:gdLst/>
            <a:ahLst/>
            <a:cxnLst/>
            <a:rect l="0" t="0" r="0" b="0"/>
            <a:pathLst>
              <a:path w="120000" h="120000" extrusionOk="0">
                <a:moveTo>
                  <a:pt x="60000" y="59750"/>
                </a:moveTo>
                <a:lnTo>
                  <a:pt x="10366" y="33750"/>
                </a:lnTo>
                <a:lnTo>
                  <a:pt x="60000" y="7750"/>
                </a:lnTo>
                <a:lnTo>
                  <a:pt x="109638" y="33750"/>
                </a:lnTo>
                <a:cubicBezTo>
                  <a:pt x="109638" y="33750"/>
                  <a:pt x="60000" y="59750"/>
                  <a:pt x="60000" y="59750"/>
                </a:cubicBezTo>
                <a:close/>
                <a:moveTo>
                  <a:pt x="100172" y="96194"/>
                </a:moveTo>
                <a:lnTo>
                  <a:pt x="82411" y="90088"/>
                </a:lnTo>
                <a:lnTo>
                  <a:pt x="82400" y="90161"/>
                </a:lnTo>
                <a:cubicBezTo>
                  <a:pt x="82205" y="90100"/>
                  <a:pt x="82027" y="90000"/>
                  <a:pt x="81816" y="90000"/>
                </a:cubicBezTo>
                <a:cubicBezTo>
                  <a:pt x="81261" y="90000"/>
                  <a:pt x="80766" y="90283"/>
                  <a:pt x="80333" y="90688"/>
                </a:cubicBezTo>
                <a:lnTo>
                  <a:pt x="80305" y="90627"/>
                </a:lnTo>
                <a:lnTo>
                  <a:pt x="60111" y="111450"/>
                </a:lnTo>
                <a:lnTo>
                  <a:pt x="42544" y="90744"/>
                </a:lnTo>
                <a:lnTo>
                  <a:pt x="42516" y="90800"/>
                </a:lnTo>
                <a:cubicBezTo>
                  <a:pt x="42061" y="90327"/>
                  <a:pt x="41522" y="90000"/>
                  <a:pt x="40911" y="90000"/>
                </a:cubicBezTo>
                <a:cubicBezTo>
                  <a:pt x="40705" y="90000"/>
                  <a:pt x="40522" y="90100"/>
                  <a:pt x="40327" y="90161"/>
                </a:cubicBezTo>
                <a:lnTo>
                  <a:pt x="40316" y="90088"/>
                </a:lnTo>
                <a:lnTo>
                  <a:pt x="22294" y="96283"/>
                </a:lnTo>
                <a:lnTo>
                  <a:pt x="26483" y="50194"/>
                </a:lnTo>
                <a:lnTo>
                  <a:pt x="58827" y="67133"/>
                </a:lnTo>
                <a:lnTo>
                  <a:pt x="58838" y="67111"/>
                </a:lnTo>
                <a:cubicBezTo>
                  <a:pt x="59194" y="67344"/>
                  <a:pt x="59577" y="67500"/>
                  <a:pt x="60000" y="67500"/>
                </a:cubicBezTo>
                <a:cubicBezTo>
                  <a:pt x="60422" y="67500"/>
                  <a:pt x="60811" y="67344"/>
                  <a:pt x="61161" y="67111"/>
                </a:cubicBezTo>
                <a:lnTo>
                  <a:pt x="61172" y="67133"/>
                </a:lnTo>
                <a:lnTo>
                  <a:pt x="93872" y="50005"/>
                </a:lnTo>
                <a:cubicBezTo>
                  <a:pt x="93872" y="50005"/>
                  <a:pt x="100172" y="96194"/>
                  <a:pt x="100172" y="96194"/>
                </a:cubicBezTo>
                <a:close/>
                <a:moveTo>
                  <a:pt x="120000" y="33750"/>
                </a:moveTo>
                <a:cubicBezTo>
                  <a:pt x="120000" y="32255"/>
                  <a:pt x="119355" y="30994"/>
                  <a:pt x="118438" y="30388"/>
                </a:cubicBezTo>
                <a:lnTo>
                  <a:pt x="118444" y="30366"/>
                </a:lnTo>
                <a:lnTo>
                  <a:pt x="118366" y="30322"/>
                </a:lnTo>
                <a:cubicBezTo>
                  <a:pt x="118338" y="30305"/>
                  <a:pt x="118311" y="30294"/>
                  <a:pt x="118288" y="30283"/>
                </a:cubicBezTo>
                <a:lnTo>
                  <a:pt x="61172" y="366"/>
                </a:lnTo>
                <a:lnTo>
                  <a:pt x="61161" y="388"/>
                </a:lnTo>
                <a:cubicBezTo>
                  <a:pt x="60811" y="155"/>
                  <a:pt x="60422" y="0"/>
                  <a:pt x="60000" y="0"/>
                </a:cubicBezTo>
                <a:cubicBezTo>
                  <a:pt x="59577" y="0"/>
                  <a:pt x="59194" y="155"/>
                  <a:pt x="58838" y="388"/>
                </a:cubicBezTo>
                <a:lnTo>
                  <a:pt x="58827" y="366"/>
                </a:lnTo>
                <a:lnTo>
                  <a:pt x="1716" y="30283"/>
                </a:lnTo>
                <a:cubicBezTo>
                  <a:pt x="1688" y="30294"/>
                  <a:pt x="1661" y="30305"/>
                  <a:pt x="1638" y="30322"/>
                </a:cubicBezTo>
                <a:lnTo>
                  <a:pt x="1555" y="30366"/>
                </a:lnTo>
                <a:lnTo>
                  <a:pt x="1561" y="30388"/>
                </a:lnTo>
                <a:cubicBezTo>
                  <a:pt x="644" y="30994"/>
                  <a:pt x="0" y="32255"/>
                  <a:pt x="0" y="33750"/>
                </a:cubicBezTo>
                <a:cubicBezTo>
                  <a:pt x="0" y="35244"/>
                  <a:pt x="644" y="36505"/>
                  <a:pt x="1561" y="37111"/>
                </a:cubicBezTo>
                <a:lnTo>
                  <a:pt x="1555" y="37133"/>
                </a:lnTo>
                <a:lnTo>
                  <a:pt x="1638" y="37177"/>
                </a:lnTo>
                <a:cubicBezTo>
                  <a:pt x="1661" y="37194"/>
                  <a:pt x="1688" y="37205"/>
                  <a:pt x="1716" y="37216"/>
                </a:cubicBezTo>
                <a:lnTo>
                  <a:pt x="6833" y="39900"/>
                </a:lnTo>
                <a:lnTo>
                  <a:pt x="3377" y="75572"/>
                </a:lnTo>
                <a:cubicBezTo>
                  <a:pt x="1394" y="76694"/>
                  <a:pt x="0" y="79372"/>
                  <a:pt x="0" y="82500"/>
                </a:cubicBezTo>
                <a:cubicBezTo>
                  <a:pt x="0" y="86644"/>
                  <a:pt x="2438" y="90000"/>
                  <a:pt x="5455" y="90000"/>
                </a:cubicBezTo>
                <a:cubicBezTo>
                  <a:pt x="8466" y="90000"/>
                  <a:pt x="10911" y="86644"/>
                  <a:pt x="10911" y="82500"/>
                </a:cubicBezTo>
                <a:cubicBezTo>
                  <a:pt x="10911" y="80088"/>
                  <a:pt x="10066" y="77966"/>
                  <a:pt x="8777" y="76594"/>
                </a:cubicBezTo>
                <a:lnTo>
                  <a:pt x="12072" y="42644"/>
                </a:lnTo>
                <a:lnTo>
                  <a:pt x="21233" y="47444"/>
                </a:lnTo>
                <a:lnTo>
                  <a:pt x="16388" y="100750"/>
                </a:lnTo>
                <a:lnTo>
                  <a:pt x="16433" y="100766"/>
                </a:lnTo>
                <a:cubicBezTo>
                  <a:pt x="16416" y="100927"/>
                  <a:pt x="16361" y="101072"/>
                  <a:pt x="16361" y="101250"/>
                </a:cubicBezTo>
                <a:cubicBezTo>
                  <a:pt x="16361" y="103322"/>
                  <a:pt x="17583" y="105000"/>
                  <a:pt x="19088" y="105000"/>
                </a:cubicBezTo>
                <a:cubicBezTo>
                  <a:pt x="19300" y="105000"/>
                  <a:pt x="19477" y="104911"/>
                  <a:pt x="19672" y="104850"/>
                </a:cubicBezTo>
                <a:lnTo>
                  <a:pt x="19683" y="104911"/>
                </a:lnTo>
                <a:lnTo>
                  <a:pt x="40211" y="97850"/>
                </a:lnTo>
                <a:lnTo>
                  <a:pt x="58366" y="119250"/>
                </a:lnTo>
                <a:lnTo>
                  <a:pt x="58388" y="119200"/>
                </a:lnTo>
                <a:cubicBezTo>
                  <a:pt x="58850" y="119672"/>
                  <a:pt x="59388" y="120000"/>
                  <a:pt x="60000" y="120000"/>
                </a:cubicBezTo>
                <a:cubicBezTo>
                  <a:pt x="60561" y="120000"/>
                  <a:pt x="61050" y="119711"/>
                  <a:pt x="61488" y="119311"/>
                </a:cubicBezTo>
                <a:lnTo>
                  <a:pt x="61511" y="119372"/>
                </a:lnTo>
                <a:lnTo>
                  <a:pt x="82411" y="97816"/>
                </a:lnTo>
                <a:lnTo>
                  <a:pt x="103044" y="104911"/>
                </a:lnTo>
                <a:lnTo>
                  <a:pt x="103055" y="104838"/>
                </a:lnTo>
                <a:cubicBezTo>
                  <a:pt x="103250" y="104900"/>
                  <a:pt x="103433" y="105000"/>
                  <a:pt x="103638" y="105000"/>
                </a:cubicBezTo>
                <a:cubicBezTo>
                  <a:pt x="105144" y="105000"/>
                  <a:pt x="106361" y="103322"/>
                  <a:pt x="106361" y="101250"/>
                </a:cubicBezTo>
                <a:cubicBezTo>
                  <a:pt x="106361" y="101005"/>
                  <a:pt x="106305" y="100794"/>
                  <a:pt x="106277" y="100566"/>
                </a:cubicBezTo>
                <a:lnTo>
                  <a:pt x="106316" y="100555"/>
                </a:lnTo>
                <a:lnTo>
                  <a:pt x="99055" y="47294"/>
                </a:lnTo>
                <a:lnTo>
                  <a:pt x="118288" y="37216"/>
                </a:lnTo>
                <a:cubicBezTo>
                  <a:pt x="118311" y="37205"/>
                  <a:pt x="118338" y="37194"/>
                  <a:pt x="118366" y="37177"/>
                </a:cubicBezTo>
                <a:lnTo>
                  <a:pt x="118444" y="37133"/>
                </a:lnTo>
                <a:lnTo>
                  <a:pt x="118438" y="37111"/>
                </a:lnTo>
                <a:cubicBezTo>
                  <a:pt x="119355" y="36505"/>
                  <a:pt x="120000" y="35244"/>
                  <a:pt x="120000" y="33750"/>
                </a:cubicBezTo>
              </a:path>
            </a:pathLst>
          </a:custGeom>
          <a:solidFill>
            <a:schemeClr val="bg1"/>
          </a:solidFill>
          <a:ln>
            <a:noFill/>
          </a:ln>
        </p:spPr>
        <p:txBody>
          <a:bodyPr lIns="38075" tIns="38075" rIns="38075" bIns="38075" anchor="ctr" anchorCtr="0">
            <a:noAutofit/>
          </a:bodyPr>
          <a:lstStyle/>
          <a:p>
            <a:pPr marL="0" marR="0" lvl="0" indent="0" algn="l" rtl="0">
              <a:spcBef>
                <a:spcPts val="0"/>
              </a:spcBef>
              <a:buNone/>
            </a:pPr>
            <a:endParaRPr sz="3000">
              <a:solidFill>
                <a:schemeClr val="dk2"/>
              </a:solidFill>
              <a:latin typeface="Lato" panose="020F0502020204030203"/>
              <a:ea typeface="Lato" panose="020F0502020204030203"/>
              <a:cs typeface="Lato" panose="020F0502020204030203"/>
              <a:sym typeface="Lato" panose="020F0502020204030203"/>
            </a:endParaRPr>
          </a:p>
        </p:txBody>
      </p:sp>
      <p:sp>
        <p:nvSpPr>
          <p:cNvPr id="69" name="Shape 1245"/>
          <p:cNvSpPr/>
          <p:nvPr/>
        </p:nvSpPr>
        <p:spPr>
          <a:xfrm>
            <a:off x="1536836" y="3939782"/>
            <a:ext cx="569120" cy="517383"/>
          </a:xfrm>
          <a:custGeom>
            <a:avLst/>
            <a:gdLst/>
            <a:ahLst/>
            <a:cxnLst/>
            <a:rect l="0" t="0" r="0" b="0"/>
            <a:pathLst>
              <a:path w="120000" h="120000" extrusionOk="0">
                <a:moveTo>
                  <a:pt x="87272" y="45000"/>
                </a:moveTo>
                <a:cubicBezTo>
                  <a:pt x="82755" y="45000"/>
                  <a:pt x="79088" y="49033"/>
                  <a:pt x="79088" y="54000"/>
                </a:cubicBezTo>
                <a:cubicBezTo>
                  <a:pt x="79088" y="58972"/>
                  <a:pt x="82755" y="63000"/>
                  <a:pt x="87272" y="63000"/>
                </a:cubicBezTo>
                <a:cubicBezTo>
                  <a:pt x="91788" y="63000"/>
                  <a:pt x="95455" y="58972"/>
                  <a:pt x="95455" y="54000"/>
                </a:cubicBezTo>
                <a:cubicBezTo>
                  <a:pt x="95455" y="49033"/>
                  <a:pt x="91788" y="45000"/>
                  <a:pt x="87272" y="45000"/>
                </a:cubicBezTo>
                <a:moveTo>
                  <a:pt x="60000" y="102000"/>
                </a:moveTo>
                <a:cubicBezTo>
                  <a:pt x="54800" y="102000"/>
                  <a:pt x="49566" y="101316"/>
                  <a:pt x="44433" y="99972"/>
                </a:cubicBezTo>
                <a:cubicBezTo>
                  <a:pt x="44016" y="99861"/>
                  <a:pt x="43588" y="99805"/>
                  <a:pt x="43166" y="99805"/>
                </a:cubicBezTo>
                <a:cubicBezTo>
                  <a:pt x="42477" y="99805"/>
                  <a:pt x="41788" y="99950"/>
                  <a:pt x="41144" y="100238"/>
                </a:cubicBezTo>
                <a:lnTo>
                  <a:pt x="18622" y="110144"/>
                </a:lnTo>
                <a:lnTo>
                  <a:pt x="22294" y="92972"/>
                </a:lnTo>
                <a:cubicBezTo>
                  <a:pt x="22766" y="90772"/>
                  <a:pt x="22066" y="88466"/>
                  <a:pt x="20494" y="87011"/>
                </a:cubicBezTo>
                <a:cubicBezTo>
                  <a:pt x="10800" y="78027"/>
                  <a:pt x="5455" y="66300"/>
                  <a:pt x="5455" y="54000"/>
                </a:cubicBezTo>
                <a:cubicBezTo>
                  <a:pt x="5455" y="27533"/>
                  <a:pt x="29927" y="6000"/>
                  <a:pt x="60000" y="6000"/>
                </a:cubicBezTo>
                <a:cubicBezTo>
                  <a:pt x="90077" y="6000"/>
                  <a:pt x="114544" y="27533"/>
                  <a:pt x="114544" y="54000"/>
                </a:cubicBezTo>
                <a:cubicBezTo>
                  <a:pt x="114544" y="80466"/>
                  <a:pt x="90077" y="102000"/>
                  <a:pt x="60000" y="102000"/>
                </a:cubicBezTo>
                <a:moveTo>
                  <a:pt x="60000" y="0"/>
                </a:moveTo>
                <a:cubicBezTo>
                  <a:pt x="26861" y="0"/>
                  <a:pt x="0" y="24177"/>
                  <a:pt x="0" y="54000"/>
                </a:cubicBezTo>
                <a:cubicBezTo>
                  <a:pt x="0" y="68627"/>
                  <a:pt x="6488" y="81877"/>
                  <a:pt x="16983" y="91600"/>
                </a:cubicBezTo>
                <a:lnTo>
                  <a:pt x="10911" y="120000"/>
                </a:lnTo>
                <a:lnTo>
                  <a:pt x="43166" y="105811"/>
                </a:lnTo>
                <a:cubicBezTo>
                  <a:pt x="48511" y="107211"/>
                  <a:pt x="54150" y="108000"/>
                  <a:pt x="60000" y="108000"/>
                </a:cubicBezTo>
                <a:cubicBezTo>
                  <a:pt x="93138" y="108000"/>
                  <a:pt x="120000" y="83827"/>
                  <a:pt x="120000" y="54000"/>
                </a:cubicBezTo>
                <a:cubicBezTo>
                  <a:pt x="120000" y="24177"/>
                  <a:pt x="93138" y="0"/>
                  <a:pt x="60000" y="0"/>
                </a:cubicBezTo>
                <a:moveTo>
                  <a:pt x="60000" y="45000"/>
                </a:moveTo>
                <a:cubicBezTo>
                  <a:pt x="55483" y="45000"/>
                  <a:pt x="51816" y="49033"/>
                  <a:pt x="51816" y="54000"/>
                </a:cubicBezTo>
                <a:cubicBezTo>
                  <a:pt x="51816" y="58972"/>
                  <a:pt x="55483" y="63000"/>
                  <a:pt x="60000" y="63000"/>
                </a:cubicBezTo>
                <a:cubicBezTo>
                  <a:pt x="64516" y="63000"/>
                  <a:pt x="68183" y="58972"/>
                  <a:pt x="68183" y="54000"/>
                </a:cubicBezTo>
                <a:cubicBezTo>
                  <a:pt x="68183" y="49033"/>
                  <a:pt x="64516" y="45000"/>
                  <a:pt x="60000" y="45000"/>
                </a:cubicBezTo>
                <a:moveTo>
                  <a:pt x="32727" y="45000"/>
                </a:moveTo>
                <a:cubicBezTo>
                  <a:pt x="28211" y="45000"/>
                  <a:pt x="24544" y="49033"/>
                  <a:pt x="24544" y="54000"/>
                </a:cubicBezTo>
                <a:cubicBezTo>
                  <a:pt x="24544" y="58972"/>
                  <a:pt x="28211" y="63000"/>
                  <a:pt x="32727" y="63000"/>
                </a:cubicBezTo>
                <a:cubicBezTo>
                  <a:pt x="37244" y="63000"/>
                  <a:pt x="40911" y="58972"/>
                  <a:pt x="40911" y="54000"/>
                </a:cubicBezTo>
                <a:cubicBezTo>
                  <a:pt x="40911" y="49033"/>
                  <a:pt x="37244" y="45000"/>
                  <a:pt x="32727" y="45000"/>
                </a:cubicBezTo>
              </a:path>
            </a:pathLst>
          </a:custGeom>
          <a:solidFill>
            <a:schemeClr val="bg1"/>
          </a:solidFill>
          <a:ln>
            <a:noFill/>
          </a:ln>
        </p:spPr>
        <p:txBody>
          <a:bodyPr lIns="38075" tIns="38075" rIns="38075" bIns="38075" anchor="ctr" anchorCtr="0">
            <a:noAutofit/>
          </a:bodyPr>
          <a:lstStyle/>
          <a:p>
            <a:pPr marL="0" marR="0" lvl="0" indent="0" algn="l" rtl="0">
              <a:spcBef>
                <a:spcPts val="0"/>
              </a:spcBef>
              <a:buNone/>
            </a:pPr>
            <a:endParaRPr sz="3000">
              <a:solidFill>
                <a:schemeClr val="dk2"/>
              </a:solidFill>
              <a:latin typeface="Lato" panose="020F0502020204030203"/>
              <a:ea typeface="Lato" panose="020F0502020204030203"/>
              <a:cs typeface="Lato" panose="020F0502020204030203"/>
              <a:sym typeface="Lato" panose="020F0502020204030203"/>
            </a:endParaRPr>
          </a:p>
        </p:txBody>
      </p:sp>
      <p:sp>
        <p:nvSpPr>
          <p:cNvPr id="70" name="Shape 1246"/>
          <p:cNvSpPr/>
          <p:nvPr/>
        </p:nvSpPr>
        <p:spPr>
          <a:xfrm>
            <a:off x="1574974" y="5957130"/>
            <a:ext cx="492845" cy="492845"/>
          </a:xfrm>
          <a:custGeom>
            <a:avLst/>
            <a:gdLst/>
            <a:ahLst/>
            <a:cxnLst/>
            <a:rect l="0" t="0" r="0" b="0"/>
            <a:pathLst>
              <a:path w="120000" h="120000" extrusionOk="0">
                <a:moveTo>
                  <a:pt x="5455" y="38183"/>
                </a:moveTo>
                <a:lnTo>
                  <a:pt x="114544" y="38183"/>
                </a:lnTo>
                <a:lnTo>
                  <a:pt x="114544" y="43638"/>
                </a:lnTo>
                <a:lnTo>
                  <a:pt x="5455" y="43638"/>
                </a:lnTo>
                <a:cubicBezTo>
                  <a:pt x="5455" y="43638"/>
                  <a:pt x="5455" y="38183"/>
                  <a:pt x="5455" y="38183"/>
                </a:cubicBezTo>
                <a:close/>
                <a:moveTo>
                  <a:pt x="92727" y="49088"/>
                </a:moveTo>
                <a:lnTo>
                  <a:pt x="103638" y="49088"/>
                </a:lnTo>
                <a:lnTo>
                  <a:pt x="103638" y="98183"/>
                </a:lnTo>
                <a:lnTo>
                  <a:pt x="92727" y="98183"/>
                </a:lnTo>
                <a:cubicBezTo>
                  <a:pt x="92727" y="98183"/>
                  <a:pt x="92727" y="49088"/>
                  <a:pt x="92727" y="49088"/>
                </a:cubicBezTo>
                <a:close/>
                <a:moveTo>
                  <a:pt x="76361" y="49088"/>
                </a:moveTo>
                <a:lnTo>
                  <a:pt x="87272" y="49088"/>
                </a:lnTo>
                <a:lnTo>
                  <a:pt x="87272" y="98183"/>
                </a:lnTo>
                <a:lnTo>
                  <a:pt x="76361" y="98183"/>
                </a:lnTo>
                <a:cubicBezTo>
                  <a:pt x="76361" y="98183"/>
                  <a:pt x="76361" y="49088"/>
                  <a:pt x="76361" y="49088"/>
                </a:cubicBezTo>
                <a:close/>
                <a:moveTo>
                  <a:pt x="49088" y="49088"/>
                </a:moveTo>
                <a:lnTo>
                  <a:pt x="70911" y="49088"/>
                </a:lnTo>
                <a:lnTo>
                  <a:pt x="70911" y="98183"/>
                </a:lnTo>
                <a:lnTo>
                  <a:pt x="49088" y="98183"/>
                </a:lnTo>
                <a:cubicBezTo>
                  <a:pt x="49088" y="98183"/>
                  <a:pt x="49088" y="49088"/>
                  <a:pt x="49088" y="49088"/>
                </a:cubicBezTo>
                <a:close/>
                <a:moveTo>
                  <a:pt x="32727" y="49088"/>
                </a:moveTo>
                <a:lnTo>
                  <a:pt x="43638" y="49088"/>
                </a:lnTo>
                <a:lnTo>
                  <a:pt x="43638" y="98183"/>
                </a:lnTo>
                <a:lnTo>
                  <a:pt x="32727" y="98183"/>
                </a:lnTo>
                <a:cubicBezTo>
                  <a:pt x="32727" y="98183"/>
                  <a:pt x="32727" y="49088"/>
                  <a:pt x="32727" y="49088"/>
                </a:cubicBezTo>
                <a:close/>
                <a:moveTo>
                  <a:pt x="16361" y="49088"/>
                </a:moveTo>
                <a:lnTo>
                  <a:pt x="27272" y="49088"/>
                </a:lnTo>
                <a:lnTo>
                  <a:pt x="27272" y="98183"/>
                </a:lnTo>
                <a:lnTo>
                  <a:pt x="16361" y="98183"/>
                </a:lnTo>
                <a:cubicBezTo>
                  <a:pt x="16361" y="98183"/>
                  <a:pt x="16361" y="49088"/>
                  <a:pt x="16361" y="49088"/>
                </a:cubicBezTo>
                <a:close/>
                <a:moveTo>
                  <a:pt x="109850" y="103638"/>
                </a:moveTo>
                <a:lnTo>
                  <a:pt x="113488" y="114544"/>
                </a:lnTo>
                <a:lnTo>
                  <a:pt x="6511" y="114544"/>
                </a:lnTo>
                <a:lnTo>
                  <a:pt x="10150" y="103638"/>
                </a:lnTo>
                <a:cubicBezTo>
                  <a:pt x="10150" y="103638"/>
                  <a:pt x="109850" y="103638"/>
                  <a:pt x="109850" y="103638"/>
                </a:cubicBezTo>
                <a:close/>
                <a:moveTo>
                  <a:pt x="60000" y="5866"/>
                </a:moveTo>
                <a:lnTo>
                  <a:pt x="107005" y="32727"/>
                </a:lnTo>
                <a:lnTo>
                  <a:pt x="12994" y="32727"/>
                </a:lnTo>
                <a:cubicBezTo>
                  <a:pt x="12994" y="32727"/>
                  <a:pt x="60000" y="5866"/>
                  <a:pt x="60000" y="5866"/>
                </a:cubicBezTo>
                <a:close/>
                <a:moveTo>
                  <a:pt x="117272" y="49088"/>
                </a:moveTo>
                <a:cubicBezTo>
                  <a:pt x="118777" y="49088"/>
                  <a:pt x="120000" y="47872"/>
                  <a:pt x="120000" y="46361"/>
                </a:cubicBezTo>
                <a:lnTo>
                  <a:pt x="120000" y="35455"/>
                </a:lnTo>
                <a:cubicBezTo>
                  <a:pt x="120000" y="34444"/>
                  <a:pt x="119422" y="33594"/>
                  <a:pt x="118605" y="33127"/>
                </a:cubicBezTo>
                <a:lnTo>
                  <a:pt x="118627" y="33088"/>
                </a:lnTo>
                <a:lnTo>
                  <a:pt x="61355" y="361"/>
                </a:lnTo>
                <a:lnTo>
                  <a:pt x="61333" y="400"/>
                </a:lnTo>
                <a:cubicBezTo>
                  <a:pt x="60933" y="166"/>
                  <a:pt x="60494" y="0"/>
                  <a:pt x="60000" y="0"/>
                </a:cubicBezTo>
                <a:cubicBezTo>
                  <a:pt x="59505" y="0"/>
                  <a:pt x="59066" y="166"/>
                  <a:pt x="58666" y="400"/>
                </a:cubicBezTo>
                <a:lnTo>
                  <a:pt x="58644" y="361"/>
                </a:lnTo>
                <a:lnTo>
                  <a:pt x="1372" y="33088"/>
                </a:lnTo>
                <a:lnTo>
                  <a:pt x="1394" y="33127"/>
                </a:lnTo>
                <a:cubicBezTo>
                  <a:pt x="577" y="33594"/>
                  <a:pt x="0" y="34444"/>
                  <a:pt x="0" y="35455"/>
                </a:cubicBezTo>
                <a:lnTo>
                  <a:pt x="0" y="46361"/>
                </a:lnTo>
                <a:cubicBezTo>
                  <a:pt x="0" y="47872"/>
                  <a:pt x="1222" y="49088"/>
                  <a:pt x="2727" y="49088"/>
                </a:cubicBezTo>
                <a:lnTo>
                  <a:pt x="10911" y="49088"/>
                </a:lnTo>
                <a:lnTo>
                  <a:pt x="10911" y="98183"/>
                </a:lnTo>
                <a:lnTo>
                  <a:pt x="8183" y="98183"/>
                </a:lnTo>
                <a:cubicBezTo>
                  <a:pt x="6977" y="98183"/>
                  <a:pt x="5988" y="98977"/>
                  <a:pt x="5627" y="100055"/>
                </a:cubicBezTo>
                <a:lnTo>
                  <a:pt x="5594" y="100050"/>
                </a:lnTo>
                <a:lnTo>
                  <a:pt x="138" y="116411"/>
                </a:lnTo>
                <a:lnTo>
                  <a:pt x="172" y="116416"/>
                </a:lnTo>
                <a:cubicBezTo>
                  <a:pt x="77" y="116694"/>
                  <a:pt x="0" y="116972"/>
                  <a:pt x="0" y="117272"/>
                </a:cubicBezTo>
                <a:cubicBezTo>
                  <a:pt x="0" y="118783"/>
                  <a:pt x="1222" y="120000"/>
                  <a:pt x="2727" y="120000"/>
                </a:cubicBezTo>
                <a:lnTo>
                  <a:pt x="117272" y="120000"/>
                </a:lnTo>
                <a:cubicBezTo>
                  <a:pt x="118777" y="120000"/>
                  <a:pt x="120000" y="118783"/>
                  <a:pt x="120000" y="117272"/>
                </a:cubicBezTo>
                <a:cubicBezTo>
                  <a:pt x="120000" y="116972"/>
                  <a:pt x="119922" y="116694"/>
                  <a:pt x="119827" y="116416"/>
                </a:cubicBezTo>
                <a:lnTo>
                  <a:pt x="119861" y="116411"/>
                </a:lnTo>
                <a:lnTo>
                  <a:pt x="114405" y="100050"/>
                </a:lnTo>
                <a:lnTo>
                  <a:pt x="114372" y="100055"/>
                </a:lnTo>
                <a:cubicBezTo>
                  <a:pt x="114011" y="98977"/>
                  <a:pt x="113022" y="98183"/>
                  <a:pt x="111816" y="98183"/>
                </a:cubicBezTo>
                <a:lnTo>
                  <a:pt x="109088" y="98183"/>
                </a:lnTo>
                <a:lnTo>
                  <a:pt x="109088" y="49088"/>
                </a:lnTo>
                <a:cubicBezTo>
                  <a:pt x="109088" y="49088"/>
                  <a:pt x="117272" y="49088"/>
                  <a:pt x="117272" y="49088"/>
                </a:cubicBezTo>
                <a:close/>
              </a:path>
            </a:pathLst>
          </a:custGeom>
          <a:solidFill>
            <a:schemeClr val="bg1"/>
          </a:solidFill>
          <a:ln>
            <a:noFill/>
          </a:ln>
        </p:spPr>
        <p:txBody>
          <a:bodyPr lIns="38075" tIns="38075" rIns="38075" bIns="38075" anchor="ctr" anchorCtr="0">
            <a:noAutofit/>
          </a:bodyPr>
          <a:lstStyle/>
          <a:p>
            <a:pPr marL="0" marR="0" lvl="0" indent="0" algn="l" rtl="0">
              <a:spcBef>
                <a:spcPts val="0"/>
              </a:spcBef>
              <a:buNone/>
            </a:pPr>
            <a:endParaRPr sz="3000">
              <a:solidFill>
                <a:schemeClr val="dk2"/>
              </a:solidFill>
              <a:latin typeface="Lato" panose="020F0502020204030203"/>
              <a:ea typeface="Lato" panose="020F0502020204030203"/>
              <a:cs typeface="Lato" panose="020F0502020204030203"/>
              <a:sym typeface="Lato" panose="020F0502020204030203"/>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35" presetClass="path" presetSubtype="0" decel="40000" fill="hold" grpId="1" nodeType="withEffect">
                                  <p:stCondLst>
                                    <p:cond delay="0"/>
                                  </p:stCondLst>
                                  <p:childTnLst>
                                    <p:animMotion origin="layout" path="M 0.03073 2.22222E-6 L -0.08906 2.22222E-6 " pathEditMode="relative" rAng="0" ptsTypes="AA">
                                      <p:cBhvr>
                                        <p:cTn id="9" dur="1000" spd="-100000" fill="hold"/>
                                        <p:tgtEl>
                                          <p:spTgt spid="56"/>
                                        </p:tgtEl>
                                        <p:attrNameLst>
                                          <p:attrName>ppt_x</p:attrName>
                                          <p:attrName>ppt_y</p:attrName>
                                        </p:attrNameLst>
                                      </p:cBhvr>
                                      <p:rCtr x="-5990" y="0"/>
                                    </p:animMotion>
                                  </p:childTnLst>
                                </p:cTn>
                              </p:par>
                              <p:par>
                                <p:cTn id="10" presetID="35" presetClass="path" presetSubtype="0" accel="40000" decel="40000" fill="hold" grpId="2" nodeType="withEffect">
                                  <p:stCondLst>
                                    <p:cond delay="1000"/>
                                  </p:stCondLst>
                                  <p:childTnLst>
                                    <p:animMotion origin="layout" path="M 0.03073 2.22222E-6 L 1.04167E-6 2.22222E-6 " pathEditMode="relative" rAng="0" ptsTypes="AA">
                                      <p:cBhvr>
                                        <p:cTn id="11" dur="750" fill="hold"/>
                                        <p:tgtEl>
                                          <p:spTgt spid="56"/>
                                        </p:tgtEl>
                                        <p:attrNameLst>
                                          <p:attrName>ppt_x</p:attrName>
                                          <p:attrName>ppt_y</p:attrName>
                                        </p:attrNameLst>
                                      </p:cBhvr>
                                      <p:rCtr x="-1536" y="0"/>
                                    </p:animMotion>
                                  </p:childTnLst>
                                </p:cTn>
                              </p:par>
                              <p:par>
                                <p:cTn id="12" presetID="10" presetClass="entr" presetSubtype="0" fill="hold" grpId="0" nodeType="with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fade">
                                      <p:cBhvr>
                                        <p:cTn id="14" dur="500"/>
                                        <p:tgtEl>
                                          <p:spTgt spid="57"/>
                                        </p:tgtEl>
                                      </p:cBhvr>
                                    </p:animEffect>
                                  </p:childTnLst>
                                </p:cTn>
                              </p:par>
                              <p:par>
                                <p:cTn id="15" presetID="35" presetClass="path" presetSubtype="0" decel="40000" fill="hold" grpId="1" nodeType="withEffect">
                                  <p:stCondLst>
                                    <p:cond delay="0"/>
                                  </p:stCondLst>
                                  <p:childTnLst>
                                    <p:animMotion origin="layout" path="M 0.03073 1.85185E-6 L -0.08906 1.85185E-6 " pathEditMode="relative" rAng="0" ptsTypes="AA">
                                      <p:cBhvr>
                                        <p:cTn id="16" dur="1000" spd="-100000" fill="hold"/>
                                        <p:tgtEl>
                                          <p:spTgt spid="57"/>
                                        </p:tgtEl>
                                        <p:attrNameLst>
                                          <p:attrName>ppt_x</p:attrName>
                                          <p:attrName>ppt_y</p:attrName>
                                        </p:attrNameLst>
                                      </p:cBhvr>
                                      <p:rCtr x="-5990" y="0"/>
                                    </p:animMotion>
                                  </p:childTnLst>
                                </p:cTn>
                              </p:par>
                              <p:par>
                                <p:cTn id="17" presetID="35" presetClass="path" presetSubtype="0" accel="40000" decel="40000" fill="hold" grpId="2" nodeType="withEffect">
                                  <p:stCondLst>
                                    <p:cond delay="1000"/>
                                  </p:stCondLst>
                                  <p:childTnLst>
                                    <p:animMotion origin="layout" path="M 0.03073 1.85185E-6 L 1.04167E-6 1.85185E-6 " pathEditMode="relative" rAng="0" ptsTypes="AA">
                                      <p:cBhvr>
                                        <p:cTn id="18" dur="750" fill="hold"/>
                                        <p:tgtEl>
                                          <p:spTgt spid="57"/>
                                        </p:tgtEl>
                                        <p:attrNameLst>
                                          <p:attrName>ppt_x</p:attrName>
                                          <p:attrName>ppt_y</p:attrName>
                                        </p:attrNameLst>
                                      </p:cBhvr>
                                      <p:rCtr x="-1536" y="0"/>
                                    </p:animMotion>
                                  </p:childTnLst>
                                </p:cTn>
                              </p:par>
                              <p:par>
                                <p:cTn id="19" presetID="10" presetClass="entr" presetSubtype="0"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500"/>
                                        <p:tgtEl>
                                          <p:spTgt spid="58"/>
                                        </p:tgtEl>
                                      </p:cBhvr>
                                    </p:animEffect>
                                  </p:childTnLst>
                                </p:cTn>
                              </p:par>
                              <p:par>
                                <p:cTn id="22" presetID="35" presetClass="path" presetSubtype="0" decel="40000" fill="hold" grpId="1" nodeType="withEffect">
                                  <p:stCondLst>
                                    <p:cond delay="0"/>
                                  </p:stCondLst>
                                  <p:childTnLst>
                                    <p:animMotion origin="layout" path="M 0.03073 1.48148E-6 L -0.08906 1.48148E-6 " pathEditMode="relative" rAng="0" ptsTypes="AA">
                                      <p:cBhvr>
                                        <p:cTn id="23" dur="1000" spd="-100000" fill="hold"/>
                                        <p:tgtEl>
                                          <p:spTgt spid="58"/>
                                        </p:tgtEl>
                                        <p:attrNameLst>
                                          <p:attrName>ppt_x</p:attrName>
                                          <p:attrName>ppt_y</p:attrName>
                                        </p:attrNameLst>
                                      </p:cBhvr>
                                      <p:rCtr x="-5990" y="0"/>
                                    </p:animMotion>
                                  </p:childTnLst>
                                </p:cTn>
                              </p:par>
                              <p:par>
                                <p:cTn id="24" presetID="35" presetClass="path" presetSubtype="0" accel="40000" decel="40000" fill="hold" grpId="2" nodeType="withEffect">
                                  <p:stCondLst>
                                    <p:cond delay="1000"/>
                                  </p:stCondLst>
                                  <p:childTnLst>
                                    <p:animMotion origin="layout" path="M 0.03073 1.48148E-6 L 1.04167E-6 1.48148E-6 " pathEditMode="relative" rAng="0" ptsTypes="AA">
                                      <p:cBhvr>
                                        <p:cTn id="25" dur="750" fill="hold"/>
                                        <p:tgtEl>
                                          <p:spTgt spid="58"/>
                                        </p:tgtEl>
                                        <p:attrNameLst>
                                          <p:attrName>ppt_x</p:attrName>
                                          <p:attrName>ppt_y</p:attrName>
                                        </p:attrNameLst>
                                      </p:cBhvr>
                                      <p:rCtr x="-1536" y="0"/>
                                    </p:animMotion>
                                  </p:childTnLst>
                                </p:cTn>
                              </p:par>
                              <p:par>
                                <p:cTn id="26" presetID="22" presetClass="entr" presetSubtype="8" fill="hold" grpId="0" nodeType="withEffect">
                                  <p:stCondLst>
                                    <p:cond delay="1500"/>
                                  </p:stCondLst>
                                  <p:childTnLst>
                                    <p:set>
                                      <p:cBhvr>
                                        <p:cTn id="27" dur="1" fill="hold">
                                          <p:stCondLst>
                                            <p:cond delay="0"/>
                                          </p:stCondLst>
                                        </p:cTn>
                                        <p:tgtEl>
                                          <p:spTgt spid="62"/>
                                        </p:tgtEl>
                                        <p:attrNameLst>
                                          <p:attrName>style.visibility</p:attrName>
                                        </p:attrNameLst>
                                      </p:cBhvr>
                                      <p:to>
                                        <p:strVal val="visible"/>
                                      </p:to>
                                    </p:set>
                                    <p:animEffect transition="in" filter="wipe(left)">
                                      <p:cBhvr>
                                        <p:cTn id="28" dur="500"/>
                                        <p:tgtEl>
                                          <p:spTgt spid="62"/>
                                        </p:tgtEl>
                                      </p:cBhvr>
                                    </p:animEffect>
                                  </p:childTnLst>
                                </p:cTn>
                              </p:par>
                              <p:par>
                                <p:cTn id="29" presetID="22" presetClass="entr" presetSubtype="8" fill="hold" grpId="0" nodeType="withEffect">
                                  <p:stCondLst>
                                    <p:cond delay="1500"/>
                                  </p:stCondLst>
                                  <p:childTnLst>
                                    <p:set>
                                      <p:cBhvr>
                                        <p:cTn id="30" dur="1" fill="hold">
                                          <p:stCondLst>
                                            <p:cond delay="0"/>
                                          </p:stCondLst>
                                        </p:cTn>
                                        <p:tgtEl>
                                          <p:spTgt spid="63"/>
                                        </p:tgtEl>
                                        <p:attrNameLst>
                                          <p:attrName>style.visibility</p:attrName>
                                        </p:attrNameLst>
                                      </p:cBhvr>
                                      <p:to>
                                        <p:strVal val="visible"/>
                                      </p:to>
                                    </p:set>
                                    <p:animEffect transition="in" filter="wipe(left)">
                                      <p:cBhvr>
                                        <p:cTn id="31" dur="1000"/>
                                        <p:tgtEl>
                                          <p:spTgt spid="63"/>
                                        </p:tgtEl>
                                      </p:cBhvr>
                                    </p:animEffect>
                                  </p:childTnLst>
                                </p:cTn>
                              </p:par>
                              <p:par>
                                <p:cTn id="32" presetID="22" presetClass="entr" presetSubtype="8" fill="hold" grpId="0" nodeType="withEffect">
                                  <p:stCondLst>
                                    <p:cond delay="1500"/>
                                  </p:stCondLst>
                                  <p:childTnLst>
                                    <p:set>
                                      <p:cBhvr>
                                        <p:cTn id="33" dur="1" fill="hold">
                                          <p:stCondLst>
                                            <p:cond delay="0"/>
                                          </p:stCondLst>
                                        </p:cTn>
                                        <p:tgtEl>
                                          <p:spTgt spid="64"/>
                                        </p:tgtEl>
                                        <p:attrNameLst>
                                          <p:attrName>style.visibility</p:attrName>
                                        </p:attrNameLst>
                                      </p:cBhvr>
                                      <p:to>
                                        <p:strVal val="visible"/>
                                      </p:to>
                                    </p:set>
                                    <p:animEffect transition="in" filter="wipe(left)">
                                      <p:cBhvr>
                                        <p:cTn id="34" dur="500"/>
                                        <p:tgtEl>
                                          <p:spTgt spid="64"/>
                                        </p:tgtEl>
                                      </p:cBhvr>
                                    </p:animEffect>
                                  </p:childTnLst>
                                </p:cTn>
                              </p:par>
                              <p:par>
                                <p:cTn id="35" presetID="22" presetClass="entr" presetSubtype="8" fill="hold" grpId="0" nodeType="withEffect">
                                  <p:stCondLst>
                                    <p:cond delay="1500"/>
                                  </p:stCondLst>
                                  <p:childTnLst>
                                    <p:set>
                                      <p:cBhvr>
                                        <p:cTn id="36" dur="1" fill="hold">
                                          <p:stCondLst>
                                            <p:cond delay="0"/>
                                          </p:stCondLst>
                                        </p:cTn>
                                        <p:tgtEl>
                                          <p:spTgt spid="65"/>
                                        </p:tgtEl>
                                        <p:attrNameLst>
                                          <p:attrName>style.visibility</p:attrName>
                                        </p:attrNameLst>
                                      </p:cBhvr>
                                      <p:to>
                                        <p:strVal val="visible"/>
                                      </p:to>
                                    </p:set>
                                    <p:animEffect transition="in" filter="wipe(left)">
                                      <p:cBhvr>
                                        <p:cTn id="37" dur="1000"/>
                                        <p:tgtEl>
                                          <p:spTgt spid="65"/>
                                        </p:tgtEl>
                                      </p:cBhvr>
                                    </p:animEffect>
                                  </p:childTnLst>
                                </p:cTn>
                              </p:par>
                              <p:par>
                                <p:cTn id="38" presetID="22" presetClass="entr" presetSubtype="8" fill="hold" grpId="0" nodeType="withEffect">
                                  <p:stCondLst>
                                    <p:cond delay="1500"/>
                                  </p:stCondLst>
                                  <p:childTnLst>
                                    <p:set>
                                      <p:cBhvr>
                                        <p:cTn id="39" dur="1" fill="hold">
                                          <p:stCondLst>
                                            <p:cond delay="0"/>
                                          </p:stCondLst>
                                        </p:cTn>
                                        <p:tgtEl>
                                          <p:spTgt spid="66"/>
                                        </p:tgtEl>
                                        <p:attrNameLst>
                                          <p:attrName>style.visibility</p:attrName>
                                        </p:attrNameLst>
                                      </p:cBhvr>
                                      <p:to>
                                        <p:strVal val="visible"/>
                                      </p:to>
                                    </p:set>
                                    <p:animEffect transition="in" filter="wipe(left)">
                                      <p:cBhvr>
                                        <p:cTn id="40" dur="500"/>
                                        <p:tgtEl>
                                          <p:spTgt spid="66"/>
                                        </p:tgtEl>
                                      </p:cBhvr>
                                    </p:animEffect>
                                  </p:childTnLst>
                                </p:cTn>
                              </p:par>
                              <p:par>
                                <p:cTn id="41" presetID="22" presetClass="entr" presetSubtype="8" fill="hold" grpId="0" nodeType="withEffect">
                                  <p:stCondLst>
                                    <p:cond delay="1500"/>
                                  </p:stCondLst>
                                  <p:childTnLst>
                                    <p:set>
                                      <p:cBhvr>
                                        <p:cTn id="42" dur="1" fill="hold">
                                          <p:stCondLst>
                                            <p:cond delay="0"/>
                                          </p:stCondLst>
                                        </p:cTn>
                                        <p:tgtEl>
                                          <p:spTgt spid="67"/>
                                        </p:tgtEl>
                                        <p:attrNameLst>
                                          <p:attrName>style.visibility</p:attrName>
                                        </p:attrNameLst>
                                      </p:cBhvr>
                                      <p:to>
                                        <p:strVal val="visible"/>
                                      </p:to>
                                    </p:set>
                                    <p:animEffect transition="in" filter="wipe(left)">
                                      <p:cBhvr>
                                        <p:cTn id="43"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6" grpId="1" animBg="1"/>
      <p:bldP spid="56" grpId="2" animBg="1"/>
      <p:bldP spid="57" grpId="0" animBg="1"/>
      <p:bldP spid="57" grpId="1" animBg="1"/>
      <p:bldP spid="57" grpId="2" animBg="1"/>
      <p:bldP spid="58" grpId="0" animBg="1"/>
      <p:bldP spid="58" grpId="1" animBg="1"/>
      <p:bldP spid="58" grpId="2" animBg="1"/>
      <p:bldP spid="62" grpId="0"/>
      <p:bldP spid="63" grpId="0"/>
      <p:bldP spid="64" grpId="0"/>
      <p:bldP spid="65" grpId="0"/>
      <p:bldP spid="66" grpId="0"/>
      <p:bldP spid="6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圆角矩形 4"/>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2094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四</a:t>
            </a:r>
          </a:p>
        </p:txBody>
      </p:sp>
      <p:cxnSp>
        <p:nvCxnSpPr>
          <p:cNvPr id="9" name="直接连接符 8"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文本框 4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406490" y="249845"/>
            <a:ext cx="3897221" cy="461665"/>
          </a:xfrm>
          <a:prstGeom prst="rect">
            <a:avLst/>
          </a:prstGeom>
          <a:noFill/>
        </p:spPr>
        <p:txBody>
          <a:bodyPr wrap="none" rtlCol="0">
            <a:spAutoFit/>
          </a:bodyPr>
          <a:lstStyle/>
          <a:p>
            <a:r>
              <a:rPr lang="zh-CN" altLang="en-US" sz="2400" b="1" dirty="0">
                <a:solidFill>
                  <a:srgbClr val="124062"/>
                </a:solidFill>
                <a:latin typeface="Arial Black" panose="020B0A04020102020204" pitchFamily="34" charset="0"/>
                <a:ea typeface="创艺简细圆" pitchFamily="2" charset="-122"/>
                <a:cs typeface="Kartika" panose="02020503030404060203" pitchFamily="18" charset="0"/>
              </a:rPr>
              <a:t>合同履行过程中的注意事项</a:t>
            </a:r>
          </a:p>
        </p:txBody>
      </p:sp>
      <p:grpSp>
        <p:nvGrpSpPr>
          <p:cNvPr id="12" name="组合 11"/>
          <p:cNvGrpSpPr/>
          <p:nvPr/>
        </p:nvGrpSpPr>
        <p:grpSpPr>
          <a:xfrm>
            <a:off x="1495386" y="1716520"/>
            <a:ext cx="8778914" cy="1275148"/>
            <a:chOff x="1944325" y="2791426"/>
            <a:chExt cx="6124943" cy="1275148"/>
          </a:xfrm>
        </p:grpSpPr>
        <p:sp>
          <p:nvSpPr>
            <p:cNvPr id="13" name="矩形: 圆角 4"/>
            <p:cNvSpPr/>
            <p:nvPr/>
          </p:nvSpPr>
          <p:spPr>
            <a:xfrm>
              <a:off x="1944325" y="2791426"/>
              <a:ext cx="906029" cy="1275148"/>
            </a:xfrm>
            <a:prstGeom prst="roundRect">
              <a:avLst/>
            </a:prstGeom>
            <a:solidFill>
              <a:srgbClr val="8CA7BE"/>
            </a:solidFill>
            <a:ln>
              <a:solidFill>
                <a:srgbClr val="124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0"/>
            <p:cNvSpPr/>
            <p:nvPr/>
          </p:nvSpPr>
          <p:spPr>
            <a:xfrm>
              <a:off x="7165483" y="2791426"/>
              <a:ext cx="903785" cy="1275148"/>
            </a:xfrm>
            <a:prstGeom prst="roundRect">
              <a:avLst/>
            </a:prstGeom>
            <a:solidFill>
              <a:schemeClr val="accent1">
                <a:lumMod val="20000"/>
                <a:lumOff val="80000"/>
              </a:schemeClr>
            </a:solidFill>
            <a:ln>
              <a:solidFill>
                <a:srgbClr val="124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1347857" y="3822206"/>
            <a:ext cx="9650343" cy="2353310"/>
            <a:chOff x="1798015" y="4670216"/>
            <a:chExt cx="6541109" cy="2353310"/>
          </a:xfrm>
        </p:grpSpPr>
        <p:sp>
          <p:nvSpPr>
            <p:cNvPr id="26" name="文本框 17"/>
            <p:cNvSpPr txBox="1"/>
            <p:nvPr/>
          </p:nvSpPr>
          <p:spPr>
            <a:xfrm>
              <a:off x="6832688" y="4670216"/>
              <a:ext cx="1506436" cy="2353310"/>
            </a:xfrm>
            <a:prstGeom prst="rect">
              <a:avLst/>
            </a:prstGeom>
            <a:noFill/>
          </p:spPr>
          <p:txBody>
            <a:bodyPr wrap="square" rtlCol="0">
              <a:spAutoFit/>
            </a:bodyPr>
            <a:lstStyle/>
            <a:p>
              <a:pPr algn="ctr">
                <a:lnSpc>
                  <a:spcPct val="150000"/>
                </a:lnSpc>
              </a:pPr>
              <a:r>
                <a:rPr lang="zh-CN" altLang="en-US" sz="1400" dirty="0">
                  <a:solidFill>
                    <a:schemeClr val="tx1">
                      <a:lumMod val="50000"/>
                      <a:lumOff val="50000"/>
                    </a:schemeClr>
                  </a:solidFill>
                  <a:latin typeface="微软雅黑" panose="020B0503020204020204" charset="-122"/>
                  <a:ea typeface="微软雅黑" panose="020B0503020204020204" charset="-122"/>
                </a:rPr>
                <a:t>◆ 合同履行过程中要对合同是否有可能出现违约有预判，当我方或对方出现违约后，尽快与法务部门或律师联系，争取在第一时间内做好应对的准备工作。</a:t>
              </a:r>
            </a:p>
          </p:txBody>
        </p:sp>
        <p:sp>
          <p:nvSpPr>
            <p:cNvPr id="22" name="文本框 23"/>
            <p:cNvSpPr txBox="1"/>
            <p:nvPr/>
          </p:nvSpPr>
          <p:spPr>
            <a:xfrm>
              <a:off x="1798015" y="4670216"/>
              <a:ext cx="1666622" cy="1708160"/>
            </a:xfrm>
            <a:prstGeom prst="rect">
              <a:avLst/>
            </a:prstGeom>
            <a:noFill/>
          </p:spPr>
          <p:txBody>
            <a:bodyPr wrap="square" rtlCol="0">
              <a:spAutoFit/>
            </a:bodyPr>
            <a:lstStyle/>
            <a:p>
              <a:pPr algn="ctr">
                <a:lnSpc>
                  <a:spcPct val="150000"/>
                </a:lnSpc>
              </a:pPr>
              <a:r>
                <a:rPr lang="zh-CN" altLang="en-US" sz="1200" dirty="0">
                  <a:solidFill>
                    <a:schemeClr val="tx1">
                      <a:lumMod val="50000"/>
                      <a:lumOff val="50000"/>
                    </a:schemeClr>
                  </a:solidFill>
                </a:rPr>
                <a:t>◆ </a:t>
              </a:r>
              <a:r>
                <a:rPr lang="zh-CN" altLang="en-US" sz="1400" dirty="0">
                  <a:solidFill>
                    <a:schemeClr val="tx1">
                      <a:lumMod val="50000"/>
                      <a:lumOff val="50000"/>
                    </a:schemeClr>
                  </a:solidFill>
                  <a:latin typeface="微软雅黑" panose="020B0503020204020204" charset="-122"/>
                  <a:ea typeface="微软雅黑" panose="020B0503020204020204" charset="-122"/>
                </a:rPr>
                <a:t>违约责任的承担方式主要有继续履行、采取补救措施、赔偿损失、支付违约金等。赔偿损失可以与继续履行和采取补救措施共同适用。</a:t>
              </a:r>
            </a:p>
          </p:txBody>
        </p:sp>
      </p:grpSp>
      <p:grpSp>
        <p:nvGrpSpPr>
          <p:cNvPr id="30" name="组合 29"/>
          <p:cNvGrpSpPr/>
          <p:nvPr/>
        </p:nvGrpSpPr>
        <p:grpSpPr>
          <a:xfrm>
            <a:off x="1854200" y="2019197"/>
            <a:ext cx="8051800" cy="669794"/>
            <a:chOff x="2392000" y="3121800"/>
            <a:chExt cx="5118990" cy="669794"/>
          </a:xfrm>
        </p:grpSpPr>
        <p:pic>
          <p:nvPicPr>
            <p:cNvPr id="31" name="图形 26" descr="便携式计算机"/>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92000" y="3121800"/>
              <a:ext cx="428177" cy="614400"/>
            </a:xfrm>
            <a:prstGeom prst="rect">
              <a:avLst/>
            </a:prstGeom>
          </p:spPr>
        </p:pic>
        <p:pic>
          <p:nvPicPr>
            <p:cNvPr id="33" name="图形 30" descr="智能手机"/>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99211" y="3177194"/>
              <a:ext cx="411779" cy="614400"/>
            </a:xfrm>
            <a:prstGeom prst="rect">
              <a:avLst/>
            </a:prstGeom>
          </p:spPr>
        </p:pic>
      </p:grpSp>
      <p:grpSp>
        <p:nvGrpSpPr>
          <p:cNvPr id="37" name="组合 36"/>
          <p:cNvGrpSpPr/>
          <p:nvPr/>
        </p:nvGrpSpPr>
        <p:grpSpPr>
          <a:xfrm>
            <a:off x="4386470" y="2310563"/>
            <a:ext cx="3419062" cy="3417908"/>
            <a:chOff x="4386470" y="1720624"/>
            <a:chExt cx="3419062" cy="3417908"/>
          </a:xfrm>
        </p:grpSpPr>
        <p:grpSp>
          <p:nvGrpSpPr>
            <p:cNvPr id="38" name="组合 37"/>
            <p:cNvGrpSpPr/>
            <p:nvPr/>
          </p:nvGrpSpPr>
          <p:grpSpPr>
            <a:xfrm>
              <a:off x="4386470" y="1720624"/>
              <a:ext cx="3419062" cy="3417908"/>
              <a:chOff x="4386470" y="1720624"/>
              <a:chExt cx="3419062" cy="3417908"/>
            </a:xfrm>
          </p:grpSpPr>
          <p:sp>
            <p:nvSpPr>
              <p:cNvPr id="42" name="任意多边形: 形状 2"/>
              <p:cNvSpPr/>
              <p:nvPr/>
            </p:nvSpPr>
            <p:spPr>
              <a:xfrm>
                <a:off x="6118860" y="1720624"/>
                <a:ext cx="1686672" cy="2677595"/>
              </a:xfrm>
              <a:custGeom>
                <a:avLst/>
                <a:gdLst>
                  <a:gd name="connsiteX0" fmla="*/ 0 w 1686672"/>
                  <a:gd name="connsiteY0" fmla="*/ 0 h 2677595"/>
                  <a:gd name="connsiteX1" fmla="*/ 151931 w 1686672"/>
                  <a:gd name="connsiteY1" fmla="*/ 7672 h 2677595"/>
                  <a:gd name="connsiteX2" fmla="*/ 1686672 w 1686672"/>
                  <a:gd name="connsiteY2" fmla="*/ 1708377 h 2677595"/>
                  <a:gd name="connsiteX3" fmla="*/ 1394711 w 1686672"/>
                  <a:gd name="connsiteY3" fmla="*/ 2664192 h 2677595"/>
                  <a:gd name="connsiteX4" fmla="*/ 1384689 w 1686672"/>
                  <a:gd name="connsiteY4" fmla="*/ 2677595 h 2677595"/>
                  <a:gd name="connsiteX5" fmla="*/ 464134 w 1686672"/>
                  <a:gd name="connsiteY5" fmla="*/ 2033015 h 2677595"/>
                  <a:gd name="connsiteX6" fmla="*/ 0 w 1686672"/>
                  <a:gd name="connsiteY6" fmla="*/ 1232785 h 2677595"/>
                  <a:gd name="connsiteX7" fmla="*/ 0 w 1686672"/>
                  <a:gd name="connsiteY7" fmla="*/ 0 h 267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6672" h="2677595">
                    <a:moveTo>
                      <a:pt x="0" y="0"/>
                    </a:moveTo>
                    <a:lnTo>
                      <a:pt x="151931" y="7672"/>
                    </a:lnTo>
                    <a:cubicBezTo>
                      <a:pt x="1013972" y="95217"/>
                      <a:pt x="1686672" y="823238"/>
                      <a:pt x="1686672" y="1708377"/>
                    </a:cubicBezTo>
                    <a:cubicBezTo>
                      <a:pt x="1686672" y="2062433"/>
                      <a:pt x="1579040" y="2391349"/>
                      <a:pt x="1394711" y="2664192"/>
                    </a:cubicBezTo>
                    <a:lnTo>
                      <a:pt x="1384689" y="2677595"/>
                    </a:lnTo>
                    <a:lnTo>
                      <a:pt x="464134" y="2033015"/>
                    </a:lnTo>
                    <a:lnTo>
                      <a:pt x="0" y="1232785"/>
                    </a:lnTo>
                    <a:lnTo>
                      <a:pt x="0" y="0"/>
                    </a:lnTo>
                    <a:close/>
                  </a:path>
                </a:pathLst>
              </a:custGeom>
              <a:noFill/>
              <a:ln>
                <a:solidFill>
                  <a:srgbClr val="124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形状 3"/>
              <p:cNvSpPr/>
              <p:nvPr/>
            </p:nvSpPr>
            <p:spPr>
              <a:xfrm>
                <a:off x="4386470" y="1720624"/>
                <a:ext cx="1686671" cy="2680875"/>
              </a:xfrm>
              <a:custGeom>
                <a:avLst/>
                <a:gdLst>
                  <a:gd name="connsiteX0" fmla="*/ 1686671 w 1686671"/>
                  <a:gd name="connsiteY0" fmla="*/ 0 h 2680875"/>
                  <a:gd name="connsiteX1" fmla="*/ 1686671 w 1686671"/>
                  <a:gd name="connsiteY1" fmla="*/ 1232783 h 2680875"/>
                  <a:gd name="connsiteX2" fmla="*/ 1217655 w 1686671"/>
                  <a:gd name="connsiteY2" fmla="*/ 2041432 h 2680875"/>
                  <a:gd name="connsiteX3" fmla="*/ 304436 w 1686671"/>
                  <a:gd name="connsiteY3" fmla="*/ 2680875 h 2680875"/>
                  <a:gd name="connsiteX4" fmla="*/ 291961 w 1686671"/>
                  <a:gd name="connsiteY4" fmla="*/ 2664192 h 2680875"/>
                  <a:gd name="connsiteX5" fmla="*/ 0 w 1686671"/>
                  <a:gd name="connsiteY5" fmla="*/ 1708377 h 2680875"/>
                  <a:gd name="connsiteX6" fmla="*/ 1534741 w 1686671"/>
                  <a:gd name="connsiteY6" fmla="*/ 7672 h 2680875"/>
                  <a:gd name="connsiteX7" fmla="*/ 1686671 w 1686671"/>
                  <a:gd name="connsiteY7" fmla="*/ 0 h 268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6671" h="2680875">
                    <a:moveTo>
                      <a:pt x="1686671" y="0"/>
                    </a:moveTo>
                    <a:lnTo>
                      <a:pt x="1686671" y="1232783"/>
                    </a:lnTo>
                    <a:lnTo>
                      <a:pt x="1217655" y="2041432"/>
                    </a:lnTo>
                    <a:lnTo>
                      <a:pt x="304436" y="2680875"/>
                    </a:lnTo>
                    <a:lnTo>
                      <a:pt x="291961" y="2664192"/>
                    </a:lnTo>
                    <a:cubicBezTo>
                      <a:pt x="107632" y="2391349"/>
                      <a:pt x="0" y="2062433"/>
                      <a:pt x="0" y="1708377"/>
                    </a:cubicBezTo>
                    <a:cubicBezTo>
                      <a:pt x="0" y="823238"/>
                      <a:pt x="672700" y="95217"/>
                      <a:pt x="1534741" y="7672"/>
                    </a:cubicBezTo>
                    <a:lnTo>
                      <a:pt x="1686671" y="0"/>
                    </a:lnTo>
                    <a:close/>
                  </a:path>
                </a:pathLst>
              </a:custGeom>
              <a:noFill/>
              <a:ln>
                <a:solidFill>
                  <a:srgbClr val="124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形状 4"/>
              <p:cNvSpPr/>
              <p:nvPr/>
            </p:nvSpPr>
            <p:spPr>
              <a:xfrm>
                <a:off x="4718299" y="3765103"/>
                <a:ext cx="2757857" cy="1373429"/>
              </a:xfrm>
              <a:custGeom>
                <a:avLst/>
                <a:gdLst>
                  <a:gd name="connsiteX0" fmla="*/ 961183 w 2757857"/>
                  <a:gd name="connsiteY0" fmla="*/ 0 h 1373429"/>
                  <a:gd name="connsiteX1" fmla="*/ 1801358 w 2757857"/>
                  <a:gd name="connsiteY1" fmla="*/ 0 h 1373429"/>
                  <a:gd name="connsiteX2" fmla="*/ 2757857 w 2757857"/>
                  <a:gd name="connsiteY2" fmla="*/ 669748 h 1373429"/>
                  <a:gd name="connsiteX3" fmla="*/ 2696859 w 2757857"/>
                  <a:gd name="connsiteY3" fmla="*/ 751319 h 1373429"/>
                  <a:gd name="connsiteX4" fmla="*/ 1377702 w 2757857"/>
                  <a:gd name="connsiteY4" fmla="*/ 1373429 h 1373429"/>
                  <a:gd name="connsiteX5" fmla="*/ 58545 w 2757857"/>
                  <a:gd name="connsiteY5" fmla="*/ 751319 h 1373429"/>
                  <a:gd name="connsiteX6" fmla="*/ 0 w 2757857"/>
                  <a:gd name="connsiteY6" fmla="*/ 673028 h 1373429"/>
                  <a:gd name="connsiteX7" fmla="*/ 961183 w 2757857"/>
                  <a:gd name="connsiteY7" fmla="*/ 0 h 137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7857" h="1373429">
                    <a:moveTo>
                      <a:pt x="961183" y="0"/>
                    </a:moveTo>
                    <a:lnTo>
                      <a:pt x="1801358" y="0"/>
                    </a:lnTo>
                    <a:lnTo>
                      <a:pt x="2757857" y="669748"/>
                    </a:lnTo>
                    <a:lnTo>
                      <a:pt x="2696859" y="751319"/>
                    </a:lnTo>
                    <a:cubicBezTo>
                      <a:pt x="2383306" y="1131257"/>
                      <a:pt x="1908785" y="1373429"/>
                      <a:pt x="1377702" y="1373429"/>
                    </a:cubicBezTo>
                    <a:cubicBezTo>
                      <a:pt x="846619" y="1373429"/>
                      <a:pt x="372098" y="1131257"/>
                      <a:pt x="58545" y="751319"/>
                    </a:cubicBezTo>
                    <a:lnTo>
                      <a:pt x="0" y="673028"/>
                    </a:lnTo>
                    <a:lnTo>
                      <a:pt x="961183" y="0"/>
                    </a:lnTo>
                    <a:close/>
                  </a:path>
                </a:pathLst>
              </a:custGeom>
              <a:noFill/>
              <a:ln>
                <a:solidFill>
                  <a:srgbClr val="124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9" name="图形 5" descr="从云中下载"/>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44277" y="2602221"/>
              <a:ext cx="914400" cy="914400"/>
            </a:xfrm>
            <a:prstGeom prst="rect">
              <a:avLst/>
            </a:prstGeom>
          </p:spPr>
        </p:pic>
        <p:pic>
          <p:nvPicPr>
            <p:cNvPr id="40" name="图形 6" descr="链接"/>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80756" y="4055166"/>
              <a:ext cx="914400" cy="914400"/>
            </a:xfrm>
            <a:prstGeom prst="rect">
              <a:avLst/>
            </a:prstGeom>
          </p:spPr>
        </p:pic>
        <p:pic>
          <p:nvPicPr>
            <p:cNvPr id="41" name="图形 7" descr="发送"/>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430948" y="2514600"/>
              <a:ext cx="914400" cy="9144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par>
                                <p:cTn id="11" presetID="42"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par>
                                <p:cTn id="16" presetID="21" presetClass="entr" presetSubtype="1" fill="hold"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heel(1)">
                                      <p:cBhvr>
                                        <p:cTn id="18"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圆角矩形 4"/>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2094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四</a:t>
            </a:r>
          </a:p>
        </p:txBody>
      </p:sp>
      <p:cxnSp>
        <p:nvCxnSpPr>
          <p:cNvPr id="9" name="直接连接符 8"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文本框 4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406490" y="249845"/>
            <a:ext cx="3897221" cy="461665"/>
          </a:xfrm>
          <a:prstGeom prst="rect">
            <a:avLst/>
          </a:prstGeom>
          <a:noFill/>
        </p:spPr>
        <p:txBody>
          <a:bodyPr wrap="none" rtlCol="0">
            <a:spAutoFit/>
          </a:bodyPr>
          <a:lstStyle/>
          <a:p>
            <a:r>
              <a:rPr lang="zh-CN" altLang="en-US" sz="2400" b="1" dirty="0">
                <a:solidFill>
                  <a:srgbClr val="124062"/>
                </a:solidFill>
                <a:latin typeface="Arial Black" panose="020B0A04020102020204" pitchFamily="34" charset="0"/>
                <a:ea typeface="创艺简细圆" pitchFamily="2" charset="-122"/>
                <a:cs typeface="Kartika" panose="02020503030404060203" pitchFamily="18" charset="0"/>
              </a:rPr>
              <a:t>合同履行过程中的注意事项</a:t>
            </a:r>
          </a:p>
        </p:txBody>
      </p:sp>
      <p:grpSp>
        <p:nvGrpSpPr>
          <p:cNvPr id="31" name="组合 30"/>
          <p:cNvGrpSpPr/>
          <p:nvPr/>
        </p:nvGrpSpPr>
        <p:grpSpPr>
          <a:xfrm>
            <a:off x="5683045" y="2065269"/>
            <a:ext cx="825910" cy="3856705"/>
            <a:chOff x="5683045" y="2065269"/>
            <a:chExt cx="825910" cy="3856705"/>
          </a:xfrm>
        </p:grpSpPr>
        <p:sp>
          <p:nvSpPr>
            <p:cNvPr id="32" name="矩形: 圆角 11"/>
            <p:cNvSpPr/>
            <p:nvPr/>
          </p:nvSpPr>
          <p:spPr>
            <a:xfrm>
              <a:off x="5683045" y="2065269"/>
              <a:ext cx="825910" cy="825910"/>
            </a:xfrm>
            <a:prstGeom prst="roundRect">
              <a:avLst/>
            </a:prstGeom>
            <a:noFill/>
            <a:ln>
              <a:solidFill>
                <a:srgbClr val="124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124062"/>
                  </a:solidFill>
                </a:rPr>
                <a:t>01</a:t>
              </a:r>
              <a:endParaRPr lang="zh-CN" altLang="en-US" sz="3600" dirty="0">
                <a:solidFill>
                  <a:srgbClr val="124062"/>
                </a:solidFill>
              </a:endParaRPr>
            </a:p>
          </p:txBody>
        </p:sp>
        <p:sp>
          <p:nvSpPr>
            <p:cNvPr id="33" name="矩形: 圆角 12"/>
            <p:cNvSpPr/>
            <p:nvPr/>
          </p:nvSpPr>
          <p:spPr>
            <a:xfrm>
              <a:off x="5683045" y="3075534"/>
              <a:ext cx="825910" cy="825910"/>
            </a:xfrm>
            <a:prstGeom prst="roundRect">
              <a:avLst/>
            </a:prstGeom>
            <a:noFill/>
            <a:ln>
              <a:solidFill>
                <a:srgbClr val="124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124062"/>
                  </a:solidFill>
                </a:rPr>
                <a:t>02</a:t>
              </a:r>
              <a:endParaRPr lang="zh-CN" altLang="en-US" sz="3600" dirty="0">
                <a:solidFill>
                  <a:srgbClr val="124062"/>
                </a:solidFill>
              </a:endParaRPr>
            </a:p>
          </p:txBody>
        </p:sp>
        <p:sp>
          <p:nvSpPr>
            <p:cNvPr id="34" name="矩形: 圆角 13"/>
            <p:cNvSpPr/>
            <p:nvPr/>
          </p:nvSpPr>
          <p:spPr>
            <a:xfrm>
              <a:off x="5683045" y="4085799"/>
              <a:ext cx="825910" cy="825910"/>
            </a:xfrm>
            <a:prstGeom prst="roundRect">
              <a:avLst/>
            </a:prstGeom>
            <a:noFill/>
            <a:ln>
              <a:solidFill>
                <a:srgbClr val="124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124062"/>
                  </a:solidFill>
                </a:rPr>
                <a:t>03</a:t>
              </a:r>
              <a:endParaRPr lang="zh-CN" altLang="en-US" sz="3600" dirty="0">
                <a:solidFill>
                  <a:srgbClr val="124062"/>
                </a:solidFill>
              </a:endParaRPr>
            </a:p>
          </p:txBody>
        </p:sp>
        <p:sp>
          <p:nvSpPr>
            <p:cNvPr id="35" name="矩形: 圆角 14"/>
            <p:cNvSpPr/>
            <p:nvPr/>
          </p:nvSpPr>
          <p:spPr>
            <a:xfrm>
              <a:off x="5683045" y="5096064"/>
              <a:ext cx="825910" cy="825910"/>
            </a:xfrm>
            <a:prstGeom prst="roundRect">
              <a:avLst/>
            </a:prstGeom>
            <a:noFill/>
            <a:ln>
              <a:solidFill>
                <a:srgbClr val="124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124062"/>
                  </a:solidFill>
                </a:rPr>
                <a:t>04</a:t>
              </a:r>
              <a:endParaRPr lang="zh-CN" altLang="en-US" sz="3600" dirty="0">
                <a:solidFill>
                  <a:srgbClr val="124062"/>
                </a:solidFill>
              </a:endParaRPr>
            </a:p>
          </p:txBody>
        </p:sp>
      </p:grpSp>
      <p:sp>
        <p:nvSpPr>
          <p:cNvPr id="38" name="文本框 16"/>
          <p:cNvSpPr txBox="1"/>
          <p:nvPr/>
        </p:nvSpPr>
        <p:spPr>
          <a:xfrm>
            <a:off x="6711854" y="2065269"/>
            <a:ext cx="3887320" cy="1477328"/>
          </a:xfrm>
          <a:prstGeom prst="rect">
            <a:avLst/>
          </a:prstGeom>
          <a:noFill/>
        </p:spPr>
        <p:txBody>
          <a:bodyPr wrap="square" rtlCol="0">
            <a:spAutoFit/>
          </a:bodyPr>
          <a:lstStyle/>
          <a:p>
            <a:pPr marL="171450" indent="-171450">
              <a:lnSpc>
                <a:spcPct val="150000"/>
              </a:lnSpc>
              <a:buFont typeface="Wingdings" panose="05000000000000000000" pitchFamily="2" charset="2"/>
              <a:buChar char="Ø"/>
            </a:pPr>
            <a:r>
              <a:rPr lang="zh-CN" altLang="en-US" sz="1200" dirty="0">
                <a:solidFill>
                  <a:schemeClr val="tx1">
                    <a:lumMod val="50000"/>
                    <a:lumOff val="50000"/>
                  </a:schemeClr>
                </a:solidFill>
                <a:latin typeface="微软雅黑" panose="020B0503020204020204" charset="-122"/>
                <a:ea typeface="微软雅黑" panose="020B0503020204020204" charset="-122"/>
              </a:rPr>
              <a:t>未及时通知送达或者通知送达方式不当，引起的法律后果是通知不发生法律效力。例如：标的物的数量或者质量不符合约定，买受人未在合同约定期间通知出卖人的视为符合约定；催款函件未及时送达对方，不发生中断诉讼时效的法律效力。</a:t>
            </a:r>
            <a:endParaRPr lang="en-US" altLang="zh-CN" sz="1200" dirty="0">
              <a:solidFill>
                <a:schemeClr val="tx1">
                  <a:lumMod val="50000"/>
                  <a:lumOff val="50000"/>
                </a:schemeClr>
              </a:solidFill>
              <a:latin typeface="微软雅黑" panose="020B0503020204020204" charset="-122"/>
              <a:ea typeface="微软雅黑" panose="020B0503020204020204" charset="-122"/>
            </a:endParaRPr>
          </a:p>
        </p:txBody>
      </p:sp>
      <p:sp>
        <p:nvSpPr>
          <p:cNvPr id="41" name="文本框 36"/>
          <p:cNvSpPr txBox="1"/>
          <p:nvPr/>
        </p:nvSpPr>
        <p:spPr>
          <a:xfrm>
            <a:off x="6711854" y="4064844"/>
            <a:ext cx="4192120" cy="1477328"/>
          </a:xfrm>
          <a:prstGeom prst="rect">
            <a:avLst/>
          </a:prstGeom>
          <a:noFill/>
        </p:spPr>
        <p:txBody>
          <a:bodyPr wrap="square" rtlCol="0">
            <a:spAutoFit/>
          </a:bodyPr>
          <a:lstStyle/>
          <a:p>
            <a:pPr marL="171450" indent="-171450">
              <a:lnSpc>
                <a:spcPct val="150000"/>
              </a:lnSpc>
              <a:buFont typeface="Wingdings" panose="05000000000000000000" pitchFamily="2" charset="2"/>
              <a:buChar char="Ø"/>
            </a:pPr>
            <a:r>
              <a:rPr lang="zh-CN" altLang="en-US" sz="1200" dirty="0">
                <a:solidFill>
                  <a:schemeClr val="tx1">
                    <a:lumMod val="50000"/>
                    <a:lumOff val="50000"/>
                  </a:schemeClr>
                </a:solidFill>
                <a:latin typeface="微软雅黑" panose="020B0503020204020204" charset="-122"/>
                <a:ea typeface="微软雅黑" panose="020B0503020204020204" charset="-122"/>
              </a:rPr>
              <a:t>当交易对方为</a:t>
            </a:r>
            <a:r>
              <a:rPr lang="en-US" altLang="zh-CN" sz="1200" dirty="0">
                <a:solidFill>
                  <a:schemeClr val="tx1">
                    <a:lumMod val="50000"/>
                    <a:lumOff val="50000"/>
                  </a:schemeClr>
                </a:solidFill>
                <a:latin typeface="微软雅黑" panose="020B0503020204020204" charset="-122"/>
                <a:ea typeface="微软雅黑" panose="020B0503020204020204" charset="-122"/>
              </a:rPr>
              <a:t>2</a:t>
            </a:r>
            <a:r>
              <a:rPr lang="zh-CN" altLang="en-US" sz="1200" dirty="0">
                <a:solidFill>
                  <a:schemeClr val="tx1">
                    <a:lumMod val="50000"/>
                    <a:lumOff val="50000"/>
                  </a:schemeClr>
                </a:solidFill>
                <a:latin typeface="微软雅黑" panose="020B0503020204020204" charset="-122"/>
                <a:ea typeface="微软雅黑" panose="020B0503020204020204" charset="-122"/>
              </a:rPr>
              <a:t>人以上，尤其该等当事人之间存在关联公司或其他密切关系时，合同中最好注明通知送达对方任何一方即视为通知送达所有交易对方，避免因地址不明、信息不畅导致的延误或因客观原因无法逐一送达而导致的通知送达无效。</a:t>
            </a:r>
            <a:endParaRPr lang="en-US" altLang="zh-CN" sz="1200" dirty="0">
              <a:solidFill>
                <a:schemeClr val="tx1">
                  <a:lumMod val="50000"/>
                  <a:lumOff val="50000"/>
                </a:schemeClr>
              </a:solidFill>
              <a:latin typeface="微软雅黑" panose="020B0503020204020204" charset="-122"/>
              <a:ea typeface="微软雅黑" panose="020B0503020204020204" charset="-122"/>
            </a:endParaRPr>
          </a:p>
        </p:txBody>
      </p:sp>
      <p:sp>
        <p:nvSpPr>
          <p:cNvPr id="44" name="文本框 37"/>
          <p:cNvSpPr txBox="1"/>
          <p:nvPr/>
        </p:nvSpPr>
        <p:spPr>
          <a:xfrm>
            <a:off x="1376516" y="3075534"/>
            <a:ext cx="4103630" cy="1477328"/>
          </a:xfrm>
          <a:prstGeom prst="rect">
            <a:avLst/>
          </a:prstGeom>
          <a:noFill/>
        </p:spPr>
        <p:txBody>
          <a:bodyPr wrap="square" rtlCol="0">
            <a:spAutoFit/>
          </a:bodyPr>
          <a:lstStyle/>
          <a:p>
            <a:pPr marL="171450" indent="-171450" algn="r">
              <a:lnSpc>
                <a:spcPct val="150000"/>
              </a:lnSpc>
              <a:buFont typeface="Wingdings" panose="05000000000000000000" pitchFamily="2" charset="2"/>
              <a:buChar char="Ø"/>
            </a:pPr>
            <a:r>
              <a:rPr lang="zh-CN" altLang="en-US" sz="1200" dirty="0">
                <a:solidFill>
                  <a:schemeClr val="tx1">
                    <a:lumMod val="50000"/>
                    <a:lumOff val="50000"/>
                  </a:schemeClr>
                </a:solidFill>
                <a:latin typeface="微软雅黑" panose="020B0503020204020204" charset="-122"/>
                <a:ea typeface="微软雅黑" panose="020B0503020204020204" charset="-122"/>
              </a:rPr>
              <a:t>建议合同中明确双方文件的送达地址，并约定地址变更的处理条款，避免将来无法送达（例如，约定“双方确认各自地址为合同开头所示，一方地址变更应书面通知对方，否则视为未变更，按照未变更地址发出的书面函件，自发出之日起</a:t>
            </a:r>
            <a:r>
              <a:rPr lang="en-US" altLang="zh-CN" sz="1200" dirty="0">
                <a:solidFill>
                  <a:schemeClr val="tx1">
                    <a:lumMod val="50000"/>
                    <a:lumOff val="50000"/>
                  </a:schemeClr>
                </a:solidFill>
                <a:latin typeface="微软雅黑" panose="020B0503020204020204" charset="-122"/>
                <a:ea typeface="微软雅黑" panose="020B0503020204020204" charset="-122"/>
              </a:rPr>
              <a:t>5</a:t>
            </a:r>
            <a:r>
              <a:rPr lang="zh-CN" altLang="en-US" sz="1200" dirty="0">
                <a:solidFill>
                  <a:schemeClr val="tx1">
                    <a:lumMod val="50000"/>
                    <a:lumOff val="50000"/>
                  </a:schemeClr>
                </a:solidFill>
                <a:latin typeface="微软雅黑" panose="020B0503020204020204" charset="-122"/>
                <a:ea typeface="微软雅黑" panose="020B0503020204020204" charset="-122"/>
              </a:rPr>
              <a:t>日视为对方已收悉”等内容）。</a:t>
            </a:r>
            <a:endParaRPr lang="en-US" altLang="zh-CN" sz="1200" dirty="0">
              <a:solidFill>
                <a:schemeClr val="tx1">
                  <a:lumMod val="50000"/>
                  <a:lumOff val="50000"/>
                </a:schemeClr>
              </a:solidFill>
              <a:latin typeface="微软雅黑" panose="020B0503020204020204" charset="-122"/>
              <a:ea typeface="微软雅黑" panose="020B0503020204020204" charset="-122"/>
            </a:endParaRPr>
          </a:p>
        </p:txBody>
      </p:sp>
      <p:sp>
        <p:nvSpPr>
          <p:cNvPr id="47" name="文本框 38"/>
          <p:cNvSpPr txBox="1"/>
          <p:nvPr/>
        </p:nvSpPr>
        <p:spPr>
          <a:xfrm>
            <a:off x="1562990" y="5096064"/>
            <a:ext cx="3917156" cy="1200329"/>
          </a:xfrm>
          <a:prstGeom prst="rect">
            <a:avLst/>
          </a:prstGeom>
          <a:noFill/>
        </p:spPr>
        <p:txBody>
          <a:bodyPr wrap="square" rtlCol="0">
            <a:spAutoFit/>
          </a:bodyPr>
          <a:lstStyle/>
          <a:p>
            <a:pPr marL="171450" indent="-171450" algn="r">
              <a:lnSpc>
                <a:spcPct val="150000"/>
              </a:lnSpc>
              <a:buFont typeface="Wingdings" panose="05000000000000000000" pitchFamily="2" charset="2"/>
              <a:buChar char="Ø"/>
            </a:pPr>
            <a:r>
              <a:rPr lang="zh-CN" altLang="en-US" sz="1200" dirty="0">
                <a:solidFill>
                  <a:schemeClr val="tx1">
                    <a:lumMod val="50000"/>
                    <a:lumOff val="50000"/>
                  </a:schemeClr>
                </a:solidFill>
                <a:latin typeface="微软雅黑" panose="020B0503020204020204" charset="-122"/>
                <a:ea typeface="微软雅黑" panose="020B0503020204020204" charset="-122"/>
              </a:rPr>
              <a:t>重要文件（催款函、解除通知等产生法律后果的文件）建议通过邮局</a:t>
            </a:r>
            <a:r>
              <a:rPr lang="en-US" altLang="zh-CN" sz="1200" dirty="0">
                <a:solidFill>
                  <a:schemeClr val="tx1">
                    <a:lumMod val="50000"/>
                    <a:lumOff val="50000"/>
                  </a:schemeClr>
                </a:solidFill>
                <a:latin typeface="微软雅黑" panose="020B0503020204020204" charset="-122"/>
                <a:ea typeface="微软雅黑" panose="020B0503020204020204" charset="-122"/>
              </a:rPr>
              <a:t>EMS</a:t>
            </a:r>
            <a:r>
              <a:rPr lang="zh-CN" altLang="en-US" sz="1200" dirty="0">
                <a:solidFill>
                  <a:schemeClr val="tx1">
                    <a:lumMod val="50000"/>
                    <a:lumOff val="50000"/>
                  </a:schemeClr>
                </a:solidFill>
                <a:latin typeface="微软雅黑" panose="020B0503020204020204" charset="-122"/>
                <a:ea typeface="微软雅黑" panose="020B0503020204020204" charset="-122"/>
              </a:rPr>
              <a:t>投递，信封上注明文书内容及件数，并保留邮局回执单及网上查询的投递单。另外，重要文书可公证送达，以固化证据，减少争议。</a:t>
            </a:r>
            <a:endParaRPr lang="en-US" altLang="zh-CN" sz="1200" dirty="0">
              <a:solidFill>
                <a:schemeClr val="tx1">
                  <a:lumMod val="50000"/>
                  <a:lumOff val="50000"/>
                </a:schemeClr>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600"/>
                                        <p:tgtEl>
                                          <p:spTgt spid="38"/>
                                        </p:tgtEl>
                                      </p:cBhvr>
                                    </p:animEffect>
                                    <p:anim calcmode="lin" valueType="num">
                                      <p:cBhvr>
                                        <p:cTn id="13" dur="600" fill="hold"/>
                                        <p:tgtEl>
                                          <p:spTgt spid="38"/>
                                        </p:tgtEl>
                                        <p:attrNameLst>
                                          <p:attrName>ppt_x</p:attrName>
                                        </p:attrNameLst>
                                      </p:cBhvr>
                                      <p:tavLst>
                                        <p:tav tm="0">
                                          <p:val>
                                            <p:strVal val="#ppt_x"/>
                                          </p:val>
                                        </p:tav>
                                        <p:tav tm="100000">
                                          <p:val>
                                            <p:strVal val="#ppt_x"/>
                                          </p:val>
                                        </p:tav>
                                      </p:tavLst>
                                    </p:anim>
                                    <p:anim calcmode="lin" valueType="num">
                                      <p:cBhvr>
                                        <p:cTn id="14" dur="600" fill="hold"/>
                                        <p:tgtEl>
                                          <p:spTgt spid="38"/>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600"/>
                                        <p:tgtEl>
                                          <p:spTgt spid="44"/>
                                        </p:tgtEl>
                                      </p:cBhvr>
                                    </p:animEffect>
                                    <p:anim calcmode="lin" valueType="num">
                                      <p:cBhvr>
                                        <p:cTn id="19" dur="600" fill="hold"/>
                                        <p:tgtEl>
                                          <p:spTgt spid="44"/>
                                        </p:tgtEl>
                                        <p:attrNameLst>
                                          <p:attrName>ppt_x</p:attrName>
                                        </p:attrNameLst>
                                      </p:cBhvr>
                                      <p:tavLst>
                                        <p:tav tm="0">
                                          <p:val>
                                            <p:strVal val="#ppt_x"/>
                                          </p:val>
                                        </p:tav>
                                        <p:tav tm="100000">
                                          <p:val>
                                            <p:strVal val="#ppt_x"/>
                                          </p:val>
                                        </p:tav>
                                      </p:tavLst>
                                    </p:anim>
                                    <p:anim calcmode="lin" valueType="num">
                                      <p:cBhvr>
                                        <p:cTn id="20" dur="600" fill="hold"/>
                                        <p:tgtEl>
                                          <p:spTgt spid="44"/>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600"/>
                                        <p:tgtEl>
                                          <p:spTgt spid="41"/>
                                        </p:tgtEl>
                                      </p:cBhvr>
                                    </p:animEffect>
                                    <p:anim calcmode="lin" valueType="num">
                                      <p:cBhvr>
                                        <p:cTn id="25" dur="600" fill="hold"/>
                                        <p:tgtEl>
                                          <p:spTgt spid="41"/>
                                        </p:tgtEl>
                                        <p:attrNameLst>
                                          <p:attrName>ppt_x</p:attrName>
                                        </p:attrNameLst>
                                      </p:cBhvr>
                                      <p:tavLst>
                                        <p:tav tm="0">
                                          <p:val>
                                            <p:strVal val="#ppt_x"/>
                                          </p:val>
                                        </p:tav>
                                        <p:tav tm="100000">
                                          <p:val>
                                            <p:strVal val="#ppt_x"/>
                                          </p:val>
                                        </p:tav>
                                      </p:tavLst>
                                    </p:anim>
                                    <p:anim calcmode="lin" valueType="num">
                                      <p:cBhvr>
                                        <p:cTn id="26" dur="600" fill="hold"/>
                                        <p:tgtEl>
                                          <p:spTgt spid="41"/>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anim calcmode="lin" valueType="num">
                                      <p:cBhvr>
                                        <p:cTn id="31" dur="500" fill="hold"/>
                                        <p:tgtEl>
                                          <p:spTgt spid="47"/>
                                        </p:tgtEl>
                                        <p:attrNameLst>
                                          <p:attrName>ppt_x</p:attrName>
                                        </p:attrNameLst>
                                      </p:cBhvr>
                                      <p:tavLst>
                                        <p:tav tm="0">
                                          <p:val>
                                            <p:strVal val="#ppt_x"/>
                                          </p:val>
                                        </p:tav>
                                        <p:tav tm="100000">
                                          <p:val>
                                            <p:strVal val="#ppt_x"/>
                                          </p:val>
                                        </p:tav>
                                      </p:tavLst>
                                    </p:anim>
                                    <p:anim calcmode="lin" valueType="num">
                                      <p:cBhvr>
                                        <p:cTn id="32" dur="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1" grpId="0"/>
      <p:bldP spid="44" grpId="0"/>
      <p:bldP spid="4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圆角矩形 4"/>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2094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四</a:t>
            </a:r>
          </a:p>
        </p:txBody>
      </p:sp>
      <p:cxnSp>
        <p:nvCxnSpPr>
          <p:cNvPr id="9" name="直接连接符 8"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文本框 4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406490" y="249845"/>
            <a:ext cx="3897221" cy="461665"/>
          </a:xfrm>
          <a:prstGeom prst="rect">
            <a:avLst/>
          </a:prstGeom>
          <a:noFill/>
        </p:spPr>
        <p:txBody>
          <a:bodyPr wrap="none" rtlCol="0">
            <a:spAutoFit/>
          </a:bodyPr>
          <a:lstStyle/>
          <a:p>
            <a:r>
              <a:rPr lang="zh-CN" altLang="en-US" sz="2400" b="1" dirty="0">
                <a:solidFill>
                  <a:srgbClr val="124062"/>
                </a:solidFill>
                <a:latin typeface="Arial Black" panose="020B0A04020102020204" pitchFamily="34" charset="0"/>
                <a:ea typeface="创艺简细圆" pitchFamily="2" charset="-122"/>
                <a:cs typeface="Kartika" panose="02020503030404060203" pitchFamily="18" charset="0"/>
              </a:rPr>
              <a:t>合同履行过程中的注意事项</a:t>
            </a:r>
          </a:p>
        </p:txBody>
      </p:sp>
      <p:sp>
        <p:nvSpPr>
          <p:cNvPr id="12" name="Shape 1319"/>
          <p:cNvSpPr/>
          <p:nvPr/>
        </p:nvSpPr>
        <p:spPr>
          <a:xfrm>
            <a:off x="839876" y="4762058"/>
            <a:ext cx="2347117" cy="147850"/>
          </a:xfrm>
          <a:prstGeom prst="rect">
            <a:avLst/>
          </a:prstGeom>
          <a:solidFill>
            <a:srgbClr val="124062"/>
          </a:solidFill>
          <a:ln>
            <a:noFill/>
          </a:ln>
        </p:spPr>
        <p:txBody>
          <a:bodyPr lIns="91425" tIns="45700" rIns="91425" bIns="45700" anchor="ctr" anchorCtr="0">
            <a:noAutofit/>
          </a:bodyPr>
          <a:lstStyle/>
          <a:p>
            <a:pPr marL="0" marR="0" lvl="0" indent="0" algn="ctr" rtl="0">
              <a:spcBef>
                <a:spcPts val="0"/>
              </a:spcBef>
              <a:buNone/>
            </a:pPr>
            <a:endParaRPr sz="1000">
              <a:solidFill>
                <a:schemeClr val="lt1"/>
              </a:solidFill>
              <a:latin typeface="Montserrat" panose="02000505000000020004"/>
              <a:ea typeface="Montserrat" panose="02000505000000020004"/>
              <a:cs typeface="Montserrat" panose="02000505000000020004"/>
              <a:sym typeface="Montserrat" panose="02000505000000020004"/>
            </a:endParaRPr>
          </a:p>
        </p:txBody>
      </p:sp>
      <p:sp>
        <p:nvSpPr>
          <p:cNvPr id="13" name="Shape 1323"/>
          <p:cNvSpPr txBox="1"/>
          <p:nvPr/>
        </p:nvSpPr>
        <p:spPr>
          <a:xfrm>
            <a:off x="970469" y="4125131"/>
            <a:ext cx="2043023" cy="236918"/>
          </a:xfrm>
          <a:prstGeom prst="rect">
            <a:avLst/>
          </a:prstGeom>
          <a:noFill/>
          <a:ln>
            <a:noFill/>
          </a:ln>
        </p:spPr>
        <p:txBody>
          <a:bodyPr lIns="91425" tIns="45700" rIns="91425" bIns="45700" anchor="t" anchorCtr="0">
            <a:noAutofit/>
          </a:bodyPr>
          <a:lstStyle/>
          <a:p>
            <a:pPr lvl="0">
              <a:buSzPct val="25000"/>
            </a:pPr>
            <a:r>
              <a:rPr lang="zh-CN" altLang="en-US" sz="1400" b="1" dirty="0">
                <a:solidFill>
                  <a:schemeClr val="dk2"/>
                </a:solidFill>
                <a:latin typeface="Montserrat" panose="02000505000000020004"/>
                <a:ea typeface="Montserrat" panose="02000505000000020004"/>
                <a:cs typeface="Montserrat" panose="02000505000000020004"/>
                <a:sym typeface="Montserrat" panose="02000505000000020004"/>
              </a:rPr>
              <a:t>◆ 证据保留的重要性</a:t>
            </a:r>
            <a:endParaRPr lang="en-US" sz="1000" b="1" dirty="0">
              <a:solidFill>
                <a:schemeClr val="dk2"/>
              </a:solidFill>
              <a:latin typeface="Montserrat" panose="02000505000000020004"/>
              <a:ea typeface="Montserrat" panose="02000505000000020004"/>
              <a:cs typeface="Montserrat" panose="02000505000000020004"/>
              <a:sym typeface="Montserrat" panose="02000505000000020004"/>
            </a:endParaRPr>
          </a:p>
        </p:txBody>
      </p:sp>
      <p:sp>
        <p:nvSpPr>
          <p:cNvPr id="14" name="Shape 1324"/>
          <p:cNvSpPr txBox="1"/>
          <p:nvPr/>
        </p:nvSpPr>
        <p:spPr>
          <a:xfrm>
            <a:off x="839876" y="4324662"/>
            <a:ext cx="1524163" cy="45099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dirty="0">
                <a:solidFill>
                  <a:schemeClr val="dk2"/>
                </a:solidFill>
                <a:latin typeface="Montserrat" panose="02000505000000020004"/>
                <a:ea typeface="Montserrat" panose="02000505000000020004"/>
                <a:cs typeface="Montserrat" panose="02000505000000020004"/>
                <a:sym typeface="Montserrat" panose="02000505000000020004"/>
              </a:rPr>
              <a:t>STAGE</a:t>
            </a:r>
          </a:p>
          <a:p>
            <a:pPr marL="0" marR="0" lvl="0" indent="0" algn="l" rtl="0">
              <a:spcBef>
                <a:spcPts val="0"/>
              </a:spcBef>
              <a:buSzPct val="25000"/>
              <a:buNone/>
            </a:pPr>
            <a:r>
              <a:rPr lang="en-US" sz="1600" dirty="0">
                <a:solidFill>
                  <a:schemeClr val="dk2"/>
                </a:solidFill>
                <a:latin typeface="Montserrat" panose="02000505000000020004"/>
                <a:ea typeface="Montserrat" panose="02000505000000020004"/>
                <a:cs typeface="Montserrat" panose="02000505000000020004"/>
                <a:sym typeface="Montserrat" panose="02000505000000020004"/>
              </a:rPr>
              <a:t> A</a:t>
            </a:r>
          </a:p>
        </p:txBody>
      </p:sp>
      <p:sp>
        <p:nvSpPr>
          <p:cNvPr id="15" name="Shape 1325"/>
          <p:cNvSpPr txBox="1"/>
          <p:nvPr/>
        </p:nvSpPr>
        <p:spPr>
          <a:xfrm>
            <a:off x="839876" y="5019976"/>
            <a:ext cx="2347117" cy="1659120"/>
          </a:xfrm>
          <a:prstGeom prst="rect">
            <a:avLst/>
          </a:prstGeom>
          <a:noFill/>
          <a:ln>
            <a:noFill/>
          </a:ln>
        </p:spPr>
        <p:txBody>
          <a:bodyPr lIns="91425" tIns="45700" rIns="91425" bIns="45700" anchor="t" anchorCtr="0">
            <a:noAutofit/>
          </a:bodyPr>
          <a:lstStyle/>
          <a:p>
            <a:pPr marL="0" lvl="1">
              <a:lnSpc>
                <a:spcPct val="167000"/>
              </a:lnSpc>
              <a:buSzPct val="25000"/>
            </a:pPr>
            <a:r>
              <a:rPr lang="zh-CN" altLang="en-US" sz="1000" dirty="0">
                <a:solidFill>
                  <a:schemeClr val="dk1"/>
                </a:solidFill>
                <a:latin typeface="微软雅黑" panose="020B0503020204020204" charset="-122"/>
                <a:ea typeface="微软雅黑" panose="020B0503020204020204" charset="-122"/>
                <a:cs typeface="Montserrat" panose="02000505000000020004"/>
                <a:sym typeface="Montserrat" panose="02000505000000020004"/>
              </a:rPr>
              <a:t>在诉讼和仲裁中，有力的证据对于胜诉的作用是不言而喻的；在合同履行过程中，保留证据可以对对方产生一种迫使其如约履行的压力，减低违约风险。因此，在合同履行环节应当重视证据保留工作。</a:t>
            </a:r>
            <a:endParaRPr lang="en-US" sz="1000" dirty="0">
              <a:solidFill>
                <a:schemeClr val="dk1"/>
              </a:solidFill>
              <a:latin typeface="微软雅黑" panose="020B0503020204020204" charset="-122"/>
              <a:ea typeface="微软雅黑" panose="020B0503020204020204" charset="-122"/>
              <a:cs typeface="Montserrat" panose="02000505000000020004"/>
              <a:sym typeface="Montserrat" panose="02000505000000020004"/>
            </a:endParaRPr>
          </a:p>
        </p:txBody>
      </p:sp>
      <p:sp>
        <p:nvSpPr>
          <p:cNvPr id="16" name="Shape 1320"/>
          <p:cNvSpPr/>
          <p:nvPr/>
        </p:nvSpPr>
        <p:spPr>
          <a:xfrm>
            <a:off x="3507006" y="3798523"/>
            <a:ext cx="2326724" cy="116533"/>
          </a:xfrm>
          <a:prstGeom prst="rect">
            <a:avLst/>
          </a:prstGeom>
          <a:solidFill>
            <a:srgbClr val="8CA7BE"/>
          </a:solidFill>
          <a:ln>
            <a:noFill/>
          </a:ln>
        </p:spPr>
        <p:txBody>
          <a:bodyPr lIns="91425" tIns="45700" rIns="91425" bIns="45700" anchor="ctr" anchorCtr="0">
            <a:noAutofit/>
          </a:bodyPr>
          <a:lstStyle/>
          <a:p>
            <a:pPr marL="0" marR="0" lvl="0" indent="0" algn="ctr" rtl="0">
              <a:spcBef>
                <a:spcPts val="0"/>
              </a:spcBef>
              <a:buNone/>
            </a:pPr>
            <a:endParaRPr sz="1000">
              <a:solidFill>
                <a:schemeClr val="lt1"/>
              </a:solidFill>
              <a:latin typeface="Montserrat" panose="02000505000000020004"/>
              <a:ea typeface="Montserrat" panose="02000505000000020004"/>
              <a:cs typeface="Montserrat" panose="02000505000000020004"/>
              <a:sym typeface="Montserrat" panose="02000505000000020004"/>
            </a:endParaRPr>
          </a:p>
        </p:txBody>
      </p:sp>
      <p:sp>
        <p:nvSpPr>
          <p:cNvPr id="17" name="Shape 1326"/>
          <p:cNvSpPr txBox="1"/>
          <p:nvPr/>
        </p:nvSpPr>
        <p:spPr>
          <a:xfrm>
            <a:off x="3687726" y="3212693"/>
            <a:ext cx="1173558" cy="213278"/>
          </a:xfrm>
          <a:prstGeom prst="rect">
            <a:avLst/>
          </a:prstGeom>
          <a:noFill/>
          <a:ln>
            <a:noFill/>
          </a:ln>
        </p:spPr>
        <p:txBody>
          <a:bodyPr lIns="91425" tIns="45700" rIns="91425" bIns="45700" anchor="t" anchorCtr="0">
            <a:noAutofit/>
          </a:bodyPr>
          <a:lstStyle/>
          <a:p>
            <a:pPr lvl="0">
              <a:buSzPct val="25000"/>
            </a:pPr>
            <a:r>
              <a:rPr lang="zh-CN" altLang="en-US" sz="1400" b="1" dirty="0">
                <a:solidFill>
                  <a:schemeClr val="dk2"/>
                </a:solidFill>
                <a:latin typeface="Montserrat" panose="02000505000000020004"/>
                <a:ea typeface="Montserrat" panose="02000505000000020004"/>
                <a:cs typeface="Montserrat" panose="02000505000000020004"/>
                <a:sym typeface="Montserrat" panose="02000505000000020004"/>
              </a:rPr>
              <a:t>◆ 证据保存</a:t>
            </a:r>
            <a:endParaRPr lang="en-US" sz="1000" b="1" dirty="0">
              <a:solidFill>
                <a:schemeClr val="dk2"/>
              </a:solidFill>
              <a:latin typeface="Montserrat" panose="02000505000000020004"/>
              <a:ea typeface="Montserrat" panose="02000505000000020004"/>
              <a:cs typeface="Montserrat" panose="02000505000000020004"/>
              <a:sym typeface="Montserrat" panose="02000505000000020004"/>
            </a:endParaRPr>
          </a:p>
        </p:txBody>
      </p:sp>
      <p:sp>
        <p:nvSpPr>
          <p:cNvPr id="18" name="Shape 1327"/>
          <p:cNvSpPr txBox="1"/>
          <p:nvPr/>
        </p:nvSpPr>
        <p:spPr>
          <a:xfrm>
            <a:off x="3666265" y="3368150"/>
            <a:ext cx="1299394" cy="3554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dirty="0">
                <a:solidFill>
                  <a:schemeClr val="dk2"/>
                </a:solidFill>
                <a:latin typeface="Montserrat" panose="02000505000000020004"/>
                <a:ea typeface="Montserrat" panose="02000505000000020004"/>
                <a:cs typeface="Montserrat" panose="02000505000000020004"/>
                <a:sym typeface="Montserrat" panose="02000505000000020004"/>
              </a:rPr>
              <a:t>STAGE</a:t>
            </a:r>
          </a:p>
          <a:p>
            <a:pPr marL="0" marR="0" lvl="0" indent="0" algn="l" rtl="0">
              <a:spcBef>
                <a:spcPts val="0"/>
              </a:spcBef>
              <a:buSzPct val="25000"/>
              <a:buNone/>
            </a:pPr>
            <a:r>
              <a:rPr lang="en-US" sz="1600" dirty="0">
                <a:solidFill>
                  <a:schemeClr val="dk2"/>
                </a:solidFill>
                <a:latin typeface="Montserrat" panose="02000505000000020004"/>
                <a:ea typeface="Montserrat" panose="02000505000000020004"/>
                <a:cs typeface="Montserrat" panose="02000505000000020004"/>
                <a:sym typeface="Montserrat" panose="02000505000000020004"/>
              </a:rPr>
              <a:t> B</a:t>
            </a:r>
          </a:p>
        </p:txBody>
      </p:sp>
      <p:sp>
        <p:nvSpPr>
          <p:cNvPr id="19" name="Shape 1328"/>
          <p:cNvSpPr txBox="1"/>
          <p:nvPr/>
        </p:nvSpPr>
        <p:spPr>
          <a:xfrm>
            <a:off x="3467100" y="4008281"/>
            <a:ext cx="2790916" cy="2170645"/>
          </a:xfrm>
          <a:prstGeom prst="rect">
            <a:avLst/>
          </a:prstGeom>
          <a:noFill/>
          <a:ln>
            <a:noFill/>
          </a:ln>
        </p:spPr>
        <p:txBody>
          <a:bodyPr lIns="91425" tIns="45700" rIns="91425" bIns="45700" anchor="t" anchorCtr="0">
            <a:noAutofit/>
          </a:bodyPr>
          <a:lstStyle/>
          <a:p>
            <a:pPr lvl="0">
              <a:lnSpc>
                <a:spcPct val="167000"/>
              </a:lnSpc>
              <a:buSzPct val="25000"/>
            </a:pPr>
            <a:r>
              <a:rPr lang="zh-CN" altLang="en-US" sz="1000" dirty="0">
                <a:solidFill>
                  <a:schemeClr val="dk1"/>
                </a:solidFill>
                <a:latin typeface="微软雅黑" panose="020B0503020204020204" charset="-122"/>
                <a:ea typeface="微软雅黑" panose="020B0503020204020204" charset="-122"/>
                <a:cs typeface="Montserrat" panose="02000505000000020004"/>
                <a:sym typeface="Montserrat" panose="02000505000000020004"/>
              </a:rPr>
              <a:t>保存对象</a:t>
            </a:r>
          </a:p>
          <a:p>
            <a:pPr lvl="0">
              <a:lnSpc>
                <a:spcPct val="167000"/>
              </a:lnSpc>
              <a:buSzPct val="25000"/>
            </a:pPr>
            <a:r>
              <a:rPr lang="zh-CN" altLang="en-US" sz="1000" dirty="0">
                <a:solidFill>
                  <a:schemeClr val="dk1"/>
                </a:solidFill>
                <a:latin typeface="微软雅黑" panose="020B0503020204020204" charset="-122"/>
                <a:ea typeface="微软雅黑" panose="020B0503020204020204" charset="-122"/>
                <a:cs typeface="Montserrat" panose="02000505000000020004"/>
                <a:sym typeface="Montserrat" panose="02000505000000020004"/>
              </a:rPr>
              <a:t>不管是合同书还是补充协议，只要能够证明对方权利义务的情况的证据都应予以保留。重点留存我方主张权利或告知对方履行义务不符合约定的函件及对方的回函、会议记录、确认书、交货凭证、验收结果、往来信函、传真件等，如书面证据不易取得，可采取录音、录像等方式固化证据。</a:t>
            </a:r>
          </a:p>
        </p:txBody>
      </p:sp>
      <p:sp>
        <p:nvSpPr>
          <p:cNvPr id="20" name="Shape 1321"/>
          <p:cNvSpPr/>
          <p:nvPr/>
        </p:nvSpPr>
        <p:spPr>
          <a:xfrm>
            <a:off x="6385017" y="3039190"/>
            <a:ext cx="2112210" cy="133052"/>
          </a:xfrm>
          <a:prstGeom prst="rect">
            <a:avLst/>
          </a:prstGeom>
          <a:solidFill>
            <a:srgbClr val="124062"/>
          </a:solidFill>
          <a:ln>
            <a:noFill/>
          </a:ln>
        </p:spPr>
        <p:txBody>
          <a:bodyPr lIns="91425" tIns="45700" rIns="91425" bIns="45700" anchor="ctr" anchorCtr="0">
            <a:noAutofit/>
          </a:bodyPr>
          <a:lstStyle/>
          <a:p>
            <a:pPr marL="0" marR="0" lvl="0" indent="0" algn="ctr" rtl="0">
              <a:spcBef>
                <a:spcPts val="0"/>
              </a:spcBef>
              <a:buNone/>
            </a:pPr>
            <a:endParaRPr sz="1000">
              <a:solidFill>
                <a:schemeClr val="lt1"/>
              </a:solidFill>
              <a:latin typeface="Montserrat" panose="02000505000000020004"/>
              <a:ea typeface="Montserrat" panose="02000505000000020004"/>
              <a:cs typeface="Montserrat" panose="02000505000000020004"/>
              <a:sym typeface="Montserrat" panose="02000505000000020004"/>
            </a:endParaRPr>
          </a:p>
        </p:txBody>
      </p:sp>
      <p:sp>
        <p:nvSpPr>
          <p:cNvPr id="21" name="Shape 1329"/>
          <p:cNvSpPr txBox="1"/>
          <p:nvPr/>
        </p:nvSpPr>
        <p:spPr>
          <a:xfrm>
            <a:off x="6359295" y="2476277"/>
            <a:ext cx="1238026" cy="243512"/>
          </a:xfrm>
          <a:prstGeom prst="rect">
            <a:avLst/>
          </a:prstGeom>
          <a:noFill/>
          <a:ln>
            <a:noFill/>
          </a:ln>
        </p:spPr>
        <p:txBody>
          <a:bodyPr lIns="91425" tIns="45700" rIns="91425" bIns="45700" anchor="t" anchorCtr="0">
            <a:noAutofit/>
          </a:bodyPr>
          <a:lstStyle/>
          <a:p>
            <a:pPr lvl="0">
              <a:buSzPct val="25000"/>
            </a:pPr>
            <a:r>
              <a:rPr lang="zh-CN" altLang="en-US" sz="1400" b="1" dirty="0">
                <a:solidFill>
                  <a:schemeClr val="dk2"/>
                </a:solidFill>
                <a:latin typeface="Montserrat" panose="02000505000000020004"/>
                <a:ea typeface="Montserrat" panose="02000505000000020004"/>
                <a:cs typeface="Montserrat" panose="02000505000000020004"/>
                <a:sym typeface="Montserrat" panose="02000505000000020004"/>
              </a:rPr>
              <a:t>◆ 证据公证</a:t>
            </a:r>
            <a:endParaRPr lang="en-US" sz="1000" b="1" dirty="0">
              <a:solidFill>
                <a:schemeClr val="dk2"/>
              </a:solidFill>
              <a:latin typeface="Montserrat" panose="02000505000000020004"/>
              <a:ea typeface="Montserrat" panose="02000505000000020004"/>
              <a:cs typeface="Montserrat" panose="02000505000000020004"/>
              <a:sym typeface="Montserrat" panose="02000505000000020004"/>
            </a:endParaRPr>
          </a:p>
        </p:txBody>
      </p:sp>
      <p:sp>
        <p:nvSpPr>
          <p:cNvPr id="22" name="Shape 1330"/>
          <p:cNvSpPr txBox="1"/>
          <p:nvPr/>
        </p:nvSpPr>
        <p:spPr>
          <a:xfrm>
            <a:off x="6385016" y="2605030"/>
            <a:ext cx="1365701" cy="40585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dirty="0">
                <a:solidFill>
                  <a:schemeClr val="dk2"/>
                </a:solidFill>
                <a:latin typeface="Montserrat" panose="02000505000000020004"/>
                <a:ea typeface="Montserrat" panose="02000505000000020004"/>
                <a:cs typeface="Montserrat" panose="02000505000000020004"/>
                <a:sym typeface="Montserrat" panose="02000505000000020004"/>
              </a:rPr>
              <a:t>STAGE</a:t>
            </a:r>
          </a:p>
          <a:p>
            <a:pPr marL="0" marR="0" lvl="0" indent="0" algn="l" rtl="0">
              <a:spcBef>
                <a:spcPts val="0"/>
              </a:spcBef>
              <a:buSzPct val="25000"/>
              <a:buNone/>
            </a:pPr>
            <a:r>
              <a:rPr lang="en-US" sz="1600" dirty="0">
                <a:solidFill>
                  <a:schemeClr val="dk2"/>
                </a:solidFill>
                <a:latin typeface="Montserrat" panose="02000505000000020004"/>
                <a:ea typeface="Montserrat" panose="02000505000000020004"/>
                <a:cs typeface="Montserrat" panose="02000505000000020004"/>
                <a:sym typeface="Montserrat" panose="02000505000000020004"/>
              </a:rPr>
              <a:t> C</a:t>
            </a:r>
          </a:p>
        </p:txBody>
      </p:sp>
      <p:sp>
        <p:nvSpPr>
          <p:cNvPr id="23" name="Shape 1331"/>
          <p:cNvSpPr txBox="1"/>
          <p:nvPr/>
        </p:nvSpPr>
        <p:spPr>
          <a:xfrm>
            <a:off x="6359295" y="3227465"/>
            <a:ext cx="2112210" cy="1792511"/>
          </a:xfrm>
          <a:prstGeom prst="rect">
            <a:avLst/>
          </a:prstGeom>
          <a:noFill/>
          <a:ln>
            <a:noFill/>
          </a:ln>
        </p:spPr>
        <p:txBody>
          <a:bodyPr lIns="91425" tIns="45700" rIns="91425" bIns="45700" anchor="t" anchorCtr="0">
            <a:noAutofit/>
          </a:bodyPr>
          <a:lstStyle/>
          <a:p>
            <a:pPr lvl="0">
              <a:lnSpc>
                <a:spcPct val="167000"/>
              </a:lnSpc>
              <a:buSzPct val="25000"/>
            </a:pPr>
            <a:r>
              <a:rPr lang="zh-CN" altLang="en-US" sz="1000" dirty="0">
                <a:solidFill>
                  <a:schemeClr val="dk1"/>
                </a:solidFill>
                <a:latin typeface="微软雅黑" panose="020B0503020204020204" charset="-122"/>
                <a:ea typeface="微软雅黑" panose="020B0503020204020204" charset="-122"/>
                <a:cs typeface="Montserrat" panose="02000505000000020004"/>
                <a:sym typeface="Montserrat" panose="02000505000000020004"/>
              </a:rPr>
              <a:t>除了自身保留和管理证据材料，合同双方还可以对证据进行公证。例如，公证过的通话录音有较强的证明力。另外，公证证据还能够有效地固化双方的权利义务，减少后续纠纷发生的可能性。</a:t>
            </a:r>
            <a:r>
              <a:rPr lang="en-US" sz="1000" dirty="0">
                <a:solidFill>
                  <a:schemeClr val="dk1"/>
                </a:solidFill>
                <a:latin typeface="微软雅黑" panose="020B0503020204020204" charset="-122"/>
                <a:ea typeface="微软雅黑" panose="020B0503020204020204" charset="-122"/>
                <a:cs typeface="Montserrat" panose="02000505000000020004"/>
                <a:sym typeface="Montserrat" panose="02000505000000020004"/>
              </a:rPr>
              <a:t>.</a:t>
            </a:r>
          </a:p>
        </p:txBody>
      </p:sp>
      <p:sp>
        <p:nvSpPr>
          <p:cNvPr id="24" name="Shape 1322"/>
          <p:cNvSpPr/>
          <p:nvPr/>
        </p:nvSpPr>
        <p:spPr>
          <a:xfrm>
            <a:off x="8907450" y="1950350"/>
            <a:ext cx="2347117" cy="147850"/>
          </a:xfrm>
          <a:prstGeom prst="rect">
            <a:avLst/>
          </a:prstGeom>
          <a:solidFill>
            <a:srgbClr val="8CA7BE"/>
          </a:solidFill>
          <a:ln>
            <a:noFill/>
          </a:ln>
        </p:spPr>
        <p:txBody>
          <a:bodyPr lIns="91425" tIns="45700" rIns="91425" bIns="45700" anchor="ctr" anchorCtr="0">
            <a:noAutofit/>
          </a:bodyPr>
          <a:lstStyle/>
          <a:p>
            <a:pPr marL="0" marR="0" lvl="0" indent="0" algn="ctr" rtl="0">
              <a:spcBef>
                <a:spcPts val="0"/>
              </a:spcBef>
              <a:buNone/>
            </a:pPr>
            <a:endParaRPr sz="1000">
              <a:solidFill>
                <a:schemeClr val="lt1"/>
              </a:solidFill>
              <a:latin typeface="Montserrat" panose="02000505000000020004"/>
              <a:ea typeface="Montserrat" panose="02000505000000020004"/>
              <a:cs typeface="Montserrat" panose="02000505000000020004"/>
              <a:sym typeface="Montserrat" panose="02000505000000020004"/>
            </a:endParaRPr>
          </a:p>
        </p:txBody>
      </p:sp>
      <p:sp>
        <p:nvSpPr>
          <p:cNvPr id="25" name="Shape 1332"/>
          <p:cNvSpPr txBox="1"/>
          <p:nvPr/>
        </p:nvSpPr>
        <p:spPr>
          <a:xfrm>
            <a:off x="8907451" y="1251766"/>
            <a:ext cx="1375712" cy="270594"/>
          </a:xfrm>
          <a:prstGeom prst="rect">
            <a:avLst/>
          </a:prstGeom>
          <a:noFill/>
          <a:ln>
            <a:noFill/>
          </a:ln>
        </p:spPr>
        <p:txBody>
          <a:bodyPr lIns="91425" tIns="45700" rIns="91425" bIns="45700" anchor="t" anchorCtr="0">
            <a:noAutofit/>
          </a:bodyPr>
          <a:lstStyle/>
          <a:p>
            <a:pPr lvl="0">
              <a:buSzPct val="25000"/>
            </a:pPr>
            <a:r>
              <a:rPr lang="zh-CN" altLang="en-US" sz="1400" b="1" dirty="0">
                <a:solidFill>
                  <a:schemeClr val="dk2"/>
                </a:solidFill>
                <a:latin typeface="Montserrat" panose="02000505000000020004"/>
                <a:ea typeface="Montserrat" panose="02000505000000020004"/>
                <a:cs typeface="Montserrat" panose="02000505000000020004"/>
                <a:sym typeface="Montserrat" panose="02000505000000020004"/>
              </a:rPr>
              <a:t>◆ 证据传送</a:t>
            </a:r>
            <a:endParaRPr lang="en-US" sz="1000" b="1" dirty="0">
              <a:solidFill>
                <a:schemeClr val="dk2"/>
              </a:solidFill>
              <a:latin typeface="Montserrat" panose="02000505000000020004"/>
              <a:ea typeface="Montserrat" panose="02000505000000020004"/>
              <a:cs typeface="Montserrat" panose="02000505000000020004"/>
              <a:sym typeface="Montserrat" panose="02000505000000020004"/>
            </a:endParaRPr>
          </a:p>
        </p:txBody>
      </p:sp>
      <p:sp>
        <p:nvSpPr>
          <p:cNvPr id="26" name="Shape 1333"/>
          <p:cNvSpPr txBox="1"/>
          <p:nvPr/>
        </p:nvSpPr>
        <p:spPr>
          <a:xfrm>
            <a:off x="8907451" y="1541500"/>
            <a:ext cx="1547652" cy="45099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dirty="0">
                <a:solidFill>
                  <a:schemeClr val="dk2"/>
                </a:solidFill>
                <a:latin typeface="Montserrat" panose="02000505000000020004"/>
                <a:ea typeface="Montserrat" panose="02000505000000020004"/>
                <a:cs typeface="Montserrat" panose="02000505000000020004"/>
                <a:sym typeface="Montserrat" panose="02000505000000020004"/>
              </a:rPr>
              <a:t>STAGE</a:t>
            </a:r>
          </a:p>
          <a:p>
            <a:pPr marL="0" marR="0" lvl="0" indent="0" algn="l" rtl="0">
              <a:spcBef>
                <a:spcPts val="0"/>
              </a:spcBef>
              <a:buSzPct val="25000"/>
              <a:buNone/>
            </a:pPr>
            <a:r>
              <a:rPr lang="en-US" sz="1600" dirty="0">
                <a:solidFill>
                  <a:schemeClr val="dk2"/>
                </a:solidFill>
                <a:latin typeface="Montserrat" panose="02000505000000020004"/>
                <a:ea typeface="Montserrat" panose="02000505000000020004"/>
                <a:cs typeface="Montserrat" panose="02000505000000020004"/>
                <a:sym typeface="Montserrat" panose="02000505000000020004"/>
              </a:rPr>
              <a:t> D</a:t>
            </a:r>
          </a:p>
        </p:txBody>
      </p:sp>
      <p:sp>
        <p:nvSpPr>
          <p:cNvPr id="27" name="Shape 1334"/>
          <p:cNvSpPr txBox="1"/>
          <p:nvPr/>
        </p:nvSpPr>
        <p:spPr>
          <a:xfrm>
            <a:off x="8907449" y="2190200"/>
            <a:ext cx="2347117" cy="2471252"/>
          </a:xfrm>
          <a:prstGeom prst="rect">
            <a:avLst/>
          </a:prstGeom>
          <a:noFill/>
          <a:ln>
            <a:noFill/>
          </a:ln>
        </p:spPr>
        <p:txBody>
          <a:bodyPr lIns="91425" tIns="45700" rIns="91425" bIns="45700" anchor="t" anchorCtr="0">
            <a:noAutofit/>
          </a:bodyPr>
          <a:lstStyle/>
          <a:p>
            <a:pPr lvl="0">
              <a:lnSpc>
                <a:spcPct val="167000"/>
              </a:lnSpc>
              <a:buSzPct val="25000"/>
            </a:pPr>
            <a:r>
              <a:rPr lang="zh-CN" altLang="en-US" sz="1000" dirty="0">
                <a:solidFill>
                  <a:schemeClr val="dk1"/>
                </a:solidFill>
                <a:latin typeface="微软雅黑" panose="020B0503020204020204" charset="-122"/>
                <a:ea typeface="微软雅黑" panose="020B0503020204020204" charset="-122"/>
                <a:cs typeface="Montserrat" panose="02000505000000020004"/>
                <a:sym typeface="Montserrat" panose="02000505000000020004"/>
              </a:rPr>
              <a:t>在传送证据方面，建议使用</a:t>
            </a:r>
            <a:r>
              <a:rPr lang="en-US" altLang="zh-CN" sz="1000" dirty="0">
                <a:solidFill>
                  <a:schemeClr val="dk1"/>
                </a:solidFill>
                <a:latin typeface="微软雅黑" panose="020B0503020204020204" charset="-122"/>
                <a:ea typeface="微软雅黑" panose="020B0503020204020204" charset="-122"/>
                <a:cs typeface="Montserrat" panose="02000505000000020004"/>
                <a:sym typeface="Montserrat" panose="02000505000000020004"/>
              </a:rPr>
              <a:t>EMS</a:t>
            </a:r>
            <a:r>
              <a:rPr lang="zh-CN" altLang="en-US" sz="1000" dirty="0">
                <a:solidFill>
                  <a:schemeClr val="dk1"/>
                </a:solidFill>
                <a:latin typeface="微软雅黑" panose="020B0503020204020204" charset="-122"/>
                <a:ea typeface="微软雅黑" panose="020B0503020204020204" charset="-122"/>
                <a:cs typeface="Montserrat" panose="02000505000000020004"/>
                <a:sym typeface="Montserrat" panose="02000505000000020004"/>
              </a:rPr>
              <a:t>方式传送，且保留单据原件、回单、网页打印等材料。</a:t>
            </a:r>
          </a:p>
          <a:p>
            <a:pPr lvl="0">
              <a:lnSpc>
                <a:spcPct val="167000"/>
              </a:lnSpc>
              <a:buSzPct val="25000"/>
            </a:pPr>
            <a:r>
              <a:rPr lang="zh-CN" altLang="en-US" sz="1000" dirty="0">
                <a:solidFill>
                  <a:schemeClr val="dk1"/>
                </a:solidFill>
                <a:latin typeface="微软雅黑" panose="020B0503020204020204" charset="-122"/>
                <a:ea typeface="微软雅黑" panose="020B0503020204020204" charset="-122"/>
                <a:cs typeface="Montserrat" panose="02000505000000020004"/>
                <a:sym typeface="Montserrat" panose="02000505000000020004"/>
              </a:rPr>
              <a:t>在此提示</a:t>
            </a:r>
            <a:r>
              <a:rPr lang="en-US" altLang="zh-CN" sz="1000" dirty="0">
                <a:solidFill>
                  <a:schemeClr val="dk1"/>
                </a:solidFill>
                <a:latin typeface="微软雅黑" panose="020B0503020204020204" charset="-122"/>
                <a:ea typeface="微软雅黑" panose="020B0503020204020204" charset="-122"/>
                <a:cs typeface="Montserrat" panose="02000505000000020004"/>
                <a:sym typeface="Montserrat" panose="02000505000000020004"/>
              </a:rPr>
              <a:t>EMS</a:t>
            </a:r>
            <a:r>
              <a:rPr lang="zh-CN" altLang="en-US" sz="1000" dirty="0">
                <a:solidFill>
                  <a:schemeClr val="dk1"/>
                </a:solidFill>
                <a:latin typeface="微软雅黑" panose="020B0503020204020204" charset="-122"/>
                <a:ea typeface="微软雅黑" panose="020B0503020204020204" charset="-122"/>
                <a:cs typeface="Montserrat" panose="02000505000000020004"/>
                <a:sym typeface="Montserrat" panose="02000505000000020004"/>
              </a:rPr>
              <a:t>单据的正确写法：（</a:t>
            </a:r>
            <a:r>
              <a:rPr lang="en-US" altLang="zh-CN" sz="1000" dirty="0">
                <a:solidFill>
                  <a:schemeClr val="dk1"/>
                </a:solidFill>
                <a:latin typeface="微软雅黑" panose="020B0503020204020204" charset="-122"/>
                <a:ea typeface="微软雅黑" panose="020B0503020204020204" charset="-122"/>
                <a:cs typeface="Montserrat" panose="02000505000000020004"/>
                <a:sym typeface="Montserrat" panose="02000505000000020004"/>
              </a:rPr>
              <a:t>1</a:t>
            </a:r>
            <a:r>
              <a:rPr lang="zh-CN" altLang="en-US" sz="1000" dirty="0">
                <a:solidFill>
                  <a:schemeClr val="dk1"/>
                </a:solidFill>
                <a:latin typeface="微软雅黑" panose="020B0503020204020204" charset="-122"/>
                <a:ea typeface="微软雅黑" panose="020B0503020204020204" charset="-122"/>
                <a:cs typeface="Montserrat" panose="02000505000000020004"/>
                <a:sym typeface="Montserrat" panose="02000505000000020004"/>
              </a:rPr>
              <a:t>）准确写明年月日；（</a:t>
            </a:r>
            <a:r>
              <a:rPr lang="en-US" altLang="zh-CN" sz="1000" dirty="0">
                <a:solidFill>
                  <a:schemeClr val="dk1"/>
                </a:solidFill>
                <a:latin typeface="微软雅黑" panose="020B0503020204020204" charset="-122"/>
                <a:ea typeface="微软雅黑" panose="020B0503020204020204" charset="-122"/>
                <a:cs typeface="Montserrat" panose="02000505000000020004"/>
                <a:sym typeface="Montserrat" panose="02000505000000020004"/>
              </a:rPr>
              <a:t>2</a:t>
            </a:r>
            <a:r>
              <a:rPr lang="zh-CN" altLang="en-US" sz="1000" dirty="0">
                <a:solidFill>
                  <a:schemeClr val="dk1"/>
                </a:solidFill>
                <a:latin typeface="微软雅黑" panose="020B0503020204020204" charset="-122"/>
                <a:ea typeface="微软雅黑" panose="020B0503020204020204" charset="-122"/>
                <a:cs typeface="Montserrat" panose="02000505000000020004"/>
                <a:sym typeface="Montserrat" panose="02000505000000020004"/>
              </a:rPr>
              <a:t>）填写与合同记载一致的联系人和地址；（</a:t>
            </a:r>
            <a:r>
              <a:rPr lang="en-US" altLang="zh-CN" sz="1000" dirty="0">
                <a:solidFill>
                  <a:schemeClr val="dk1"/>
                </a:solidFill>
                <a:latin typeface="微软雅黑" panose="020B0503020204020204" charset="-122"/>
                <a:ea typeface="微软雅黑" panose="020B0503020204020204" charset="-122"/>
                <a:cs typeface="Montserrat" panose="02000505000000020004"/>
                <a:sym typeface="Montserrat" panose="02000505000000020004"/>
              </a:rPr>
              <a:t>3</a:t>
            </a:r>
            <a:r>
              <a:rPr lang="zh-CN" altLang="en-US" sz="1000" dirty="0">
                <a:solidFill>
                  <a:schemeClr val="dk1"/>
                </a:solidFill>
                <a:latin typeface="微软雅黑" panose="020B0503020204020204" charset="-122"/>
                <a:ea typeface="微软雅黑" panose="020B0503020204020204" charset="-122"/>
                <a:cs typeface="Montserrat" panose="02000505000000020004"/>
                <a:sym typeface="Montserrat" panose="02000505000000020004"/>
              </a:rPr>
              <a:t>）写明文件内容；（</a:t>
            </a:r>
            <a:r>
              <a:rPr lang="en-US" altLang="zh-CN" sz="1000" dirty="0">
                <a:solidFill>
                  <a:schemeClr val="dk1"/>
                </a:solidFill>
                <a:latin typeface="微软雅黑" panose="020B0503020204020204" charset="-122"/>
                <a:ea typeface="微软雅黑" panose="020B0503020204020204" charset="-122"/>
                <a:cs typeface="Montserrat" panose="02000505000000020004"/>
                <a:sym typeface="Montserrat" panose="02000505000000020004"/>
              </a:rPr>
              <a:t>4</a:t>
            </a:r>
            <a:r>
              <a:rPr lang="zh-CN" altLang="en-US" sz="1000" dirty="0">
                <a:solidFill>
                  <a:schemeClr val="dk1"/>
                </a:solidFill>
                <a:latin typeface="微软雅黑" panose="020B0503020204020204" charset="-122"/>
                <a:ea typeface="微软雅黑" panose="020B0503020204020204" charset="-122"/>
                <a:cs typeface="Montserrat" panose="02000505000000020004"/>
                <a:sym typeface="Montserrat" panose="02000505000000020004"/>
              </a:rPr>
              <a:t>）注意书写力度和书写工具，以便长期保留。</a:t>
            </a:r>
          </a:p>
        </p:txBody>
      </p:sp>
      <p:sp>
        <p:nvSpPr>
          <p:cNvPr id="28" name="Shape 1337"/>
          <p:cNvSpPr txBox="1"/>
          <p:nvPr/>
        </p:nvSpPr>
        <p:spPr>
          <a:xfrm>
            <a:off x="338023" y="1496860"/>
            <a:ext cx="7196794" cy="958757"/>
          </a:xfrm>
          <a:prstGeom prst="rect">
            <a:avLst/>
          </a:prstGeom>
          <a:noFill/>
          <a:ln>
            <a:noFill/>
          </a:ln>
        </p:spPr>
        <p:txBody>
          <a:bodyPr lIns="91425" tIns="45700" rIns="91425" bIns="45700" anchor="t" anchorCtr="0">
            <a:noAutofit/>
          </a:bodyPr>
          <a:lstStyle/>
          <a:p>
            <a:pPr lvl="0">
              <a:lnSpc>
                <a:spcPct val="150000"/>
              </a:lnSpc>
              <a:buSzPct val="25000"/>
            </a:pPr>
            <a:r>
              <a:rPr lang="en-US" altLang="zh-CN" sz="1000" dirty="0">
                <a:solidFill>
                  <a:schemeClr val="dk1"/>
                </a:solidFill>
                <a:latin typeface="Montserrat" panose="02000505000000020004"/>
                <a:ea typeface="Montserrat" panose="02000505000000020004"/>
                <a:cs typeface="Montserrat" panose="02000505000000020004"/>
                <a:sym typeface="Montserrat" panose="02000505000000020004"/>
              </a:rPr>
              <a:t> </a:t>
            </a:r>
            <a:endParaRPr lang="zh-CN" altLang="en-US" sz="1000" dirty="0">
              <a:solidFill>
                <a:schemeClr val="dk1"/>
              </a:solidFill>
              <a:latin typeface="Montserrat" panose="02000505000000020004"/>
              <a:ea typeface="Montserrat" panose="02000505000000020004"/>
              <a:cs typeface="Montserrat" panose="02000505000000020004"/>
              <a:sym typeface="Montserrat" panose="02000505000000020004"/>
            </a:endParaRPr>
          </a:p>
          <a:p>
            <a:pPr marL="0" marR="0" lvl="0" indent="0" algn="l" rtl="0">
              <a:lnSpc>
                <a:spcPct val="150000"/>
              </a:lnSpc>
              <a:spcBef>
                <a:spcPts val="0"/>
              </a:spcBef>
              <a:buSzPct val="25000"/>
              <a:buNone/>
            </a:pPr>
            <a:endParaRPr lang="en-US" sz="1000" dirty="0">
              <a:solidFill>
                <a:schemeClr val="dk1"/>
              </a:solidFill>
              <a:latin typeface="Montserrat" panose="02000505000000020004"/>
              <a:ea typeface="Montserrat" panose="02000505000000020004"/>
              <a:cs typeface="Montserrat" panose="02000505000000020004"/>
              <a:sym typeface="Montserrat" panose="02000505000000020004"/>
            </a:endParaRPr>
          </a:p>
        </p:txBody>
      </p:sp>
    </p:spTree>
  </p:cSld>
  <p:clrMapOvr>
    <a:masterClrMapping/>
  </p:clrMapOvr>
  <p:transition spd="slow">
    <p:randomBar dir="ver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970670" y="1406769"/>
            <a:ext cx="647114" cy="956603"/>
          </a:xfrm>
          <a:prstGeom prst="rect">
            <a:avLst/>
          </a:pr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70670" y="2363372"/>
            <a:ext cx="647114" cy="956603"/>
          </a:xfrm>
          <a:prstGeom prst="rect">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5104929" y="1336112"/>
            <a:ext cx="1627206" cy="1615195"/>
            <a:chOff x="4985288" y="1224585"/>
            <a:chExt cx="2546888" cy="2527388"/>
          </a:xfrm>
          <a:solidFill>
            <a:srgbClr val="7696AA"/>
          </a:solidFill>
        </p:grpSpPr>
        <p:sp>
          <p:nvSpPr>
            <p:cNvPr id="10" name="椭圆 9"/>
            <p:cNvSpPr/>
            <p:nvPr/>
          </p:nvSpPr>
          <p:spPr>
            <a:xfrm>
              <a:off x="5012590" y="1224585"/>
              <a:ext cx="2433780" cy="24337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5098396" y="1265539"/>
              <a:ext cx="2433780" cy="2433781"/>
            </a:xfrm>
            <a:prstGeom prst="ellipse">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4985288" y="1318192"/>
              <a:ext cx="2433780" cy="24337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2"/>
          <p:cNvSpPr txBox="1"/>
          <p:nvPr/>
        </p:nvSpPr>
        <p:spPr>
          <a:xfrm>
            <a:off x="5203129" y="1782865"/>
            <a:ext cx="1566076" cy="769441"/>
          </a:xfrm>
          <a:prstGeom prst="rect">
            <a:avLst/>
          </a:prstGeom>
          <a:noFill/>
        </p:spPr>
        <p:txBody>
          <a:bodyPr wrap="square" rtlCol="0">
            <a:spAutoFit/>
          </a:bodyPr>
          <a:lstStyle/>
          <a:p>
            <a:pPr algn="ctr"/>
            <a:r>
              <a:rPr lang="en-US" altLang="zh-CN" sz="4400" b="1" dirty="0">
                <a:solidFill>
                  <a:schemeClr val="bg1"/>
                </a:solidFill>
                <a:latin typeface="微软雅黑" panose="020B0503020204020204" charset="-122"/>
                <a:ea typeface="微软雅黑" panose="020B0503020204020204" charset="-122"/>
              </a:rPr>
              <a:t>1.5</a:t>
            </a:r>
          </a:p>
        </p:txBody>
      </p:sp>
      <p:sp>
        <p:nvSpPr>
          <p:cNvPr id="14" name="文本框 13"/>
          <p:cNvSpPr txBox="1"/>
          <p:nvPr/>
        </p:nvSpPr>
        <p:spPr>
          <a:xfrm>
            <a:off x="2800350" y="3660140"/>
            <a:ext cx="6343650" cy="523220"/>
          </a:xfrm>
          <a:prstGeom prst="rect">
            <a:avLst/>
          </a:prstGeom>
          <a:noFill/>
        </p:spPr>
        <p:txBody>
          <a:bodyPr wrap="square" rtlCol="0">
            <a:spAutoFit/>
          </a:bodyPr>
          <a:lstStyle/>
          <a:p>
            <a:pPr algn="dist"/>
            <a:r>
              <a:rPr lang="zh-CN" altLang="en-US" sz="2800" b="1" dirty="0">
                <a:solidFill>
                  <a:schemeClr val="tx1">
                    <a:lumMod val="65000"/>
                    <a:lumOff val="35000"/>
                  </a:schemeClr>
                </a:solidFill>
                <a:latin typeface="微软雅黑" panose="020B0503020204020204" charset="-122"/>
                <a:ea typeface="微软雅黑" panose="020B0503020204020204" charset="-122"/>
              </a:rPr>
              <a:t>典型合同种类</a:t>
            </a:r>
          </a:p>
        </p:txBody>
      </p:sp>
      <p:sp>
        <p:nvSpPr>
          <p:cNvPr id="16" name="矩形 15"/>
          <p:cNvSpPr/>
          <p:nvPr/>
        </p:nvSpPr>
        <p:spPr>
          <a:xfrm rot="2700000">
            <a:off x="9385245" y="6615606"/>
            <a:ext cx="575931" cy="57613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7" name="矩形 16"/>
          <p:cNvSpPr/>
          <p:nvPr/>
        </p:nvSpPr>
        <p:spPr>
          <a:xfrm rot="2700000">
            <a:off x="10200029" y="6618280"/>
            <a:ext cx="575931" cy="576139"/>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8" name="矩形 17"/>
          <p:cNvSpPr/>
          <p:nvPr/>
        </p:nvSpPr>
        <p:spPr>
          <a:xfrm rot="2700000">
            <a:off x="11014811" y="6620425"/>
            <a:ext cx="575931" cy="576139"/>
          </a:xfrm>
          <a:prstGeom prst="rect">
            <a:avLst/>
          </a:prstGeom>
          <a:solidFill>
            <a:schemeClr val="accent1">
              <a:lumMod val="7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9" name="矩形 18"/>
          <p:cNvSpPr/>
          <p:nvPr/>
        </p:nvSpPr>
        <p:spPr>
          <a:xfrm rot="2700000">
            <a:off x="10607420" y="6213181"/>
            <a:ext cx="575931" cy="576139"/>
          </a:xfrm>
          <a:prstGeom prst="rect">
            <a:avLst/>
          </a:prstGeom>
          <a:solidFill>
            <a:schemeClr val="accent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0" name="矩形 19"/>
          <p:cNvSpPr/>
          <p:nvPr/>
        </p:nvSpPr>
        <p:spPr>
          <a:xfrm rot="2700000">
            <a:off x="11422202" y="6213182"/>
            <a:ext cx="575931" cy="576139"/>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1" name="矩形 20"/>
          <p:cNvSpPr/>
          <p:nvPr/>
        </p:nvSpPr>
        <p:spPr>
          <a:xfrm rot="18900000" flipH="1">
            <a:off x="2211824" y="-289479"/>
            <a:ext cx="576139" cy="57593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2" name="矩形 21"/>
          <p:cNvSpPr/>
          <p:nvPr/>
        </p:nvSpPr>
        <p:spPr>
          <a:xfrm rot="18900000" flipH="1">
            <a:off x="1397040" y="-292154"/>
            <a:ext cx="576139" cy="575931"/>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3" name="矩形 22"/>
          <p:cNvSpPr/>
          <p:nvPr/>
        </p:nvSpPr>
        <p:spPr>
          <a:xfrm rot="18900000" flipH="1">
            <a:off x="582258" y="-294298"/>
            <a:ext cx="576139" cy="575931"/>
          </a:xfrm>
          <a:prstGeom prst="rect">
            <a:avLst/>
          </a:prstGeom>
          <a:solidFill>
            <a:schemeClr val="accent1">
              <a:lumMod val="7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4" name="矩形 23"/>
          <p:cNvSpPr/>
          <p:nvPr/>
        </p:nvSpPr>
        <p:spPr>
          <a:xfrm rot="18900000" flipH="1">
            <a:off x="989649" y="112946"/>
            <a:ext cx="576139" cy="575931"/>
          </a:xfrm>
          <a:prstGeom prst="rect">
            <a:avLst/>
          </a:prstGeom>
          <a:solidFill>
            <a:schemeClr val="accent1">
              <a:lumMod val="75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5" name="矩形 24"/>
          <p:cNvSpPr/>
          <p:nvPr/>
        </p:nvSpPr>
        <p:spPr>
          <a:xfrm rot="18900000" flipH="1">
            <a:off x="174867" y="112945"/>
            <a:ext cx="576139" cy="575931"/>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6" name="Freeform 5"/>
          <p:cNvSpPr>
            <a:spLocks noEditPoints="1"/>
          </p:cNvSpPr>
          <p:nvPr/>
        </p:nvSpPr>
        <p:spPr bwMode="auto">
          <a:xfrm>
            <a:off x="3165686" y="5519420"/>
            <a:ext cx="5515399" cy="547370"/>
          </a:xfrm>
          <a:custGeom>
            <a:avLst/>
            <a:gdLst>
              <a:gd name="T0" fmla="*/ 826 w 1255"/>
              <a:gd name="T1" fmla="*/ 94 h 234"/>
              <a:gd name="T2" fmla="*/ 1051 w 1255"/>
              <a:gd name="T3" fmla="*/ 107 h 234"/>
              <a:gd name="T4" fmla="*/ 1093 w 1255"/>
              <a:gd name="T5" fmla="*/ 107 h 234"/>
              <a:gd name="T6" fmla="*/ 1151 w 1255"/>
              <a:gd name="T7" fmla="*/ 87 h 234"/>
              <a:gd name="T8" fmla="*/ 1225 w 1255"/>
              <a:gd name="T9" fmla="*/ 118 h 234"/>
              <a:gd name="T10" fmla="*/ 1206 w 1255"/>
              <a:gd name="T11" fmla="*/ 139 h 234"/>
              <a:gd name="T12" fmla="*/ 1185 w 1255"/>
              <a:gd name="T13" fmla="*/ 102 h 234"/>
              <a:gd name="T14" fmla="*/ 1171 w 1255"/>
              <a:gd name="T15" fmla="*/ 112 h 234"/>
              <a:gd name="T16" fmla="*/ 1137 w 1255"/>
              <a:gd name="T17" fmla="*/ 119 h 234"/>
              <a:gd name="T18" fmla="*/ 1109 w 1255"/>
              <a:gd name="T19" fmla="*/ 119 h 234"/>
              <a:gd name="T20" fmla="*/ 1062 w 1255"/>
              <a:gd name="T21" fmla="*/ 116 h 234"/>
              <a:gd name="T22" fmla="*/ 841 w 1255"/>
              <a:gd name="T23" fmla="*/ 112 h 234"/>
              <a:gd name="T24" fmla="*/ 782 w 1255"/>
              <a:gd name="T25" fmla="*/ 117 h 234"/>
              <a:gd name="T26" fmla="*/ 756 w 1255"/>
              <a:gd name="T27" fmla="*/ 111 h 234"/>
              <a:gd name="T28" fmla="*/ 737 w 1255"/>
              <a:gd name="T29" fmla="*/ 118 h 234"/>
              <a:gd name="T30" fmla="*/ 717 w 1255"/>
              <a:gd name="T31" fmla="*/ 157 h 234"/>
              <a:gd name="T32" fmla="*/ 762 w 1255"/>
              <a:gd name="T33" fmla="*/ 99 h 234"/>
              <a:gd name="T34" fmla="*/ 772 w 1255"/>
              <a:gd name="T35" fmla="*/ 97 h 234"/>
              <a:gd name="T36" fmla="*/ 104 w 1255"/>
              <a:gd name="T37" fmla="*/ 87 h 234"/>
              <a:gd name="T38" fmla="*/ 30 w 1255"/>
              <a:gd name="T39" fmla="*/ 118 h 234"/>
              <a:gd name="T40" fmla="*/ 49 w 1255"/>
              <a:gd name="T41" fmla="*/ 139 h 234"/>
              <a:gd name="T42" fmla="*/ 71 w 1255"/>
              <a:gd name="T43" fmla="*/ 102 h 234"/>
              <a:gd name="T44" fmla="*/ 85 w 1255"/>
              <a:gd name="T45" fmla="*/ 112 h 234"/>
              <a:gd name="T46" fmla="*/ 118 w 1255"/>
              <a:gd name="T47" fmla="*/ 119 h 234"/>
              <a:gd name="T48" fmla="*/ 147 w 1255"/>
              <a:gd name="T49" fmla="*/ 119 h 234"/>
              <a:gd name="T50" fmla="*/ 193 w 1255"/>
              <a:gd name="T51" fmla="*/ 116 h 234"/>
              <a:gd name="T52" fmla="*/ 414 w 1255"/>
              <a:gd name="T53" fmla="*/ 112 h 234"/>
              <a:gd name="T54" fmla="*/ 474 w 1255"/>
              <a:gd name="T55" fmla="*/ 117 h 234"/>
              <a:gd name="T56" fmla="*/ 499 w 1255"/>
              <a:gd name="T57" fmla="*/ 111 h 234"/>
              <a:gd name="T58" fmla="*/ 518 w 1255"/>
              <a:gd name="T59" fmla="*/ 118 h 234"/>
              <a:gd name="T60" fmla="*/ 538 w 1255"/>
              <a:gd name="T61" fmla="*/ 157 h 234"/>
              <a:gd name="T62" fmla="*/ 494 w 1255"/>
              <a:gd name="T63" fmla="*/ 99 h 234"/>
              <a:gd name="T64" fmla="*/ 483 w 1255"/>
              <a:gd name="T65" fmla="*/ 97 h 234"/>
              <a:gd name="T66" fmla="*/ 445 w 1255"/>
              <a:gd name="T67" fmla="*/ 107 h 234"/>
              <a:gd name="T68" fmla="*/ 223 w 1255"/>
              <a:gd name="T69" fmla="*/ 107 h 234"/>
              <a:gd name="T70" fmla="*/ 178 w 1255"/>
              <a:gd name="T71" fmla="*/ 98 h 234"/>
              <a:gd name="T72" fmla="*/ 138 w 1255"/>
              <a:gd name="T73" fmla="*/ 105 h 234"/>
              <a:gd name="T74" fmla="*/ 616 w 1255"/>
              <a:gd name="T75" fmla="*/ 218 h 234"/>
              <a:gd name="T76" fmla="*/ 634 w 1255"/>
              <a:gd name="T77" fmla="*/ 202 h 234"/>
              <a:gd name="T78" fmla="*/ 635 w 1255"/>
              <a:gd name="T79" fmla="*/ 23 h 234"/>
              <a:gd name="T80" fmla="*/ 586 w 1255"/>
              <a:gd name="T81" fmla="*/ 94 h 234"/>
              <a:gd name="T82" fmla="*/ 651 w 1255"/>
              <a:gd name="T83" fmla="*/ 117 h 234"/>
              <a:gd name="T84" fmla="*/ 697 w 1255"/>
              <a:gd name="T85" fmla="*/ 69 h 234"/>
              <a:gd name="T86" fmla="*/ 710 w 1255"/>
              <a:gd name="T87" fmla="*/ 63 h 234"/>
              <a:gd name="T88" fmla="*/ 628 w 1255"/>
              <a:gd name="T89" fmla="*/ 1 h 234"/>
              <a:gd name="T90" fmla="*/ 545 w 1255"/>
              <a:gd name="T91" fmla="*/ 63 h 234"/>
              <a:gd name="T92" fmla="*/ 559 w 1255"/>
              <a:gd name="T93" fmla="*/ 69 h 234"/>
              <a:gd name="T94" fmla="*/ 611 w 1255"/>
              <a:gd name="T95" fmla="*/ 73 h 234"/>
              <a:gd name="T96" fmla="*/ 628 w 1255"/>
              <a:gd name="T97" fmla="*/ 121 h 234"/>
              <a:gd name="T98" fmla="*/ 557 w 1255"/>
              <a:gd name="T99" fmla="*/ 121 h 234"/>
              <a:gd name="T100" fmla="*/ 579 w 1255"/>
              <a:gd name="T101" fmla="*/ 116 h 234"/>
              <a:gd name="T102" fmla="*/ 568 w 1255"/>
              <a:gd name="T103" fmla="*/ 139 h 234"/>
              <a:gd name="T104" fmla="*/ 570 w 1255"/>
              <a:gd name="T105" fmla="*/ 159 h 234"/>
              <a:gd name="T106" fmla="*/ 604 w 1255"/>
              <a:gd name="T107" fmla="*/ 187 h 234"/>
              <a:gd name="T108" fmla="*/ 557 w 1255"/>
              <a:gd name="T109" fmla="*/ 131 h 234"/>
              <a:gd name="T110" fmla="*/ 703 w 1255"/>
              <a:gd name="T111" fmla="*/ 103 h 234"/>
              <a:gd name="T112" fmla="*/ 675 w 1255"/>
              <a:gd name="T113" fmla="*/ 107 h 234"/>
              <a:gd name="T114" fmla="*/ 693 w 1255"/>
              <a:gd name="T115" fmla="*/ 145 h 234"/>
              <a:gd name="T116" fmla="*/ 677 w 1255"/>
              <a:gd name="T117" fmla="*/ 151 h 234"/>
              <a:gd name="T118" fmla="*/ 651 w 1255"/>
              <a:gd name="T119" fmla="*/ 175 h 234"/>
              <a:gd name="T120" fmla="*/ 686 w 1255"/>
              <a:gd name="T121" fmla="*/ 18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5" h="234">
                <a:moveTo>
                  <a:pt x="791" y="101"/>
                </a:moveTo>
                <a:cubicBezTo>
                  <a:pt x="793" y="103"/>
                  <a:pt x="794" y="105"/>
                  <a:pt x="795" y="107"/>
                </a:cubicBezTo>
                <a:cubicBezTo>
                  <a:pt x="810" y="107"/>
                  <a:pt x="810" y="107"/>
                  <a:pt x="810" y="107"/>
                </a:cubicBezTo>
                <a:cubicBezTo>
                  <a:pt x="810" y="107"/>
                  <a:pt x="810" y="106"/>
                  <a:pt x="811" y="105"/>
                </a:cubicBezTo>
                <a:cubicBezTo>
                  <a:pt x="812" y="99"/>
                  <a:pt x="819" y="94"/>
                  <a:pt x="826" y="94"/>
                </a:cubicBezTo>
                <a:cubicBezTo>
                  <a:pt x="833" y="94"/>
                  <a:pt x="839" y="99"/>
                  <a:pt x="841" y="105"/>
                </a:cubicBezTo>
                <a:cubicBezTo>
                  <a:pt x="841" y="106"/>
                  <a:pt x="841" y="107"/>
                  <a:pt x="841" y="107"/>
                </a:cubicBezTo>
                <a:cubicBezTo>
                  <a:pt x="1032" y="107"/>
                  <a:pt x="1032" y="107"/>
                  <a:pt x="1032" y="107"/>
                </a:cubicBezTo>
                <a:cubicBezTo>
                  <a:pt x="1033" y="103"/>
                  <a:pt x="1037" y="100"/>
                  <a:pt x="1042" y="100"/>
                </a:cubicBezTo>
                <a:cubicBezTo>
                  <a:pt x="1046" y="100"/>
                  <a:pt x="1050" y="103"/>
                  <a:pt x="1051" y="107"/>
                </a:cubicBezTo>
                <a:cubicBezTo>
                  <a:pt x="1052" y="107"/>
                  <a:pt x="1052" y="107"/>
                  <a:pt x="1052" y="107"/>
                </a:cubicBezTo>
                <a:cubicBezTo>
                  <a:pt x="1055" y="106"/>
                  <a:pt x="1059" y="104"/>
                  <a:pt x="1062" y="103"/>
                </a:cubicBezTo>
                <a:cubicBezTo>
                  <a:pt x="1067" y="100"/>
                  <a:pt x="1072" y="98"/>
                  <a:pt x="1078" y="98"/>
                </a:cubicBezTo>
                <a:cubicBezTo>
                  <a:pt x="1082" y="98"/>
                  <a:pt x="1086" y="99"/>
                  <a:pt x="1089" y="102"/>
                </a:cubicBezTo>
                <a:cubicBezTo>
                  <a:pt x="1091" y="103"/>
                  <a:pt x="1092" y="105"/>
                  <a:pt x="1093" y="107"/>
                </a:cubicBezTo>
                <a:cubicBezTo>
                  <a:pt x="1099" y="107"/>
                  <a:pt x="1099" y="107"/>
                  <a:pt x="1099" y="107"/>
                </a:cubicBezTo>
                <a:cubicBezTo>
                  <a:pt x="1100" y="103"/>
                  <a:pt x="1104" y="100"/>
                  <a:pt x="1109" y="100"/>
                </a:cubicBezTo>
                <a:cubicBezTo>
                  <a:pt x="1112" y="100"/>
                  <a:pt x="1116" y="102"/>
                  <a:pt x="1117" y="105"/>
                </a:cubicBezTo>
                <a:cubicBezTo>
                  <a:pt x="1121" y="101"/>
                  <a:pt x="1125" y="97"/>
                  <a:pt x="1129" y="94"/>
                </a:cubicBezTo>
                <a:cubicBezTo>
                  <a:pt x="1136" y="90"/>
                  <a:pt x="1143" y="87"/>
                  <a:pt x="1151" y="87"/>
                </a:cubicBezTo>
                <a:cubicBezTo>
                  <a:pt x="1169" y="87"/>
                  <a:pt x="1183" y="100"/>
                  <a:pt x="1199" y="106"/>
                </a:cubicBezTo>
                <a:cubicBezTo>
                  <a:pt x="1209" y="109"/>
                  <a:pt x="1219" y="110"/>
                  <a:pt x="1228" y="108"/>
                </a:cubicBezTo>
                <a:cubicBezTo>
                  <a:pt x="1238" y="107"/>
                  <a:pt x="1248" y="103"/>
                  <a:pt x="1255" y="96"/>
                </a:cubicBezTo>
                <a:cubicBezTo>
                  <a:pt x="1253" y="105"/>
                  <a:pt x="1247" y="113"/>
                  <a:pt x="1239" y="117"/>
                </a:cubicBezTo>
                <a:cubicBezTo>
                  <a:pt x="1234" y="118"/>
                  <a:pt x="1230" y="119"/>
                  <a:pt x="1225" y="118"/>
                </a:cubicBezTo>
                <a:cubicBezTo>
                  <a:pt x="1219" y="117"/>
                  <a:pt x="1214" y="114"/>
                  <a:pt x="1208" y="112"/>
                </a:cubicBezTo>
                <a:cubicBezTo>
                  <a:pt x="1208" y="112"/>
                  <a:pt x="1208" y="112"/>
                  <a:pt x="1208" y="112"/>
                </a:cubicBezTo>
                <a:cubicBezTo>
                  <a:pt x="1210" y="114"/>
                  <a:pt x="1212" y="117"/>
                  <a:pt x="1214" y="119"/>
                </a:cubicBezTo>
                <a:cubicBezTo>
                  <a:pt x="1216" y="122"/>
                  <a:pt x="1218" y="125"/>
                  <a:pt x="1218" y="128"/>
                </a:cubicBezTo>
                <a:cubicBezTo>
                  <a:pt x="1219" y="136"/>
                  <a:pt x="1212" y="141"/>
                  <a:pt x="1206" y="139"/>
                </a:cubicBezTo>
                <a:cubicBezTo>
                  <a:pt x="1203" y="138"/>
                  <a:pt x="1201" y="135"/>
                  <a:pt x="1200" y="133"/>
                </a:cubicBezTo>
                <a:cubicBezTo>
                  <a:pt x="1199" y="130"/>
                  <a:pt x="1198" y="126"/>
                  <a:pt x="1197" y="123"/>
                </a:cubicBezTo>
                <a:cubicBezTo>
                  <a:pt x="1196" y="120"/>
                  <a:pt x="1196" y="117"/>
                  <a:pt x="1194" y="114"/>
                </a:cubicBezTo>
                <a:cubicBezTo>
                  <a:pt x="1192" y="109"/>
                  <a:pt x="1189" y="105"/>
                  <a:pt x="1185" y="102"/>
                </a:cubicBezTo>
                <a:cubicBezTo>
                  <a:pt x="1185" y="102"/>
                  <a:pt x="1185" y="102"/>
                  <a:pt x="1185" y="102"/>
                </a:cubicBezTo>
                <a:cubicBezTo>
                  <a:pt x="1186" y="105"/>
                  <a:pt x="1187" y="107"/>
                  <a:pt x="1187" y="110"/>
                </a:cubicBezTo>
                <a:cubicBezTo>
                  <a:pt x="1188" y="113"/>
                  <a:pt x="1188" y="116"/>
                  <a:pt x="1187" y="119"/>
                </a:cubicBezTo>
                <a:cubicBezTo>
                  <a:pt x="1187" y="122"/>
                  <a:pt x="1185" y="124"/>
                  <a:pt x="1183" y="125"/>
                </a:cubicBezTo>
                <a:cubicBezTo>
                  <a:pt x="1180" y="126"/>
                  <a:pt x="1176" y="124"/>
                  <a:pt x="1174" y="122"/>
                </a:cubicBezTo>
                <a:cubicBezTo>
                  <a:pt x="1171" y="120"/>
                  <a:pt x="1171" y="116"/>
                  <a:pt x="1171" y="112"/>
                </a:cubicBezTo>
                <a:cubicBezTo>
                  <a:pt x="1170" y="108"/>
                  <a:pt x="1170" y="104"/>
                  <a:pt x="1169" y="101"/>
                </a:cubicBezTo>
                <a:cubicBezTo>
                  <a:pt x="1165" y="92"/>
                  <a:pt x="1152" y="91"/>
                  <a:pt x="1144" y="94"/>
                </a:cubicBezTo>
                <a:cubicBezTo>
                  <a:pt x="1144" y="95"/>
                  <a:pt x="1144" y="95"/>
                  <a:pt x="1144" y="95"/>
                </a:cubicBezTo>
                <a:cubicBezTo>
                  <a:pt x="1150" y="97"/>
                  <a:pt x="1157" y="102"/>
                  <a:pt x="1159" y="108"/>
                </a:cubicBezTo>
                <a:cubicBezTo>
                  <a:pt x="1163" y="121"/>
                  <a:pt x="1151" y="129"/>
                  <a:pt x="1137" y="119"/>
                </a:cubicBezTo>
                <a:cubicBezTo>
                  <a:pt x="1134" y="117"/>
                  <a:pt x="1130" y="115"/>
                  <a:pt x="1127" y="113"/>
                </a:cubicBezTo>
                <a:cubicBezTo>
                  <a:pt x="1125" y="112"/>
                  <a:pt x="1122" y="111"/>
                  <a:pt x="1119" y="111"/>
                </a:cubicBezTo>
                <a:cubicBezTo>
                  <a:pt x="1119" y="111"/>
                  <a:pt x="1119" y="110"/>
                  <a:pt x="1118" y="111"/>
                </a:cubicBezTo>
                <a:cubicBezTo>
                  <a:pt x="1118" y="112"/>
                  <a:pt x="1118" y="112"/>
                  <a:pt x="1118" y="112"/>
                </a:cubicBezTo>
                <a:cubicBezTo>
                  <a:pt x="1117" y="116"/>
                  <a:pt x="1113" y="119"/>
                  <a:pt x="1109" y="119"/>
                </a:cubicBezTo>
                <a:cubicBezTo>
                  <a:pt x="1104" y="119"/>
                  <a:pt x="1100" y="116"/>
                  <a:pt x="1099" y="112"/>
                </a:cubicBezTo>
                <a:cubicBezTo>
                  <a:pt x="1093" y="112"/>
                  <a:pt x="1093" y="112"/>
                  <a:pt x="1093" y="112"/>
                </a:cubicBezTo>
                <a:cubicBezTo>
                  <a:pt x="1092" y="114"/>
                  <a:pt x="1091" y="116"/>
                  <a:pt x="1089" y="117"/>
                </a:cubicBezTo>
                <a:cubicBezTo>
                  <a:pt x="1086" y="120"/>
                  <a:pt x="1082" y="121"/>
                  <a:pt x="1078" y="121"/>
                </a:cubicBezTo>
                <a:cubicBezTo>
                  <a:pt x="1072" y="121"/>
                  <a:pt x="1067" y="118"/>
                  <a:pt x="1062" y="116"/>
                </a:cubicBezTo>
                <a:cubicBezTo>
                  <a:pt x="1059" y="115"/>
                  <a:pt x="1055" y="113"/>
                  <a:pt x="1052" y="112"/>
                </a:cubicBezTo>
                <a:cubicBezTo>
                  <a:pt x="1051" y="112"/>
                  <a:pt x="1051" y="112"/>
                  <a:pt x="1051" y="112"/>
                </a:cubicBezTo>
                <a:cubicBezTo>
                  <a:pt x="1050" y="116"/>
                  <a:pt x="1046" y="119"/>
                  <a:pt x="1042" y="119"/>
                </a:cubicBezTo>
                <a:cubicBezTo>
                  <a:pt x="1037" y="119"/>
                  <a:pt x="1033" y="116"/>
                  <a:pt x="1032" y="112"/>
                </a:cubicBezTo>
                <a:cubicBezTo>
                  <a:pt x="841" y="112"/>
                  <a:pt x="841" y="112"/>
                  <a:pt x="841" y="112"/>
                </a:cubicBezTo>
                <a:cubicBezTo>
                  <a:pt x="840" y="119"/>
                  <a:pt x="834" y="125"/>
                  <a:pt x="826" y="125"/>
                </a:cubicBezTo>
                <a:cubicBezTo>
                  <a:pt x="818" y="125"/>
                  <a:pt x="811" y="119"/>
                  <a:pt x="810" y="112"/>
                </a:cubicBezTo>
                <a:cubicBezTo>
                  <a:pt x="795" y="112"/>
                  <a:pt x="795" y="112"/>
                  <a:pt x="795" y="112"/>
                </a:cubicBezTo>
                <a:cubicBezTo>
                  <a:pt x="794" y="114"/>
                  <a:pt x="792" y="116"/>
                  <a:pt x="790" y="117"/>
                </a:cubicBezTo>
                <a:cubicBezTo>
                  <a:pt x="787" y="119"/>
                  <a:pt x="784" y="118"/>
                  <a:pt x="782" y="117"/>
                </a:cubicBezTo>
                <a:cubicBezTo>
                  <a:pt x="778" y="116"/>
                  <a:pt x="775" y="115"/>
                  <a:pt x="773" y="113"/>
                </a:cubicBezTo>
                <a:cubicBezTo>
                  <a:pt x="770" y="111"/>
                  <a:pt x="767" y="110"/>
                  <a:pt x="764" y="108"/>
                </a:cubicBezTo>
                <a:cubicBezTo>
                  <a:pt x="759" y="107"/>
                  <a:pt x="754" y="107"/>
                  <a:pt x="749" y="107"/>
                </a:cubicBezTo>
                <a:cubicBezTo>
                  <a:pt x="749" y="108"/>
                  <a:pt x="749" y="108"/>
                  <a:pt x="749" y="108"/>
                </a:cubicBezTo>
                <a:cubicBezTo>
                  <a:pt x="752" y="108"/>
                  <a:pt x="754" y="110"/>
                  <a:pt x="756" y="111"/>
                </a:cubicBezTo>
                <a:cubicBezTo>
                  <a:pt x="759" y="113"/>
                  <a:pt x="761" y="115"/>
                  <a:pt x="763" y="117"/>
                </a:cubicBezTo>
                <a:cubicBezTo>
                  <a:pt x="764" y="119"/>
                  <a:pt x="766" y="122"/>
                  <a:pt x="764" y="125"/>
                </a:cubicBezTo>
                <a:cubicBezTo>
                  <a:pt x="763" y="127"/>
                  <a:pt x="759" y="129"/>
                  <a:pt x="756" y="129"/>
                </a:cubicBezTo>
                <a:cubicBezTo>
                  <a:pt x="752" y="129"/>
                  <a:pt x="749" y="127"/>
                  <a:pt x="747" y="125"/>
                </a:cubicBezTo>
                <a:cubicBezTo>
                  <a:pt x="744" y="122"/>
                  <a:pt x="741" y="119"/>
                  <a:pt x="737" y="118"/>
                </a:cubicBezTo>
                <a:cubicBezTo>
                  <a:pt x="728" y="115"/>
                  <a:pt x="719" y="124"/>
                  <a:pt x="715" y="132"/>
                </a:cubicBezTo>
                <a:cubicBezTo>
                  <a:pt x="715" y="132"/>
                  <a:pt x="715" y="132"/>
                  <a:pt x="715" y="132"/>
                </a:cubicBezTo>
                <a:cubicBezTo>
                  <a:pt x="721" y="129"/>
                  <a:pt x="730" y="127"/>
                  <a:pt x="736" y="130"/>
                </a:cubicBezTo>
                <a:cubicBezTo>
                  <a:pt x="748" y="136"/>
                  <a:pt x="745" y="151"/>
                  <a:pt x="729" y="154"/>
                </a:cubicBezTo>
                <a:cubicBezTo>
                  <a:pt x="725" y="155"/>
                  <a:pt x="721" y="156"/>
                  <a:pt x="717" y="157"/>
                </a:cubicBezTo>
                <a:cubicBezTo>
                  <a:pt x="715" y="158"/>
                  <a:pt x="712" y="159"/>
                  <a:pt x="710" y="161"/>
                </a:cubicBezTo>
                <a:cubicBezTo>
                  <a:pt x="709" y="162"/>
                  <a:pt x="707" y="164"/>
                  <a:pt x="707" y="166"/>
                </a:cubicBezTo>
                <a:cubicBezTo>
                  <a:pt x="705" y="158"/>
                  <a:pt x="704" y="150"/>
                  <a:pt x="705" y="143"/>
                </a:cubicBezTo>
                <a:cubicBezTo>
                  <a:pt x="706" y="135"/>
                  <a:pt x="710" y="127"/>
                  <a:pt x="715" y="121"/>
                </a:cubicBezTo>
                <a:cubicBezTo>
                  <a:pt x="727" y="108"/>
                  <a:pt x="746" y="107"/>
                  <a:pt x="762" y="99"/>
                </a:cubicBezTo>
                <a:cubicBezTo>
                  <a:pt x="770" y="95"/>
                  <a:pt x="778" y="88"/>
                  <a:pt x="783" y="80"/>
                </a:cubicBezTo>
                <a:cubicBezTo>
                  <a:pt x="789" y="72"/>
                  <a:pt x="793" y="62"/>
                  <a:pt x="793" y="52"/>
                </a:cubicBezTo>
                <a:cubicBezTo>
                  <a:pt x="798" y="60"/>
                  <a:pt x="800" y="70"/>
                  <a:pt x="796" y="78"/>
                </a:cubicBezTo>
                <a:cubicBezTo>
                  <a:pt x="795" y="83"/>
                  <a:pt x="792" y="86"/>
                  <a:pt x="788" y="89"/>
                </a:cubicBezTo>
                <a:cubicBezTo>
                  <a:pt x="783" y="93"/>
                  <a:pt x="778" y="95"/>
                  <a:pt x="772" y="97"/>
                </a:cubicBezTo>
                <a:cubicBezTo>
                  <a:pt x="772" y="97"/>
                  <a:pt x="772" y="97"/>
                  <a:pt x="772" y="97"/>
                </a:cubicBezTo>
                <a:cubicBezTo>
                  <a:pt x="775" y="97"/>
                  <a:pt x="778" y="97"/>
                  <a:pt x="782" y="98"/>
                </a:cubicBezTo>
                <a:cubicBezTo>
                  <a:pt x="785" y="98"/>
                  <a:pt x="788" y="99"/>
                  <a:pt x="791" y="101"/>
                </a:cubicBezTo>
                <a:close/>
                <a:moveTo>
                  <a:pt x="126" y="94"/>
                </a:moveTo>
                <a:cubicBezTo>
                  <a:pt x="120" y="90"/>
                  <a:pt x="112" y="87"/>
                  <a:pt x="104" y="87"/>
                </a:cubicBezTo>
                <a:cubicBezTo>
                  <a:pt x="86" y="87"/>
                  <a:pt x="72" y="100"/>
                  <a:pt x="56" y="106"/>
                </a:cubicBezTo>
                <a:cubicBezTo>
                  <a:pt x="47" y="109"/>
                  <a:pt x="37" y="110"/>
                  <a:pt x="27" y="108"/>
                </a:cubicBezTo>
                <a:cubicBezTo>
                  <a:pt x="17" y="107"/>
                  <a:pt x="8" y="103"/>
                  <a:pt x="0" y="96"/>
                </a:cubicBezTo>
                <a:cubicBezTo>
                  <a:pt x="2" y="105"/>
                  <a:pt x="8" y="113"/>
                  <a:pt x="17" y="117"/>
                </a:cubicBezTo>
                <a:cubicBezTo>
                  <a:pt x="21" y="118"/>
                  <a:pt x="26" y="119"/>
                  <a:pt x="30" y="118"/>
                </a:cubicBezTo>
                <a:cubicBezTo>
                  <a:pt x="36" y="117"/>
                  <a:pt x="42" y="114"/>
                  <a:pt x="47" y="112"/>
                </a:cubicBezTo>
                <a:cubicBezTo>
                  <a:pt x="47" y="112"/>
                  <a:pt x="47" y="112"/>
                  <a:pt x="47" y="112"/>
                </a:cubicBezTo>
                <a:cubicBezTo>
                  <a:pt x="45" y="114"/>
                  <a:pt x="43" y="117"/>
                  <a:pt x="41" y="119"/>
                </a:cubicBezTo>
                <a:cubicBezTo>
                  <a:pt x="39" y="122"/>
                  <a:pt x="38" y="125"/>
                  <a:pt x="37" y="128"/>
                </a:cubicBezTo>
                <a:cubicBezTo>
                  <a:pt x="36" y="136"/>
                  <a:pt x="43" y="141"/>
                  <a:pt x="49" y="139"/>
                </a:cubicBezTo>
                <a:cubicBezTo>
                  <a:pt x="52" y="138"/>
                  <a:pt x="54" y="135"/>
                  <a:pt x="55" y="133"/>
                </a:cubicBezTo>
                <a:cubicBezTo>
                  <a:pt x="57" y="130"/>
                  <a:pt x="58" y="126"/>
                  <a:pt x="58" y="123"/>
                </a:cubicBezTo>
                <a:cubicBezTo>
                  <a:pt x="59" y="120"/>
                  <a:pt x="60" y="117"/>
                  <a:pt x="61" y="114"/>
                </a:cubicBezTo>
                <a:cubicBezTo>
                  <a:pt x="63" y="109"/>
                  <a:pt x="66" y="105"/>
                  <a:pt x="70" y="102"/>
                </a:cubicBezTo>
                <a:cubicBezTo>
                  <a:pt x="71" y="102"/>
                  <a:pt x="71" y="102"/>
                  <a:pt x="71" y="102"/>
                </a:cubicBezTo>
                <a:cubicBezTo>
                  <a:pt x="69" y="105"/>
                  <a:pt x="68" y="107"/>
                  <a:pt x="68" y="110"/>
                </a:cubicBezTo>
                <a:cubicBezTo>
                  <a:pt x="68" y="113"/>
                  <a:pt x="67" y="116"/>
                  <a:pt x="68" y="119"/>
                </a:cubicBezTo>
                <a:cubicBezTo>
                  <a:pt x="69" y="122"/>
                  <a:pt x="70" y="124"/>
                  <a:pt x="72" y="125"/>
                </a:cubicBezTo>
                <a:cubicBezTo>
                  <a:pt x="75" y="126"/>
                  <a:pt x="79" y="124"/>
                  <a:pt x="81" y="122"/>
                </a:cubicBezTo>
                <a:cubicBezTo>
                  <a:pt x="84" y="120"/>
                  <a:pt x="84" y="116"/>
                  <a:pt x="85" y="112"/>
                </a:cubicBezTo>
                <a:cubicBezTo>
                  <a:pt x="85" y="108"/>
                  <a:pt x="85" y="104"/>
                  <a:pt x="86" y="101"/>
                </a:cubicBezTo>
                <a:cubicBezTo>
                  <a:pt x="91" y="92"/>
                  <a:pt x="103" y="91"/>
                  <a:pt x="111" y="94"/>
                </a:cubicBezTo>
                <a:cubicBezTo>
                  <a:pt x="111" y="95"/>
                  <a:pt x="111" y="95"/>
                  <a:pt x="111" y="95"/>
                </a:cubicBezTo>
                <a:cubicBezTo>
                  <a:pt x="105" y="97"/>
                  <a:pt x="98" y="102"/>
                  <a:pt x="96" y="108"/>
                </a:cubicBezTo>
                <a:cubicBezTo>
                  <a:pt x="92" y="121"/>
                  <a:pt x="105" y="129"/>
                  <a:pt x="118" y="119"/>
                </a:cubicBezTo>
                <a:cubicBezTo>
                  <a:pt x="122" y="117"/>
                  <a:pt x="125" y="115"/>
                  <a:pt x="128" y="113"/>
                </a:cubicBezTo>
                <a:cubicBezTo>
                  <a:pt x="131" y="112"/>
                  <a:pt x="133" y="111"/>
                  <a:pt x="136" y="111"/>
                </a:cubicBezTo>
                <a:cubicBezTo>
                  <a:pt x="136" y="111"/>
                  <a:pt x="137" y="110"/>
                  <a:pt x="137" y="111"/>
                </a:cubicBezTo>
                <a:cubicBezTo>
                  <a:pt x="137" y="112"/>
                  <a:pt x="137" y="112"/>
                  <a:pt x="137" y="112"/>
                </a:cubicBezTo>
                <a:cubicBezTo>
                  <a:pt x="138" y="116"/>
                  <a:pt x="142" y="119"/>
                  <a:pt x="147" y="119"/>
                </a:cubicBezTo>
                <a:cubicBezTo>
                  <a:pt x="151" y="119"/>
                  <a:pt x="155" y="116"/>
                  <a:pt x="156" y="112"/>
                </a:cubicBezTo>
                <a:cubicBezTo>
                  <a:pt x="162" y="112"/>
                  <a:pt x="162" y="112"/>
                  <a:pt x="162" y="112"/>
                </a:cubicBezTo>
                <a:cubicBezTo>
                  <a:pt x="163" y="114"/>
                  <a:pt x="164" y="116"/>
                  <a:pt x="166" y="117"/>
                </a:cubicBezTo>
                <a:cubicBezTo>
                  <a:pt x="169" y="120"/>
                  <a:pt x="174" y="121"/>
                  <a:pt x="178" y="121"/>
                </a:cubicBezTo>
                <a:cubicBezTo>
                  <a:pt x="183" y="121"/>
                  <a:pt x="188" y="118"/>
                  <a:pt x="193" y="116"/>
                </a:cubicBezTo>
                <a:cubicBezTo>
                  <a:pt x="197" y="115"/>
                  <a:pt x="200" y="113"/>
                  <a:pt x="204" y="112"/>
                </a:cubicBezTo>
                <a:cubicBezTo>
                  <a:pt x="204" y="112"/>
                  <a:pt x="204" y="112"/>
                  <a:pt x="204" y="112"/>
                </a:cubicBezTo>
                <a:cubicBezTo>
                  <a:pt x="205" y="116"/>
                  <a:pt x="209" y="119"/>
                  <a:pt x="214" y="119"/>
                </a:cubicBezTo>
                <a:cubicBezTo>
                  <a:pt x="218" y="119"/>
                  <a:pt x="222" y="116"/>
                  <a:pt x="223" y="112"/>
                </a:cubicBezTo>
                <a:cubicBezTo>
                  <a:pt x="414" y="112"/>
                  <a:pt x="414" y="112"/>
                  <a:pt x="414" y="112"/>
                </a:cubicBezTo>
                <a:cubicBezTo>
                  <a:pt x="415" y="119"/>
                  <a:pt x="422" y="125"/>
                  <a:pt x="430" y="125"/>
                </a:cubicBezTo>
                <a:cubicBezTo>
                  <a:pt x="438" y="125"/>
                  <a:pt x="444" y="119"/>
                  <a:pt x="445" y="112"/>
                </a:cubicBezTo>
                <a:cubicBezTo>
                  <a:pt x="461" y="112"/>
                  <a:pt x="461" y="112"/>
                  <a:pt x="461" y="112"/>
                </a:cubicBezTo>
                <a:cubicBezTo>
                  <a:pt x="461" y="114"/>
                  <a:pt x="463" y="116"/>
                  <a:pt x="465" y="117"/>
                </a:cubicBezTo>
                <a:cubicBezTo>
                  <a:pt x="468" y="119"/>
                  <a:pt x="471" y="118"/>
                  <a:pt x="474" y="117"/>
                </a:cubicBezTo>
                <a:cubicBezTo>
                  <a:pt x="477" y="116"/>
                  <a:pt x="480" y="115"/>
                  <a:pt x="483" y="113"/>
                </a:cubicBezTo>
                <a:cubicBezTo>
                  <a:pt x="486" y="111"/>
                  <a:pt x="488" y="110"/>
                  <a:pt x="491" y="108"/>
                </a:cubicBezTo>
                <a:cubicBezTo>
                  <a:pt x="496" y="107"/>
                  <a:pt x="501" y="107"/>
                  <a:pt x="506" y="107"/>
                </a:cubicBezTo>
                <a:cubicBezTo>
                  <a:pt x="506" y="108"/>
                  <a:pt x="506" y="108"/>
                  <a:pt x="506" y="108"/>
                </a:cubicBezTo>
                <a:cubicBezTo>
                  <a:pt x="504" y="108"/>
                  <a:pt x="501" y="110"/>
                  <a:pt x="499" y="111"/>
                </a:cubicBezTo>
                <a:cubicBezTo>
                  <a:pt x="496" y="113"/>
                  <a:pt x="494" y="115"/>
                  <a:pt x="492" y="117"/>
                </a:cubicBezTo>
                <a:cubicBezTo>
                  <a:pt x="491" y="119"/>
                  <a:pt x="490" y="122"/>
                  <a:pt x="491" y="125"/>
                </a:cubicBezTo>
                <a:cubicBezTo>
                  <a:pt x="492" y="127"/>
                  <a:pt x="496" y="129"/>
                  <a:pt x="499" y="129"/>
                </a:cubicBezTo>
                <a:cubicBezTo>
                  <a:pt x="503" y="129"/>
                  <a:pt x="506" y="127"/>
                  <a:pt x="509" y="125"/>
                </a:cubicBezTo>
                <a:cubicBezTo>
                  <a:pt x="512" y="122"/>
                  <a:pt x="515" y="119"/>
                  <a:pt x="518" y="118"/>
                </a:cubicBezTo>
                <a:cubicBezTo>
                  <a:pt x="528" y="115"/>
                  <a:pt x="536" y="124"/>
                  <a:pt x="540" y="132"/>
                </a:cubicBezTo>
                <a:cubicBezTo>
                  <a:pt x="540" y="132"/>
                  <a:pt x="540" y="132"/>
                  <a:pt x="540" y="132"/>
                </a:cubicBezTo>
                <a:cubicBezTo>
                  <a:pt x="534" y="129"/>
                  <a:pt x="526" y="127"/>
                  <a:pt x="520" y="130"/>
                </a:cubicBezTo>
                <a:cubicBezTo>
                  <a:pt x="508" y="136"/>
                  <a:pt x="510" y="151"/>
                  <a:pt x="527" y="154"/>
                </a:cubicBezTo>
                <a:cubicBezTo>
                  <a:pt x="530" y="155"/>
                  <a:pt x="535" y="156"/>
                  <a:pt x="538" y="157"/>
                </a:cubicBezTo>
                <a:cubicBezTo>
                  <a:pt x="541" y="158"/>
                  <a:pt x="543" y="159"/>
                  <a:pt x="545" y="161"/>
                </a:cubicBezTo>
                <a:cubicBezTo>
                  <a:pt x="547" y="162"/>
                  <a:pt x="548" y="164"/>
                  <a:pt x="549" y="166"/>
                </a:cubicBezTo>
                <a:cubicBezTo>
                  <a:pt x="551" y="158"/>
                  <a:pt x="551" y="150"/>
                  <a:pt x="550" y="143"/>
                </a:cubicBezTo>
                <a:cubicBezTo>
                  <a:pt x="549" y="135"/>
                  <a:pt x="545" y="127"/>
                  <a:pt x="540" y="121"/>
                </a:cubicBezTo>
                <a:cubicBezTo>
                  <a:pt x="528" y="108"/>
                  <a:pt x="509" y="107"/>
                  <a:pt x="494" y="99"/>
                </a:cubicBezTo>
                <a:cubicBezTo>
                  <a:pt x="485" y="95"/>
                  <a:pt x="477" y="88"/>
                  <a:pt x="472" y="80"/>
                </a:cubicBezTo>
                <a:cubicBezTo>
                  <a:pt x="466" y="72"/>
                  <a:pt x="462" y="62"/>
                  <a:pt x="462" y="52"/>
                </a:cubicBezTo>
                <a:cubicBezTo>
                  <a:pt x="457" y="60"/>
                  <a:pt x="455" y="70"/>
                  <a:pt x="459" y="78"/>
                </a:cubicBezTo>
                <a:cubicBezTo>
                  <a:pt x="461" y="83"/>
                  <a:pt x="464" y="86"/>
                  <a:pt x="467" y="89"/>
                </a:cubicBezTo>
                <a:cubicBezTo>
                  <a:pt x="472" y="93"/>
                  <a:pt x="478" y="95"/>
                  <a:pt x="483" y="97"/>
                </a:cubicBezTo>
                <a:cubicBezTo>
                  <a:pt x="483" y="97"/>
                  <a:pt x="483" y="97"/>
                  <a:pt x="483" y="97"/>
                </a:cubicBezTo>
                <a:cubicBezTo>
                  <a:pt x="480" y="97"/>
                  <a:pt x="477" y="97"/>
                  <a:pt x="474" y="98"/>
                </a:cubicBezTo>
                <a:cubicBezTo>
                  <a:pt x="470" y="98"/>
                  <a:pt x="467" y="99"/>
                  <a:pt x="464" y="101"/>
                </a:cubicBezTo>
                <a:cubicBezTo>
                  <a:pt x="462" y="103"/>
                  <a:pt x="461" y="105"/>
                  <a:pt x="461" y="107"/>
                </a:cubicBezTo>
                <a:cubicBezTo>
                  <a:pt x="445" y="107"/>
                  <a:pt x="445" y="107"/>
                  <a:pt x="445" y="107"/>
                </a:cubicBezTo>
                <a:cubicBezTo>
                  <a:pt x="445" y="107"/>
                  <a:pt x="445" y="106"/>
                  <a:pt x="445" y="105"/>
                </a:cubicBezTo>
                <a:cubicBezTo>
                  <a:pt x="443" y="99"/>
                  <a:pt x="437" y="94"/>
                  <a:pt x="430" y="94"/>
                </a:cubicBezTo>
                <a:cubicBezTo>
                  <a:pt x="422" y="94"/>
                  <a:pt x="416" y="99"/>
                  <a:pt x="414" y="105"/>
                </a:cubicBezTo>
                <a:cubicBezTo>
                  <a:pt x="414" y="106"/>
                  <a:pt x="414" y="107"/>
                  <a:pt x="414" y="107"/>
                </a:cubicBezTo>
                <a:cubicBezTo>
                  <a:pt x="223" y="107"/>
                  <a:pt x="223" y="107"/>
                  <a:pt x="223" y="107"/>
                </a:cubicBezTo>
                <a:cubicBezTo>
                  <a:pt x="222" y="103"/>
                  <a:pt x="218" y="100"/>
                  <a:pt x="214" y="100"/>
                </a:cubicBezTo>
                <a:cubicBezTo>
                  <a:pt x="209" y="100"/>
                  <a:pt x="205" y="103"/>
                  <a:pt x="204" y="107"/>
                </a:cubicBezTo>
                <a:cubicBezTo>
                  <a:pt x="204" y="107"/>
                  <a:pt x="204" y="107"/>
                  <a:pt x="204" y="107"/>
                </a:cubicBezTo>
                <a:cubicBezTo>
                  <a:pt x="200" y="106"/>
                  <a:pt x="197" y="104"/>
                  <a:pt x="193" y="103"/>
                </a:cubicBezTo>
                <a:cubicBezTo>
                  <a:pt x="188" y="100"/>
                  <a:pt x="183" y="98"/>
                  <a:pt x="178" y="98"/>
                </a:cubicBezTo>
                <a:cubicBezTo>
                  <a:pt x="174" y="98"/>
                  <a:pt x="169" y="99"/>
                  <a:pt x="166" y="102"/>
                </a:cubicBezTo>
                <a:cubicBezTo>
                  <a:pt x="165" y="103"/>
                  <a:pt x="163" y="105"/>
                  <a:pt x="162" y="107"/>
                </a:cubicBezTo>
                <a:cubicBezTo>
                  <a:pt x="156" y="107"/>
                  <a:pt x="156" y="107"/>
                  <a:pt x="156" y="107"/>
                </a:cubicBezTo>
                <a:cubicBezTo>
                  <a:pt x="155" y="103"/>
                  <a:pt x="151" y="100"/>
                  <a:pt x="147" y="100"/>
                </a:cubicBezTo>
                <a:cubicBezTo>
                  <a:pt x="143" y="100"/>
                  <a:pt x="139" y="102"/>
                  <a:pt x="138" y="105"/>
                </a:cubicBezTo>
                <a:cubicBezTo>
                  <a:pt x="134" y="101"/>
                  <a:pt x="131" y="97"/>
                  <a:pt x="126" y="94"/>
                </a:cubicBezTo>
                <a:close/>
                <a:moveTo>
                  <a:pt x="634" y="202"/>
                </a:moveTo>
                <a:cubicBezTo>
                  <a:pt x="632" y="197"/>
                  <a:pt x="629" y="191"/>
                  <a:pt x="628" y="186"/>
                </a:cubicBezTo>
                <a:cubicBezTo>
                  <a:pt x="626" y="191"/>
                  <a:pt x="623" y="197"/>
                  <a:pt x="621" y="202"/>
                </a:cubicBezTo>
                <a:cubicBezTo>
                  <a:pt x="619" y="207"/>
                  <a:pt x="616" y="212"/>
                  <a:pt x="616" y="218"/>
                </a:cubicBezTo>
                <a:cubicBezTo>
                  <a:pt x="616" y="222"/>
                  <a:pt x="617" y="226"/>
                  <a:pt x="620" y="229"/>
                </a:cubicBezTo>
                <a:cubicBezTo>
                  <a:pt x="622" y="231"/>
                  <a:pt x="625" y="233"/>
                  <a:pt x="628" y="234"/>
                </a:cubicBezTo>
                <a:cubicBezTo>
                  <a:pt x="631" y="233"/>
                  <a:pt x="633" y="231"/>
                  <a:pt x="635" y="229"/>
                </a:cubicBezTo>
                <a:cubicBezTo>
                  <a:pt x="638" y="226"/>
                  <a:pt x="639" y="222"/>
                  <a:pt x="639" y="218"/>
                </a:cubicBezTo>
                <a:cubicBezTo>
                  <a:pt x="639" y="212"/>
                  <a:pt x="637" y="207"/>
                  <a:pt x="634" y="202"/>
                </a:cubicBezTo>
                <a:close/>
                <a:moveTo>
                  <a:pt x="621" y="50"/>
                </a:moveTo>
                <a:cubicBezTo>
                  <a:pt x="623" y="55"/>
                  <a:pt x="626" y="61"/>
                  <a:pt x="628" y="67"/>
                </a:cubicBezTo>
                <a:cubicBezTo>
                  <a:pt x="629" y="61"/>
                  <a:pt x="632" y="55"/>
                  <a:pt x="634" y="50"/>
                </a:cubicBezTo>
                <a:cubicBezTo>
                  <a:pt x="637" y="45"/>
                  <a:pt x="639" y="40"/>
                  <a:pt x="639" y="35"/>
                </a:cubicBezTo>
                <a:cubicBezTo>
                  <a:pt x="639" y="30"/>
                  <a:pt x="638" y="26"/>
                  <a:pt x="635" y="23"/>
                </a:cubicBezTo>
                <a:cubicBezTo>
                  <a:pt x="633" y="21"/>
                  <a:pt x="631" y="19"/>
                  <a:pt x="628" y="18"/>
                </a:cubicBezTo>
                <a:cubicBezTo>
                  <a:pt x="625" y="19"/>
                  <a:pt x="622" y="21"/>
                  <a:pt x="620" y="23"/>
                </a:cubicBezTo>
                <a:cubicBezTo>
                  <a:pt x="617" y="26"/>
                  <a:pt x="616" y="30"/>
                  <a:pt x="616" y="35"/>
                </a:cubicBezTo>
                <a:cubicBezTo>
                  <a:pt x="616" y="40"/>
                  <a:pt x="619" y="45"/>
                  <a:pt x="621" y="50"/>
                </a:cubicBezTo>
                <a:close/>
                <a:moveTo>
                  <a:pt x="586" y="94"/>
                </a:moveTo>
                <a:cubicBezTo>
                  <a:pt x="578" y="106"/>
                  <a:pt x="597" y="112"/>
                  <a:pt x="605" y="117"/>
                </a:cubicBezTo>
                <a:cubicBezTo>
                  <a:pt x="622" y="128"/>
                  <a:pt x="623" y="144"/>
                  <a:pt x="610" y="161"/>
                </a:cubicBezTo>
                <a:cubicBezTo>
                  <a:pt x="621" y="157"/>
                  <a:pt x="626" y="141"/>
                  <a:pt x="628" y="129"/>
                </a:cubicBezTo>
                <a:cubicBezTo>
                  <a:pt x="629" y="141"/>
                  <a:pt x="634" y="157"/>
                  <a:pt x="646" y="161"/>
                </a:cubicBezTo>
                <a:cubicBezTo>
                  <a:pt x="633" y="144"/>
                  <a:pt x="633" y="128"/>
                  <a:pt x="651" y="117"/>
                </a:cubicBezTo>
                <a:cubicBezTo>
                  <a:pt x="658" y="112"/>
                  <a:pt x="677" y="106"/>
                  <a:pt x="669" y="94"/>
                </a:cubicBezTo>
                <a:cubicBezTo>
                  <a:pt x="664" y="87"/>
                  <a:pt x="652" y="87"/>
                  <a:pt x="649" y="96"/>
                </a:cubicBezTo>
                <a:cubicBezTo>
                  <a:pt x="648" y="98"/>
                  <a:pt x="646" y="99"/>
                  <a:pt x="646" y="98"/>
                </a:cubicBezTo>
                <a:cubicBezTo>
                  <a:pt x="649" y="83"/>
                  <a:pt x="657" y="71"/>
                  <a:pt x="669" y="62"/>
                </a:cubicBezTo>
                <a:cubicBezTo>
                  <a:pt x="690" y="45"/>
                  <a:pt x="703" y="62"/>
                  <a:pt x="697" y="69"/>
                </a:cubicBezTo>
                <a:cubicBezTo>
                  <a:pt x="696" y="69"/>
                  <a:pt x="695" y="70"/>
                  <a:pt x="694" y="69"/>
                </a:cubicBezTo>
                <a:cubicBezTo>
                  <a:pt x="692" y="67"/>
                  <a:pt x="689" y="66"/>
                  <a:pt x="687" y="67"/>
                </a:cubicBezTo>
                <a:cubicBezTo>
                  <a:pt x="683" y="69"/>
                  <a:pt x="681" y="73"/>
                  <a:pt x="683" y="76"/>
                </a:cubicBezTo>
                <a:cubicBezTo>
                  <a:pt x="685" y="84"/>
                  <a:pt x="695" y="83"/>
                  <a:pt x="701" y="79"/>
                </a:cubicBezTo>
                <a:cubicBezTo>
                  <a:pt x="707" y="75"/>
                  <a:pt x="710" y="69"/>
                  <a:pt x="710" y="63"/>
                </a:cubicBezTo>
                <a:cubicBezTo>
                  <a:pt x="711" y="52"/>
                  <a:pt x="699" y="44"/>
                  <a:pt x="688" y="45"/>
                </a:cubicBezTo>
                <a:cubicBezTo>
                  <a:pt x="677" y="46"/>
                  <a:pt x="667" y="54"/>
                  <a:pt x="659" y="61"/>
                </a:cubicBezTo>
                <a:cubicBezTo>
                  <a:pt x="657" y="62"/>
                  <a:pt x="659" y="59"/>
                  <a:pt x="659" y="59"/>
                </a:cubicBezTo>
                <a:cubicBezTo>
                  <a:pt x="667" y="50"/>
                  <a:pt x="674" y="40"/>
                  <a:pt x="673" y="28"/>
                </a:cubicBezTo>
                <a:cubicBezTo>
                  <a:pt x="672" y="8"/>
                  <a:pt x="645" y="0"/>
                  <a:pt x="628" y="1"/>
                </a:cubicBezTo>
                <a:cubicBezTo>
                  <a:pt x="611" y="0"/>
                  <a:pt x="583" y="8"/>
                  <a:pt x="582" y="28"/>
                </a:cubicBezTo>
                <a:cubicBezTo>
                  <a:pt x="581" y="40"/>
                  <a:pt x="589" y="50"/>
                  <a:pt x="596" y="59"/>
                </a:cubicBezTo>
                <a:cubicBezTo>
                  <a:pt x="596" y="59"/>
                  <a:pt x="598" y="62"/>
                  <a:pt x="597" y="61"/>
                </a:cubicBezTo>
                <a:cubicBezTo>
                  <a:pt x="588" y="54"/>
                  <a:pt x="578" y="46"/>
                  <a:pt x="567" y="45"/>
                </a:cubicBezTo>
                <a:cubicBezTo>
                  <a:pt x="557" y="44"/>
                  <a:pt x="545" y="52"/>
                  <a:pt x="545" y="63"/>
                </a:cubicBezTo>
                <a:cubicBezTo>
                  <a:pt x="545" y="69"/>
                  <a:pt x="549" y="75"/>
                  <a:pt x="554" y="79"/>
                </a:cubicBezTo>
                <a:cubicBezTo>
                  <a:pt x="560" y="83"/>
                  <a:pt x="570" y="84"/>
                  <a:pt x="573" y="76"/>
                </a:cubicBezTo>
                <a:cubicBezTo>
                  <a:pt x="574" y="73"/>
                  <a:pt x="572" y="69"/>
                  <a:pt x="569" y="67"/>
                </a:cubicBezTo>
                <a:cubicBezTo>
                  <a:pt x="566" y="66"/>
                  <a:pt x="563" y="67"/>
                  <a:pt x="561" y="69"/>
                </a:cubicBezTo>
                <a:cubicBezTo>
                  <a:pt x="561" y="70"/>
                  <a:pt x="559" y="69"/>
                  <a:pt x="559" y="69"/>
                </a:cubicBezTo>
                <a:cubicBezTo>
                  <a:pt x="552" y="62"/>
                  <a:pt x="566" y="45"/>
                  <a:pt x="586" y="62"/>
                </a:cubicBezTo>
                <a:cubicBezTo>
                  <a:pt x="598" y="71"/>
                  <a:pt x="606" y="83"/>
                  <a:pt x="609" y="98"/>
                </a:cubicBezTo>
                <a:cubicBezTo>
                  <a:pt x="610" y="99"/>
                  <a:pt x="607" y="98"/>
                  <a:pt x="607" y="96"/>
                </a:cubicBezTo>
                <a:cubicBezTo>
                  <a:pt x="603" y="87"/>
                  <a:pt x="591" y="87"/>
                  <a:pt x="586" y="94"/>
                </a:cubicBezTo>
                <a:close/>
                <a:moveTo>
                  <a:pt x="611" y="73"/>
                </a:moveTo>
                <a:cubicBezTo>
                  <a:pt x="606" y="62"/>
                  <a:pt x="601" y="51"/>
                  <a:pt x="600" y="39"/>
                </a:cubicBezTo>
                <a:cubicBezTo>
                  <a:pt x="600" y="22"/>
                  <a:pt x="611" y="6"/>
                  <a:pt x="628" y="2"/>
                </a:cubicBezTo>
                <a:cubicBezTo>
                  <a:pt x="645" y="6"/>
                  <a:pt x="656" y="22"/>
                  <a:pt x="655" y="39"/>
                </a:cubicBezTo>
                <a:cubicBezTo>
                  <a:pt x="654" y="51"/>
                  <a:pt x="649" y="62"/>
                  <a:pt x="645" y="73"/>
                </a:cubicBezTo>
                <a:cubicBezTo>
                  <a:pt x="638" y="88"/>
                  <a:pt x="629" y="103"/>
                  <a:pt x="628" y="121"/>
                </a:cubicBezTo>
                <a:cubicBezTo>
                  <a:pt x="626" y="103"/>
                  <a:pt x="618" y="88"/>
                  <a:pt x="611" y="73"/>
                </a:cubicBezTo>
                <a:close/>
                <a:moveTo>
                  <a:pt x="518" y="91"/>
                </a:moveTo>
                <a:cubicBezTo>
                  <a:pt x="526" y="87"/>
                  <a:pt x="536" y="87"/>
                  <a:pt x="544" y="93"/>
                </a:cubicBezTo>
                <a:cubicBezTo>
                  <a:pt x="548" y="96"/>
                  <a:pt x="551" y="99"/>
                  <a:pt x="553" y="103"/>
                </a:cubicBezTo>
                <a:cubicBezTo>
                  <a:pt x="555" y="109"/>
                  <a:pt x="556" y="115"/>
                  <a:pt x="557" y="121"/>
                </a:cubicBezTo>
                <a:cubicBezTo>
                  <a:pt x="557" y="121"/>
                  <a:pt x="557" y="121"/>
                  <a:pt x="557" y="121"/>
                </a:cubicBezTo>
                <a:cubicBezTo>
                  <a:pt x="558" y="117"/>
                  <a:pt x="559" y="114"/>
                  <a:pt x="560" y="112"/>
                </a:cubicBezTo>
                <a:cubicBezTo>
                  <a:pt x="561" y="108"/>
                  <a:pt x="563" y="105"/>
                  <a:pt x="565" y="103"/>
                </a:cubicBezTo>
                <a:cubicBezTo>
                  <a:pt x="571" y="98"/>
                  <a:pt x="579" y="101"/>
                  <a:pt x="581" y="107"/>
                </a:cubicBezTo>
                <a:cubicBezTo>
                  <a:pt x="581" y="110"/>
                  <a:pt x="580" y="113"/>
                  <a:pt x="579" y="116"/>
                </a:cubicBezTo>
                <a:cubicBezTo>
                  <a:pt x="577" y="118"/>
                  <a:pt x="575" y="121"/>
                  <a:pt x="573" y="123"/>
                </a:cubicBezTo>
                <a:cubicBezTo>
                  <a:pt x="571" y="126"/>
                  <a:pt x="568" y="128"/>
                  <a:pt x="566" y="131"/>
                </a:cubicBezTo>
                <a:cubicBezTo>
                  <a:pt x="564" y="135"/>
                  <a:pt x="563" y="140"/>
                  <a:pt x="562" y="145"/>
                </a:cubicBezTo>
                <a:cubicBezTo>
                  <a:pt x="563" y="145"/>
                  <a:pt x="563" y="145"/>
                  <a:pt x="563" y="145"/>
                </a:cubicBezTo>
                <a:cubicBezTo>
                  <a:pt x="564" y="143"/>
                  <a:pt x="566" y="141"/>
                  <a:pt x="568" y="139"/>
                </a:cubicBezTo>
                <a:cubicBezTo>
                  <a:pt x="570" y="137"/>
                  <a:pt x="572" y="135"/>
                  <a:pt x="575" y="134"/>
                </a:cubicBezTo>
                <a:cubicBezTo>
                  <a:pt x="577" y="133"/>
                  <a:pt x="580" y="132"/>
                  <a:pt x="582" y="134"/>
                </a:cubicBezTo>
                <a:cubicBezTo>
                  <a:pt x="585" y="136"/>
                  <a:pt x="586" y="140"/>
                  <a:pt x="585" y="143"/>
                </a:cubicBezTo>
                <a:cubicBezTo>
                  <a:pt x="585" y="147"/>
                  <a:pt x="581" y="149"/>
                  <a:pt x="579" y="151"/>
                </a:cubicBezTo>
                <a:cubicBezTo>
                  <a:pt x="576" y="154"/>
                  <a:pt x="572" y="156"/>
                  <a:pt x="570" y="159"/>
                </a:cubicBezTo>
                <a:cubicBezTo>
                  <a:pt x="565" y="168"/>
                  <a:pt x="572" y="178"/>
                  <a:pt x="579" y="184"/>
                </a:cubicBezTo>
                <a:cubicBezTo>
                  <a:pt x="579" y="183"/>
                  <a:pt x="579" y="183"/>
                  <a:pt x="579" y="183"/>
                </a:cubicBezTo>
                <a:cubicBezTo>
                  <a:pt x="578" y="177"/>
                  <a:pt x="577" y="168"/>
                  <a:pt x="582" y="163"/>
                </a:cubicBezTo>
                <a:cubicBezTo>
                  <a:pt x="590" y="153"/>
                  <a:pt x="604" y="158"/>
                  <a:pt x="604" y="175"/>
                </a:cubicBezTo>
                <a:cubicBezTo>
                  <a:pt x="604" y="179"/>
                  <a:pt x="603" y="183"/>
                  <a:pt x="604" y="187"/>
                </a:cubicBezTo>
                <a:cubicBezTo>
                  <a:pt x="604" y="190"/>
                  <a:pt x="605" y="192"/>
                  <a:pt x="606" y="194"/>
                </a:cubicBezTo>
                <a:cubicBezTo>
                  <a:pt x="608" y="196"/>
                  <a:pt x="609" y="198"/>
                  <a:pt x="611" y="199"/>
                </a:cubicBezTo>
                <a:cubicBezTo>
                  <a:pt x="603" y="199"/>
                  <a:pt x="595" y="199"/>
                  <a:pt x="588" y="196"/>
                </a:cubicBezTo>
                <a:cubicBezTo>
                  <a:pt x="580" y="193"/>
                  <a:pt x="574" y="188"/>
                  <a:pt x="569" y="181"/>
                </a:cubicBezTo>
                <a:cubicBezTo>
                  <a:pt x="559" y="167"/>
                  <a:pt x="562" y="148"/>
                  <a:pt x="557" y="131"/>
                </a:cubicBezTo>
                <a:cubicBezTo>
                  <a:pt x="555" y="122"/>
                  <a:pt x="550" y="113"/>
                  <a:pt x="543" y="106"/>
                </a:cubicBezTo>
                <a:cubicBezTo>
                  <a:pt x="536" y="99"/>
                  <a:pt x="528" y="93"/>
                  <a:pt x="518" y="91"/>
                </a:cubicBezTo>
                <a:close/>
                <a:moveTo>
                  <a:pt x="737" y="91"/>
                </a:moveTo>
                <a:cubicBezTo>
                  <a:pt x="729" y="87"/>
                  <a:pt x="719" y="87"/>
                  <a:pt x="711" y="93"/>
                </a:cubicBezTo>
                <a:cubicBezTo>
                  <a:pt x="708" y="96"/>
                  <a:pt x="705" y="99"/>
                  <a:pt x="703" y="103"/>
                </a:cubicBezTo>
                <a:cubicBezTo>
                  <a:pt x="700" y="109"/>
                  <a:pt x="699" y="115"/>
                  <a:pt x="699" y="121"/>
                </a:cubicBezTo>
                <a:cubicBezTo>
                  <a:pt x="698" y="121"/>
                  <a:pt x="698" y="121"/>
                  <a:pt x="698" y="121"/>
                </a:cubicBezTo>
                <a:cubicBezTo>
                  <a:pt x="698" y="117"/>
                  <a:pt x="697" y="114"/>
                  <a:pt x="695" y="112"/>
                </a:cubicBezTo>
                <a:cubicBezTo>
                  <a:pt x="694" y="108"/>
                  <a:pt x="692" y="105"/>
                  <a:pt x="690" y="103"/>
                </a:cubicBezTo>
                <a:cubicBezTo>
                  <a:pt x="685" y="98"/>
                  <a:pt x="676" y="101"/>
                  <a:pt x="675" y="107"/>
                </a:cubicBezTo>
                <a:cubicBezTo>
                  <a:pt x="674" y="110"/>
                  <a:pt x="675" y="113"/>
                  <a:pt x="676" y="116"/>
                </a:cubicBezTo>
                <a:cubicBezTo>
                  <a:pt x="678" y="118"/>
                  <a:pt x="680" y="121"/>
                  <a:pt x="683" y="123"/>
                </a:cubicBezTo>
                <a:cubicBezTo>
                  <a:pt x="685" y="126"/>
                  <a:pt x="687" y="128"/>
                  <a:pt x="689" y="131"/>
                </a:cubicBezTo>
                <a:cubicBezTo>
                  <a:pt x="692" y="135"/>
                  <a:pt x="693" y="140"/>
                  <a:pt x="693" y="145"/>
                </a:cubicBezTo>
                <a:cubicBezTo>
                  <a:pt x="693" y="145"/>
                  <a:pt x="693" y="145"/>
                  <a:pt x="693" y="145"/>
                </a:cubicBezTo>
                <a:cubicBezTo>
                  <a:pt x="692" y="143"/>
                  <a:pt x="690" y="141"/>
                  <a:pt x="688" y="139"/>
                </a:cubicBezTo>
                <a:cubicBezTo>
                  <a:pt x="686" y="137"/>
                  <a:pt x="683" y="135"/>
                  <a:pt x="680" y="134"/>
                </a:cubicBezTo>
                <a:cubicBezTo>
                  <a:pt x="678" y="133"/>
                  <a:pt x="675" y="132"/>
                  <a:pt x="673" y="134"/>
                </a:cubicBezTo>
                <a:cubicBezTo>
                  <a:pt x="670" y="136"/>
                  <a:pt x="670" y="140"/>
                  <a:pt x="670" y="143"/>
                </a:cubicBezTo>
                <a:cubicBezTo>
                  <a:pt x="671" y="147"/>
                  <a:pt x="674" y="149"/>
                  <a:pt x="677" y="151"/>
                </a:cubicBezTo>
                <a:cubicBezTo>
                  <a:pt x="680" y="154"/>
                  <a:pt x="683" y="156"/>
                  <a:pt x="685" y="159"/>
                </a:cubicBezTo>
                <a:cubicBezTo>
                  <a:pt x="690" y="168"/>
                  <a:pt x="683" y="178"/>
                  <a:pt x="676" y="184"/>
                </a:cubicBezTo>
                <a:cubicBezTo>
                  <a:pt x="676" y="183"/>
                  <a:pt x="676" y="183"/>
                  <a:pt x="676" y="183"/>
                </a:cubicBezTo>
                <a:cubicBezTo>
                  <a:pt x="678" y="177"/>
                  <a:pt x="678" y="168"/>
                  <a:pt x="674" y="163"/>
                </a:cubicBezTo>
                <a:cubicBezTo>
                  <a:pt x="665" y="153"/>
                  <a:pt x="652" y="158"/>
                  <a:pt x="651" y="175"/>
                </a:cubicBezTo>
                <a:cubicBezTo>
                  <a:pt x="651" y="179"/>
                  <a:pt x="652" y="183"/>
                  <a:pt x="651" y="187"/>
                </a:cubicBezTo>
                <a:cubicBezTo>
                  <a:pt x="651" y="190"/>
                  <a:pt x="650" y="192"/>
                  <a:pt x="649" y="194"/>
                </a:cubicBezTo>
                <a:cubicBezTo>
                  <a:pt x="648" y="196"/>
                  <a:pt x="646" y="198"/>
                  <a:pt x="644" y="199"/>
                </a:cubicBezTo>
                <a:cubicBezTo>
                  <a:pt x="652" y="199"/>
                  <a:pt x="660" y="199"/>
                  <a:pt x="668" y="196"/>
                </a:cubicBezTo>
                <a:cubicBezTo>
                  <a:pt x="675" y="193"/>
                  <a:pt x="682" y="188"/>
                  <a:pt x="686" y="181"/>
                </a:cubicBezTo>
                <a:cubicBezTo>
                  <a:pt x="697" y="167"/>
                  <a:pt x="694" y="148"/>
                  <a:pt x="698" y="131"/>
                </a:cubicBezTo>
                <a:cubicBezTo>
                  <a:pt x="701" y="122"/>
                  <a:pt x="706" y="113"/>
                  <a:pt x="712" y="106"/>
                </a:cubicBezTo>
                <a:cubicBezTo>
                  <a:pt x="719" y="99"/>
                  <a:pt x="728" y="93"/>
                  <a:pt x="737" y="91"/>
                </a:cubicBezTo>
                <a:close/>
              </a:path>
            </a:pathLst>
          </a:custGeom>
          <a:solidFill>
            <a:schemeClr val="tx1">
              <a:alpha val="81000"/>
            </a:schemeClr>
          </a:solidFill>
          <a:ln>
            <a:noFill/>
          </a:ln>
        </p:spPr>
        <p:txBody>
          <a:bodyPr vert="horz" wrap="square" lIns="91440" tIns="45720" rIns="91440" bIns="45720" numCol="1" anchor="t" anchorCtr="0" compatLnSpc="1"/>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p:tgtEl>
                                          <p:spTgt spid="13"/>
                                        </p:tgtEl>
                                        <p:attrNameLst>
                                          <p:attrName>ppt_y</p:attrName>
                                        </p:attrNameLst>
                                      </p:cBhvr>
                                      <p:tavLst>
                                        <p:tav tm="0">
                                          <p:val>
                                            <p:strVal val="#ppt_y+#ppt_h*1.125000"/>
                                          </p:val>
                                        </p:tav>
                                        <p:tav tm="100000">
                                          <p:val>
                                            <p:strVal val="#ppt_y"/>
                                          </p:val>
                                        </p:tav>
                                      </p:tavLst>
                                    </p:anim>
                                    <p:animEffect transition="in" filter="wipe(up)">
                                      <p:cBhvr>
                                        <p:cTn id="19" dur="500"/>
                                        <p:tgtEl>
                                          <p:spTgt spid="13"/>
                                        </p:tgtEl>
                                      </p:cBhvr>
                                    </p:animEffect>
                                  </p:childTnLst>
                                </p:cTn>
                              </p:par>
                            </p:childTnLst>
                          </p:cTn>
                        </p:par>
                        <p:par>
                          <p:cTn id="20" fill="hold">
                            <p:stCondLst>
                              <p:cond delay="1500"/>
                            </p:stCondLst>
                            <p:childTnLst>
                              <p:par>
                                <p:cTn id="21" presetID="12" presetClass="entr" presetSubtype="4"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p:tgtEl>
                                          <p:spTgt spid="14"/>
                                        </p:tgtEl>
                                        <p:attrNameLst>
                                          <p:attrName>ppt_y</p:attrName>
                                        </p:attrNameLst>
                                      </p:cBhvr>
                                      <p:tavLst>
                                        <p:tav tm="0">
                                          <p:val>
                                            <p:strVal val="#ppt_y+#ppt_h*1.125000"/>
                                          </p:val>
                                        </p:tav>
                                        <p:tav tm="100000">
                                          <p:val>
                                            <p:strVal val="#ppt_y"/>
                                          </p:val>
                                        </p:tav>
                                      </p:tavLst>
                                    </p:anim>
                                    <p:animEffect transition="in" filter="wipe(up)">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750"/>
                                        <p:tgtEl>
                                          <p:spTgt spid="16"/>
                                        </p:tgtEl>
                                      </p:cBhvr>
                                    </p:animEffect>
                                  </p:childTnLst>
                                </p:cTn>
                              </p:par>
                              <p:par>
                                <p:cTn id="28" presetID="10" presetClass="entr" presetSubtype="0" fill="hold" grpId="0" nodeType="withEffect">
                                  <p:stCondLst>
                                    <p:cond delay="10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75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750"/>
                                        <p:tgtEl>
                                          <p:spTgt spid="18"/>
                                        </p:tgtEl>
                                      </p:cBhvr>
                                    </p:animEffect>
                                  </p:childTnLst>
                                </p:cTn>
                              </p:par>
                              <p:par>
                                <p:cTn id="34" presetID="10" presetClass="entr" presetSubtype="0" fill="hold" grpId="0" nodeType="withEffect">
                                  <p:stCondLst>
                                    <p:cond delay="20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50"/>
                                        <p:tgtEl>
                                          <p:spTgt spid="19"/>
                                        </p:tgtEl>
                                      </p:cBhvr>
                                    </p:animEffect>
                                  </p:childTnLst>
                                </p:cTn>
                              </p:par>
                              <p:par>
                                <p:cTn id="37" presetID="10" presetClass="entr" presetSubtype="0" fill="hold" grpId="0" nodeType="withEffect">
                                  <p:stCondLst>
                                    <p:cond delay="10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750"/>
                                        <p:tgtEl>
                                          <p:spTgt spid="20"/>
                                        </p:tgtEl>
                                      </p:cBhvr>
                                    </p:animEffect>
                                  </p:childTnLst>
                                </p:cTn>
                              </p:par>
                              <p:par>
                                <p:cTn id="40" presetID="10" presetClass="entr" presetSubtype="0" fill="hold" grpId="0" nodeType="withEffect">
                                  <p:stCondLst>
                                    <p:cond delay="1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750"/>
                                        <p:tgtEl>
                                          <p:spTgt spid="21"/>
                                        </p:tgtEl>
                                      </p:cBhvr>
                                    </p:animEffect>
                                  </p:childTnLst>
                                </p:cTn>
                              </p:par>
                              <p:par>
                                <p:cTn id="43" presetID="10" presetClass="entr" presetSubtype="0" fill="hold" grpId="0" nodeType="withEffect">
                                  <p:stCondLst>
                                    <p:cond delay="40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750"/>
                                        <p:tgtEl>
                                          <p:spTgt spid="22"/>
                                        </p:tgtEl>
                                      </p:cBhvr>
                                    </p:animEffect>
                                  </p:childTnLst>
                                </p:cTn>
                              </p:par>
                              <p:par>
                                <p:cTn id="46" presetID="10" presetClass="entr" presetSubtype="0" fill="hold" grpId="0" nodeType="withEffect">
                                  <p:stCondLst>
                                    <p:cond delay="10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750"/>
                                        <p:tgtEl>
                                          <p:spTgt spid="23"/>
                                        </p:tgtEl>
                                      </p:cBhvr>
                                    </p:animEffect>
                                  </p:childTnLst>
                                </p:cTn>
                              </p:par>
                              <p:par>
                                <p:cTn id="49" presetID="10" presetClass="entr" presetSubtype="0" fill="hold" grpId="0" nodeType="withEffect">
                                  <p:stCondLst>
                                    <p:cond delay="10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750"/>
                                        <p:tgtEl>
                                          <p:spTgt spid="24"/>
                                        </p:tgtEl>
                                      </p:cBhvr>
                                    </p:animEffect>
                                  </p:childTnLst>
                                </p:cTn>
                              </p:par>
                              <p:par>
                                <p:cTn id="52" presetID="10" presetClass="entr" presetSubtype="0" fill="hold" grpId="0" nodeType="withEffect">
                                  <p:stCondLst>
                                    <p:cond delay="20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750"/>
                                        <p:tgtEl>
                                          <p:spTgt spid="25"/>
                                        </p:tgtEl>
                                      </p:cBhvr>
                                    </p:animEffect>
                                  </p:childTnLst>
                                </p:cTn>
                              </p:par>
                            </p:childTnLst>
                          </p:cTn>
                        </p:par>
                        <p:par>
                          <p:cTn id="55" fill="hold">
                            <p:stCondLst>
                              <p:cond delay="2000"/>
                            </p:stCondLst>
                            <p:childTnLst>
                              <p:par>
                                <p:cTn id="56" presetID="14" presetClass="entr" presetSubtype="10"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randombar(horizontal)">
                                      <p:cBhvr>
                                        <p:cTn id="5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70670" y="1406769"/>
            <a:ext cx="647114" cy="956603"/>
          </a:xfrm>
          <a:prstGeom prst="rect">
            <a:avLst/>
          </a:pr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70670" y="2363372"/>
            <a:ext cx="647114" cy="956603"/>
          </a:xfrm>
          <a:prstGeom prst="rect">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48198"/>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圆角矩形 26"/>
          <p:cNvSpPr/>
          <p:nvPr/>
        </p:nvSpPr>
        <p:spPr>
          <a:xfrm rot="2700000">
            <a:off x="1326742" y="205080"/>
            <a:ext cx="568875" cy="568875"/>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rot="2700000">
            <a:off x="800095" y="205081"/>
            <a:ext cx="568875" cy="568875"/>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2700000">
            <a:off x="1063419" y="205080"/>
            <a:ext cx="568875" cy="568875"/>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32502" y="215789"/>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一</a:t>
            </a:r>
          </a:p>
        </p:txBody>
      </p:sp>
      <p:cxnSp>
        <p:nvCxnSpPr>
          <p:cNvPr id="24" name="直接连接符 2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29160"/>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文本框 4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406490" y="227907"/>
            <a:ext cx="2339102" cy="523220"/>
          </a:xfrm>
          <a:prstGeom prst="rect">
            <a:avLst/>
          </a:prstGeom>
          <a:noFill/>
        </p:spPr>
        <p:txBody>
          <a:bodyPr wrap="none" rtlCol="0">
            <a:spAutoFit/>
          </a:bodyPr>
          <a:lstStyle/>
          <a:p>
            <a:r>
              <a:rPr lang="zh-CN" altLang="en-US" sz="2800" b="1" dirty="0">
                <a:solidFill>
                  <a:srgbClr val="124062"/>
                </a:solidFill>
                <a:latin typeface="Arial Black" panose="020B0A04020102020204" pitchFamily="34" charset="0"/>
                <a:ea typeface="创艺简细圆" pitchFamily="2" charset="-122"/>
                <a:cs typeface="Kartika" panose="02020503030404060203" pitchFamily="18" charset="0"/>
              </a:rPr>
              <a:t>合同管理概述</a:t>
            </a:r>
          </a:p>
        </p:txBody>
      </p:sp>
      <p:sp>
        <p:nvSpPr>
          <p:cNvPr id="16" name="Freeform 207"/>
          <p:cNvSpPr>
            <a:spLocks noEditPoints="1"/>
          </p:cNvSpPr>
          <p:nvPr/>
        </p:nvSpPr>
        <p:spPr bwMode="auto">
          <a:xfrm>
            <a:off x="1608041" y="2347321"/>
            <a:ext cx="393800" cy="344410"/>
          </a:xfrm>
          <a:custGeom>
            <a:avLst/>
            <a:gdLst>
              <a:gd name="T0" fmla="*/ 112 w 128"/>
              <a:gd name="T1" fmla="*/ 60 h 112"/>
              <a:gd name="T2" fmla="*/ 104 w 128"/>
              <a:gd name="T3" fmla="*/ 60 h 112"/>
              <a:gd name="T4" fmla="*/ 104 w 128"/>
              <a:gd name="T5" fmla="*/ 16 h 112"/>
              <a:gd name="T6" fmla="*/ 88 w 128"/>
              <a:gd name="T7" fmla="*/ 0 h 112"/>
              <a:gd name="T8" fmla="*/ 40 w 128"/>
              <a:gd name="T9" fmla="*/ 0 h 112"/>
              <a:gd name="T10" fmla="*/ 24 w 128"/>
              <a:gd name="T11" fmla="*/ 16 h 112"/>
              <a:gd name="T12" fmla="*/ 24 w 128"/>
              <a:gd name="T13" fmla="*/ 52 h 112"/>
              <a:gd name="T14" fmla="*/ 24 w 128"/>
              <a:gd name="T15" fmla="*/ 56 h 112"/>
              <a:gd name="T16" fmla="*/ 24 w 128"/>
              <a:gd name="T17" fmla="*/ 56 h 112"/>
              <a:gd name="T18" fmla="*/ 24 w 128"/>
              <a:gd name="T19" fmla="*/ 60 h 112"/>
              <a:gd name="T20" fmla="*/ 16 w 128"/>
              <a:gd name="T21" fmla="*/ 60 h 112"/>
              <a:gd name="T22" fmla="*/ 0 w 128"/>
              <a:gd name="T23" fmla="*/ 76 h 112"/>
              <a:gd name="T24" fmla="*/ 0 w 128"/>
              <a:gd name="T25" fmla="*/ 84 h 112"/>
              <a:gd name="T26" fmla="*/ 16 w 128"/>
              <a:gd name="T27" fmla="*/ 100 h 112"/>
              <a:gd name="T28" fmla="*/ 25 w 128"/>
              <a:gd name="T29" fmla="*/ 100 h 112"/>
              <a:gd name="T30" fmla="*/ 40 w 128"/>
              <a:gd name="T31" fmla="*/ 112 h 112"/>
              <a:gd name="T32" fmla="*/ 88 w 128"/>
              <a:gd name="T33" fmla="*/ 112 h 112"/>
              <a:gd name="T34" fmla="*/ 103 w 128"/>
              <a:gd name="T35" fmla="*/ 100 h 112"/>
              <a:gd name="T36" fmla="*/ 112 w 128"/>
              <a:gd name="T37" fmla="*/ 100 h 112"/>
              <a:gd name="T38" fmla="*/ 128 w 128"/>
              <a:gd name="T39" fmla="*/ 84 h 112"/>
              <a:gd name="T40" fmla="*/ 128 w 128"/>
              <a:gd name="T41" fmla="*/ 76 h 112"/>
              <a:gd name="T42" fmla="*/ 112 w 128"/>
              <a:gd name="T43" fmla="*/ 60 h 112"/>
              <a:gd name="T44" fmla="*/ 32 w 128"/>
              <a:gd name="T45" fmla="*/ 16 h 112"/>
              <a:gd name="T46" fmla="*/ 40 w 128"/>
              <a:gd name="T47" fmla="*/ 8 h 112"/>
              <a:gd name="T48" fmla="*/ 88 w 128"/>
              <a:gd name="T49" fmla="*/ 8 h 112"/>
              <a:gd name="T50" fmla="*/ 96 w 128"/>
              <a:gd name="T51" fmla="*/ 16 h 112"/>
              <a:gd name="T52" fmla="*/ 96 w 128"/>
              <a:gd name="T53" fmla="*/ 60 h 112"/>
              <a:gd name="T54" fmla="*/ 32 w 128"/>
              <a:gd name="T55" fmla="*/ 60 h 112"/>
              <a:gd name="T56" fmla="*/ 32 w 128"/>
              <a:gd name="T57" fmla="*/ 16 h 112"/>
              <a:gd name="T58" fmla="*/ 88 w 128"/>
              <a:gd name="T59" fmla="*/ 104 h 112"/>
              <a:gd name="T60" fmla="*/ 40 w 128"/>
              <a:gd name="T61" fmla="*/ 104 h 112"/>
              <a:gd name="T62" fmla="*/ 32 w 128"/>
              <a:gd name="T63" fmla="*/ 96 h 112"/>
              <a:gd name="T64" fmla="*/ 40 w 128"/>
              <a:gd name="T65" fmla="*/ 88 h 112"/>
              <a:gd name="T66" fmla="*/ 88 w 128"/>
              <a:gd name="T67" fmla="*/ 88 h 112"/>
              <a:gd name="T68" fmla="*/ 96 w 128"/>
              <a:gd name="T69" fmla="*/ 96 h 112"/>
              <a:gd name="T70" fmla="*/ 88 w 128"/>
              <a:gd name="T71" fmla="*/ 104 h 112"/>
              <a:gd name="T72" fmla="*/ 120 w 128"/>
              <a:gd name="T73" fmla="*/ 84 h 112"/>
              <a:gd name="T74" fmla="*/ 112 w 128"/>
              <a:gd name="T75" fmla="*/ 92 h 112"/>
              <a:gd name="T76" fmla="*/ 103 w 128"/>
              <a:gd name="T77" fmla="*/ 92 h 112"/>
              <a:gd name="T78" fmla="*/ 88 w 128"/>
              <a:gd name="T79" fmla="*/ 80 h 112"/>
              <a:gd name="T80" fmla="*/ 40 w 128"/>
              <a:gd name="T81" fmla="*/ 80 h 112"/>
              <a:gd name="T82" fmla="*/ 25 w 128"/>
              <a:gd name="T83" fmla="*/ 92 h 112"/>
              <a:gd name="T84" fmla="*/ 16 w 128"/>
              <a:gd name="T85" fmla="*/ 92 h 112"/>
              <a:gd name="T86" fmla="*/ 8 w 128"/>
              <a:gd name="T87" fmla="*/ 84 h 112"/>
              <a:gd name="T88" fmla="*/ 8 w 128"/>
              <a:gd name="T89" fmla="*/ 76 h 112"/>
              <a:gd name="T90" fmla="*/ 16 w 128"/>
              <a:gd name="T91" fmla="*/ 68 h 112"/>
              <a:gd name="T92" fmla="*/ 112 w 128"/>
              <a:gd name="T93" fmla="*/ 68 h 112"/>
              <a:gd name="T94" fmla="*/ 120 w 128"/>
              <a:gd name="T95" fmla="*/ 76 h 112"/>
              <a:gd name="T96" fmla="*/ 120 w 128"/>
              <a:gd name="T97" fmla="*/ 8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112">
                <a:moveTo>
                  <a:pt x="112" y="60"/>
                </a:moveTo>
                <a:cubicBezTo>
                  <a:pt x="104" y="60"/>
                  <a:pt x="104" y="60"/>
                  <a:pt x="104" y="60"/>
                </a:cubicBezTo>
                <a:cubicBezTo>
                  <a:pt x="104" y="16"/>
                  <a:pt x="104" y="16"/>
                  <a:pt x="104" y="16"/>
                </a:cubicBezTo>
                <a:cubicBezTo>
                  <a:pt x="104" y="7"/>
                  <a:pt x="97" y="0"/>
                  <a:pt x="88" y="0"/>
                </a:cubicBezTo>
                <a:cubicBezTo>
                  <a:pt x="40" y="0"/>
                  <a:pt x="40" y="0"/>
                  <a:pt x="40" y="0"/>
                </a:cubicBezTo>
                <a:cubicBezTo>
                  <a:pt x="31" y="0"/>
                  <a:pt x="24" y="7"/>
                  <a:pt x="24" y="16"/>
                </a:cubicBezTo>
                <a:cubicBezTo>
                  <a:pt x="24" y="52"/>
                  <a:pt x="24" y="52"/>
                  <a:pt x="24" y="52"/>
                </a:cubicBezTo>
                <a:cubicBezTo>
                  <a:pt x="24" y="55"/>
                  <a:pt x="24" y="56"/>
                  <a:pt x="24" y="56"/>
                </a:cubicBezTo>
                <a:cubicBezTo>
                  <a:pt x="24" y="56"/>
                  <a:pt x="24" y="56"/>
                  <a:pt x="24" y="56"/>
                </a:cubicBezTo>
                <a:cubicBezTo>
                  <a:pt x="24" y="56"/>
                  <a:pt x="24" y="57"/>
                  <a:pt x="24" y="60"/>
                </a:cubicBezTo>
                <a:cubicBezTo>
                  <a:pt x="16" y="60"/>
                  <a:pt x="16" y="60"/>
                  <a:pt x="16" y="60"/>
                </a:cubicBezTo>
                <a:cubicBezTo>
                  <a:pt x="7" y="60"/>
                  <a:pt x="0" y="67"/>
                  <a:pt x="0" y="76"/>
                </a:cubicBezTo>
                <a:cubicBezTo>
                  <a:pt x="0" y="84"/>
                  <a:pt x="0" y="84"/>
                  <a:pt x="0" y="84"/>
                </a:cubicBezTo>
                <a:cubicBezTo>
                  <a:pt x="0" y="93"/>
                  <a:pt x="7" y="100"/>
                  <a:pt x="16" y="100"/>
                </a:cubicBezTo>
                <a:cubicBezTo>
                  <a:pt x="25" y="100"/>
                  <a:pt x="25" y="100"/>
                  <a:pt x="25" y="100"/>
                </a:cubicBezTo>
                <a:cubicBezTo>
                  <a:pt x="26" y="107"/>
                  <a:pt x="33" y="112"/>
                  <a:pt x="40" y="112"/>
                </a:cubicBezTo>
                <a:cubicBezTo>
                  <a:pt x="88" y="112"/>
                  <a:pt x="88" y="112"/>
                  <a:pt x="88" y="112"/>
                </a:cubicBezTo>
                <a:cubicBezTo>
                  <a:pt x="95" y="112"/>
                  <a:pt x="102" y="107"/>
                  <a:pt x="103" y="100"/>
                </a:cubicBezTo>
                <a:cubicBezTo>
                  <a:pt x="112" y="100"/>
                  <a:pt x="112" y="100"/>
                  <a:pt x="112" y="100"/>
                </a:cubicBezTo>
                <a:cubicBezTo>
                  <a:pt x="121" y="100"/>
                  <a:pt x="128" y="93"/>
                  <a:pt x="128" y="84"/>
                </a:cubicBezTo>
                <a:cubicBezTo>
                  <a:pt x="128" y="76"/>
                  <a:pt x="128" y="76"/>
                  <a:pt x="128" y="76"/>
                </a:cubicBezTo>
                <a:cubicBezTo>
                  <a:pt x="128" y="67"/>
                  <a:pt x="121" y="60"/>
                  <a:pt x="112" y="60"/>
                </a:cubicBezTo>
                <a:close/>
                <a:moveTo>
                  <a:pt x="32" y="16"/>
                </a:moveTo>
                <a:cubicBezTo>
                  <a:pt x="32" y="12"/>
                  <a:pt x="36" y="8"/>
                  <a:pt x="40" y="8"/>
                </a:cubicBezTo>
                <a:cubicBezTo>
                  <a:pt x="88" y="8"/>
                  <a:pt x="88" y="8"/>
                  <a:pt x="88" y="8"/>
                </a:cubicBezTo>
                <a:cubicBezTo>
                  <a:pt x="92" y="8"/>
                  <a:pt x="96" y="12"/>
                  <a:pt x="96" y="16"/>
                </a:cubicBezTo>
                <a:cubicBezTo>
                  <a:pt x="96" y="60"/>
                  <a:pt x="96" y="60"/>
                  <a:pt x="96" y="60"/>
                </a:cubicBezTo>
                <a:cubicBezTo>
                  <a:pt x="32" y="60"/>
                  <a:pt x="32" y="60"/>
                  <a:pt x="32" y="60"/>
                </a:cubicBezTo>
                <a:lnTo>
                  <a:pt x="32" y="16"/>
                </a:lnTo>
                <a:close/>
                <a:moveTo>
                  <a:pt x="88" y="104"/>
                </a:moveTo>
                <a:cubicBezTo>
                  <a:pt x="40" y="104"/>
                  <a:pt x="40" y="104"/>
                  <a:pt x="40" y="104"/>
                </a:cubicBezTo>
                <a:cubicBezTo>
                  <a:pt x="36" y="104"/>
                  <a:pt x="32" y="100"/>
                  <a:pt x="32" y="96"/>
                </a:cubicBezTo>
                <a:cubicBezTo>
                  <a:pt x="32" y="92"/>
                  <a:pt x="36" y="88"/>
                  <a:pt x="40" y="88"/>
                </a:cubicBezTo>
                <a:cubicBezTo>
                  <a:pt x="88" y="88"/>
                  <a:pt x="88" y="88"/>
                  <a:pt x="88" y="88"/>
                </a:cubicBezTo>
                <a:cubicBezTo>
                  <a:pt x="92" y="88"/>
                  <a:pt x="96" y="92"/>
                  <a:pt x="96" y="96"/>
                </a:cubicBezTo>
                <a:cubicBezTo>
                  <a:pt x="96" y="100"/>
                  <a:pt x="92" y="104"/>
                  <a:pt x="88" y="104"/>
                </a:cubicBezTo>
                <a:close/>
                <a:moveTo>
                  <a:pt x="120" y="84"/>
                </a:moveTo>
                <a:cubicBezTo>
                  <a:pt x="120" y="88"/>
                  <a:pt x="116" y="92"/>
                  <a:pt x="112" y="92"/>
                </a:cubicBezTo>
                <a:cubicBezTo>
                  <a:pt x="103" y="92"/>
                  <a:pt x="103" y="92"/>
                  <a:pt x="103" y="92"/>
                </a:cubicBezTo>
                <a:cubicBezTo>
                  <a:pt x="102" y="85"/>
                  <a:pt x="95" y="80"/>
                  <a:pt x="88" y="80"/>
                </a:cubicBezTo>
                <a:cubicBezTo>
                  <a:pt x="40" y="80"/>
                  <a:pt x="40" y="80"/>
                  <a:pt x="40" y="80"/>
                </a:cubicBezTo>
                <a:cubicBezTo>
                  <a:pt x="33" y="80"/>
                  <a:pt x="26" y="85"/>
                  <a:pt x="25" y="92"/>
                </a:cubicBezTo>
                <a:cubicBezTo>
                  <a:pt x="16" y="92"/>
                  <a:pt x="16" y="92"/>
                  <a:pt x="16" y="92"/>
                </a:cubicBezTo>
                <a:cubicBezTo>
                  <a:pt x="12" y="92"/>
                  <a:pt x="8" y="88"/>
                  <a:pt x="8" y="84"/>
                </a:cubicBezTo>
                <a:cubicBezTo>
                  <a:pt x="8" y="76"/>
                  <a:pt x="8" y="76"/>
                  <a:pt x="8" y="76"/>
                </a:cubicBezTo>
                <a:cubicBezTo>
                  <a:pt x="8" y="72"/>
                  <a:pt x="12" y="68"/>
                  <a:pt x="16" y="68"/>
                </a:cubicBezTo>
                <a:cubicBezTo>
                  <a:pt x="112" y="68"/>
                  <a:pt x="112" y="68"/>
                  <a:pt x="112" y="68"/>
                </a:cubicBezTo>
                <a:cubicBezTo>
                  <a:pt x="116" y="68"/>
                  <a:pt x="120" y="72"/>
                  <a:pt x="120" y="76"/>
                </a:cubicBezTo>
                <a:lnTo>
                  <a:pt x="120" y="84"/>
                </a:lnTo>
                <a:close/>
              </a:path>
            </a:pathLst>
          </a:custGeom>
          <a:solidFill>
            <a:srgbClr val="F6F6F6"/>
          </a:solidFill>
          <a:ln>
            <a:noFill/>
          </a:ln>
        </p:spPr>
        <p:txBody>
          <a:bodyPr vert="horz" wrap="square" lIns="91440" tIns="45720" rIns="91440" bIns="45720" numCol="1" anchor="t" anchorCtr="0" compatLnSpc="1"/>
          <a:lstStyle/>
          <a:p>
            <a:endParaRPr lang="zh-CN" altLang="en-US" dirty="0">
              <a:solidFill>
                <a:schemeClr val="tx1">
                  <a:lumMod val="75000"/>
                  <a:lumOff val="25000"/>
                </a:schemeClr>
              </a:solidFill>
              <a:latin typeface="Bebas" pitchFamily="2" charset="0"/>
              <a:ea typeface="微软雅黑" panose="020B0503020204020204" charset="-122"/>
              <a:sym typeface="Bebas" pitchFamily="2" charset="0"/>
            </a:endParaRPr>
          </a:p>
        </p:txBody>
      </p:sp>
      <p:sp>
        <p:nvSpPr>
          <p:cNvPr id="18" name="矩形 17"/>
          <p:cNvSpPr/>
          <p:nvPr/>
        </p:nvSpPr>
        <p:spPr>
          <a:xfrm>
            <a:off x="2406490" y="2448541"/>
            <a:ext cx="5562000" cy="293350"/>
          </a:xfrm>
          <a:prstGeom prst="rect">
            <a:avLst/>
          </a:prstGeom>
        </p:spPr>
        <p:txBody>
          <a:bodyPr wrap="square">
            <a:spAutoFit/>
          </a:bodyPr>
          <a:lstStyle/>
          <a:p>
            <a:pPr>
              <a:lnSpc>
                <a:spcPct val="120000"/>
              </a:lnSpc>
            </a:pPr>
            <a:r>
              <a:rPr lang="zh-CN" altLang="en-US" sz="1200" dirty="0">
                <a:solidFill>
                  <a:schemeClr val="tx1">
                    <a:lumMod val="65000"/>
                    <a:lumOff val="35000"/>
                  </a:schemeClr>
                </a:solidFill>
                <a:latin typeface="Bebas" pitchFamily="2" charset="0"/>
                <a:ea typeface="微软雅黑" panose="020B0503020204020204" charset="-122"/>
                <a:sym typeface="Bebas" pitchFamily="2" charset="0"/>
              </a:rPr>
              <a:t> </a:t>
            </a:r>
          </a:p>
        </p:txBody>
      </p:sp>
      <p:sp>
        <p:nvSpPr>
          <p:cNvPr id="2" name="矩形 1"/>
          <p:cNvSpPr/>
          <p:nvPr/>
        </p:nvSpPr>
        <p:spPr>
          <a:xfrm>
            <a:off x="2506825" y="1587729"/>
            <a:ext cx="7887478" cy="338554"/>
          </a:xfrm>
          <a:prstGeom prst="rect">
            <a:avLst/>
          </a:prstGeom>
        </p:spPr>
        <p:txBody>
          <a:bodyPr wrap="square">
            <a:spAutoFit/>
          </a:bodyPr>
          <a:lstStyle/>
          <a:p>
            <a:r>
              <a:rPr lang="zh-CN" altLang="en-US" sz="1600" dirty="0"/>
              <a:t> </a:t>
            </a:r>
          </a:p>
        </p:txBody>
      </p:sp>
      <mc:AlternateContent xmlns:mc="http://schemas.openxmlformats.org/markup-compatibility/2006" xmlns:cx1="http://schemas.microsoft.com/office/drawing/2015/9/8/chartex">
        <mc:Choice Requires="cx1">
          <p:graphicFrame>
            <p:nvGraphicFramePr>
              <p:cNvPr id="7" name="图表 6">
                <a:extLst>
                  <a:ext uri="{FF2B5EF4-FFF2-40B4-BE49-F238E27FC236}">
                    <a16:creationId xmlns:a16="http://schemas.microsoft.com/office/drawing/2014/main" id="{14D7F322-FAB8-264A-8F8E-74AEC7884E00}"/>
                  </a:ext>
                </a:extLst>
              </p:cNvPr>
              <p:cNvGraphicFramePr/>
              <p:nvPr>
                <p:extLst>
                  <p:ext uri="{D42A27DB-BD31-4B8C-83A1-F6EECF244321}">
                    <p14:modId xmlns:p14="http://schemas.microsoft.com/office/powerpoint/2010/main" val="3000628375"/>
                  </p:ext>
                </p:extLst>
              </p:nvPr>
            </p:nvGraphicFramePr>
            <p:xfrm>
              <a:off x="2001841" y="1514429"/>
              <a:ext cx="8128000" cy="5418667"/>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7" name="图表 6">
                <a:extLst>
                  <a:ext uri="{FF2B5EF4-FFF2-40B4-BE49-F238E27FC236}">
                    <a16:creationId xmlns:a16="http://schemas.microsoft.com/office/drawing/2014/main" id="{14D7F322-FAB8-264A-8F8E-74AEC7884E00}"/>
                  </a:ext>
                </a:extLst>
              </p:cNvPr>
              <p:cNvPicPr>
                <a:picLocks noGrp="1" noRot="1" noChangeAspect="1" noMove="1" noResize="1" noEditPoints="1" noAdjustHandles="1" noChangeArrowheads="1" noChangeShapeType="1"/>
              </p:cNvPicPr>
              <p:nvPr/>
            </p:nvPicPr>
            <p:blipFill>
              <a:blip r:embed="rId4"/>
              <a:stretch>
                <a:fillRect/>
              </a:stretch>
            </p:blipFill>
            <p:spPr>
              <a:xfrm>
                <a:off x="2001841" y="1514429"/>
                <a:ext cx="8128000" cy="5418667"/>
              </a:xfrm>
              <a:prstGeom prst="rect">
                <a:avLst/>
              </a:prstGeom>
            </p:spPr>
          </p:pic>
        </mc:Fallback>
      </mc:AlternateContent>
      <p:graphicFrame>
        <p:nvGraphicFramePr>
          <p:cNvPr id="8" name="图表 7">
            <a:extLst>
              <a:ext uri="{FF2B5EF4-FFF2-40B4-BE49-F238E27FC236}">
                <a16:creationId xmlns:a16="http://schemas.microsoft.com/office/drawing/2014/main" id="{0B36DE86-6FC0-C649-A5B3-DA21C7FE971D}"/>
              </a:ext>
            </a:extLst>
          </p:cNvPr>
          <p:cNvGraphicFramePr/>
          <p:nvPr>
            <p:extLst>
              <p:ext uri="{D42A27DB-BD31-4B8C-83A1-F6EECF244321}">
                <p14:modId xmlns:p14="http://schemas.microsoft.com/office/powerpoint/2010/main" val="2662095096"/>
              </p:ext>
            </p:extLst>
          </p:nvPr>
        </p:nvGraphicFramePr>
        <p:xfrm>
          <a:off x="2036258" y="1211426"/>
          <a:ext cx="8128000" cy="5418667"/>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接连接符 19"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圆角矩形 20"/>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1205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五</a:t>
            </a:r>
          </a:p>
        </p:txBody>
      </p:sp>
      <p:cxnSp>
        <p:nvCxnSpPr>
          <p:cNvPr id="25" name="直接连接符 24"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文本框 4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406490" y="249845"/>
            <a:ext cx="1620957" cy="523220"/>
          </a:xfrm>
          <a:prstGeom prst="rect">
            <a:avLst/>
          </a:prstGeom>
          <a:noFill/>
        </p:spPr>
        <p:txBody>
          <a:bodyPr wrap="none" rtlCol="0">
            <a:spAutoFit/>
          </a:bodyPr>
          <a:lstStyle/>
          <a:p>
            <a:r>
              <a:rPr lang="zh-CN" altLang="en-US" sz="2800" b="1" dirty="0">
                <a:solidFill>
                  <a:srgbClr val="124062"/>
                </a:solidFill>
                <a:latin typeface="Arial Black" panose="020B0A04020102020204" pitchFamily="34" charset="0"/>
                <a:ea typeface="创艺简细圆" pitchFamily="2" charset="-122"/>
                <a:cs typeface="Kartika" panose="02020503030404060203" pitchFamily="18" charset="0"/>
              </a:rPr>
              <a:t>技术合同</a:t>
            </a:r>
          </a:p>
        </p:txBody>
      </p:sp>
      <p:grpSp>
        <p:nvGrpSpPr>
          <p:cNvPr id="69" name="组合 68"/>
          <p:cNvGrpSpPr/>
          <p:nvPr/>
        </p:nvGrpSpPr>
        <p:grpSpPr>
          <a:xfrm>
            <a:off x="512514" y="498630"/>
            <a:ext cx="11167704" cy="5495955"/>
            <a:chOff x="911" y="512"/>
            <a:chExt cx="17587" cy="8655"/>
          </a:xfrm>
        </p:grpSpPr>
        <p:sp>
          <p:nvSpPr>
            <p:cNvPr id="5" name="任意多边形 4"/>
            <p:cNvSpPr/>
            <p:nvPr>
              <p:custDataLst>
                <p:tags r:id="rId1"/>
              </p:custDataLst>
            </p:nvPr>
          </p:nvSpPr>
          <p:spPr bwMode="auto">
            <a:xfrm>
              <a:off x="911" y="3227"/>
              <a:ext cx="15424" cy="5643"/>
            </a:xfrm>
            <a:custGeom>
              <a:avLst/>
              <a:gdLst>
                <a:gd name="T0" fmla="*/ 0 w 2828"/>
                <a:gd name="T1" fmla="*/ 856 h 1032"/>
                <a:gd name="T2" fmla="*/ 660 w 2828"/>
                <a:gd name="T3" fmla="*/ 540 h 1032"/>
                <a:gd name="T4" fmla="*/ 1232 w 2828"/>
                <a:gd name="T5" fmla="*/ 720 h 1032"/>
                <a:gd name="T6" fmla="*/ 1772 w 2828"/>
                <a:gd name="T7" fmla="*/ 320 h 1032"/>
                <a:gd name="T8" fmla="*/ 2315 w 2828"/>
                <a:gd name="T9" fmla="*/ 479 h 1032"/>
                <a:gd name="T10" fmla="*/ 2828 w 2828"/>
                <a:gd name="T11" fmla="*/ 0 h 1032"/>
              </a:gdLst>
              <a:ahLst/>
              <a:cxnLst>
                <a:cxn ang="0">
                  <a:pos x="T0" y="T1"/>
                </a:cxn>
                <a:cxn ang="0">
                  <a:pos x="T2" y="T3"/>
                </a:cxn>
                <a:cxn ang="0">
                  <a:pos x="T4" y="T5"/>
                </a:cxn>
                <a:cxn ang="0">
                  <a:pos x="T6" y="T7"/>
                </a:cxn>
                <a:cxn ang="0">
                  <a:pos x="T8" y="T9"/>
                </a:cxn>
                <a:cxn ang="0">
                  <a:pos x="T10" y="T11"/>
                </a:cxn>
              </a:cxnLst>
              <a:rect l="0" t="0" r="r" b="b"/>
              <a:pathLst>
                <a:path w="2828" h="1032">
                  <a:moveTo>
                    <a:pt x="0" y="856"/>
                  </a:moveTo>
                  <a:cubicBezTo>
                    <a:pt x="420" y="1032"/>
                    <a:pt x="464" y="536"/>
                    <a:pt x="660" y="540"/>
                  </a:cubicBezTo>
                  <a:cubicBezTo>
                    <a:pt x="856" y="544"/>
                    <a:pt x="976" y="736"/>
                    <a:pt x="1232" y="720"/>
                  </a:cubicBezTo>
                  <a:cubicBezTo>
                    <a:pt x="1488" y="704"/>
                    <a:pt x="1508" y="352"/>
                    <a:pt x="1772" y="320"/>
                  </a:cubicBezTo>
                  <a:cubicBezTo>
                    <a:pt x="2036" y="288"/>
                    <a:pt x="2063" y="491"/>
                    <a:pt x="2315" y="479"/>
                  </a:cubicBezTo>
                  <a:cubicBezTo>
                    <a:pt x="2567" y="467"/>
                    <a:pt x="2572" y="84"/>
                    <a:pt x="2828" y="0"/>
                  </a:cubicBezTo>
                </a:path>
              </a:pathLst>
            </a:custGeom>
            <a:noFill/>
            <a:ln w="15875" cap="flat">
              <a:solidFill>
                <a:srgbClr val="000000">
                  <a:lumMod val="65000"/>
                  <a:lumOff val="35000"/>
                </a:srgbClr>
              </a:solidFill>
              <a:prstDash val="dash"/>
              <a:miter lim="800000"/>
            </a:ln>
          </p:spPr>
          <p:txBody>
            <a:bodyPr anchor="ctr"/>
            <a:lstStyle/>
            <a:p>
              <a:pPr algn="ctr">
                <a:lnSpc>
                  <a:spcPct val="130000"/>
                </a:lnSpc>
              </a:pPr>
              <a:endParaRPr dirty="0">
                <a:latin typeface="微软雅黑" panose="020B0503020204020204" charset="-122"/>
                <a:ea typeface="微软雅黑" panose="020B0503020204020204" charset="-122"/>
              </a:endParaRPr>
            </a:p>
          </p:txBody>
        </p:sp>
        <p:sp>
          <p:nvSpPr>
            <p:cNvPr id="4" name="任意多边形 3"/>
            <p:cNvSpPr/>
            <p:nvPr>
              <p:custDataLst>
                <p:tags r:id="rId2"/>
              </p:custDataLst>
            </p:nvPr>
          </p:nvSpPr>
          <p:spPr bwMode="auto">
            <a:xfrm rot="21388168" flipV="1">
              <a:off x="14731" y="2655"/>
              <a:ext cx="3767" cy="2081"/>
            </a:xfrm>
            <a:custGeom>
              <a:avLst/>
              <a:gdLst>
                <a:gd name="T0" fmla="*/ 1622 w 1665"/>
                <a:gd name="T1" fmla="*/ 605 h 920"/>
                <a:gd name="T2" fmla="*/ 1624 w 1665"/>
                <a:gd name="T3" fmla="*/ 629 h 920"/>
                <a:gd name="T4" fmla="*/ 1466 w 1665"/>
                <a:gd name="T5" fmla="*/ 788 h 920"/>
                <a:gd name="T6" fmla="*/ 1375 w 1665"/>
                <a:gd name="T7" fmla="*/ 759 h 920"/>
                <a:gd name="T8" fmla="*/ 1257 w 1665"/>
                <a:gd name="T9" fmla="*/ 802 h 920"/>
                <a:gd name="T10" fmla="*/ 1073 w 1665"/>
                <a:gd name="T11" fmla="*/ 633 h 920"/>
                <a:gd name="T12" fmla="*/ 924 w 1665"/>
                <a:gd name="T13" fmla="*/ 709 h 920"/>
                <a:gd name="T14" fmla="*/ 792 w 1665"/>
                <a:gd name="T15" fmla="*/ 653 h 920"/>
                <a:gd name="T16" fmla="*/ 689 w 1665"/>
                <a:gd name="T17" fmla="*/ 718 h 920"/>
                <a:gd name="T18" fmla="*/ 690 w 1665"/>
                <a:gd name="T19" fmla="*/ 737 h 920"/>
                <a:gd name="T20" fmla="*/ 506 w 1665"/>
                <a:gd name="T21" fmla="*/ 920 h 920"/>
                <a:gd name="T22" fmla="*/ 340 w 1665"/>
                <a:gd name="T23" fmla="*/ 816 h 920"/>
                <a:gd name="T24" fmla="*/ 236 w 1665"/>
                <a:gd name="T25" fmla="*/ 840 h 920"/>
                <a:gd name="T26" fmla="*/ 0 w 1665"/>
                <a:gd name="T27" fmla="*/ 604 h 920"/>
                <a:gd name="T28" fmla="*/ 126 w 1665"/>
                <a:gd name="T29" fmla="*/ 395 h 920"/>
                <a:gd name="T30" fmla="*/ 258 w 1665"/>
                <a:gd name="T31" fmla="*/ 304 h 920"/>
                <a:gd name="T32" fmla="*/ 497 w 1665"/>
                <a:gd name="T33" fmla="*/ 112 h 920"/>
                <a:gd name="T34" fmla="*/ 601 w 1665"/>
                <a:gd name="T35" fmla="*/ 135 h 920"/>
                <a:gd name="T36" fmla="*/ 819 w 1665"/>
                <a:gd name="T37" fmla="*/ 0 h 920"/>
                <a:gd name="T38" fmla="*/ 1032 w 1665"/>
                <a:gd name="T39" fmla="*/ 124 h 920"/>
                <a:gd name="T40" fmla="*/ 1073 w 1665"/>
                <a:gd name="T41" fmla="*/ 120 h 920"/>
                <a:gd name="T42" fmla="*/ 1251 w 1665"/>
                <a:gd name="T43" fmla="*/ 259 h 920"/>
                <a:gd name="T44" fmla="*/ 1358 w 1665"/>
                <a:gd name="T45" fmla="*/ 351 h 920"/>
                <a:gd name="T46" fmla="*/ 1481 w 1665"/>
                <a:gd name="T47" fmla="*/ 304 h 920"/>
                <a:gd name="T48" fmla="*/ 1665 w 1665"/>
                <a:gd name="T49" fmla="*/ 488 h 920"/>
                <a:gd name="T50" fmla="*/ 1622 w 1665"/>
                <a:gd name="T51" fmla="*/ 605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5" h="920">
                  <a:moveTo>
                    <a:pt x="1622" y="605"/>
                  </a:moveTo>
                  <a:cubicBezTo>
                    <a:pt x="1624" y="613"/>
                    <a:pt x="1624" y="621"/>
                    <a:pt x="1624" y="629"/>
                  </a:cubicBezTo>
                  <a:cubicBezTo>
                    <a:pt x="1624" y="717"/>
                    <a:pt x="1553" y="788"/>
                    <a:pt x="1466" y="788"/>
                  </a:cubicBezTo>
                  <a:cubicBezTo>
                    <a:pt x="1432" y="788"/>
                    <a:pt x="1401" y="777"/>
                    <a:pt x="1375" y="759"/>
                  </a:cubicBezTo>
                  <a:cubicBezTo>
                    <a:pt x="1343" y="786"/>
                    <a:pt x="1302" y="802"/>
                    <a:pt x="1257" y="802"/>
                  </a:cubicBezTo>
                  <a:cubicBezTo>
                    <a:pt x="1160" y="802"/>
                    <a:pt x="1081" y="728"/>
                    <a:pt x="1073" y="633"/>
                  </a:cubicBezTo>
                  <a:cubicBezTo>
                    <a:pt x="1040" y="679"/>
                    <a:pt x="986" y="709"/>
                    <a:pt x="924" y="709"/>
                  </a:cubicBezTo>
                  <a:cubicBezTo>
                    <a:pt x="872" y="709"/>
                    <a:pt x="825" y="688"/>
                    <a:pt x="792" y="653"/>
                  </a:cubicBezTo>
                  <a:cubicBezTo>
                    <a:pt x="766" y="685"/>
                    <a:pt x="731" y="709"/>
                    <a:pt x="689" y="718"/>
                  </a:cubicBezTo>
                  <a:cubicBezTo>
                    <a:pt x="690" y="724"/>
                    <a:pt x="690" y="730"/>
                    <a:pt x="690" y="737"/>
                  </a:cubicBezTo>
                  <a:cubicBezTo>
                    <a:pt x="690" y="838"/>
                    <a:pt x="608" y="920"/>
                    <a:pt x="506" y="920"/>
                  </a:cubicBezTo>
                  <a:cubicBezTo>
                    <a:pt x="433" y="920"/>
                    <a:pt x="370" y="878"/>
                    <a:pt x="340" y="816"/>
                  </a:cubicBezTo>
                  <a:cubicBezTo>
                    <a:pt x="309" y="831"/>
                    <a:pt x="274" y="840"/>
                    <a:pt x="236" y="840"/>
                  </a:cubicBezTo>
                  <a:cubicBezTo>
                    <a:pt x="106" y="840"/>
                    <a:pt x="0" y="734"/>
                    <a:pt x="0" y="604"/>
                  </a:cubicBezTo>
                  <a:cubicBezTo>
                    <a:pt x="0" y="513"/>
                    <a:pt x="51" y="434"/>
                    <a:pt x="126" y="395"/>
                  </a:cubicBezTo>
                  <a:cubicBezTo>
                    <a:pt x="159" y="351"/>
                    <a:pt x="205" y="319"/>
                    <a:pt x="258" y="304"/>
                  </a:cubicBezTo>
                  <a:cubicBezTo>
                    <a:pt x="282" y="194"/>
                    <a:pt x="380" y="112"/>
                    <a:pt x="497" y="112"/>
                  </a:cubicBezTo>
                  <a:cubicBezTo>
                    <a:pt x="534" y="112"/>
                    <a:pt x="569" y="120"/>
                    <a:pt x="601" y="135"/>
                  </a:cubicBezTo>
                  <a:cubicBezTo>
                    <a:pt x="641" y="55"/>
                    <a:pt x="724" y="0"/>
                    <a:pt x="819" y="0"/>
                  </a:cubicBezTo>
                  <a:cubicBezTo>
                    <a:pt x="911" y="0"/>
                    <a:pt x="990" y="50"/>
                    <a:pt x="1032" y="124"/>
                  </a:cubicBezTo>
                  <a:cubicBezTo>
                    <a:pt x="1045" y="121"/>
                    <a:pt x="1059" y="120"/>
                    <a:pt x="1073" y="120"/>
                  </a:cubicBezTo>
                  <a:cubicBezTo>
                    <a:pt x="1159" y="120"/>
                    <a:pt x="1231" y="179"/>
                    <a:pt x="1251" y="259"/>
                  </a:cubicBezTo>
                  <a:cubicBezTo>
                    <a:pt x="1298" y="275"/>
                    <a:pt x="1336" y="308"/>
                    <a:pt x="1358" y="351"/>
                  </a:cubicBezTo>
                  <a:cubicBezTo>
                    <a:pt x="1390" y="322"/>
                    <a:pt x="1433" y="304"/>
                    <a:pt x="1481" y="304"/>
                  </a:cubicBezTo>
                  <a:cubicBezTo>
                    <a:pt x="1582" y="304"/>
                    <a:pt x="1665" y="386"/>
                    <a:pt x="1665" y="488"/>
                  </a:cubicBezTo>
                  <a:cubicBezTo>
                    <a:pt x="1665" y="532"/>
                    <a:pt x="1649" y="573"/>
                    <a:pt x="1622" y="605"/>
                  </a:cubicBezTo>
                  <a:close/>
                </a:path>
              </a:pathLst>
            </a:custGeom>
            <a:solidFill>
              <a:srgbClr val="4276AA">
                <a:lumMod val="20000"/>
                <a:lumOff val="80000"/>
                <a:alpha val="45000"/>
              </a:srgbClr>
            </a:solidFill>
            <a:ln>
              <a:noFill/>
            </a:ln>
          </p:spPr>
          <p:txBody>
            <a:bodyPr anchor="ctr"/>
            <a:lstStyle/>
            <a:p>
              <a:pPr algn="ctr">
                <a:lnSpc>
                  <a:spcPct val="130000"/>
                </a:lnSpc>
              </a:pPr>
              <a:endParaRPr>
                <a:latin typeface="微软雅黑" panose="020B0503020204020204" charset="-122"/>
                <a:ea typeface="微软雅黑" panose="020B0503020204020204" charset="-122"/>
              </a:endParaRPr>
            </a:p>
          </p:txBody>
        </p:sp>
        <p:sp>
          <p:nvSpPr>
            <p:cNvPr id="18" name="任意多边形 17"/>
            <p:cNvSpPr/>
            <p:nvPr>
              <p:custDataLst>
                <p:tags r:id="rId3"/>
              </p:custDataLst>
            </p:nvPr>
          </p:nvSpPr>
          <p:spPr bwMode="auto">
            <a:xfrm rot="10778050" flipV="1">
              <a:off x="13295" y="1813"/>
              <a:ext cx="3767" cy="2081"/>
            </a:xfrm>
            <a:custGeom>
              <a:avLst/>
              <a:gdLst>
                <a:gd name="T0" fmla="*/ 1622 w 1665"/>
                <a:gd name="T1" fmla="*/ 605 h 920"/>
                <a:gd name="T2" fmla="*/ 1624 w 1665"/>
                <a:gd name="T3" fmla="*/ 629 h 920"/>
                <a:gd name="T4" fmla="*/ 1466 w 1665"/>
                <a:gd name="T5" fmla="*/ 788 h 920"/>
                <a:gd name="T6" fmla="*/ 1375 w 1665"/>
                <a:gd name="T7" fmla="*/ 759 h 920"/>
                <a:gd name="T8" fmla="*/ 1257 w 1665"/>
                <a:gd name="T9" fmla="*/ 802 h 920"/>
                <a:gd name="T10" fmla="*/ 1073 w 1665"/>
                <a:gd name="T11" fmla="*/ 633 h 920"/>
                <a:gd name="T12" fmla="*/ 924 w 1665"/>
                <a:gd name="T13" fmla="*/ 709 h 920"/>
                <a:gd name="T14" fmla="*/ 792 w 1665"/>
                <a:gd name="T15" fmla="*/ 653 h 920"/>
                <a:gd name="T16" fmla="*/ 689 w 1665"/>
                <a:gd name="T17" fmla="*/ 718 h 920"/>
                <a:gd name="T18" fmla="*/ 690 w 1665"/>
                <a:gd name="T19" fmla="*/ 737 h 920"/>
                <a:gd name="T20" fmla="*/ 506 w 1665"/>
                <a:gd name="T21" fmla="*/ 920 h 920"/>
                <a:gd name="T22" fmla="*/ 340 w 1665"/>
                <a:gd name="T23" fmla="*/ 816 h 920"/>
                <a:gd name="T24" fmla="*/ 236 w 1665"/>
                <a:gd name="T25" fmla="*/ 840 h 920"/>
                <a:gd name="T26" fmla="*/ 0 w 1665"/>
                <a:gd name="T27" fmla="*/ 604 h 920"/>
                <a:gd name="T28" fmla="*/ 126 w 1665"/>
                <a:gd name="T29" fmla="*/ 395 h 920"/>
                <a:gd name="T30" fmla="*/ 258 w 1665"/>
                <a:gd name="T31" fmla="*/ 304 h 920"/>
                <a:gd name="T32" fmla="*/ 497 w 1665"/>
                <a:gd name="T33" fmla="*/ 112 h 920"/>
                <a:gd name="T34" fmla="*/ 601 w 1665"/>
                <a:gd name="T35" fmla="*/ 135 h 920"/>
                <a:gd name="T36" fmla="*/ 819 w 1665"/>
                <a:gd name="T37" fmla="*/ 0 h 920"/>
                <a:gd name="T38" fmla="*/ 1032 w 1665"/>
                <a:gd name="T39" fmla="*/ 124 h 920"/>
                <a:gd name="T40" fmla="*/ 1073 w 1665"/>
                <a:gd name="T41" fmla="*/ 120 h 920"/>
                <a:gd name="T42" fmla="*/ 1251 w 1665"/>
                <a:gd name="T43" fmla="*/ 259 h 920"/>
                <a:gd name="T44" fmla="*/ 1358 w 1665"/>
                <a:gd name="T45" fmla="*/ 351 h 920"/>
                <a:gd name="T46" fmla="*/ 1481 w 1665"/>
                <a:gd name="T47" fmla="*/ 304 h 920"/>
                <a:gd name="T48" fmla="*/ 1665 w 1665"/>
                <a:gd name="T49" fmla="*/ 488 h 920"/>
                <a:gd name="T50" fmla="*/ 1622 w 1665"/>
                <a:gd name="T51" fmla="*/ 605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5" h="920">
                  <a:moveTo>
                    <a:pt x="1622" y="605"/>
                  </a:moveTo>
                  <a:cubicBezTo>
                    <a:pt x="1624" y="613"/>
                    <a:pt x="1624" y="621"/>
                    <a:pt x="1624" y="629"/>
                  </a:cubicBezTo>
                  <a:cubicBezTo>
                    <a:pt x="1624" y="717"/>
                    <a:pt x="1553" y="788"/>
                    <a:pt x="1466" y="788"/>
                  </a:cubicBezTo>
                  <a:cubicBezTo>
                    <a:pt x="1432" y="788"/>
                    <a:pt x="1401" y="777"/>
                    <a:pt x="1375" y="759"/>
                  </a:cubicBezTo>
                  <a:cubicBezTo>
                    <a:pt x="1343" y="786"/>
                    <a:pt x="1302" y="802"/>
                    <a:pt x="1257" y="802"/>
                  </a:cubicBezTo>
                  <a:cubicBezTo>
                    <a:pt x="1160" y="802"/>
                    <a:pt x="1081" y="728"/>
                    <a:pt x="1073" y="633"/>
                  </a:cubicBezTo>
                  <a:cubicBezTo>
                    <a:pt x="1040" y="679"/>
                    <a:pt x="986" y="709"/>
                    <a:pt x="924" y="709"/>
                  </a:cubicBezTo>
                  <a:cubicBezTo>
                    <a:pt x="872" y="709"/>
                    <a:pt x="825" y="688"/>
                    <a:pt x="792" y="653"/>
                  </a:cubicBezTo>
                  <a:cubicBezTo>
                    <a:pt x="766" y="685"/>
                    <a:pt x="731" y="709"/>
                    <a:pt x="689" y="718"/>
                  </a:cubicBezTo>
                  <a:cubicBezTo>
                    <a:pt x="690" y="724"/>
                    <a:pt x="690" y="730"/>
                    <a:pt x="690" y="737"/>
                  </a:cubicBezTo>
                  <a:cubicBezTo>
                    <a:pt x="690" y="838"/>
                    <a:pt x="608" y="920"/>
                    <a:pt x="506" y="920"/>
                  </a:cubicBezTo>
                  <a:cubicBezTo>
                    <a:pt x="433" y="920"/>
                    <a:pt x="370" y="878"/>
                    <a:pt x="340" y="816"/>
                  </a:cubicBezTo>
                  <a:cubicBezTo>
                    <a:pt x="309" y="831"/>
                    <a:pt x="274" y="840"/>
                    <a:pt x="236" y="840"/>
                  </a:cubicBezTo>
                  <a:cubicBezTo>
                    <a:pt x="106" y="840"/>
                    <a:pt x="0" y="734"/>
                    <a:pt x="0" y="604"/>
                  </a:cubicBezTo>
                  <a:cubicBezTo>
                    <a:pt x="0" y="513"/>
                    <a:pt x="51" y="434"/>
                    <a:pt x="126" y="395"/>
                  </a:cubicBezTo>
                  <a:cubicBezTo>
                    <a:pt x="159" y="351"/>
                    <a:pt x="205" y="319"/>
                    <a:pt x="258" y="304"/>
                  </a:cubicBezTo>
                  <a:cubicBezTo>
                    <a:pt x="282" y="194"/>
                    <a:pt x="380" y="112"/>
                    <a:pt x="497" y="112"/>
                  </a:cubicBezTo>
                  <a:cubicBezTo>
                    <a:pt x="534" y="112"/>
                    <a:pt x="569" y="120"/>
                    <a:pt x="601" y="135"/>
                  </a:cubicBezTo>
                  <a:cubicBezTo>
                    <a:pt x="641" y="55"/>
                    <a:pt x="724" y="0"/>
                    <a:pt x="819" y="0"/>
                  </a:cubicBezTo>
                  <a:cubicBezTo>
                    <a:pt x="911" y="0"/>
                    <a:pt x="990" y="50"/>
                    <a:pt x="1032" y="124"/>
                  </a:cubicBezTo>
                  <a:cubicBezTo>
                    <a:pt x="1045" y="121"/>
                    <a:pt x="1059" y="120"/>
                    <a:pt x="1073" y="120"/>
                  </a:cubicBezTo>
                  <a:cubicBezTo>
                    <a:pt x="1159" y="120"/>
                    <a:pt x="1231" y="179"/>
                    <a:pt x="1251" y="259"/>
                  </a:cubicBezTo>
                  <a:cubicBezTo>
                    <a:pt x="1298" y="275"/>
                    <a:pt x="1336" y="308"/>
                    <a:pt x="1358" y="351"/>
                  </a:cubicBezTo>
                  <a:cubicBezTo>
                    <a:pt x="1390" y="322"/>
                    <a:pt x="1433" y="304"/>
                    <a:pt x="1481" y="304"/>
                  </a:cubicBezTo>
                  <a:cubicBezTo>
                    <a:pt x="1582" y="304"/>
                    <a:pt x="1665" y="386"/>
                    <a:pt x="1665" y="488"/>
                  </a:cubicBezTo>
                  <a:cubicBezTo>
                    <a:pt x="1665" y="532"/>
                    <a:pt x="1649" y="573"/>
                    <a:pt x="1622" y="605"/>
                  </a:cubicBezTo>
                  <a:close/>
                </a:path>
              </a:pathLst>
            </a:custGeom>
            <a:solidFill>
              <a:srgbClr val="4276AA">
                <a:lumMod val="20000"/>
                <a:lumOff val="80000"/>
                <a:alpha val="45000"/>
              </a:srgbClr>
            </a:solidFill>
            <a:ln>
              <a:noFill/>
            </a:ln>
          </p:spPr>
          <p:txBody>
            <a:bodyPr anchor="ctr"/>
            <a:lstStyle/>
            <a:p>
              <a:pPr algn="ctr">
                <a:lnSpc>
                  <a:spcPct val="130000"/>
                </a:lnSpc>
              </a:pPr>
              <a:endParaRPr>
                <a:latin typeface="微软雅黑" panose="020B0503020204020204" charset="-122"/>
                <a:ea typeface="微软雅黑" panose="020B0503020204020204" charset="-122"/>
              </a:endParaRPr>
            </a:p>
          </p:txBody>
        </p:sp>
        <p:sp>
          <p:nvSpPr>
            <p:cNvPr id="3" name="任意多边形 2"/>
            <p:cNvSpPr/>
            <p:nvPr>
              <p:custDataLst>
                <p:tags r:id="rId4"/>
              </p:custDataLst>
            </p:nvPr>
          </p:nvSpPr>
          <p:spPr bwMode="auto">
            <a:xfrm rot="2104552">
              <a:off x="16103" y="2284"/>
              <a:ext cx="806" cy="1332"/>
            </a:xfrm>
            <a:custGeom>
              <a:avLst/>
              <a:gdLst>
                <a:gd name="T0" fmla="*/ 2 w 397"/>
                <a:gd name="T1" fmla="*/ 268 h 659"/>
                <a:gd name="T2" fmla="*/ 0 w 397"/>
                <a:gd name="T3" fmla="*/ 268 h 659"/>
                <a:gd name="T4" fmla="*/ 0 w 397"/>
                <a:gd name="T5" fmla="*/ 268 h 659"/>
                <a:gd name="T6" fmla="*/ 3 w 397"/>
                <a:gd name="T7" fmla="*/ 271 h 659"/>
                <a:gd name="T8" fmla="*/ 4 w 397"/>
                <a:gd name="T9" fmla="*/ 282 h 659"/>
                <a:gd name="T10" fmla="*/ 5 w 397"/>
                <a:gd name="T11" fmla="*/ 284 h 659"/>
                <a:gd name="T12" fmla="*/ 48 w 397"/>
                <a:gd name="T13" fmla="*/ 418 h 659"/>
                <a:gd name="T14" fmla="*/ 92 w 397"/>
                <a:gd name="T15" fmla="*/ 290 h 659"/>
                <a:gd name="T16" fmla="*/ 172 w 397"/>
                <a:gd name="T17" fmla="*/ 441 h 659"/>
                <a:gd name="T18" fmla="*/ 145 w 397"/>
                <a:gd name="T19" fmla="*/ 564 h 659"/>
                <a:gd name="T20" fmla="*/ 201 w 397"/>
                <a:gd name="T21" fmla="*/ 659 h 659"/>
                <a:gd name="T22" fmla="*/ 172 w 397"/>
                <a:gd name="T23" fmla="*/ 604 h 659"/>
                <a:gd name="T24" fmla="*/ 182 w 397"/>
                <a:gd name="T25" fmla="*/ 528 h 659"/>
                <a:gd name="T26" fmla="*/ 229 w 397"/>
                <a:gd name="T27" fmla="*/ 462 h 659"/>
                <a:gd name="T28" fmla="*/ 272 w 397"/>
                <a:gd name="T29" fmla="*/ 386 h 659"/>
                <a:gd name="T30" fmla="*/ 280 w 397"/>
                <a:gd name="T31" fmla="*/ 362 h 659"/>
                <a:gd name="T32" fmla="*/ 307 w 397"/>
                <a:gd name="T33" fmla="*/ 484 h 659"/>
                <a:gd name="T34" fmla="*/ 325 w 397"/>
                <a:gd name="T35" fmla="*/ 406 h 659"/>
                <a:gd name="T36" fmla="*/ 370 w 397"/>
                <a:gd name="T37" fmla="*/ 198 h 659"/>
                <a:gd name="T38" fmla="*/ 189 w 397"/>
                <a:gd name="T39" fmla="*/ 0 h 659"/>
                <a:gd name="T40" fmla="*/ 3 w 397"/>
                <a:gd name="T41" fmla="*/ 254 h 659"/>
                <a:gd name="T42" fmla="*/ 2 w 397"/>
                <a:gd name="T43" fmla="*/ 268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5E5CA2">
                <a:lumMod val="60000"/>
                <a:lumOff val="40000"/>
              </a:srgbClr>
            </a:solidFill>
            <a:ln>
              <a:noFill/>
            </a:ln>
          </p:spPr>
          <p:txBody>
            <a:bodyPr anchor="ctr"/>
            <a:lstStyle/>
            <a:p>
              <a:pPr algn="ctr">
                <a:lnSpc>
                  <a:spcPct val="130000"/>
                </a:lnSpc>
              </a:pPr>
              <a:endParaRPr>
                <a:latin typeface="微软雅黑" panose="020B0503020204020204" charset="-122"/>
                <a:ea typeface="微软雅黑" panose="020B0503020204020204" charset="-122"/>
              </a:endParaRPr>
            </a:p>
          </p:txBody>
        </p:sp>
        <p:sp>
          <p:nvSpPr>
            <p:cNvPr id="6" name="任意多边形 5"/>
            <p:cNvSpPr/>
            <p:nvPr>
              <p:custDataLst>
                <p:tags r:id="rId5"/>
              </p:custDataLst>
            </p:nvPr>
          </p:nvSpPr>
          <p:spPr bwMode="auto">
            <a:xfrm rot="2104552">
              <a:off x="16295" y="2359"/>
              <a:ext cx="657" cy="839"/>
            </a:xfrm>
            <a:custGeom>
              <a:avLst/>
              <a:gdLst>
                <a:gd name="T0" fmla="*/ 154 w 324"/>
                <a:gd name="T1" fmla="*/ 0 h 415"/>
                <a:gd name="T2" fmla="*/ 304 w 324"/>
                <a:gd name="T3" fmla="*/ 172 h 415"/>
                <a:gd name="T4" fmla="*/ 305 w 324"/>
                <a:gd name="T5" fmla="*/ 174 h 415"/>
                <a:gd name="T6" fmla="*/ 305 w 324"/>
                <a:gd name="T7" fmla="*/ 176 h 415"/>
                <a:gd name="T8" fmla="*/ 276 w 324"/>
                <a:gd name="T9" fmla="*/ 338 h 415"/>
                <a:gd name="T10" fmla="*/ 255 w 324"/>
                <a:gd name="T11" fmla="*/ 261 h 415"/>
                <a:gd name="T12" fmla="*/ 230 w 324"/>
                <a:gd name="T13" fmla="*/ 302 h 415"/>
                <a:gd name="T14" fmla="*/ 170 w 324"/>
                <a:gd name="T15" fmla="*/ 412 h 415"/>
                <a:gd name="T16" fmla="*/ 167 w 324"/>
                <a:gd name="T17" fmla="*/ 415 h 415"/>
                <a:gd name="T18" fmla="*/ 167 w 324"/>
                <a:gd name="T19" fmla="*/ 409 h 415"/>
                <a:gd name="T20" fmla="*/ 65 w 324"/>
                <a:gd name="T21" fmla="*/ 228 h 415"/>
                <a:gd name="T22" fmla="*/ 52 w 324"/>
                <a:gd name="T23" fmla="*/ 229 h 415"/>
                <a:gd name="T24" fmla="*/ 2 w 324"/>
                <a:gd name="T25" fmla="*/ 256 h 415"/>
                <a:gd name="T26" fmla="*/ 1 w 324"/>
                <a:gd name="T27" fmla="*/ 251 h 415"/>
                <a:gd name="T28" fmla="*/ 1 w 324"/>
                <a:gd name="T29" fmla="*/ 249 h 415"/>
                <a:gd name="T30" fmla="*/ 0 w 324"/>
                <a:gd name="T31" fmla="*/ 239 h 415"/>
                <a:gd name="T32" fmla="*/ 0 w 324"/>
                <a:gd name="T33" fmla="*/ 236 h 415"/>
                <a:gd name="T34" fmla="*/ 0 w 324"/>
                <a:gd name="T35" fmla="*/ 223 h 415"/>
                <a:gd name="T36" fmla="*/ 154 w 324"/>
                <a:gd name="T37"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5268A5">
                <a:lumMod val="20000"/>
                <a:lumOff val="80000"/>
              </a:srgbClr>
            </a:solidFill>
            <a:ln>
              <a:noFill/>
            </a:ln>
          </p:spPr>
          <p:txBody>
            <a:bodyPr anchor="ctr"/>
            <a:lstStyle/>
            <a:p>
              <a:pPr algn="ctr">
                <a:lnSpc>
                  <a:spcPct val="130000"/>
                </a:lnSpc>
              </a:pPr>
              <a:endParaRPr>
                <a:latin typeface="微软雅黑" panose="020B0503020204020204" charset="-122"/>
                <a:ea typeface="微软雅黑" panose="020B0503020204020204" charset="-122"/>
              </a:endParaRPr>
            </a:p>
          </p:txBody>
        </p:sp>
        <p:sp>
          <p:nvSpPr>
            <p:cNvPr id="7" name="任意多边形 6"/>
            <p:cNvSpPr/>
            <p:nvPr>
              <p:custDataLst>
                <p:tags r:id="rId6"/>
              </p:custDataLst>
            </p:nvPr>
          </p:nvSpPr>
          <p:spPr bwMode="auto">
            <a:xfrm rot="2104552">
              <a:off x="16443" y="2415"/>
              <a:ext cx="430" cy="606"/>
            </a:xfrm>
            <a:custGeom>
              <a:avLst/>
              <a:gdLst>
                <a:gd name="T0" fmla="*/ 43 w 212"/>
                <a:gd name="T1" fmla="*/ 142 h 300"/>
                <a:gd name="T2" fmla="*/ 34 w 212"/>
                <a:gd name="T3" fmla="*/ 142 h 300"/>
                <a:gd name="T4" fmla="*/ 1 w 212"/>
                <a:gd name="T5" fmla="*/ 159 h 300"/>
                <a:gd name="T6" fmla="*/ 1 w 212"/>
                <a:gd name="T7" fmla="*/ 156 h 300"/>
                <a:gd name="T8" fmla="*/ 1 w 212"/>
                <a:gd name="T9" fmla="*/ 155 h 300"/>
                <a:gd name="T10" fmla="*/ 0 w 212"/>
                <a:gd name="T11" fmla="*/ 148 h 300"/>
                <a:gd name="T12" fmla="*/ 0 w 212"/>
                <a:gd name="T13" fmla="*/ 146 h 300"/>
                <a:gd name="T14" fmla="*/ 0 w 212"/>
                <a:gd name="T15" fmla="*/ 139 h 300"/>
                <a:gd name="T16" fmla="*/ 101 w 212"/>
                <a:gd name="T17" fmla="*/ 0 h 300"/>
                <a:gd name="T18" fmla="*/ 199 w 212"/>
                <a:gd name="T19" fmla="*/ 107 h 300"/>
                <a:gd name="T20" fmla="*/ 200 w 212"/>
                <a:gd name="T21" fmla="*/ 108 h 300"/>
                <a:gd name="T22" fmla="*/ 200 w 212"/>
                <a:gd name="T23" fmla="*/ 109 h 300"/>
                <a:gd name="T24" fmla="*/ 181 w 212"/>
                <a:gd name="T25" fmla="*/ 210 h 300"/>
                <a:gd name="T26" fmla="*/ 167 w 212"/>
                <a:gd name="T27" fmla="*/ 162 h 300"/>
                <a:gd name="T28" fmla="*/ 150 w 212"/>
                <a:gd name="T29" fmla="*/ 187 h 300"/>
                <a:gd name="T30" fmla="*/ 121 w 212"/>
                <a:gd name="T31" fmla="*/ 300 h 300"/>
                <a:gd name="T32" fmla="*/ 43 w 212"/>
                <a:gd name="T33" fmla="*/ 14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5E5CA2"/>
            </a:solidFill>
            <a:ln>
              <a:noFill/>
            </a:ln>
          </p:spPr>
          <p:txBody>
            <a:bodyPr anchor="ctr"/>
            <a:lstStyle/>
            <a:p>
              <a:pPr algn="ctr">
                <a:lnSpc>
                  <a:spcPct val="130000"/>
                </a:lnSpc>
              </a:pPr>
              <a:endParaRPr>
                <a:latin typeface="微软雅黑" panose="020B0503020204020204" charset="-122"/>
                <a:ea typeface="微软雅黑" panose="020B0503020204020204" charset="-122"/>
              </a:endParaRPr>
            </a:p>
          </p:txBody>
        </p:sp>
        <p:sp>
          <p:nvSpPr>
            <p:cNvPr id="8" name="任意多边形 7"/>
            <p:cNvSpPr/>
            <p:nvPr>
              <p:custDataLst>
                <p:tags r:id="rId7"/>
              </p:custDataLst>
            </p:nvPr>
          </p:nvSpPr>
          <p:spPr bwMode="auto">
            <a:xfrm rot="2104552">
              <a:off x="16205" y="1637"/>
              <a:ext cx="632" cy="998"/>
            </a:xfrm>
            <a:custGeom>
              <a:avLst/>
              <a:gdLst>
                <a:gd name="T0" fmla="*/ 156 w 313"/>
                <a:gd name="T1" fmla="*/ 0 h 495"/>
                <a:gd name="T2" fmla="*/ 0 w 313"/>
                <a:gd name="T3" fmla="*/ 159 h 495"/>
                <a:gd name="T4" fmla="*/ 0 w 313"/>
                <a:gd name="T5" fmla="*/ 163 h 495"/>
                <a:gd name="T6" fmla="*/ 0 w 313"/>
                <a:gd name="T7" fmla="*/ 163 h 495"/>
                <a:gd name="T8" fmla="*/ 101 w 313"/>
                <a:gd name="T9" fmla="*/ 480 h 495"/>
                <a:gd name="T10" fmla="*/ 106 w 313"/>
                <a:gd name="T11" fmla="*/ 486 h 495"/>
                <a:gd name="T12" fmla="*/ 106 w 313"/>
                <a:gd name="T13" fmla="*/ 486 h 495"/>
                <a:gd name="T14" fmla="*/ 106 w 313"/>
                <a:gd name="T15" fmla="*/ 486 h 495"/>
                <a:gd name="T16" fmla="*/ 128 w 313"/>
                <a:gd name="T17" fmla="*/ 495 h 495"/>
                <a:gd name="T18" fmla="*/ 158 w 313"/>
                <a:gd name="T19" fmla="*/ 469 h 495"/>
                <a:gd name="T20" fmla="*/ 156 w 313"/>
                <a:gd name="T21" fmla="*/ 463 h 495"/>
                <a:gd name="T22" fmla="*/ 156 w 313"/>
                <a:gd name="T23" fmla="*/ 463 h 495"/>
                <a:gd name="T24" fmla="*/ 148 w 313"/>
                <a:gd name="T25" fmla="*/ 415 h 495"/>
                <a:gd name="T26" fmla="*/ 191 w 313"/>
                <a:gd name="T27" fmla="*/ 311 h 495"/>
                <a:gd name="T28" fmla="*/ 191 w 313"/>
                <a:gd name="T29" fmla="*/ 310 h 495"/>
                <a:gd name="T30" fmla="*/ 270 w 313"/>
                <a:gd name="T31" fmla="*/ 264 h 495"/>
                <a:gd name="T32" fmla="*/ 313 w 313"/>
                <a:gd name="T33" fmla="*/ 157 h 495"/>
                <a:gd name="T34" fmla="*/ 156 w 313"/>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495">
                  <a:moveTo>
                    <a:pt x="156" y="0"/>
                  </a:moveTo>
                  <a:cubicBezTo>
                    <a:pt x="70" y="0"/>
                    <a:pt x="0" y="72"/>
                    <a:pt x="0" y="159"/>
                  </a:cubicBezTo>
                  <a:cubicBezTo>
                    <a:pt x="0" y="159"/>
                    <a:pt x="0" y="163"/>
                    <a:pt x="0" y="163"/>
                  </a:cubicBezTo>
                  <a:cubicBezTo>
                    <a:pt x="0" y="163"/>
                    <a:pt x="0" y="163"/>
                    <a:pt x="0" y="163"/>
                  </a:cubicBezTo>
                  <a:cubicBezTo>
                    <a:pt x="0" y="283"/>
                    <a:pt x="38" y="389"/>
                    <a:pt x="101" y="480"/>
                  </a:cubicBezTo>
                  <a:cubicBezTo>
                    <a:pt x="102" y="482"/>
                    <a:pt x="104" y="484"/>
                    <a:pt x="106" y="486"/>
                  </a:cubicBezTo>
                  <a:cubicBezTo>
                    <a:pt x="106" y="486"/>
                    <a:pt x="106" y="486"/>
                    <a:pt x="106" y="486"/>
                  </a:cubicBezTo>
                  <a:cubicBezTo>
                    <a:pt x="106" y="486"/>
                    <a:pt x="106" y="486"/>
                    <a:pt x="106" y="486"/>
                  </a:cubicBezTo>
                  <a:cubicBezTo>
                    <a:pt x="111" y="491"/>
                    <a:pt x="119" y="495"/>
                    <a:pt x="128" y="495"/>
                  </a:cubicBezTo>
                  <a:cubicBezTo>
                    <a:pt x="145" y="495"/>
                    <a:pt x="158" y="486"/>
                    <a:pt x="158" y="469"/>
                  </a:cubicBezTo>
                  <a:cubicBezTo>
                    <a:pt x="158" y="465"/>
                    <a:pt x="158" y="463"/>
                    <a:pt x="156" y="463"/>
                  </a:cubicBezTo>
                  <a:cubicBezTo>
                    <a:pt x="156" y="463"/>
                    <a:pt x="156" y="463"/>
                    <a:pt x="156" y="463"/>
                  </a:cubicBezTo>
                  <a:cubicBezTo>
                    <a:pt x="152" y="443"/>
                    <a:pt x="145" y="431"/>
                    <a:pt x="148" y="415"/>
                  </a:cubicBezTo>
                  <a:cubicBezTo>
                    <a:pt x="155" y="374"/>
                    <a:pt x="164" y="339"/>
                    <a:pt x="191" y="311"/>
                  </a:cubicBezTo>
                  <a:cubicBezTo>
                    <a:pt x="191" y="311"/>
                    <a:pt x="191" y="310"/>
                    <a:pt x="191" y="310"/>
                  </a:cubicBezTo>
                  <a:cubicBezTo>
                    <a:pt x="212" y="288"/>
                    <a:pt x="239" y="271"/>
                    <a:pt x="270" y="264"/>
                  </a:cubicBezTo>
                  <a:cubicBezTo>
                    <a:pt x="297" y="236"/>
                    <a:pt x="313" y="198"/>
                    <a:pt x="313" y="157"/>
                  </a:cubicBezTo>
                  <a:cubicBezTo>
                    <a:pt x="313" y="70"/>
                    <a:pt x="243" y="0"/>
                    <a:pt x="156" y="0"/>
                  </a:cubicBezTo>
                  <a:close/>
                </a:path>
              </a:pathLst>
            </a:custGeom>
            <a:solidFill>
              <a:srgbClr val="B3B3B3"/>
            </a:solidFill>
            <a:ln>
              <a:noFill/>
            </a:ln>
          </p:spPr>
          <p:txBody>
            <a:bodyPr anchor="ctr"/>
            <a:lstStyle/>
            <a:p>
              <a:pPr algn="ctr">
                <a:lnSpc>
                  <a:spcPct val="130000"/>
                </a:lnSpc>
              </a:pPr>
              <a:endParaRPr>
                <a:latin typeface="微软雅黑" panose="020B0503020204020204" charset="-122"/>
                <a:ea typeface="微软雅黑" panose="020B0503020204020204" charset="-122"/>
              </a:endParaRPr>
            </a:p>
          </p:txBody>
        </p:sp>
        <p:sp>
          <p:nvSpPr>
            <p:cNvPr id="9" name="任意多边形 8"/>
            <p:cNvSpPr/>
            <p:nvPr>
              <p:custDataLst>
                <p:tags r:id="rId8"/>
              </p:custDataLst>
            </p:nvPr>
          </p:nvSpPr>
          <p:spPr bwMode="auto">
            <a:xfrm rot="2104552">
              <a:off x="16405" y="1837"/>
              <a:ext cx="632" cy="998"/>
            </a:xfrm>
            <a:custGeom>
              <a:avLst/>
              <a:gdLst>
                <a:gd name="T0" fmla="*/ 156 w 313"/>
                <a:gd name="T1" fmla="*/ 0 h 495"/>
                <a:gd name="T2" fmla="*/ 0 w 313"/>
                <a:gd name="T3" fmla="*/ 159 h 495"/>
                <a:gd name="T4" fmla="*/ 0 w 313"/>
                <a:gd name="T5" fmla="*/ 163 h 495"/>
                <a:gd name="T6" fmla="*/ 0 w 313"/>
                <a:gd name="T7" fmla="*/ 163 h 495"/>
                <a:gd name="T8" fmla="*/ 101 w 313"/>
                <a:gd name="T9" fmla="*/ 480 h 495"/>
                <a:gd name="T10" fmla="*/ 106 w 313"/>
                <a:gd name="T11" fmla="*/ 486 h 495"/>
                <a:gd name="T12" fmla="*/ 106 w 313"/>
                <a:gd name="T13" fmla="*/ 486 h 495"/>
                <a:gd name="T14" fmla="*/ 106 w 313"/>
                <a:gd name="T15" fmla="*/ 486 h 495"/>
                <a:gd name="T16" fmla="*/ 128 w 313"/>
                <a:gd name="T17" fmla="*/ 495 h 495"/>
                <a:gd name="T18" fmla="*/ 158 w 313"/>
                <a:gd name="T19" fmla="*/ 469 h 495"/>
                <a:gd name="T20" fmla="*/ 156 w 313"/>
                <a:gd name="T21" fmla="*/ 463 h 495"/>
                <a:gd name="T22" fmla="*/ 156 w 313"/>
                <a:gd name="T23" fmla="*/ 463 h 495"/>
                <a:gd name="T24" fmla="*/ 148 w 313"/>
                <a:gd name="T25" fmla="*/ 415 h 495"/>
                <a:gd name="T26" fmla="*/ 191 w 313"/>
                <a:gd name="T27" fmla="*/ 311 h 495"/>
                <a:gd name="T28" fmla="*/ 191 w 313"/>
                <a:gd name="T29" fmla="*/ 310 h 495"/>
                <a:gd name="T30" fmla="*/ 270 w 313"/>
                <a:gd name="T31" fmla="*/ 264 h 495"/>
                <a:gd name="T32" fmla="*/ 313 w 313"/>
                <a:gd name="T33" fmla="*/ 157 h 495"/>
                <a:gd name="T34" fmla="*/ 156 w 313"/>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495">
                  <a:moveTo>
                    <a:pt x="156" y="0"/>
                  </a:moveTo>
                  <a:cubicBezTo>
                    <a:pt x="70" y="0"/>
                    <a:pt x="0" y="72"/>
                    <a:pt x="0" y="159"/>
                  </a:cubicBezTo>
                  <a:cubicBezTo>
                    <a:pt x="0" y="159"/>
                    <a:pt x="0" y="163"/>
                    <a:pt x="0" y="163"/>
                  </a:cubicBezTo>
                  <a:cubicBezTo>
                    <a:pt x="0" y="163"/>
                    <a:pt x="0" y="163"/>
                    <a:pt x="0" y="163"/>
                  </a:cubicBezTo>
                  <a:cubicBezTo>
                    <a:pt x="0" y="283"/>
                    <a:pt x="38" y="389"/>
                    <a:pt x="101" y="480"/>
                  </a:cubicBezTo>
                  <a:cubicBezTo>
                    <a:pt x="102" y="482"/>
                    <a:pt x="104" y="484"/>
                    <a:pt x="106" y="486"/>
                  </a:cubicBezTo>
                  <a:cubicBezTo>
                    <a:pt x="106" y="486"/>
                    <a:pt x="106" y="486"/>
                    <a:pt x="106" y="486"/>
                  </a:cubicBezTo>
                  <a:cubicBezTo>
                    <a:pt x="106" y="486"/>
                    <a:pt x="106" y="486"/>
                    <a:pt x="106" y="486"/>
                  </a:cubicBezTo>
                  <a:cubicBezTo>
                    <a:pt x="111" y="491"/>
                    <a:pt x="119" y="495"/>
                    <a:pt x="128" y="495"/>
                  </a:cubicBezTo>
                  <a:cubicBezTo>
                    <a:pt x="145" y="495"/>
                    <a:pt x="158" y="486"/>
                    <a:pt x="158" y="469"/>
                  </a:cubicBezTo>
                  <a:cubicBezTo>
                    <a:pt x="158" y="465"/>
                    <a:pt x="158" y="463"/>
                    <a:pt x="156" y="463"/>
                  </a:cubicBezTo>
                  <a:cubicBezTo>
                    <a:pt x="156" y="463"/>
                    <a:pt x="156" y="463"/>
                    <a:pt x="156" y="463"/>
                  </a:cubicBezTo>
                  <a:cubicBezTo>
                    <a:pt x="152" y="443"/>
                    <a:pt x="145" y="431"/>
                    <a:pt x="148" y="415"/>
                  </a:cubicBezTo>
                  <a:cubicBezTo>
                    <a:pt x="155" y="374"/>
                    <a:pt x="164" y="339"/>
                    <a:pt x="191" y="311"/>
                  </a:cubicBezTo>
                  <a:cubicBezTo>
                    <a:pt x="191" y="311"/>
                    <a:pt x="191" y="310"/>
                    <a:pt x="191" y="310"/>
                  </a:cubicBezTo>
                  <a:cubicBezTo>
                    <a:pt x="212" y="288"/>
                    <a:pt x="239" y="271"/>
                    <a:pt x="270" y="264"/>
                  </a:cubicBezTo>
                  <a:cubicBezTo>
                    <a:pt x="297" y="236"/>
                    <a:pt x="313" y="198"/>
                    <a:pt x="313" y="157"/>
                  </a:cubicBezTo>
                  <a:cubicBezTo>
                    <a:pt x="313" y="70"/>
                    <a:pt x="243" y="0"/>
                    <a:pt x="156" y="0"/>
                  </a:cubicBezTo>
                  <a:close/>
                </a:path>
              </a:pathLst>
            </a:custGeom>
            <a:solidFill>
              <a:srgbClr val="B3B3B3"/>
            </a:solidFill>
            <a:ln>
              <a:noFill/>
            </a:ln>
          </p:spPr>
          <p:txBody>
            <a:bodyPr anchor="ctr"/>
            <a:lstStyle/>
            <a:p>
              <a:pPr algn="ctr">
                <a:lnSpc>
                  <a:spcPct val="130000"/>
                </a:lnSpc>
              </a:pPr>
              <a:endParaRPr>
                <a:latin typeface="微软雅黑" panose="020B0503020204020204" charset="-122"/>
                <a:ea typeface="微软雅黑" panose="020B0503020204020204" charset="-122"/>
              </a:endParaRPr>
            </a:p>
          </p:txBody>
        </p:sp>
        <p:sp>
          <p:nvSpPr>
            <p:cNvPr id="10" name="任意多边形 9"/>
            <p:cNvSpPr/>
            <p:nvPr>
              <p:custDataLst>
                <p:tags r:id="rId9"/>
              </p:custDataLst>
            </p:nvPr>
          </p:nvSpPr>
          <p:spPr bwMode="auto">
            <a:xfrm rot="2104552">
              <a:off x="16605" y="2037"/>
              <a:ext cx="632" cy="998"/>
            </a:xfrm>
            <a:custGeom>
              <a:avLst/>
              <a:gdLst>
                <a:gd name="T0" fmla="*/ 156 w 313"/>
                <a:gd name="T1" fmla="*/ 0 h 495"/>
                <a:gd name="T2" fmla="*/ 0 w 313"/>
                <a:gd name="T3" fmla="*/ 159 h 495"/>
                <a:gd name="T4" fmla="*/ 0 w 313"/>
                <a:gd name="T5" fmla="*/ 163 h 495"/>
                <a:gd name="T6" fmla="*/ 0 w 313"/>
                <a:gd name="T7" fmla="*/ 163 h 495"/>
                <a:gd name="T8" fmla="*/ 101 w 313"/>
                <a:gd name="T9" fmla="*/ 480 h 495"/>
                <a:gd name="T10" fmla="*/ 106 w 313"/>
                <a:gd name="T11" fmla="*/ 486 h 495"/>
                <a:gd name="T12" fmla="*/ 106 w 313"/>
                <a:gd name="T13" fmla="*/ 486 h 495"/>
                <a:gd name="T14" fmla="*/ 106 w 313"/>
                <a:gd name="T15" fmla="*/ 486 h 495"/>
                <a:gd name="T16" fmla="*/ 128 w 313"/>
                <a:gd name="T17" fmla="*/ 495 h 495"/>
                <a:gd name="T18" fmla="*/ 158 w 313"/>
                <a:gd name="T19" fmla="*/ 469 h 495"/>
                <a:gd name="T20" fmla="*/ 156 w 313"/>
                <a:gd name="T21" fmla="*/ 463 h 495"/>
                <a:gd name="T22" fmla="*/ 156 w 313"/>
                <a:gd name="T23" fmla="*/ 463 h 495"/>
                <a:gd name="T24" fmla="*/ 148 w 313"/>
                <a:gd name="T25" fmla="*/ 415 h 495"/>
                <a:gd name="T26" fmla="*/ 191 w 313"/>
                <a:gd name="T27" fmla="*/ 311 h 495"/>
                <a:gd name="T28" fmla="*/ 191 w 313"/>
                <a:gd name="T29" fmla="*/ 310 h 495"/>
                <a:gd name="T30" fmla="*/ 270 w 313"/>
                <a:gd name="T31" fmla="*/ 264 h 495"/>
                <a:gd name="T32" fmla="*/ 313 w 313"/>
                <a:gd name="T33" fmla="*/ 157 h 495"/>
                <a:gd name="T34" fmla="*/ 156 w 313"/>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495">
                  <a:moveTo>
                    <a:pt x="156" y="0"/>
                  </a:moveTo>
                  <a:cubicBezTo>
                    <a:pt x="70" y="0"/>
                    <a:pt x="0" y="72"/>
                    <a:pt x="0" y="159"/>
                  </a:cubicBezTo>
                  <a:cubicBezTo>
                    <a:pt x="0" y="159"/>
                    <a:pt x="0" y="163"/>
                    <a:pt x="0" y="163"/>
                  </a:cubicBezTo>
                  <a:cubicBezTo>
                    <a:pt x="0" y="163"/>
                    <a:pt x="0" y="163"/>
                    <a:pt x="0" y="163"/>
                  </a:cubicBezTo>
                  <a:cubicBezTo>
                    <a:pt x="0" y="283"/>
                    <a:pt x="38" y="389"/>
                    <a:pt x="101" y="480"/>
                  </a:cubicBezTo>
                  <a:cubicBezTo>
                    <a:pt x="102" y="482"/>
                    <a:pt x="104" y="484"/>
                    <a:pt x="106" y="486"/>
                  </a:cubicBezTo>
                  <a:cubicBezTo>
                    <a:pt x="106" y="486"/>
                    <a:pt x="106" y="486"/>
                    <a:pt x="106" y="486"/>
                  </a:cubicBezTo>
                  <a:cubicBezTo>
                    <a:pt x="106" y="486"/>
                    <a:pt x="106" y="486"/>
                    <a:pt x="106" y="486"/>
                  </a:cubicBezTo>
                  <a:cubicBezTo>
                    <a:pt x="111" y="491"/>
                    <a:pt x="119" y="495"/>
                    <a:pt x="128" y="495"/>
                  </a:cubicBezTo>
                  <a:cubicBezTo>
                    <a:pt x="145" y="495"/>
                    <a:pt x="158" y="486"/>
                    <a:pt x="158" y="469"/>
                  </a:cubicBezTo>
                  <a:cubicBezTo>
                    <a:pt x="158" y="465"/>
                    <a:pt x="158" y="463"/>
                    <a:pt x="156" y="463"/>
                  </a:cubicBezTo>
                  <a:cubicBezTo>
                    <a:pt x="156" y="463"/>
                    <a:pt x="156" y="463"/>
                    <a:pt x="156" y="463"/>
                  </a:cubicBezTo>
                  <a:cubicBezTo>
                    <a:pt x="152" y="443"/>
                    <a:pt x="145" y="431"/>
                    <a:pt x="148" y="415"/>
                  </a:cubicBezTo>
                  <a:cubicBezTo>
                    <a:pt x="155" y="374"/>
                    <a:pt x="164" y="339"/>
                    <a:pt x="191" y="311"/>
                  </a:cubicBezTo>
                  <a:cubicBezTo>
                    <a:pt x="191" y="311"/>
                    <a:pt x="191" y="310"/>
                    <a:pt x="191" y="310"/>
                  </a:cubicBezTo>
                  <a:cubicBezTo>
                    <a:pt x="212" y="288"/>
                    <a:pt x="239" y="271"/>
                    <a:pt x="270" y="264"/>
                  </a:cubicBezTo>
                  <a:cubicBezTo>
                    <a:pt x="297" y="236"/>
                    <a:pt x="313" y="198"/>
                    <a:pt x="313" y="157"/>
                  </a:cubicBezTo>
                  <a:cubicBezTo>
                    <a:pt x="313" y="70"/>
                    <a:pt x="243" y="0"/>
                    <a:pt x="156" y="0"/>
                  </a:cubicBezTo>
                  <a:close/>
                </a:path>
              </a:pathLst>
            </a:custGeom>
            <a:solidFill>
              <a:srgbClr val="4276AA">
                <a:lumMod val="20000"/>
                <a:lumOff val="80000"/>
              </a:srgbClr>
            </a:solidFill>
            <a:ln>
              <a:noFill/>
            </a:ln>
          </p:spPr>
          <p:txBody>
            <a:bodyPr anchor="ctr"/>
            <a:lstStyle/>
            <a:p>
              <a:pPr algn="ctr">
                <a:lnSpc>
                  <a:spcPct val="130000"/>
                </a:lnSpc>
              </a:pPr>
              <a:endParaRPr>
                <a:latin typeface="微软雅黑" panose="020B0503020204020204" charset="-122"/>
                <a:ea typeface="微软雅黑" panose="020B0503020204020204" charset="-122"/>
              </a:endParaRPr>
            </a:p>
          </p:txBody>
        </p:sp>
        <p:sp>
          <p:nvSpPr>
            <p:cNvPr id="11" name="任意多边形 10"/>
            <p:cNvSpPr/>
            <p:nvPr>
              <p:custDataLst>
                <p:tags r:id="rId10"/>
              </p:custDataLst>
            </p:nvPr>
          </p:nvSpPr>
          <p:spPr bwMode="auto">
            <a:xfrm rot="2104552">
              <a:off x="16929" y="2145"/>
              <a:ext cx="630" cy="998"/>
            </a:xfrm>
            <a:custGeom>
              <a:avLst/>
              <a:gdLst>
                <a:gd name="T0" fmla="*/ 156 w 312"/>
                <a:gd name="T1" fmla="*/ 0 h 495"/>
                <a:gd name="T2" fmla="*/ 312 w 312"/>
                <a:gd name="T3" fmla="*/ 159 h 495"/>
                <a:gd name="T4" fmla="*/ 312 w 312"/>
                <a:gd name="T5" fmla="*/ 163 h 495"/>
                <a:gd name="T6" fmla="*/ 312 w 312"/>
                <a:gd name="T7" fmla="*/ 163 h 495"/>
                <a:gd name="T8" fmla="*/ 212 w 312"/>
                <a:gd name="T9" fmla="*/ 480 h 495"/>
                <a:gd name="T10" fmla="*/ 207 w 312"/>
                <a:gd name="T11" fmla="*/ 486 h 495"/>
                <a:gd name="T12" fmla="*/ 207 w 312"/>
                <a:gd name="T13" fmla="*/ 486 h 495"/>
                <a:gd name="T14" fmla="*/ 207 w 312"/>
                <a:gd name="T15" fmla="*/ 486 h 495"/>
                <a:gd name="T16" fmla="*/ 184 w 312"/>
                <a:gd name="T17" fmla="*/ 495 h 495"/>
                <a:gd name="T18" fmla="*/ 154 w 312"/>
                <a:gd name="T19" fmla="*/ 469 h 495"/>
                <a:gd name="T20" fmla="*/ 156 w 312"/>
                <a:gd name="T21" fmla="*/ 463 h 495"/>
                <a:gd name="T22" fmla="*/ 156 w 312"/>
                <a:gd name="T23" fmla="*/ 463 h 495"/>
                <a:gd name="T24" fmla="*/ 165 w 312"/>
                <a:gd name="T25" fmla="*/ 415 h 495"/>
                <a:gd name="T26" fmla="*/ 122 w 312"/>
                <a:gd name="T27" fmla="*/ 311 h 495"/>
                <a:gd name="T28" fmla="*/ 122 w 312"/>
                <a:gd name="T29" fmla="*/ 310 h 495"/>
                <a:gd name="T30" fmla="*/ 42 w 312"/>
                <a:gd name="T31" fmla="*/ 264 h 495"/>
                <a:gd name="T32" fmla="*/ 0 w 312"/>
                <a:gd name="T33" fmla="*/ 157 h 495"/>
                <a:gd name="T34" fmla="*/ 156 w 312"/>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2" h="495">
                  <a:moveTo>
                    <a:pt x="156" y="0"/>
                  </a:moveTo>
                  <a:cubicBezTo>
                    <a:pt x="242" y="0"/>
                    <a:pt x="312" y="72"/>
                    <a:pt x="312" y="159"/>
                  </a:cubicBezTo>
                  <a:cubicBezTo>
                    <a:pt x="312" y="159"/>
                    <a:pt x="312" y="163"/>
                    <a:pt x="312" y="163"/>
                  </a:cubicBezTo>
                  <a:cubicBezTo>
                    <a:pt x="312" y="163"/>
                    <a:pt x="312" y="163"/>
                    <a:pt x="312" y="163"/>
                  </a:cubicBezTo>
                  <a:cubicBezTo>
                    <a:pt x="312" y="283"/>
                    <a:pt x="275" y="389"/>
                    <a:pt x="212" y="480"/>
                  </a:cubicBezTo>
                  <a:cubicBezTo>
                    <a:pt x="210" y="482"/>
                    <a:pt x="209" y="484"/>
                    <a:pt x="207" y="486"/>
                  </a:cubicBezTo>
                  <a:cubicBezTo>
                    <a:pt x="207" y="486"/>
                    <a:pt x="207" y="486"/>
                    <a:pt x="207" y="486"/>
                  </a:cubicBezTo>
                  <a:cubicBezTo>
                    <a:pt x="207" y="486"/>
                    <a:pt x="207" y="486"/>
                    <a:pt x="207" y="486"/>
                  </a:cubicBezTo>
                  <a:cubicBezTo>
                    <a:pt x="201" y="491"/>
                    <a:pt x="193" y="495"/>
                    <a:pt x="184" y="495"/>
                  </a:cubicBezTo>
                  <a:cubicBezTo>
                    <a:pt x="168" y="495"/>
                    <a:pt x="154" y="486"/>
                    <a:pt x="154" y="469"/>
                  </a:cubicBezTo>
                  <a:cubicBezTo>
                    <a:pt x="154" y="465"/>
                    <a:pt x="155" y="463"/>
                    <a:pt x="156" y="463"/>
                  </a:cubicBezTo>
                  <a:cubicBezTo>
                    <a:pt x="156" y="463"/>
                    <a:pt x="156" y="463"/>
                    <a:pt x="156" y="463"/>
                  </a:cubicBezTo>
                  <a:cubicBezTo>
                    <a:pt x="160" y="443"/>
                    <a:pt x="167" y="431"/>
                    <a:pt x="165" y="415"/>
                  </a:cubicBezTo>
                  <a:cubicBezTo>
                    <a:pt x="158" y="374"/>
                    <a:pt x="148" y="339"/>
                    <a:pt x="122" y="311"/>
                  </a:cubicBezTo>
                  <a:cubicBezTo>
                    <a:pt x="122" y="311"/>
                    <a:pt x="122" y="310"/>
                    <a:pt x="122" y="310"/>
                  </a:cubicBezTo>
                  <a:cubicBezTo>
                    <a:pt x="101" y="288"/>
                    <a:pt x="73" y="271"/>
                    <a:pt x="42" y="264"/>
                  </a:cubicBezTo>
                  <a:cubicBezTo>
                    <a:pt x="16" y="236"/>
                    <a:pt x="0" y="198"/>
                    <a:pt x="0" y="157"/>
                  </a:cubicBezTo>
                  <a:cubicBezTo>
                    <a:pt x="0" y="70"/>
                    <a:pt x="70" y="0"/>
                    <a:pt x="156" y="0"/>
                  </a:cubicBezTo>
                  <a:close/>
                </a:path>
              </a:pathLst>
            </a:custGeom>
            <a:solidFill>
              <a:srgbClr val="B3B3B3"/>
            </a:solidFill>
            <a:ln>
              <a:noFill/>
            </a:ln>
          </p:spPr>
          <p:txBody>
            <a:bodyPr anchor="ctr"/>
            <a:lstStyle/>
            <a:p>
              <a:pPr algn="ctr">
                <a:lnSpc>
                  <a:spcPct val="130000"/>
                </a:lnSpc>
              </a:pPr>
              <a:endParaRPr>
                <a:latin typeface="微软雅黑" panose="020B0503020204020204" charset="-122"/>
                <a:ea typeface="微软雅黑" panose="020B0503020204020204" charset="-122"/>
              </a:endParaRPr>
            </a:p>
          </p:txBody>
        </p:sp>
        <p:sp>
          <p:nvSpPr>
            <p:cNvPr id="27" name="任意多边形 26"/>
            <p:cNvSpPr/>
            <p:nvPr>
              <p:custDataLst>
                <p:tags r:id="rId11"/>
              </p:custDataLst>
            </p:nvPr>
          </p:nvSpPr>
          <p:spPr bwMode="auto">
            <a:xfrm rot="2104552">
              <a:off x="17129" y="2345"/>
              <a:ext cx="630" cy="998"/>
            </a:xfrm>
            <a:custGeom>
              <a:avLst/>
              <a:gdLst>
                <a:gd name="T0" fmla="*/ 156 w 312"/>
                <a:gd name="T1" fmla="*/ 0 h 495"/>
                <a:gd name="T2" fmla="*/ 312 w 312"/>
                <a:gd name="T3" fmla="*/ 159 h 495"/>
                <a:gd name="T4" fmla="*/ 312 w 312"/>
                <a:gd name="T5" fmla="*/ 163 h 495"/>
                <a:gd name="T6" fmla="*/ 312 w 312"/>
                <a:gd name="T7" fmla="*/ 163 h 495"/>
                <a:gd name="T8" fmla="*/ 212 w 312"/>
                <a:gd name="T9" fmla="*/ 480 h 495"/>
                <a:gd name="T10" fmla="*/ 207 w 312"/>
                <a:gd name="T11" fmla="*/ 486 h 495"/>
                <a:gd name="T12" fmla="*/ 207 w 312"/>
                <a:gd name="T13" fmla="*/ 486 h 495"/>
                <a:gd name="T14" fmla="*/ 207 w 312"/>
                <a:gd name="T15" fmla="*/ 486 h 495"/>
                <a:gd name="T16" fmla="*/ 184 w 312"/>
                <a:gd name="T17" fmla="*/ 495 h 495"/>
                <a:gd name="T18" fmla="*/ 154 w 312"/>
                <a:gd name="T19" fmla="*/ 469 h 495"/>
                <a:gd name="T20" fmla="*/ 156 w 312"/>
                <a:gd name="T21" fmla="*/ 463 h 495"/>
                <a:gd name="T22" fmla="*/ 156 w 312"/>
                <a:gd name="T23" fmla="*/ 463 h 495"/>
                <a:gd name="T24" fmla="*/ 165 w 312"/>
                <a:gd name="T25" fmla="*/ 415 h 495"/>
                <a:gd name="T26" fmla="*/ 122 w 312"/>
                <a:gd name="T27" fmla="*/ 311 h 495"/>
                <a:gd name="T28" fmla="*/ 122 w 312"/>
                <a:gd name="T29" fmla="*/ 310 h 495"/>
                <a:gd name="T30" fmla="*/ 42 w 312"/>
                <a:gd name="T31" fmla="*/ 264 h 495"/>
                <a:gd name="T32" fmla="*/ 0 w 312"/>
                <a:gd name="T33" fmla="*/ 157 h 495"/>
                <a:gd name="T34" fmla="*/ 156 w 312"/>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2" h="495">
                  <a:moveTo>
                    <a:pt x="156" y="0"/>
                  </a:moveTo>
                  <a:cubicBezTo>
                    <a:pt x="242" y="0"/>
                    <a:pt x="312" y="72"/>
                    <a:pt x="312" y="159"/>
                  </a:cubicBezTo>
                  <a:cubicBezTo>
                    <a:pt x="312" y="159"/>
                    <a:pt x="312" y="163"/>
                    <a:pt x="312" y="163"/>
                  </a:cubicBezTo>
                  <a:cubicBezTo>
                    <a:pt x="312" y="163"/>
                    <a:pt x="312" y="163"/>
                    <a:pt x="312" y="163"/>
                  </a:cubicBezTo>
                  <a:cubicBezTo>
                    <a:pt x="312" y="283"/>
                    <a:pt x="275" y="389"/>
                    <a:pt x="212" y="480"/>
                  </a:cubicBezTo>
                  <a:cubicBezTo>
                    <a:pt x="210" y="482"/>
                    <a:pt x="209" y="484"/>
                    <a:pt x="207" y="486"/>
                  </a:cubicBezTo>
                  <a:cubicBezTo>
                    <a:pt x="207" y="486"/>
                    <a:pt x="207" y="486"/>
                    <a:pt x="207" y="486"/>
                  </a:cubicBezTo>
                  <a:cubicBezTo>
                    <a:pt x="207" y="486"/>
                    <a:pt x="207" y="486"/>
                    <a:pt x="207" y="486"/>
                  </a:cubicBezTo>
                  <a:cubicBezTo>
                    <a:pt x="201" y="491"/>
                    <a:pt x="193" y="495"/>
                    <a:pt x="184" y="495"/>
                  </a:cubicBezTo>
                  <a:cubicBezTo>
                    <a:pt x="168" y="495"/>
                    <a:pt x="154" y="486"/>
                    <a:pt x="154" y="469"/>
                  </a:cubicBezTo>
                  <a:cubicBezTo>
                    <a:pt x="154" y="465"/>
                    <a:pt x="155" y="463"/>
                    <a:pt x="156" y="463"/>
                  </a:cubicBezTo>
                  <a:cubicBezTo>
                    <a:pt x="156" y="463"/>
                    <a:pt x="156" y="463"/>
                    <a:pt x="156" y="463"/>
                  </a:cubicBezTo>
                  <a:cubicBezTo>
                    <a:pt x="160" y="443"/>
                    <a:pt x="167" y="431"/>
                    <a:pt x="165" y="415"/>
                  </a:cubicBezTo>
                  <a:cubicBezTo>
                    <a:pt x="158" y="374"/>
                    <a:pt x="148" y="339"/>
                    <a:pt x="122" y="311"/>
                  </a:cubicBezTo>
                  <a:cubicBezTo>
                    <a:pt x="122" y="311"/>
                    <a:pt x="122" y="310"/>
                    <a:pt x="122" y="310"/>
                  </a:cubicBezTo>
                  <a:cubicBezTo>
                    <a:pt x="101" y="288"/>
                    <a:pt x="73" y="271"/>
                    <a:pt x="42" y="264"/>
                  </a:cubicBezTo>
                  <a:cubicBezTo>
                    <a:pt x="16" y="236"/>
                    <a:pt x="0" y="198"/>
                    <a:pt x="0" y="157"/>
                  </a:cubicBezTo>
                  <a:cubicBezTo>
                    <a:pt x="0" y="70"/>
                    <a:pt x="70" y="0"/>
                    <a:pt x="156" y="0"/>
                  </a:cubicBezTo>
                  <a:close/>
                </a:path>
              </a:pathLst>
            </a:custGeom>
            <a:solidFill>
              <a:srgbClr val="B3B3B3"/>
            </a:solidFill>
            <a:ln>
              <a:noFill/>
            </a:ln>
          </p:spPr>
          <p:txBody>
            <a:bodyPr anchor="ctr"/>
            <a:lstStyle/>
            <a:p>
              <a:pPr algn="ctr">
                <a:lnSpc>
                  <a:spcPct val="130000"/>
                </a:lnSpc>
              </a:pPr>
              <a:endParaRPr>
                <a:latin typeface="微软雅黑" panose="020B0503020204020204" charset="-122"/>
                <a:ea typeface="微软雅黑" panose="020B0503020204020204" charset="-122"/>
              </a:endParaRPr>
            </a:p>
          </p:txBody>
        </p:sp>
        <p:sp>
          <p:nvSpPr>
            <p:cNvPr id="12" name="任意多边形 11"/>
            <p:cNvSpPr/>
            <p:nvPr>
              <p:custDataLst>
                <p:tags r:id="rId12"/>
              </p:custDataLst>
            </p:nvPr>
          </p:nvSpPr>
          <p:spPr bwMode="auto">
            <a:xfrm rot="2104552">
              <a:off x="17329" y="2545"/>
              <a:ext cx="630" cy="998"/>
            </a:xfrm>
            <a:custGeom>
              <a:avLst/>
              <a:gdLst>
                <a:gd name="T0" fmla="*/ 156 w 312"/>
                <a:gd name="T1" fmla="*/ 0 h 495"/>
                <a:gd name="T2" fmla="*/ 312 w 312"/>
                <a:gd name="T3" fmla="*/ 159 h 495"/>
                <a:gd name="T4" fmla="*/ 312 w 312"/>
                <a:gd name="T5" fmla="*/ 163 h 495"/>
                <a:gd name="T6" fmla="*/ 312 w 312"/>
                <a:gd name="T7" fmla="*/ 163 h 495"/>
                <a:gd name="T8" fmla="*/ 212 w 312"/>
                <a:gd name="T9" fmla="*/ 480 h 495"/>
                <a:gd name="T10" fmla="*/ 207 w 312"/>
                <a:gd name="T11" fmla="*/ 486 h 495"/>
                <a:gd name="T12" fmla="*/ 207 w 312"/>
                <a:gd name="T13" fmla="*/ 486 h 495"/>
                <a:gd name="T14" fmla="*/ 207 w 312"/>
                <a:gd name="T15" fmla="*/ 486 h 495"/>
                <a:gd name="T16" fmla="*/ 184 w 312"/>
                <a:gd name="T17" fmla="*/ 495 h 495"/>
                <a:gd name="T18" fmla="*/ 154 w 312"/>
                <a:gd name="T19" fmla="*/ 469 h 495"/>
                <a:gd name="T20" fmla="*/ 156 w 312"/>
                <a:gd name="T21" fmla="*/ 463 h 495"/>
                <a:gd name="T22" fmla="*/ 156 w 312"/>
                <a:gd name="T23" fmla="*/ 463 h 495"/>
                <a:gd name="T24" fmla="*/ 165 w 312"/>
                <a:gd name="T25" fmla="*/ 415 h 495"/>
                <a:gd name="T26" fmla="*/ 122 w 312"/>
                <a:gd name="T27" fmla="*/ 311 h 495"/>
                <a:gd name="T28" fmla="*/ 122 w 312"/>
                <a:gd name="T29" fmla="*/ 310 h 495"/>
                <a:gd name="T30" fmla="*/ 42 w 312"/>
                <a:gd name="T31" fmla="*/ 264 h 495"/>
                <a:gd name="T32" fmla="*/ 0 w 312"/>
                <a:gd name="T33" fmla="*/ 157 h 495"/>
                <a:gd name="T34" fmla="*/ 156 w 312"/>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2" h="495">
                  <a:moveTo>
                    <a:pt x="156" y="0"/>
                  </a:moveTo>
                  <a:cubicBezTo>
                    <a:pt x="242" y="0"/>
                    <a:pt x="312" y="72"/>
                    <a:pt x="312" y="159"/>
                  </a:cubicBezTo>
                  <a:cubicBezTo>
                    <a:pt x="312" y="159"/>
                    <a:pt x="312" y="163"/>
                    <a:pt x="312" y="163"/>
                  </a:cubicBezTo>
                  <a:cubicBezTo>
                    <a:pt x="312" y="163"/>
                    <a:pt x="312" y="163"/>
                    <a:pt x="312" y="163"/>
                  </a:cubicBezTo>
                  <a:cubicBezTo>
                    <a:pt x="312" y="283"/>
                    <a:pt x="275" y="389"/>
                    <a:pt x="212" y="480"/>
                  </a:cubicBezTo>
                  <a:cubicBezTo>
                    <a:pt x="210" y="482"/>
                    <a:pt x="209" y="484"/>
                    <a:pt x="207" y="486"/>
                  </a:cubicBezTo>
                  <a:cubicBezTo>
                    <a:pt x="207" y="486"/>
                    <a:pt x="207" y="486"/>
                    <a:pt x="207" y="486"/>
                  </a:cubicBezTo>
                  <a:cubicBezTo>
                    <a:pt x="207" y="486"/>
                    <a:pt x="207" y="486"/>
                    <a:pt x="207" y="486"/>
                  </a:cubicBezTo>
                  <a:cubicBezTo>
                    <a:pt x="201" y="491"/>
                    <a:pt x="193" y="495"/>
                    <a:pt x="184" y="495"/>
                  </a:cubicBezTo>
                  <a:cubicBezTo>
                    <a:pt x="168" y="495"/>
                    <a:pt x="154" y="486"/>
                    <a:pt x="154" y="469"/>
                  </a:cubicBezTo>
                  <a:cubicBezTo>
                    <a:pt x="154" y="465"/>
                    <a:pt x="155" y="463"/>
                    <a:pt x="156" y="463"/>
                  </a:cubicBezTo>
                  <a:cubicBezTo>
                    <a:pt x="156" y="463"/>
                    <a:pt x="156" y="463"/>
                    <a:pt x="156" y="463"/>
                  </a:cubicBezTo>
                  <a:cubicBezTo>
                    <a:pt x="160" y="443"/>
                    <a:pt x="167" y="431"/>
                    <a:pt x="165" y="415"/>
                  </a:cubicBezTo>
                  <a:cubicBezTo>
                    <a:pt x="158" y="374"/>
                    <a:pt x="148" y="339"/>
                    <a:pt x="122" y="311"/>
                  </a:cubicBezTo>
                  <a:cubicBezTo>
                    <a:pt x="122" y="311"/>
                    <a:pt x="122" y="310"/>
                    <a:pt x="122" y="310"/>
                  </a:cubicBezTo>
                  <a:cubicBezTo>
                    <a:pt x="101" y="288"/>
                    <a:pt x="73" y="271"/>
                    <a:pt x="42" y="264"/>
                  </a:cubicBezTo>
                  <a:cubicBezTo>
                    <a:pt x="16" y="236"/>
                    <a:pt x="0" y="198"/>
                    <a:pt x="0" y="157"/>
                  </a:cubicBezTo>
                  <a:cubicBezTo>
                    <a:pt x="0" y="70"/>
                    <a:pt x="70" y="0"/>
                    <a:pt x="156" y="0"/>
                  </a:cubicBezTo>
                  <a:close/>
                </a:path>
              </a:pathLst>
            </a:custGeom>
            <a:solidFill>
              <a:srgbClr val="4276AA">
                <a:lumMod val="20000"/>
                <a:lumOff val="80000"/>
              </a:srgbClr>
            </a:solidFill>
            <a:ln>
              <a:noFill/>
            </a:ln>
          </p:spPr>
          <p:txBody>
            <a:bodyPr anchor="ctr"/>
            <a:lstStyle/>
            <a:p>
              <a:pPr algn="ctr">
                <a:lnSpc>
                  <a:spcPct val="130000"/>
                </a:lnSpc>
              </a:pPr>
              <a:endParaRPr>
                <a:latin typeface="微软雅黑" panose="020B0503020204020204" charset="-122"/>
                <a:ea typeface="微软雅黑" panose="020B0503020204020204" charset="-122"/>
              </a:endParaRPr>
            </a:p>
          </p:txBody>
        </p:sp>
        <p:sp>
          <p:nvSpPr>
            <p:cNvPr id="29" name="任意多边形 28"/>
            <p:cNvSpPr/>
            <p:nvPr>
              <p:custDataLst>
                <p:tags r:id="rId13"/>
              </p:custDataLst>
            </p:nvPr>
          </p:nvSpPr>
          <p:spPr bwMode="auto">
            <a:xfrm rot="2104552">
              <a:off x="16840" y="512"/>
              <a:ext cx="1204" cy="2202"/>
            </a:xfrm>
            <a:custGeom>
              <a:avLst/>
              <a:gdLst>
                <a:gd name="T0" fmla="*/ 298 w 596"/>
                <a:gd name="T1" fmla="*/ 1092 h 1092"/>
                <a:gd name="T2" fmla="*/ 159 w 596"/>
                <a:gd name="T3" fmla="*/ 1092 h 1092"/>
                <a:gd name="T4" fmla="*/ 21 w 596"/>
                <a:gd name="T5" fmla="*/ 513 h 1092"/>
                <a:gd name="T6" fmla="*/ 298 w 596"/>
                <a:gd name="T7" fmla="*/ 0 h 1092"/>
                <a:gd name="T8" fmla="*/ 299 w 596"/>
                <a:gd name="T9" fmla="*/ 0 h 1092"/>
                <a:gd name="T10" fmla="*/ 575 w 596"/>
                <a:gd name="T11" fmla="*/ 513 h 1092"/>
                <a:gd name="T12" fmla="*/ 437 w 596"/>
                <a:gd name="T13" fmla="*/ 1092 h 1092"/>
                <a:gd name="T14" fmla="*/ 298 w 596"/>
                <a:gd name="T15" fmla="*/ 1092 h 10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rgbClr val="4276AA"/>
            </a:solidFill>
            <a:ln>
              <a:noFill/>
            </a:ln>
          </p:spPr>
          <p:txBody>
            <a:bodyPr anchor="ctr"/>
            <a:lstStyle/>
            <a:p>
              <a:pPr algn="ctr">
                <a:lnSpc>
                  <a:spcPct val="130000"/>
                </a:lnSpc>
              </a:pPr>
              <a:endParaRPr>
                <a:latin typeface="微软雅黑" panose="020B0503020204020204" charset="-122"/>
                <a:ea typeface="微软雅黑" panose="020B0503020204020204" charset="-122"/>
              </a:endParaRPr>
            </a:p>
          </p:txBody>
        </p:sp>
        <p:sp>
          <p:nvSpPr>
            <p:cNvPr id="30" name="任意多边形 29"/>
            <p:cNvSpPr/>
            <p:nvPr>
              <p:custDataLst>
                <p:tags r:id="rId14"/>
              </p:custDataLst>
            </p:nvPr>
          </p:nvSpPr>
          <p:spPr bwMode="auto">
            <a:xfrm rot="2104552">
              <a:off x="16710" y="1726"/>
              <a:ext cx="1066" cy="347"/>
            </a:xfrm>
            <a:custGeom>
              <a:avLst/>
              <a:gdLst>
                <a:gd name="T0" fmla="*/ 508 w 528"/>
                <a:gd name="T1" fmla="*/ 124 h 172"/>
                <a:gd name="T2" fmla="*/ 528 w 528"/>
                <a:gd name="T3" fmla="*/ 0 h 172"/>
                <a:gd name="T4" fmla="*/ 248 w 528"/>
                <a:gd name="T5" fmla="*/ 66 h 172"/>
                <a:gd name="T6" fmla="*/ 0 w 528"/>
                <a:gd name="T7" fmla="*/ 15 h 172"/>
                <a:gd name="T8" fmla="*/ 21 w 528"/>
                <a:gd name="T9" fmla="*/ 136 h 172"/>
                <a:gd name="T10" fmla="*/ 248 w 528"/>
                <a:gd name="T11" fmla="*/ 172 h 172"/>
                <a:gd name="T12" fmla="*/ 508 w 528"/>
                <a:gd name="T13" fmla="*/ 124 h 172"/>
              </a:gdLst>
              <a:ahLst/>
              <a:cxnLst>
                <a:cxn ang="0">
                  <a:pos x="T0" y="T1"/>
                </a:cxn>
                <a:cxn ang="0">
                  <a:pos x="T2" y="T3"/>
                </a:cxn>
                <a:cxn ang="0">
                  <a:pos x="T4" y="T5"/>
                </a:cxn>
                <a:cxn ang="0">
                  <a:pos x="T6" y="T7"/>
                </a:cxn>
                <a:cxn ang="0">
                  <a:pos x="T8" y="T9"/>
                </a:cxn>
                <a:cxn ang="0">
                  <a:pos x="T10" y="T11"/>
                </a:cxn>
                <a:cxn ang="0">
                  <a:pos x="T12" y="T13"/>
                </a:cxn>
              </a:cxnLst>
              <a:rect l="0" t="0" r="r" b="b"/>
              <a:pathLst>
                <a:path w="528" h="172">
                  <a:moveTo>
                    <a:pt x="508" y="124"/>
                  </a:moveTo>
                  <a:cubicBezTo>
                    <a:pt x="517" y="79"/>
                    <a:pt x="524" y="36"/>
                    <a:pt x="528" y="0"/>
                  </a:cubicBezTo>
                  <a:cubicBezTo>
                    <a:pt x="444" y="42"/>
                    <a:pt x="349" y="66"/>
                    <a:pt x="248" y="66"/>
                  </a:cubicBezTo>
                  <a:cubicBezTo>
                    <a:pt x="160" y="66"/>
                    <a:pt x="76" y="48"/>
                    <a:pt x="0" y="15"/>
                  </a:cubicBezTo>
                  <a:cubicBezTo>
                    <a:pt x="5" y="51"/>
                    <a:pt x="12" y="92"/>
                    <a:pt x="21" y="136"/>
                  </a:cubicBezTo>
                  <a:cubicBezTo>
                    <a:pt x="92" y="159"/>
                    <a:pt x="169" y="172"/>
                    <a:pt x="248" y="172"/>
                  </a:cubicBezTo>
                  <a:cubicBezTo>
                    <a:pt x="340" y="172"/>
                    <a:pt x="427" y="155"/>
                    <a:pt x="508" y="124"/>
                  </a:cubicBezTo>
                  <a:close/>
                </a:path>
              </a:pathLst>
            </a:custGeom>
            <a:solidFill>
              <a:srgbClr val="4276AA">
                <a:lumMod val="20000"/>
                <a:lumOff val="80000"/>
              </a:srgbClr>
            </a:solidFill>
            <a:ln>
              <a:noFill/>
            </a:ln>
          </p:spPr>
          <p:txBody>
            <a:bodyPr anchor="ctr"/>
            <a:lstStyle/>
            <a:p>
              <a:pPr algn="ctr">
                <a:lnSpc>
                  <a:spcPct val="130000"/>
                </a:lnSpc>
              </a:pPr>
              <a:endParaRPr>
                <a:latin typeface="微软雅黑" panose="020B0503020204020204" charset="-122"/>
                <a:ea typeface="微软雅黑" panose="020B0503020204020204" charset="-122"/>
              </a:endParaRPr>
            </a:p>
          </p:txBody>
        </p:sp>
        <p:sp>
          <p:nvSpPr>
            <p:cNvPr id="31" name="任意多边形 30"/>
            <p:cNvSpPr/>
            <p:nvPr>
              <p:custDataLst>
                <p:tags r:id="rId15"/>
              </p:custDataLst>
            </p:nvPr>
          </p:nvSpPr>
          <p:spPr bwMode="auto">
            <a:xfrm rot="2104552">
              <a:off x="16952" y="1366"/>
              <a:ext cx="1127" cy="284"/>
            </a:xfrm>
            <a:custGeom>
              <a:avLst/>
              <a:gdLst>
                <a:gd name="T0" fmla="*/ 557 w 558"/>
                <a:gd name="T1" fmla="*/ 80 h 141"/>
                <a:gd name="T2" fmla="*/ 552 w 558"/>
                <a:gd name="T3" fmla="*/ 0 h 141"/>
                <a:gd name="T4" fmla="*/ 278 w 558"/>
                <a:gd name="T5" fmla="*/ 62 h 141"/>
                <a:gd name="T6" fmla="*/ 6 w 558"/>
                <a:gd name="T7" fmla="*/ 1 h 141"/>
                <a:gd name="T8" fmla="*/ 2 w 558"/>
                <a:gd name="T9" fmla="*/ 92 h 141"/>
                <a:gd name="T10" fmla="*/ 264 w 558"/>
                <a:gd name="T11" fmla="*/ 141 h 141"/>
                <a:gd name="T12" fmla="*/ 557 w 558"/>
                <a:gd name="T13" fmla="*/ 80 h 141"/>
              </a:gdLst>
              <a:ahLst/>
              <a:cxnLst>
                <a:cxn ang="0">
                  <a:pos x="T0" y="T1"/>
                </a:cxn>
                <a:cxn ang="0">
                  <a:pos x="T2" y="T3"/>
                </a:cxn>
                <a:cxn ang="0">
                  <a:pos x="T4" y="T5"/>
                </a:cxn>
                <a:cxn ang="0">
                  <a:pos x="T6" y="T7"/>
                </a:cxn>
                <a:cxn ang="0">
                  <a:pos x="T8" y="T9"/>
                </a:cxn>
                <a:cxn ang="0">
                  <a:pos x="T10" y="T11"/>
                </a:cxn>
                <a:cxn ang="0">
                  <a:pos x="T12" y="T13"/>
                </a:cxn>
              </a:cxnLst>
              <a:rect l="0" t="0" r="r" b="b"/>
              <a:pathLst>
                <a:path w="558" h="141">
                  <a:moveTo>
                    <a:pt x="557" y="80"/>
                  </a:moveTo>
                  <a:cubicBezTo>
                    <a:pt x="558" y="53"/>
                    <a:pt x="556" y="26"/>
                    <a:pt x="552" y="0"/>
                  </a:cubicBezTo>
                  <a:cubicBezTo>
                    <a:pt x="469" y="40"/>
                    <a:pt x="376" y="62"/>
                    <a:pt x="278" y="62"/>
                  </a:cubicBezTo>
                  <a:cubicBezTo>
                    <a:pt x="181" y="62"/>
                    <a:pt x="88" y="40"/>
                    <a:pt x="6" y="1"/>
                  </a:cubicBezTo>
                  <a:cubicBezTo>
                    <a:pt x="2" y="31"/>
                    <a:pt x="0" y="61"/>
                    <a:pt x="2" y="92"/>
                  </a:cubicBezTo>
                  <a:cubicBezTo>
                    <a:pt x="84" y="123"/>
                    <a:pt x="172" y="141"/>
                    <a:pt x="264" y="141"/>
                  </a:cubicBezTo>
                  <a:cubicBezTo>
                    <a:pt x="368" y="141"/>
                    <a:pt x="467" y="119"/>
                    <a:pt x="557" y="80"/>
                  </a:cubicBezTo>
                  <a:close/>
                </a:path>
              </a:pathLst>
            </a:custGeom>
            <a:solidFill>
              <a:srgbClr val="4276AA">
                <a:lumMod val="20000"/>
                <a:lumOff val="80000"/>
              </a:srgbClr>
            </a:solidFill>
            <a:ln>
              <a:noFill/>
            </a:ln>
          </p:spPr>
          <p:txBody>
            <a:bodyPr anchor="ctr"/>
            <a:lstStyle/>
            <a:p>
              <a:pPr algn="ctr">
                <a:lnSpc>
                  <a:spcPct val="130000"/>
                </a:lnSpc>
              </a:pPr>
              <a:endParaRPr>
                <a:latin typeface="微软雅黑" panose="020B0503020204020204" charset="-122"/>
                <a:ea typeface="微软雅黑" panose="020B0503020204020204" charset="-122"/>
              </a:endParaRPr>
            </a:p>
          </p:txBody>
        </p:sp>
        <p:sp>
          <p:nvSpPr>
            <p:cNvPr id="13" name="椭圆 12"/>
            <p:cNvSpPr/>
            <p:nvPr>
              <p:custDataLst>
                <p:tags r:id="rId16"/>
              </p:custDataLst>
            </p:nvPr>
          </p:nvSpPr>
          <p:spPr bwMode="auto">
            <a:xfrm rot="2104552">
              <a:off x="17410" y="1490"/>
              <a:ext cx="137" cy="137"/>
            </a:xfrm>
            <a:prstGeom prst="ellipse">
              <a:avLst/>
            </a:prstGeom>
            <a:solidFill>
              <a:srgbClr val="B3B3B3"/>
            </a:solidFill>
            <a:ln>
              <a:noFill/>
            </a:ln>
          </p:spPr>
          <p:txBody>
            <a:bodyPr anchor="ctr"/>
            <a:lstStyle/>
            <a:p>
              <a:pPr algn="ctr">
                <a:lnSpc>
                  <a:spcPct val="130000"/>
                </a:lnSpc>
              </a:pPr>
              <a:endParaRPr>
                <a:latin typeface="微软雅黑" panose="020B0503020204020204" charset="-122"/>
                <a:ea typeface="微软雅黑" panose="020B0503020204020204" charset="-122"/>
              </a:endParaRPr>
            </a:p>
          </p:txBody>
        </p:sp>
        <p:sp>
          <p:nvSpPr>
            <p:cNvPr id="14" name="椭圆 13"/>
            <p:cNvSpPr/>
            <p:nvPr>
              <p:custDataLst>
                <p:tags r:id="rId17"/>
              </p:custDataLst>
            </p:nvPr>
          </p:nvSpPr>
          <p:spPr bwMode="auto">
            <a:xfrm rot="2104552">
              <a:off x="17610" y="1690"/>
              <a:ext cx="137" cy="137"/>
            </a:xfrm>
            <a:prstGeom prst="ellipse">
              <a:avLst/>
            </a:prstGeom>
            <a:solidFill>
              <a:srgbClr val="B3B3B3"/>
            </a:solidFill>
            <a:ln>
              <a:noFill/>
            </a:ln>
          </p:spPr>
          <p:txBody>
            <a:bodyPr anchor="ctr"/>
            <a:lstStyle/>
            <a:p>
              <a:pPr algn="ctr">
                <a:lnSpc>
                  <a:spcPct val="130000"/>
                </a:lnSpc>
              </a:pPr>
              <a:endParaRPr>
                <a:latin typeface="微软雅黑" panose="020B0503020204020204" charset="-122"/>
                <a:ea typeface="微软雅黑" panose="020B0503020204020204" charset="-122"/>
              </a:endParaRPr>
            </a:p>
          </p:txBody>
        </p:sp>
        <p:sp>
          <p:nvSpPr>
            <p:cNvPr id="15" name="椭圆 14"/>
            <p:cNvSpPr/>
            <p:nvPr>
              <p:custDataLst>
                <p:tags r:id="rId18"/>
              </p:custDataLst>
            </p:nvPr>
          </p:nvSpPr>
          <p:spPr bwMode="auto">
            <a:xfrm rot="2104552">
              <a:off x="17810" y="1890"/>
              <a:ext cx="137" cy="137"/>
            </a:xfrm>
            <a:prstGeom prst="ellipse">
              <a:avLst/>
            </a:prstGeom>
            <a:solidFill>
              <a:srgbClr val="FFFFFF"/>
            </a:solidFill>
            <a:ln>
              <a:noFill/>
            </a:ln>
          </p:spPr>
          <p:txBody>
            <a:bodyPr anchor="ctr"/>
            <a:lstStyle/>
            <a:p>
              <a:pPr algn="ctr">
                <a:lnSpc>
                  <a:spcPct val="130000"/>
                </a:lnSpc>
              </a:pPr>
              <a:endParaRPr>
                <a:latin typeface="微软雅黑" panose="020B0503020204020204" charset="-122"/>
                <a:ea typeface="微软雅黑" panose="020B0503020204020204" charset="-122"/>
              </a:endParaRPr>
            </a:p>
          </p:txBody>
        </p:sp>
        <p:sp>
          <p:nvSpPr>
            <p:cNvPr id="16" name="椭圆 15"/>
            <p:cNvSpPr/>
            <p:nvPr>
              <p:custDataLst>
                <p:tags r:id="rId19"/>
              </p:custDataLst>
            </p:nvPr>
          </p:nvSpPr>
          <p:spPr bwMode="auto">
            <a:xfrm rot="2104552">
              <a:off x="17297" y="1674"/>
              <a:ext cx="112" cy="109"/>
            </a:xfrm>
            <a:prstGeom prst="ellipse">
              <a:avLst/>
            </a:prstGeom>
            <a:solidFill>
              <a:srgbClr val="B3B3B3"/>
            </a:solidFill>
            <a:ln>
              <a:noFill/>
            </a:ln>
          </p:spPr>
          <p:txBody>
            <a:bodyPr anchor="ctr"/>
            <a:lstStyle/>
            <a:p>
              <a:pPr algn="ctr">
                <a:lnSpc>
                  <a:spcPct val="130000"/>
                </a:lnSpc>
              </a:pPr>
              <a:endParaRPr>
                <a:latin typeface="微软雅黑" panose="020B0503020204020204" charset="-122"/>
                <a:ea typeface="微软雅黑" panose="020B0503020204020204" charset="-122"/>
              </a:endParaRPr>
            </a:p>
          </p:txBody>
        </p:sp>
        <p:sp>
          <p:nvSpPr>
            <p:cNvPr id="17" name="椭圆 16"/>
            <p:cNvSpPr/>
            <p:nvPr>
              <p:custDataLst>
                <p:tags r:id="rId20"/>
              </p:custDataLst>
            </p:nvPr>
          </p:nvSpPr>
          <p:spPr bwMode="auto">
            <a:xfrm rot="2104552">
              <a:off x="17497" y="1874"/>
              <a:ext cx="112" cy="109"/>
            </a:xfrm>
            <a:prstGeom prst="ellipse">
              <a:avLst/>
            </a:prstGeom>
            <a:solidFill>
              <a:srgbClr val="B3B3B3"/>
            </a:solidFill>
            <a:ln>
              <a:noFill/>
            </a:ln>
          </p:spPr>
          <p:txBody>
            <a:bodyPr anchor="ctr"/>
            <a:lstStyle/>
            <a:p>
              <a:pPr algn="ctr">
                <a:lnSpc>
                  <a:spcPct val="130000"/>
                </a:lnSpc>
              </a:pPr>
              <a:endParaRPr>
                <a:latin typeface="微软雅黑" panose="020B0503020204020204" charset="-122"/>
                <a:ea typeface="微软雅黑" panose="020B0503020204020204" charset="-122"/>
              </a:endParaRPr>
            </a:p>
          </p:txBody>
        </p:sp>
        <p:sp>
          <p:nvSpPr>
            <p:cNvPr id="19" name="椭圆 18"/>
            <p:cNvSpPr/>
            <p:nvPr>
              <p:custDataLst>
                <p:tags r:id="rId21"/>
              </p:custDataLst>
            </p:nvPr>
          </p:nvSpPr>
          <p:spPr bwMode="auto">
            <a:xfrm rot="2104552">
              <a:off x="17697" y="2074"/>
              <a:ext cx="112" cy="109"/>
            </a:xfrm>
            <a:prstGeom prst="ellipse">
              <a:avLst/>
            </a:prstGeom>
            <a:solidFill>
              <a:srgbClr val="FFFFFF"/>
            </a:solidFill>
            <a:ln>
              <a:noFill/>
            </a:ln>
          </p:spPr>
          <p:txBody>
            <a:bodyPr anchor="ctr"/>
            <a:lstStyle/>
            <a:p>
              <a:pPr algn="ctr">
                <a:lnSpc>
                  <a:spcPct val="130000"/>
                </a:lnSpc>
              </a:pPr>
              <a:endParaRPr>
                <a:latin typeface="微软雅黑" panose="020B0503020204020204" charset="-122"/>
                <a:ea typeface="微软雅黑" panose="020B0503020204020204" charset="-122"/>
              </a:endParaRPr>
            </a:p>
          </p:txBody>
        </p:sp>
        <p:sp>
          <p:nvSpPr>
            <p:cNvPr id="38" name="椭圆 37"/>
            <p:cNvSpPr/>
            <p:nvPr>
              <p:custDataLst>
                <p:tags r:id="rId22"/>
              </p:custDataLst>
            </p:nvPr>
          </p:nvSpPr>
          <p:spPr bwMode="auto">
            <a:xfrm rot="2104552">
              <a:off x="17188" y="1829"/>
              <a:ext cx="112" cy="109"/>
            </a:xfrm>
            <a:prstGeom prst="ellipse">
              <a:avLst/>
            </a:prstGeom>
            <a:solidFill>
              <a:srgbClr val="B3B3B3"/>
            </a:solidFill>
            <a:ln>
              <a:noFill/>
            </a:ln>
          </p:spPr>
          <p:txBody>
            <a:bodyPr anchor="ctr"/>
            <a:lstStyle/>
            <a:p>
              <a:pPr algn="ctr">
                <a:lnSpc>
                  <a:spcPct val="130000"/>
                </a:lnSpc>
              </a:pPr>
              <a:endParaRPr>
                <a:latin typeface="微软雅黑" panose="020B0503020204020204" charset="-122"/>
                <a:ea typeface="微软雅黑" panose="020B0503020204020204" charset="-122"/>
              </a:endParaRPr>
            </a:p>
          </p:txBody>
        </p:sp>
        <p:sp>
          <p:nvSpPr>
            <p:cNvPr id="39" name="椭圆 38"/>
            <p:cNvSpPr/>
            <p:nvPr>
              <p:custDataLst>
                <p:tags r:id="rId23"/>
              </p:custDataLst>
            </p:nvPr>
          </p:nvSpPr>
          <p:spPr bwMode="auto">
            <a:xfrm rot="2104552">
              <a:off x="17388" y="2029"/>
              <a:ext cx="112" cy="109"/>
            </a:xfrm>
            <a:prstGeom prst="ellipse">
              <a:avLst/>
            </a:prstGeom>
            <a:solidFill>
              <a:srgbClr val="B3B3B3"/>
            </a:solidFill>
            <a:ln>
              <a:noFill/>
            </a:ln>
          </p:spPr>
          <p:txBody>
            <a:bodyPr anchor="ctr"/>
            <a:lstStyle/>
            <a:p>
              <a:pPr algn="ctr">
                <a:lnSpc>
                  <a:spcPct val="130000"/>
                </a:lnSpc>
              </a:pPr>
              <a:endParaRPr>
                <a:latin typeface="微软雅黑" panose="020B0503020204020204" charset="-122"/>
                <a:ea typeface="微软雅黑" panose="020B0503020204020204" charset="-122"/>
              </a:endParaRPr>
            </a:p>
          </p:txBody>
        </p:sp>
        <p:sp>
          <p:nvSpPr>
            <p:cNvPr id="40" name="椭圆 39"/>
            <p:cNvSpPr/>
            <p:nvPr>
              <p:custDataLst>
                <p:tags r:id="rId24"/>
              </p:custDataLst>
            </p:nvPr>
          </p:nvSpPr>
          <p:spPr bwMode="auto">
            <a:xfrm rot="2104552">
              <a:off x="17588" y="2229"/>
              <a:ext cx="112" cy="109"/>
            </a:xfrm>
            <a:prstGeom prst="ellipse">
              <a:avLst/>
            </a:prstGeom>
            <a:solidFill>
              <a:srgbClr val="FFFFFF"/>
            </a:solidFill>
            <a:ln>
              <a:noFill/>
            </a:ln>
          </p:spPr>
          <p:txBody>
            <a:bodyPr anchor="ctr"/>
            <a:lstStyle/>
            <a:p>
              <a:pPr algn="ctr">
                <a:lnSpc>
                  <a:spcPct val="130000"/>
                </a:lnSpc>
              </a:pPr>
              <a:endParaRPr>
                <a:latin typeface="微软雅黑" panose="020B0503020204020204" charset="-122"/>
                <a:ea typeface="微软雅黑" panose="020B0503020204020204" charset="-122"/>
              </a:endParaRPr>
            </a:p>
          </p:txBody>
        </p:sp>
        <p:sp>
          <p:nvSpPr>
            <p:cNvPr id="45" name="任意多边形 44"/>
            <p:cNvSpPr/>
            <p:nvPr>
              <p:custDataLst>
                <p:tags r:id="rId25"/>
              </p:custDataLst>
            </p:nvPr>
          </p:nvSpPr>
          <p:spPr bwMode="auto">
            <a:xfrm rot="2104552">
              <a:off x="16811" y="1896"/>
              <a:ext cx="158" cy="1000"/>
            </a:xfrm>
            <a:custGeom>
              <a:avLst/>
              <a:gdLst>
                <a:gd name="T0" fmla="*/ 77 w 78"/>
                <a:gd name="T1" fmla="*/ 48 h 496"/>
                <a:gd name="T2" fmla="*/ 78 w 78"/>
                <a:gd name="T3" fmla="*/ 39 h 496"/>
                <a:gd name="T4" fmla="*/ 39 w 78"/>
                <a:gd name="T5" fmla="*/ 0 h 496"/>
                <a:gd name="T6" fmla="*/ 0 w 78"/>
                <a:gd name="T7" fmla="*/ 40 h 496"/>
                <a:gd name="T8" fmla="*/ 18 w 78"/>
                <a:gd name="T9" fmla="*/ 475 h 496"/>
                <a:gd name="T10" fmla="*/ 19 w 78"/>
                <a:gd name="T11" fmla="*/ 475 h 496"/>
                <a:gd name="T12" fmla="*/ 19 w 78"/>
                <a:gd name="T13" fmla="*/ 475 h 496"/>
                <a:gd name="T14" fmla="*/ 40 w 78"/>
                <a:gd name="T15" fmla="*/ 496 h 496"/>
                <a:gd name="T16" fmla="*/ 61 w 78"/>
                <a:gd name="T17" fmla="*/ 475 h 496"/>
                <a:gd name="T18" fmla="*/ 61 w 78"/>
                <a:gd name="T19" fmla="*/ 475 h 496"/>
                <a:gd name="T20" fmla="*/ 61 w 78"/>
                <a:gd name="T21" fmla="*/ 475 h 496"/>
                <a:gd name="T22" fmla="*/ 77 w 78"/>
                <a:gd name="T23" fmla="*/ 48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496">
                  <a:moveTo>
                    <a:pt x="77" y="48"/>
                  </a:moveTo>
                  <a:cubicBezTo>
                    <a:pt x="77" y="45"/>
                    <a:pt x="78" y="42"/>
                    <a:pt x="78" y="39"/>
                  </a:cubicBezTo>
                  <a:cubicBezTo>
                    <a:pt x="78" y="18"/>
                    <a:pt x="60" y="0"/>
                    <a:pt x="39" y="0"/>
                  </a:cubicBezTo>
                  <a:cubicBezTo>
                    <a:pt x="17" y="0"/>
                    <a:pt x="0" y="18"/>
                    <a:pt x="0" y="40"/>
                  </a:cubicBezTo>
                  <a:cubicBezTo>
                    <a:pt x="18" y="475"/>
                    <a:pt x="18" y="475"/>
                    <a:pt x="18" y="475"/>
                  </a:cubicBezTo>
                  <a:cubicBezTo>
                    <a:pt x="19" y="475"/>
                    <a:pt x="19" y="475"/>
                    <a:pt x="19" y="475"/>
                  </a:cubicBezTo>
                  <a:cubicBezTo>
                    <a:pt x="19" y="475"/>
                    <a:pt x="19" y="475"/>
                    <a:pt x="19" y="475"/>
                  </a:cubicBezTo>
                  <a:cubicBezTo>
                    <a:pt x="19" y="487"/>
                    <a:pt x="29" y="496"/>
                    <a:pt x="40" y="496"/>
                  </a:cubicBezTo>
                  <a:cubicBezTo>
                    <a:pt x="52" y="496"/>
                    <a:pt x="61" y="487"/>
                    <a:pt x="61" y="475"/>
                  </a:cubicBezTo>
                  <a:cubicBezTo>
                    <a:pt x="61" y="475"/>
                    <a:pt x="61" y="475"/>
                    <a:pt x="61" y="475"/>
                  </a:cubicBezTo>
                  <a:cubicBezTo>
                    <a:pt x="61" y="475"/>
                    <a:pt x="61" y="475"/>
                    <a:pt x="61" y="475"/>
                  </a:cubicBezTo>
                  <a:lnTo>
                    <a:pt x="77" y="48"/>
                  </a:lnTo>
                  <a:close/>
                </a:path>
              </a:pathLst>
            </a:custGeom>
            <a:solidFill>
              <a:srgbClr val="4276AA">
                <a:lumMod val="20000"/>
                <a:lumOff val="80000"/>
              </a:srgbClr>
            </a:solidFill>
            <a:ln>
              <a:noFill/>
            </a:ln>
          </p:spPr>
          <p:txBody>
            <a:bodyPr anchor="ctr"/>
            <a:lstStyle/>
            <a:p>
              <a:pPr algn="ctr">
                <a:lnSpc>
                  <a:spcPct val="130000"/>
                </a:lnSpc>
              </a:pPr>
              <a:endParaRPr>
                <a:latin typeface="微软雅黑" panose="020B0503020204020204" charset="-122"/>
                <a:ea typeface="微软雅黑" panose="020B0503020204020204" charset="-122"/>
              </a:endParaRPr>
            </a:p>
          </p:txBody>
        </p:sp>
        <p:sp>
          <p:nvSpPr>
            <p:cNvPr id="48" name="椭圆 47"/>
            <p:cNvSpPr/>
            <p:nvPr>
              <p:custDataLst>
                <p:tags r:id="rId26"/>
              </p:custDataLst>
            </p:nvPr>
          </p:nvSpPr>
          <p:spPr bwMode="auto">
            <a:xfrm rot="2104552">
              <a:off x="17530" y="1019"/>
              <a:ext cx="394" cy="393"/>
            </a:xfrm>
            <a:prstGeom prst="ellipse">
              <a:avLst/>
            </a:prstGeom>
            <a:solidFill>
              <a:srgbClr val="FFFFFF"/>
            </a:solidFill>
            <a:ln>
              <a:solidFill>
                <a:srgbClr val="4276AA">
                  <a:lumMod val="20000"/>
                  <a:lumOff val="80000"/>
                </a:srgbClr>
              </a:solidFill>
            </a:ln>
          </p:spPr>
          <p:txBody>
            <a:bodyPr anchor="ctr"/>
            <a:lstStyle/>
            <a:p>
              <a:pPr algn="ctr">
                <a:lnSpc>
                  <a:spcPct val="130000"/>
                </a:lnSpc>
              </a:pPr>
              <a:endParaRPr>
                <a:latin typeface="微软雅黑" panose="020B0503020204020204" charset="-122"/>
                <a:ea typeface="微软雅黑" panose="020B0503020204020204" charset="-122"/>
              </a:endParaRPr>
            </a:p>
          </p:txBody>
        </p:sp>
        <p:sp>
          <p:nvSpPr>
            <p:cNvPr id="49" name="椭圆 48"/>
            <p:cNvSpPr/>
            <p:nvPr>
              <p:custDataLst>
                <p:tags r:id="rId27"/>
              </p:custDataLst>
            </p:nvPr>
          </p:nvSpPr>
          <p:spPr>
            <a:xfrm>
              <a:off x="3708" y="5764"/>
              <a:ext cx="1484" cy="1485"/>
            </a:xfrm>
            <a:prstGeom prst="ellipse">
              <a:avLst/>
            </a:prstGeom>
            <a:solidFill>
              <a:srgbClr val="4276AA">
                <a:alpha val="72000"/>
              </a:srgbClr>
            </a:solidFill>
            <a:ln w="19050">
              <a:noFill/>
            </a:ln>
          </p:spPr>
          <p:style>
            <a:lnRef idx="2">
              <a:srgbClr val="4276AA">
                <a:shade val="50000"/>
              </a:srgbClr>
            </a:lnRef>
            <a:fillRef idx="1">
              <a:srgbClr val="4276AA"/>
            </a:fillRef>
            <a:effectRef idx="0">
              <a:srgbClr val="4276AA"/>
            </a:effectRef>
            <a:fontRef idx="minor">
              <a:srgbClr val="FFFFFF"/>
            </a:fontRef>
          </p:style>
          <p:txBody>
            <a:bodyPr anchor="ctr"/>
            <a:lstStyle/>
            <a:p>
              <a:pPr algn="ctr">
                <a:lnSpc>
                  <a:spcPct val="130000"/>
                </a:lnSpc>
              </a:pPr>
              <a:endParaRPr>
                <a:latin typeface="微软雅黑" panose="020B0503020204020204" charset="-122"/>
                <a:ea typeface="微软雅黑" panose="020B0503020204020204" charset="-122"/>
              </a:endParaRPr>
            </a:p>
          </p:txBody>
        </p:sp>
        <p:sp>
          <p:nvSpPr>
            <p:cNvPr id="50" name="椭圆 49"/>
            <p:cNvSpPr/>
            <p:nvPr>
              <p:custDataLst>
                <p:tags r:id="rId28"/>
              </p:custDataLst>
            </p:nvPr>
          </p:nvSpPr>
          <p:spPr>
            <a:xfrm>
              <a:off x="3879" y="5935"/>
              <a:ext cx="1141" cy="1142"/>
            </a:xfrm>
            <a:prstGeom prst="ellipse">
              <a:avLst/>
            </a:prstGeom>
            <a:solidFill>
              <a:srgbClr val="4276AA">
                <a:lumMod val="75000"/>
              </a:srgbClr>
            </a:solidFill>
            <a:ln w="19050">
              <a:noFill/>
            </a:ln>
          </p:spPr>
          <p:style>
            <a:lnRef idx="2">
              <a:srgbClr val="4276AA">
                <a:shade val="50000"/>
              </a:srgbClr>
            </a:lnRef>
            <a:fillRef idx="1">
              <a:srgbClr val="4276AA"/>
            </a:fillRef>
            <a:effectRef idx="0">
              <a:srgbClr val="4276AA"/>
            </a:effectRef>
            <a:fontRef idx="minor">
              <a:srgbClr val="FFFFFF"/>
            </a:fontRef>
          </p:style>
          <p:txBody>
            <a:bodyPr wrap="none" tIns="0" bIns="0" anchor="ctr">
              <a:normAutofit/>
            </a:bodyPr>
            <a:lstStyle/>
            <a:p>
              <a:pPr algn="ctr">
                <a:lnSpc>
                  <a:spcPct val="130000"/>
                </a:lnSpc>
              </a:pPr>
              <a:endParaRPr lang="en-US" sz="2000" b="1" dirty="0">
                <a:solidFill>
                  <a:srgbClr val="FFFFFF"/>
                </a:solidFill>
                <a:latin typeface="微软雅黑" panose="020B0503020204020204" charset="-122"/>
                <a:ea typeface="微软雅黑" panose="020B0503020204020204" charset="-122"/>
              </a:endParaRPr>
            </a:p>
          </p:txBody>
        </p:sp>
        <p:sp>
          <p:nvSpPr>
            <p:cNvPr id="51" name="文本框 50"/>
            <p:cNvSpPr txBox="1"/>
            <p:nvPr>
              <p:custDataLst>
                <p:tags r:id="rId29"/>
              </p:custDataLst>
            </p:nvPr>
          </p:nvSpPr>
          <p:spPr>
            <a:xfrm>
              <a:off x="4079" y="6186"/>
              <a:ext cx="742" cy="640"/>
            </a:xfrm>
            <a:prstGeom prst="rect">
              <a:avLst/>
            </a:prstGeom>
            <a:noFill/>
          </p:spPr>
          <p:txBody>
            <a:bodyPr wrap="square" lIns="90000" tIns="46800" rIns="90000" bIns="46800" rtlCol="0" anchor="ctr" anchorCtr="0">
              <a:normAutofit/>
            </a:bodyPr>
            <a:lstStyle/>
            <a:p>
              <a:pPr algn="ctr"/>
              <a:r>
                <a:rPr lang="en-US" altLang="zh-CN" dirty="0">
                  <a:solidFill>
                    <a:srgbClr val="FFFFFF"/>
                  </a:solidFill>
                  <a:latin typeface="微软雅黑" panose="020B0503020204020204" charset="-122"/>
                  <a:ea typeface="微软雅黑" panose="020B0503020204020204" charset="-122"/>
                </a:rPr>
                <a:t>01</a:t>
              </a:r>
            </a:p>
          </p:txBody>
        </p:sp>
        <p:sp>
          <p:nvSpPr>
            <p:cNvPr id="52" name="椭圆 51"/>
            <p:cNvSpPr/>
            <p:nvPr>
              <p:custDataLst>
                <p:tags r:id="rId30"/>
              </p:custDataLst>
            </p:nvPr>
          </p:nvSpPr>
          <p:spPr>
            <a:xfrm flipH="1">
              <a:off x="6715" y="6290"/>
              <a:ext cx="1484" cy="1485"/>
            </a:xfrm>
            <a:prstGeom prst="ellipse">
              <a:avLst/>
            </a:prstGeom>
            <a:solidFill>
              <a:srgbClr val="178AA1">
                <a:alpha val="72000"/>
              </a:srgbClr>
            </a:solidFill>
            <a:ln w="19050">
              <a:noFill/>
            </a:ln>
          </p:spPr>
          <p:style>
            <a:lnRef idx="2">
              <a:srgbClr val="4276AA">
                <a:shade val="50000"/>
              </a:srgbClr>
            </a:lnRef>
            <a:fillRef idx="1">
              <a:srgbClr val="4276AA"/>
            </a:fillRef>
            <a:effectRef idx="0">
              <a:srgbClr val="4276AA"/>
            </a:effectRef>
            <a:fontRef idx="minor">
              <a:srgbClr val="FFFFFF"/>
            </a:fontRef>
          </p:style>
          <p:txBody>
            <a:bodyPr anchor="ctr"/>
            <a:lstStyle/>
            <a:p>
              <a:pPr algn="ctr">
                <a:lnSpc>
                  <a:spcPct val="130000"/>
                </a:lnSpc>
              </a:pPr>
              <a:endParaRPr>
                <a:latin typeface="微软雅黑" panose="020B0503020204020204" charset="-122"/>
                <a:ea typeface="微软雅黑" panose="020B0503020204020204" charset="-122"/>
              </a:endParaRPr>
            </a:p>
          </p:txBody>
        </p:sp>
        <p:sp>
          <p:nvSpPr>
            <p:cNvPr id="53" name="椭圆 52"/>
            <p:cNvSpPr/>
            <p:nvPr>
              <p:custDataLst>
                <p:tags r:id="rId31"/>
              </p:custDataLst>
            </p:nvPr>
          </p:nvSpPr>
          <p:spPr>
            <a:xfrm flipH="1">
              <a:off x="6886" y="6461"/>
              <a:ext cx="1141" cy="1142"/>
            </a:xfrm>
            <a:prstGeom prst="ellipse">
              <a:avLst/>
            </a:prstGeom>
            <a:solidFill>
              <a:srgbClr val="178AA1">
                <a:lumMod val="75000"/>
              </a:srgbClr>
            </a:solidFill>
            <a:ln w="19050">
              <a:noFill/>
            </a:ln>
          </p:spPr>
          <p:style>
            <a:lnRef idx="2">
              <a:srgbClr val="4276AA">
                <a:shade val="50000"/>
              </a:srgbClr>
            </a:lnRef>
            <a:fillRef idx="1">
              <a:srgbClr val="4276AA"/>
            </a:fillRef>
            <a:effectRef idx="0">
              <a:srgbClr val="4276AA"/>
            </a:effectRef>
            <a:fontRef idx="minor">
              <a:srgbClr val="FFFFFF"/>
            </a:fontRef>
          </p:style>
          <p:txBody>
            <a:bodyPr wrap="none" tIns="0" bIns="0" anchor="ctr">
              <a:normAutofit/>
            </a:bodyPr>
            <a:lstStyle/>
            <a:p>
              <a:pPr algn="ctr">
                <a:lnSpc>
                  <a:spcPct val="130000"/>
                </a:lnSpc>
              </a:pPr>
              <a:endParaRPr lang="en-US" sz="2000" b="1" dirty="0">
                <a:solidFill>
                  <a:srgbClr val="FFFFFF"/>
                </a:solidFill>
                <a:latin typeface="微软雅黑" panose="020B0503020204020204" charset="-122"/>
                <a:ea typeface="微软雅黑" panose="020B0503020204020204" charset="-122"/>
              </a:endParaRPr>
            </a:p>
          </p:txBody>
        </p:sp>
        <p:sp>
          <p:nvSpPr>
            <p:cNvPr id="54" name="文本框 53"/>
            <p:cNvSpPr txBox="1"/>
            <p:nvPr>
              <p:custDataLst>
                <p:tags r:id="rId32"/>
              </p:custDataLst>
            </p:nvPr>
          </p:nvSpPr>
          <p:spPr>
            <a:xfrm flipH="1">
              <a:off x="7086" y="6712"/>
              <a:ext cx="742" cy="640"/>
            </a:xfrm>
            <a:prstGeom prst="rect">
              <a:avLst/>
            </a:prstGeom>
            <a:noFill/>
          </p:spPr>
          <p:txBody>
            <a:bodyPr wrap="square" lIns="90000" tIns="46800" rIns="90000" bIns="46800" rtlCol="0" anchor="ctr" anchorCtr="0">
              <a:normAutofit/>
            </a:bodyPr>
            <a:lstStyle/>
            <a:p>
              <a:pPr algn="ctr"/>
              <a:r>
                <a:rPr lang="en-US" altLang="zh-CN" dirty="0">
                  <a:solidFill>
                    <a:srgbClr val="FFFFFF"/>
                  </a:solidFill>
                  <a:latin typeface="微软雅黑" panose="020B0503020204020204" charset="-122"/>
                  <a:ea typeface="微软雅黑" panose="020B0503020204020204" charset="-122"/>
                </a:rPr>
                <a:t>02</a:t>
              </a:r>
            </a:p>
          </p:txBody>
        </p:sp>
        <p:sp>
          <p:nvSpPr>
            <p:cNvPr id="55" name="椭圆 54"/>
            <p:cNvSpPr/>
            <p:nvPr>
              <p:custDataLst>
                <p:tags r:id="rId33"/>
              </p:custDataLst>
            </p:nvPr>
          </p:nvSpPr>
          <p:spPr>
            <a:xfrm flipH="1">
              <a:off x="9722" y="4397"/>
              <a:ext cx="1484" cy="1485"/>
            </a:xfrm>
            <a:prstGeom prst="ellipse">
              <a:avLst/>
            </a:prstGeom>
            <a:solidFill>
              <a:srgbClr val="40A693">
                <a:alpha val="72000"/>
              </a:srgbClr>
            </a:solidFill>
            <a:ln w="19050">
              <a:noFill/>
            </a:ln>
          </p:spPr>
          <p:style>
            <a:lnRef idx="2">
              <a:srgbClr val="4276AA">
                <a:shade val="50000"/>
              </a:srgbClr>
            </a:lnRef>
            <a:fillRef idx="1">
              <a:srgbClr val="4276AA"/>
            </a:fillRef>
            <a:effectRef idx="0">
              <a:srgbClr val="4276AA"/>
            </a:effectRef>
            <a:fontRef idx="minor">
              <a:srgbClr val="FFFFFF"/>
            </a:fontRef>
          </p:style>
          <p:txBody>
            <a:bodyPr anchor="ctr"/>
            <a:lstStyle/>
            <a:p>
              <a:pPr algn="ctr">
                <a:lnSpc>
                  <a:spcPct val="130000"/>
                </a:lnSpc>
              </a:pPr>
              <a:endParaRPr>
                <a:latin typeface="微软雅黑" panose="020B0503020204020204" charset="-122"/>
                <a:ea typeface="微软雅黑" panose="020B0503020204020204" charset="-122"/>
              </a:endParaRPr>
            </a:p>
          </p:txBody>
        </p:sp>
        <p:sp>
          <p:nvSpPr>
            <p:cNvPr id="56" name="椭圆 55"/>
            <p:cNvSpPr/>
            <p:nvPr>
              <p:custDataLst>
                <p:tags r:id="rId34"/>
              </p:custDataLst>
            </p:nvPr>
          </p:nvSpPr>
          <p:spPr>
            <a:xfrm flipH="1">
              <a:off x="9893" y="4569"/>
              <a:ext cx="1141" cy="1142"/>
            </a:xfrm>
            <a:prstGeom prst="ellipse">
              <a:avLst/>
            </a:prstGeom>
            <a:solidFill>
              <a:srgbClr val="40A693">
                <a:lumMod val="75000"/>
              </a:srgbClr>
            </a:solidFill>
            <a:ln w="19050">
              <a:noFill/>
            </a:ln>
          </p:spPr>
          <p:style>
            <a:lnRef idx="2">
              <a:srgbClr val="4276AA">
                <a:shade val="50000"/>
              </a:srgbClr>
            </a:lnRef>
            <a:fillRef idx="1">
              <a:srgbClr val="4276AA"/>
            </a:fillRef>
            <a:effectRef idx="0">
              <a:srgbClr val="4276AA"/>
            </a:effectRef>
            <a:fontRef idx="minor">
              <a:srgbClr val="FFFFFF"/>
            </a:fontRef>
          </p:style>
          <p:txBody>
            <a:bodyPr wrap="none" tIns="0" bIns="0" anchor="ctr">
              <a:normAutofit/>
            </a:bodyPr>
            <a:lstStyle/>
            <a:p>
              <a:pPr algn="ctr">
                <a:lnSpc>
                  <a:spcPct val="130000"/>
                </a:lnSpc>
              </a:pPr>
              <a:endParaRPr lang="en-US" sz="2000" b="1" dirty="0">
                <a:solidFill>
                  <a:srgbClr val="FFFFFF"/>
                </a:solidFill>
                <a:latin typeface="微软雅黑" panose="020B0503020204020204" charset="-122"/>
                <a:ea typeface="微软雅黑" panose="020B0503020204020204" charset="-122"/>
              </a:endParaRPr>
            </a:p>
          </p:txBody>
        </p:sp>
        <p:sp>
          <p:nvSpPr>
            <p:cNvPr id="57" name="文本框 56"/>
            <p:cNvSpPr txBox="1"/>
            <p:nvPr>
              <p:custDataLst>
                <p:tags r:id="rId35"/>
              </p:custDataLst>
            </p:nvPr>
          </p:nvSpPr>
          <p:spPr>
            <a:xfrm flipH="1">
              <a:off x="10093" y="4820"/>
              <a:ext cx="742" cy="640"/>
            </a:xfrm>
            <a:prstGeom prst="rect">
              <a:avLst/>
            </a:prstGeom>
            <a:noFill/>
          </p:spPr>
          <p:txBody>
            <a:bodyPr wrap="square" lIns="90000" tIns="46800" rIns="90000" bIns="46800" rtlCol="0" anchor="ctr" anchorCtr="0">
              <a:normAutofit/>
            </a:bodyPr>
            <a:lstStyle/>
            <a:p>
              <a:pPr algn="ctr"/>
              <a:r>
                <a:rPr lang="en-US" altLang="zh-CN" dirty="0">
                  <a:solidFill>
                    <a:srgbClr val="FFFFFF"/>
                  </a:solidFill>
                  <a:latin typeface="微软雅黑" panose="020B0503020204020204" charset="-122"/>
                  <a:ea typeface="微软雅黑" panose="020B0503020204020204" charset="-122"/>
                </a:rPr>
                <a:t>03</a:t>
              </a:r>
            </a:p>
          </p:txBody>
        </p:sp>
        <p:sp>
          <p:nvSpPr>
            <p:cNvPr id="58" name="椭圆 57"/>
            <p:cNvSpPr/>
            <p:nvPr>
              <p:custDataLst>
                <p:tags r:id="rId36"/>
              </p:custDataLst>
            </p:nvPr>
          </p:nvSpPr>
          <p:spPr>
            <a:xfrm>
              <a:off x="12729" y="4850"/>
              <a:ext cx="1484" cy="1485"/>
            </a:xfrm>
            <a:prstGeom prst="ellipse">
              <a:avLst/>
            </a:prstGeom>
            <a:solidFill>
              <a:srgbClr val="5268A5">
                <a:alpha val="72000"/>
              </a:srgbClr>
            </a:solidFill>
            <a:ln w="19050">
              <a:noFill/>
            </a:ln>
          </p:spPr>
          <p:style>
            <a:lnRef idx="2">
              <a:srgbClr val="4276AA">
                <a:shade val="50000"/>
              </a:srgbClr>
            </a:lnRef>
            <a:fillRef idx="1">
              <a:srgbClr val="4276AA"/>
            </a:fillRef>
            <a:effectRef idx="0">
              <a:srgbClr val="4276AA"/>
            </a:effectRef>
            <a:fontRef idx="minor">
              <a:srgbClr val="FFFFFF"/>
            </a:fontRef>
          </p:style>
          <p:txBody>
            <a:bodyPr anchor="ctr"/>
            <a:lstStyle/>
            <a:p>
              <a:pPr algn="ctr">
                <a:lnSpc>
                  <a:spcPct val="130000"/>
                </a:lnSpc>
              </a:pPr>
              <a:endParaRPr>
                <a:latin typeface="微软雅黑" panose="020B0503020204020204" charset="-122"/>
                <a:ea typeface="微软雅黑" panose="020B0503020204020204" charset="-122"/>
              </a:endParaRPr>
            </a:p>
          </p:txBody>
        </p:sp>
        <p:sp>
          <p:nvSpPr>
            <p:cNvPr id="59" name="椭圆 58"/>
            <p:cNvSpPr/>
            <p:nvPr>
              <p:custDataLst>
                <p:tags r:id="rId37"/>
              </p:custDataLst>
            </p:nvPr>
          </p:nvSpPr>
          <p:spPr>
            <a:xfrm>
              <a:off x="12900" y="5021"/>
              <a:ext cx="1141" cy="1142"/>
            </a:xfrm>
            <a:prstGeom prst="ellipse">
              <a:avLst/>
            </a:prstGeom>
            <a:solidFill>
              <a:srgbClr val="5268A5">
                <a:lumMod val="75000"/>
              </a:srgbClr>
            </a:solidFill>
            <a:ln w="19050">
              <a:noFill/>
            </a:ln>
          </p:spPr>
          <p:style>
            <a:lnRef idx="2">
              <a:srgbClr val="4276AA">
                <a:shade val="50000"/>
              </a:srgbClr>
            </a:lnRef>
            <a:fillRef idx="1">
              <a:srgbClr val="4276AA"/>
            </a:fillRef>
            <a:effectRef idx="0">
              <a:srgbClr val="4276AA"/>
            </a:effectRef>
            <a:fontRef idx="minor">
              <a:srgbClr val="FFFFFF"/>
            </a:fontRef>
          </p:style>
          <p:txBody>
            <a:bodyPr wrap="none" tIns="0" bIns="0" anchor="ctr">
              <a:normAutofit/>
            </a:bodyPr>
            <a:lstStyle/>
            <a:p>
              <a:pPr algn="ctr">
                <a:lnSpc>
                  <a:spcPct val="130000"/>
                </a:lnSpc>
              </a:pPr>
              <a:endParaRPr lang="en-US" sz="2000" b="1" dirty="0">
                <a:solidFill>
                  <a:srgbClr val="FFFFFF"/>
                </a:solidFill>
                <a:latin typeface="微软雅黑" panose="020B0503020204020204" charset="-122"/>
                <a:ea typeface="微软雅黑" panose="020B0503020204020204" charset="-122"/>
              </a:endParaRPr>
            </a:p>
          </p:txBody>
        </p:sp>
        <p:sp>
          <p:nvSpPr>
            <p:cNvPr id="60" name="文本框 59"/>
            <p:cNvSpPr txBox="1"/>
            <p:nvPr>
              <p:custDataLst>
                <p:tags r:id="rId38"/>
              </p:custDataLst>
            </p:nvPr>
          </p:nvSpPr>
          <p:spPr>
            <a:xfrm>
              <a:off x="13100" y="5272"/>
              <a:ext cx="742" cy="640"/>
            </a:xfrm>
            <a:prstGeom prst="rect">
              <a:avLst/>
            </a:prstGeom>
            <a:noFill/>
          </p:spPr>
          <p:txBody>
            <a:bodyPr wrap="square" lIns="90000" tIns="46800" rIns="90000" bIns="46800" rtlCol="0" anchor="ctr" anchorCtr="0">
              <a:normAutofit/>
            </a:bodyPr>
            <a:lstStyle/>
            <a:p>
              <a:pPr algn="ctr"/>
              <a:r>
                <a:rPr lang="en-US" altLang="zh-CN" dirty="0">
                  <a:solidFill>
                    <a:srgbClr val="FFFFFF"/>
                  </a:solidFill>
                  <a:latin typeface="微软雅黑" panose="020B0503020204020204" charset="-122"/>
                  <a:ea typeface="微软雅黑" panose="020B0503020204020204" charset="-122"/>
                </a:rPr>
                <a:t>04</a:t>
              </a:r>
            </a:p>
          </p:txBody>
        </p:sp>
        <p:sp>
          <p:nvSpPr>
            <p:cNvPr id="61" name="文本框 60"/>
            <p:cNvSpPr txBox="1"/>
            <p:nvPr>
              <p:custDataLst>
                <p:tags r:id="rId39"/>
              </p:custDataLst>
            </p:nvPr>
          </p:nvSpPr>
          <p:spPr>
            <a:xfrm>
              <a:off x="3047" y="7358"/>
              <a:ext cx="2803" cy="735"/>
            </a:xfrm>
            <a:prstGeom prst="rect">
              <a:avLst/>
            </a:prstGeom>
            <a:noFill/>
          </p:spPr>
          <p:txBody>
            <a:bodyPr wrap="square" lIns="90000" tIns="46800" rIns="90000" bIns="0" anchor="b" anchorCtr="0">
              <a:normAutofit fontScale="82500" lnSpcReduction="10000"/>
            </a:bodyPr>
            <a:lstStyle/>
            <a:p>
              <a:pPr algn="ctr" fontAlgn="base">
                <a:lnSpc>
                  <a:spcPct val="120000"/>
                </a:lnSpc>
                <a:spcBef>
                  <a:spcPct val="0"/>
                </a:spcBef>
                <a:spcAft>
                  <a:spcPct val="0"/>
                </a:spcAft>
              </a:pPr>
              <a:r>
                <a:rPr lang="zh-CN" altLang="en-US" sz="2000" b="1" spc="300">
                  <a:latin typeface="微软雅黑" panose="020B0503020204020204" charset="-122"/>
                  <a:ea typeface="微软雅黑" panose="020B0503020204020204" charset="-122"/>
                  <a:cs typeface="+mj-cs"/>
                </a:rPr>
                <a:t>技术开发合同</a:t>
              </a:r>
            </a:p>
          </p:txBody>
        </p:sp>
        <p:sp>
          <p:nvSpPr>
            <p:cNvPr id="62" name="文本框 61"/>
            <p:cNvSpPr txBox="1"/>
            <p:nvPr>
              <p:custDataLst>
                <p:tags r:id="rId40"/>
              </p:custDataLst>
            </p:nvPr>
          </p:nvSpPr>
          <p:spPr>
            <a:xfrm>
              <a:off x="3047" y="8154"/>
              <a:ext cx="2803" cy="1013"/>
            </a:xfrm>
            <a:prstGeom prst="rect">
              <a:avLst/>
            </a:prstGeom>
            <a:noFill/>
          </p:spPr>
          <p:txBody>
            <a:bodyPr wrap="square" lIns="90000" tIns="0" rIns="90000" bIns="46800" rtlCol="0"/>
            <a:lstStyle/>
            <a:p>
              <a:pPr algn="ctr">
                <a:lnSpc>
                  <a:spcPct val="120000"/>
                </a:lnSpc>
              </a:pPr>
              <a:r>
                <a:rPr lang="zh-CN" altLang="en-US" sz="1200" spc="150">
                  <a:latin typeface="微软雅黑" panose="020B0503020204020204" charset="-122"/>
                  <a:ea typeface="微软雅黑" panose="020B0503020204020204" charset="-122"/>
                </a:rPr>
                <a:t>1.委托开发技术合同</a:t>
              </a:r>
            </a:p>
            <a:p>
              <a:pPr algn="ctr">
                <a:lnSpc>
                  <a:spcPct val="120000"/>
                </a:lnSpc>
              </a:pPr>
              <a:r>
                <a:rPr lang="zh-CN" altLang="en-US" sz="1200" spc="150">
                  <a:latin typeface="微软雅黑" panose="020B0503020204020204" charset="-122"/>
                  <a:ea typeface="微软雅黑" panose="020B0503020204020204" charset="-122"/>
                </a:rPr>
                <a:t>2.合作开发技术合同</a:t>
              </a:r>
            </a:p>
          </p:txBody>
        </p:sp>
        <p:sp>
          <p:nvSpPr>
            <p:cNvPr id="63" name="文本框 62"/>
            <p:cNvSpPr txBox="1"/>
            <p:nvPr>
              <p:custDataLst>
                <p:tags r:id="rId41"/>
              </p:custDataLst>
            </p:nvPr>
          </p:nvSpPr>
          <p:spPr>
            <a:xfrm>
              <a:off x="9067" y="5990"/>
              <a:ext cx="2803" cy="735"/>
            </a:xfrm>
            <a:prstGeom prst="rect">
              <a:avLst/>
            </a:prstGeom>
            <a:noFill/>
          </p:spPr>
          <p:txBody>
            <a:bodyPr wrap="square" lIns="90000" tIns="46800" rIns="90000" bIns="0" anchor="b" anchorCtr="0">
              <a:normAutofit fontScale="82500" lnSpcReduction="10000"/>
            </a:bodyPr>
            <a:lstStyle/>
            <a:p>
              <a:pPr algn="ctr" fontAlgn="base">
                <a:lnSpc>
                  <a:spcPct val="120000"/>
                </a:lnSpc>
                <a:spcBef>
                  <a:spcPct val="0"/>
                </a:spcBef>
                <a:spcAft>
                  <a:spcPct val="0"/>
                </a:spcAft>
              </a:pPr>
              <a:r>
                <a:rPr lang="zh-CN" altLang="en-US" sz="2000" b="1" spc="300">
                  <a:latin typeface="微软雅黑" panose="020B0503020204020204" charset="-122"/>
                  <a:ea typeface="微软雅黑" panose="020B0503020204020204" charset="-122"/>
                  <a:cs typeface="+mj-cs"/>
                </a:rPr>
                <a:t>技术咨询合同</a:t>
              </a:r>
            </a:p>
          </p:txBody>
        </p:sp>
        <p:sp>
          <p:nvSpPr>
            <p:cNvPr id="65" name="文本框 64"/>
            <p:cNvSpPr txBox="1"/>
            <p:nvPr>
              <p:custDataLst>
                <p:tags r:id="rId42"/>
              </p:custDataLst>
            </p:nvPr>
          </p:nvSpPr>
          <p:spPr>
            <a:xfrm>
              <a:off x="6077" y="3906"/>
              <a:ext cx="2803" cy="735"/>
            </a:xfrm>
            <a:prstGeom prst="rect">
              <a:avLst/>
            </a:prstGeom>
            <a:noFill/>
          </p:spPr>
          <p:txBody>
            <a:bodyPr wrap="square" lIns="90000" tIns="46800" rIns="90000" bIns="0" anchor="b" anchorCtr="0">
              <a:normAutofit fontScale="82500" lnSpcReduction="10000"/>
            </a:bodyPr>
            <a:lstStyle/>
            <a:p>
              <a:pPr algn="ctr" fontAlgn="base">
                <a:lnSpc>
                  <a:spcPct val="120000"/>
                </a:lnSpc>
                <a:spcBef>
                  <a:spcPct val="0"/>
                </a:spcBef>
                <a:spcAft>
                  <a:spcPct val="0"/>
                </a:spcAft>
              </a:pPr>
              <a:r>
                <a:rPr lang="zh-CN" altLang="en-US" sz="2000" b="1" spc="300">
                  <a:latin typeface="微软雅黑" panose="020B0503020204020204" charset="-122"/>
                  <a:ea typeface="微软雅黑" panose="020B0503020204020204" charset="-122"/>
                  <a:cs typeface="+mj-cs"/>
                </a:rPr>
                <a:t>技术转让合同</a:t>
              </a:r>
            </a:p>
          </p:txBody>
        </p:sp>
        <p:sp>
          <p:nvSpPr>
            <p:cNvPr id="66" name="文本框 65"/>
            <p:cNvSpPr txBox="1"/>
            <p:nvPr>
              <p:custDataLst>
                <p:tags r:id="rId43"/>
              </p:custDataLst>
            </p:nvPr>
          </p:nvSpPr>
          <p:spPr>
            <a:xfrm>
              <a:off x="5850" y="4715"/>
              <a:ext cx="3189" cy="1575"/>
            </a:xfrm>
            <a:prstGeom prst="rect">
              <a:avLst/>
            </a:prstGeom>
            <a:noFill/>
          </p:spPr>
          <p:txBody>
            <a:bodyPr wrap="square" lIns="90000" tIns="0" rIns="90000" bIns="46800" rtlCol="0"/>
            <a:lstStyle/>
            <a:p>
              <a:pPr algn="l">
                <a:lnSpc>
                  <a:spcPct val="120000"/>
                </a:lnSpc>
              </a:pPr>
              <a:r>
                <a:rPr lang="zh-CN" altLang="en-US" sz="1200" spc="150">
                  <a:latin typeface="微软雅黑" panose="020B0503020204020204" charset="-122"/>
                  <a:ea typeface="微软雅黑" panose="020B0503020204020204" charset="-122"/>
                </a:rPr>
                <a:t>1.专利权转让合同</a:t>
              </a:r>
            </a:p>
            <a:p>
              <a:pPr algn="l">
                <a:lnSpc>
                  <a:spcPct val="120000"/>
                </a:lnSpc>
              </a:pPr>
              <a:r>
                <a:rPr lang="zh-CN" altLang="en-US" sz="1200" spc="150">
                  <a:latin typeface="微软雅黑" panose="020B0503020204020204" charset="-122"/>
                  <a:ea typeface="微软雅黑" panose="020B0503020204020204" charset="-122"/>
                </a:rPr>
                <a:t>2.专利申请权转让合同</a:t>
              </a:r>
            </a:p>
            <a:p>
              <a:pPr algn="l">
                <a:lnSpc>
                  <a:spcPct val="120000"/>
                </a:lnSpc>
              </a:pPr>
              <a:r>
                <a:rPr lang="zh-CN" altLang="en-US" sz="1200" spc="150">
                  <a:latin typeface="微软雅黑" panose="020B0503020204020204" charset="-122"/>
                  <a:ea typeface="微软雅黑" panose="020B0503020204020204" charset="-122"/>
                </a:rPr>
                <a:t>3.专利实施许可合同</a:t>
              </a:r>
            </a:p>
            <a:p>
              <a:pPr algn="l">
                <a:lnSpc>
                  <a:spcPct val="120000"/>
                </a:lnSpc>
              </a:pPr>
              <a:r>
                <a:rPr lang="zh-CN" altLang="en-US" sz="1200" spc="150">
                  <a:latin typeface="微软雅黑" panose="020B0503020204020204" charset="-122"/>
                  <a:ea typeface="微软雅黑" panose="020B0503020204020204" charset="-122"/>
                </a:rPr>
                <a:t>4.技术秘密转让合同</a:t>
              </a:r>
            </a:p>
          </p:txBody>
        </p:sp>
        <p:sp>
          <p:nvSpPr>
            <p:cNvPr id="67" name="文本框 66"/>
            <p:cNvSpPr txBox="1"/>
            <p:nvPr>
              <p:custDataLst>
                <p:tags r:id="rId44"/>
              </p:custDataLst>
            </p:nvPr>
          </p:nvSpPr>
          <p:spPr>
            <a:xfrm>
              <a:off x="12066" y="2930"/>
              <a:ext cx="2803" cy="735"/>
            </a:xfrm>
            <a:prstGeom prst="rect">
              <a:avLst/>
            </a:prstGeom>
            <a:noFill/>
          </p:spPr>
          <p:txBody>
            <a:bodyPr wrap="square" lIns="90000" tIns="46800" rIns="90000" bIns="0" anchor="b" anchorCtr="0">
              <a:normAutofit fontScale="82500" lnSpcReduction="10000"/>
            </a:bodyPr>
            <a:lstStyle/>
            <a:p>
              <a:pPr algn="ctr" fontAlgn="base">
                <a:lnSpc>
                  <a:spcPct val="120000"/>
                </a:lnSpc>
                <a:spcBef>
                  <a:spcPct val="0"/>
                </a:spcBef>
                <a:spcAft>
                  <a:spcPct val="0"/>
                </a:spcAft>
              </a:pPr>
              <a:r>
                <a:rPr lang="zh-CN" altLang="en-US" sz="2000" b="1" spc="300">
                  <a:latin typeface="微软雅黑" panose="020B0503020204020204" charset="-122"/>
                  <a:ea typeface="微软雅黑" panose="020B0503020204020204" charset="-122"/>
                  <a:cs typeface="+mj-cs"/>
                </a:rPr>
                <a:t>技术服务合同</a:t>
              </a:r>
            </a:p>
          </p:txBody>
        </p:sp>
        <p:sp>
          <p:nvSpPr>
            <p:cNvPr id="68" name="文本框 67"/>
            <p:cNvSpPr txBox="1"/>
            <p:nvPr>
              <p:custDataLst>
                <p:tags r:id="rId45"/>
              </p:custDataLst>
            </p:nvPr>
          </p:nvSpPr>
          <p:spPr>
            <a:xfrm>
              <a:off x="12066" y="3720"/>
              <a:ext cx="2803" cy="1100"/>
            </a:xfrm>
            <a:prstGeom prst="rect">
              <a:avLst/>
            </a:prstGeom>
            <a:noFill/>
          </p:spPr>
          <p:txBody>
            <a:bodyPr wrap="square" lIns="90000" tIns="0" rIns="90000" bIns="46800" rtlCol="0"/>
            <a:lstStyle/>
            <a:p>
              <a:pPr algn="ctr">
                <a:lnSpc>
                  <a:spcPct val="120000"/>
                </a:lnSpc>
              </a:pPr>
              <a:r>
                <a:rPr lang="zh-CN" altLang="en-US" sz="1200" spc="150">
                  <a:latin typeface="微软雅黑" panose="020B0503020204020204" charset="-122"/>
                  <a:ea typeface="微软雅黑" panose="020B0503020204020204" charset="-122"/>
                </a:rPr>
                <a:t>1.技术服务合同</a:t>
              </a:r>
            </a:p>
            <a:p>
              <a:pPr algn="ctr">
                <a:lnSpc>
                  <a:spcPct val="120000"/>
                </a:lnSpc>
              </a:pPr>
              <a:r>
                <a:rPr lang="zh-CN" altLang="en-US" sz="1200" spc="150">
                  <a:latin typeface="微软雅黑" panose="020B0503020204020204" charset="-122"/>
                  <a:ea typeface="微软雅黑" panose="020B0503020204020204" charset="-122"/>
                </a:rPr>
                <a:t>2.技术培训合同</a:t>
              </a:r>
            </a:p>
            <a:p>
              <a:pPr algn="ctr">
                <a:lnSpc>
                  <a:spcPct val="120000"/>
                </a:lnSpc>
              </a:pPr>
              <a:r>
                <a:rPr lang="zh-CN" altLang="en-US" sz="1200" spc="150">
                  <a:latin typeface="微软雅黑" panose="020B0503020204020204" charset="-122"/>
                  <a:ea typeface="微软雅黑" panose="020B0503020204020204" charset="-122"/>
                </a:rPr>
                <a:t>3.技术中介合同</a:t>
              </a:r>
            </a:p>
          </p:txBody>
        </p:sp>
      </p:grpSp>
    </p:spTree>
    <p:extLst>
      <p:ext uri="{BB962C8B-B14F-4D97-AF65-F5344CB8AC3E}">
        <p14:creationId xmlns:p14="http://schemas.microsoft.com/office/powerpoint/2010/main" val="111694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strips(downLeft)">
                                      <p:cBhvr>
                                        <p:cTn id="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p:nvPr/>
        </p:nvSpPr>
        <p:spPr>
          <a:xfrm>
            <a:off x="1045210" y="1727200"/>
            <a:ext cx="9067165" cy="610235"/>
          </a:xfrm>
          <a:prstGeom prst="rect">
            <a:avLst/>
          </a:prstGeom>
          <a:noFill/>
        </p:spPr>
        <p:txBody>
          <a:bodyPr wrap="square" rtlCol="0">
            <a:spAutoFit/>
          </a:bodyPr>
          <a:lstStyle/>
          <a:p>
            <a:pPr indent="0" algn="l">
              <a:lnSpc>
                <a:spcPct val="130000"/>
              </a:lnSpc>
              <a:buFont typeface="Arial" panose="020B0604020202020204" pitchFamily="34" charset="0"/>
              <a:buNone/>
            </a:pPr>
            <a:r>
              <a:rPr lang="zh-CN" altLang="en-US" sz="1400" b="1" dirty="0">
                <a:solidFill>
                  <a:schemeClr val="tx1">
                    <a:lumMod val="50000"/>
                    <a:lumOff val="50000"/>
                  </a:schemeClr>
                </a:solidFill>
                <a:latin typeface="Bebas" pitchFamily="2" charset="0"/>
                <a:ea typeface="微软雅黑" panose="020B0503020204020204" charset="-122"/>
                <a:sym typeface="Bebas" pitchFamily="2" charset="0"/>
              </a:rPr>
              <a:t>技术服务合同</a:t>
            </a:r>
            <a:r>
              <a:rPr lang="zh-CN" altLang="en-US" sz="1400" dirty="0">
                <a:solidFill>
                  <a:schemeClr val="tx1">
                    <a:lumMod val="50000"/>
                    <a:lumOff val="50000"/>
                  </a:schemeClr>
                </a:solidFill>
                <a:latin typeface="Bebas" pitchFamily="2" charset="0"/>
                <a:ea typeface="微软雅黑" panose="020B0503020204020204" charset="-122"/>
                <a:sym typeface="Bebas" pitchFamily="2" charset="0"/>
              </a:rPr>
              <a:t>：是一方当事人（受托方）以技术知识为另一方（委托方）解决特定技术问题所订立的合同。</a:t>
            </a:r>
            <a:endParaRPr lang="zh-CN" altLang="en-US" sz="1200" dirty="0">
              <a:solidFill>
                <a:schemeClr val="tx1">
                  <a:lumMod val="50000"/>
                  <a:lumOff val="50000"/>
                </a:schemeClr>
              </a:solidFill>
              <a:latin typeface="Bebas" pitchFamily="2" charset="0"/>
              <a:ea typeface="微软雅黑" panose="020B0503020204020204" charset="-122"/>
              <a:sym typeface="Bebas" pitchFamily="2" charset="0"/>
            </a:endParaRPr>
          </a:p>
          <a:p>
            <a:pPr indent="0" algn="l">
              <a:lnSpc>
                <a:spcPct val="130000"/>
              </a:lnSpc>
              <a:buFont typeface="Arial" panose="020B0604020202020204" pitchFamily="34" charset="0"/>
              <a:buNone/>
            </a:pPr>
            <a:endParaRPr lang="zh-CN" altLang="en-US" sz="1200" dirty="0">
              <a:solidFill>
                <a:schemeClr val="tx1">
                  <a:lumMod val="50000"/>
                  <a:lumOff val="50000"/>
                </a:schemeClr>
              </a:solidFill>
              <a:latin typeface="Bebas" pitchFamily="2" charset="0"/>
              <a:ea typeface="微软雅黑" panose="020B0503020204020204" charset="-122"/>
              <a:sym typeface="Bebas" pitchFamily="2" charset="0"/>
            </a:endParaRPr>
          </a:p>
        </p:txBody>
      </p:sp>
      <p:cxnSp>
        <p:nvCxnSpPr>
          <p:cNvPr id="20" name="直接连接符 19"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圆角矩形 20"/>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1205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五</a:t>
            </a:r>
          </a:p>
        </p:txBody>
      </p:sp>
      <p:cxnSp>
        <p:nvCxnSpPr>
          <p:cNvPr id="25" name="直接连接符 24"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339090" y="2620611"/>
            <a:ext cx="11143615" cy="1616409"/>
            <a:chOff x="831" y="2785"/>
            <a:chExt cx="17549" cy="2320"/>
          </a:xfrm>
        </p:grpSpPr>
        <p:sp>
          <p:nvSpPr>
            <p:cNvPr id="5" name="矩形 4"/>
            <p:cNvSpPr/>
            <p:nvPr>
              <p:custDataLst>
                <p:tags r:id="rId1"/>
              </p:custDataLst>
            </p:nvPr>
          </p:nvSpPr>
          <p:spPr>
            <a:xfrm>
              <a:off x="831" y="2793"/>
              <a:ext cx="4110" cy="2109"/>
            </a:xfrm>
            <a:prstGeom prst="rect">
              <a:avLst/>
            </a:prstGeom>
            <a:ln>
              <a:noFill/>
            </a:ln>
          </p:spPr>
          <p:style>
            <a:lnRef idx="2">
              <a:srgbClr val="3D4D73">
                <a:shade val="50000"/>
              </a:srgbClr>
            </a:lnRef>
            <a:fillRef idx="1">
              <a:srgbClr val="3D4D73"/>
            </a:fillRef>
            <a:effectRef idx="0">
              <a:srgbClr val="3D4D73"/>
            </a:effectRef>
            <a:fontRef idx="minor">
              <a:sysClr val="window" lastClr="FFFFFF"/>
            </a:fontRef>
          </p:style>
          <p:txBody>
            <a:bodyPr vertOverflow="overflow" horzOverflow="overflow" vert="horz" wrap="square" numCol="1" spcCol="0" rtlCol="0" fromWordArt="0" anchor="ctr" anchorCtr="0" forceAA="0" compatLnSpc="1">
              <a:noAutofit/>
            </a:bodyPr>
            <a:lstStyle/>
            <a:p>
              <a:pPr lvl="0" algn="ctr">
                <a:spcBef>
                  <a:spcPts val="0"/>
                </a:spcBef>
                <a:spcAft>
                  <a:spcPts val="0"/>
                </a:spcAft>
                <a:buClrTx/>
                <a:buSzTx/>
                <a:buFontTx/>
                <a:defRPr/>
              </a:pPr>
              <a:endParaRPr lang="zh-CN" altLang="en-US" noProof="0">
                <a:ln>
                  <a:noFill/>
                </a:ln>
                <a:solidFill>
                  <a:prstClr val="white"/>
                </a:solidFill>
                <a:effectLst/>
                <a:uLnTx/>
                <a:uFillTx/>
                <a:latin typeface="等线" panose="02010600030101010101" charset="-122"/>
                <a:ea typeface="等线" panose="02010600030101010101" charset="-122"/>
                <a:sym typeface="+mn-ea"/>
              </a:endParaRPr>
            </a:p>
          </p:txBody>
        </p:sp>
        <p:sp>
          <p:nvSpPr>
            <p:cNvPr id="15" name="矩形 14"/>
            <p:cNvSpPr/>
            <p:nvPr>
              <p:custDataLst>
                <p:tags r:id="rId2"/>
              </p:custDataLst>
            </p:nvPr>
          </p:nvSpPr>
          <p:spPr>
            <a:xfrm>
              <a:off x="4940" y="2791"/>
              <a:ext cx="13440" cy="2109"/>
            </a:xfrm>
            <a:prstGeom prst="rect">
              <a:avLst/>
            </a:prstGeom>
            <a:solidFill>
              <a:srgbClr val="E7E6E6"/>
            </a:solidFill>
            <a:ln>
              <a:noFill/>
            </a:ln>
          </p:spPr>
          <p:style>
            <a:lnRef idx="2">
              <a:srgbClr val="3D4D73">
                <a:shade val="50000"/>
              </a:srgbClr>
            </a:lnRef>
            <a:fillRef idx="1">
              <a:srgbClr val="3D4D73"/>
            </a:fillRef>
            <a:effectRef idx="0">
              <a:srgbClr val="3D4D73"/>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TextBox 16"/>
            <p:cNvSpPr txBox="1"/>
            <p:nvPr>
              <p:custDataLst>
                <p:tags r:id="rId3"/>
              </p:custDataLst>
            </p:nvPr>
          </p:nvSpPr>
          <p:spPr>
            <a:xfrm>
              <a:off x="2441" y="3324"/>
              <a:ext cx="2108" cy="918"/>
            </a:xfrm>
            <a:prstGeom prst="rect">
              <a:avLst/>
            </a:prstGeom>
            <a:noFill/>
          </p:spPr>
          <p:txBody>
            <a:bodyPr wrap="square" lIns="0" tIns="0" rIns="0" bIns="0" rtlCol="0">
              <a:spAutoFit/>
            </a:bodyPr>
            <a:lstStyle/>
            <a:p>
              <a:pPr marL="0" marR="0" lvl="0" indent="0" algn="l" defTabSz="914400" rtl="0" eaLnBrk="1" fontAlgn="auto" latinLnBrk="0" hangingPunct="1">
                <a:lnSpc>
                  <a:spcPct val="130000"/>
                </a:lnSpc>
                <a:spcBef>
                  <a:spcPts val="0"/>
                </a:spcBef>
                <a:spcAft>
                  <a:spcPts val="600"/>
                </a:spcAft>
                <a:buClrTx/>
                <a:buSzTx/>
                <a:buFontTx/>
                <a:buNone/>
                <a:defRPr/>
              </a:pPr>
              <a:r>
                <a:rPr kumimoji="0" lang="zh-CN" altLang="en-US" sz="1600" b="1" i="0" u="none" strike="noStrike" kern="1200" cap="none" spc="150" normalizeH="0" noProof="0" dirty="0">
                  <a:ln>
                    <a:noFill/>
                  </a:ln>
                  <a:solidFill>
                    <a:prstClr val="white">
                      <a:lumMod val="95000"/>
                    </a:prstClr>
                  </a:solidFill>
                  <a:effectLst/>
                  <a:uLnTx/>
                  <a:uFillTx/>
                  <a:latin typeface="Arial" panose="020B0604020202020204" pitchFamily="34" charset="0"/>
                  <a:ea typeface="微软雅黑" panose="020B0503020204020204" charset="-122"/>
                  <a:cs typeface="Open Sans Light" panose="020B0306030504020204" pitchFamily="34" charset="0"/>
                </a:rPr>
                <a:t>技术服务合同的认定条件</a:t>
              </a:r>
            </a:p>
          </p:txBody>
        </p:sp>
        <p:sp>
          <p:nvSpPr>
            <p:cNvPr id="33" name="Shape 1409"/>
            <p:cNvSpPr/>
            <p:nvPr>
              <p:custDataLst>
                <p:tags r:id="rId4"/>
              </p:custDataLst>
            </p:nvPr>
          </p:nvSpPr>
          <p:spPr>
            <a:xfrm>
              <a:off x="5499" y="2785"/>
              <a:ext cx="12321" cy="2320"/>
            </a:xfrm>
            <a:prstGeom prst="rect">
              <a:avLst/>
            </a:prstGeom>
            <a:ln w="12700">
              <a:miter lim="400000"/>
            </a:ln>
          </p:spPr>
          <p:txBody>
            <a:bodyPr lIns="25400" tIns="25400" rIns="25400" bIns="25400"/>
            <a:lstStyle>
              <a:lvl1pPr algn="l">
                <a:spcBef>
                  <a:spcPts val="2000"/>
                </a:spcBef>
                <a:defRPr sz="2000">
                  <a:solidFill>
                    <a:srgbClr val="53585F"/>
                  </a:solidFill>
                  <a:latin typeface="Aller Light"/>
                  <a:ea typeface="Aller Light"/>
                  <a:cs typeface="Aller Light"/>
                  <a:sym typeface="Aller Light"/>
                </a:defRPr>
              </a:lvl1pPr>
            </a:lstStyle>
            <a:p>
              <a:pPr marL="285750" marR="0" lvl="0" indent="-285750" algn="l" defTabSz="914400" rtl="0" fontAlgn="auto">
                <a:lnSpc>
                  <a:spcPct val="150000"/>
                </a:lnSpc>
                <a:spcBef>
                  <a:spcPts val="0"/>
                </a:spcBef>
                <a:spcAft>
                  <a:spcPts val="0"/>
                </a:spcAft>
                <a:buClrTx/>
                <a:buSzTx/>
                <a:buFont typeface="Wingdings" panose="05000000000000000000" pitchFamily="2" charset="2"/>
                <a:buChar char="l"/>
                <a:defRPr/>
              </a:pPr>
              <a:r>
                <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rPr>
                <a:t>（一）合同的标的为运用专业技术知识、经验和信息解决特定技术问题的服务性项目：</a:t>
              </a:r>
            </a:p>
            <a:p>
              <a:pPr marL="285750" marR="0" lvl="0" indent="-285750" algn="l" defTabSz="914400" rtl="0" fontAlgn="auto">
                <a:lnSpc>
                  <a:spcPct val="150000"/>
                </a:lnSpc>
                <a:spcBef>
                  <a:spcPts val="0"/>
                </a:spcBef>
                <a:spcAft>
                  <a:spcPts val="0"/>
                </a:spcAft>
                <a:buClrTx/>
                <a:buSzTx/>
                <a:buFont typeface="Wingdings" panose="05000000000000000000" pitchFamily="2" charset="2"/>
                <a:buChar char="l"/>
                <a:defRPr/>
              </a:pPr>
              <a:r>
                <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rPr>
                <a:t>（二）服务内容为改进产品结构、改良工艺流程、提高产品质量、降低产品成本、节约资源能耗、保护资源环境。实现安全操作、提高经济效益和社会效益等专业技术工作；</a:t>
              </a:r>
            </a:p>
            <a:p>
              <a:pPr marL="285750" marR="0" lvl="0" indent="-285750" algn="l" defTabSz="914400" rtl="0" fontAlgn="auto">
                <a:lnSpc>
                  <a:spcPct val="150000"/>
                </a:lnSpc>
                <a:spcBef>
                  <a:spcPts val="0"/>
                </a:spcBef>
                <a:spcAft>
                  <a:spcPts val="0"/>
                </a:spcAft>
                <a:buClrTx/>
                <a:buSzTx/>
                <a:buFont typeface="Wingdings" panose="05000000000000000000" pitchFamily="2" charset="2"/>
                <a:buChar char="l"/>
                <a:defRPr/>
              </a:pPr>
              <a:r>
                <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rPr>
                <a:t>（三）工作成果有具体的质量和数量指标；</a:t>
              </a:r>
            </a:p>
            <a:p>
              <a:pPr marL="285750" marR="0" lvl="0" indent="-285750" algn="l" defTabSz="914400" rtl="0" fontAlgn="auto">
                <a:lnSpc>
                  <a:spcPct val="150000"/>
                </a:lnSpc>
                <a:spcBef>
                  <a:spcPts val="0"/>
                </a:spcBef>
                <a:spcAft>
                  <a:spcPts val="0"/>
                </a:spcAft>
                <a:buClrTx/>
                <a:buSzTx/>
                <a:buFont typeface="Wingdings" panose="05000000000000000000" pitchFamily="2" charset="2"/>
                <a:buChar char="l"/>
                <a:defRPr/>
              </a:pPr>
              <a:r>
                <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rPr>
                <a:t>（四）技术知识的传递不涉及专利、技术秘密成果及其他知识产权的权属。</a:t>
              </a:r>
            </a:p>
          </p:txBody>
        </p:sp>
        <p:sp>
          <p:nvSpPr>
            <p:cNvPr id="11" name="文本框 10"/>
            <p:cNvSpPr txBox="1"/>
            <p:nvPr>
              <p:custDataLst>
                <p:tags r:id="rId5"/>
              </p:custDataLst>
            </p:nvPr>
          </p:nvSpPr>
          <p:spPr>
            <a:xfrm>
              <a:off x="891" y="3232"/>
              <a:ext cx="1266" cy="1103"/>
            </a:xfrm>
            <a:prstGeom prst="rect">
              <a:avLst/>
            </a:prstGeom>
            <a:noFill/>
          </p:spPr>
          <p:txBody>
            <a:bodyPr wrap="square" rtlCol="0">
              <a:spAutoFit/>
            </a:bodyPr>
            <a:lstStyle/>
            <a:p>
              <a:r>
                <a:rPr lang="en-US" altLang="zh-CN" sz="4400" b="1" dirty="0">
                  <a:solidFill>
                    <a:sysClr val="window" lastClr="FFFFFF">
                      <a:lumMod val="95000"/>
                    </a:sysClr>
                  </a:solidFill>
                  <a:latin typeface="Arial" panose="020B0604020202020204" pitchFamily="34" charset="0"/>
                  <a:ea typeface="微软雅黑" panose="020B0503020204020204" charset="-122"/>
                </a:rPr>
                <a:t>01</a:t>
              </a:r>
            </a:p>
          </p:txBody>
        </p:sp>
        <p:sp>
          <p:nvSpPr>
            <p:cNvPr id="17" name="等腰三角形 16"/>
            <p:cNvSpPr/>
            <p:nvPr>
              <p:custDataLst>
                <p:tags r:id="rId6"/>
              </p:custDataLst>
            </p:nvPr>
          </p:nvSpPr>
          <p:spPr>
            <a:xfrm rot="5400000">
              <a:off x="4834" y="4242"/>
              <a:ext cx="535" cy="321"/>
            </a:xfrm>
            <a:prstGeom prst="triangle">
              <a:avLst/>
            </a:prstGeom>
            <a:ln>
              <a:noFill/>
            </a:ln>
          </p:spPr>
          <p:style>
            <a:lnRef idx="2">
              <a:srgbClr val="3D4D73">
                <a:shade val="50000"/>
              </a:srgbClr>
            </a:lnRef>
            <a:fillRef idx="1">
              <a:srgbClr val="3D4D73"/>
            </a:fillRef>
            <a:effectRef idx="0">
              <a:srgbClr val="3D4D73"/>
            </a:effectRef>
            <a:fontRef idx="minor">
              <a:sysClr val="window" lastClr="FFFFFF"/>
            </a:fontRef>
          </p:style>
          <p:txBody>
            <a:bodyPr rtlCol="0" anchor="ctr"/>
            <a:lstStyle/>
            <a:p>
              <a:pPr algn="ctr"/>
              <a:endParaRPr lang="zh-CN" altLang="en-US"/>
            </a:p>
          </p:txBody>
        </p:sp>
      </p:grpSp>
      <p:sp>
        <p:nvSpPr>
          <p:cNvPr id="18" name="文本框 4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a:extLst>
              <a:ext uri="{FF2B5EF4-FFF2-40B4-BE49-F238E27FC236}">
                <a16:creationId xmlns:a16="http://schemas.microsoft.com/office/drawing/2014/main" id="{0E770EC2-BF44-7940-955F-2C3371147CCB}"/>
              </a:ext>
            </a:extLst>
          </p:cNvPr>
          <p:cNvSpPr txBox="1"/>
          <p:nvPr/>
        </p:nvSpPr>
        <p:spPr>
          <a:xfrm>
            <a:off x="2406490" y="249845"/>
            <a:ext cx="1620957" cy="523220"/>
          </a:xfrm>
          <a:prstGeom prst="rect">
            <a:avLst/>
          </a:prstGeom>
          <a:noFill/>
        </p:spPr>
        <p:txBody>
          <a:bodyPr wrap="none" rtlCol="0">
            <a:spAutoFit/>
          </a:bodyPr>
          <a:lstStyle/>
          <a:p>
            <a:r>
              <a:rPr lang="zh-CN" altLang="en-US" sz="2800" b="1" dirty="0">
                <a:solidFill>
                  <a:srgbClr val="124062"/>
                </a:solidFill>
                <a:latin typeface="Arial Black" panose="020B0A04020102020204" pitchFamily="34" charset="0"/>
                <a:ea typeface="创艺简细圆" pitchFamily="2" charset="-122"/>
                <a:cs typeface="Kartika" panose="02020503030404060203" pitchFamily="18" charset="0"/>
              </a:rPr>
              <a:t>技术合同</a:t>
            </a:r>
          </a:p>
        </p:txBody>
      </p:sp>
    </p:spTree>
    <p:extLst>
      <p:ext uri="{BB962C8B-B14F-4D97-AF65-F5344CB8AC3E}">
        <p14:creationId xmlns:p14="http://schemas.microsoft.com/office/powerpoint/2010/main" val="4731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linds(horizontal)">
                                      <p:cBhvr>
                                        <p:cTn id="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接连接符 19"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圆角矩形 20"/>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1205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五</a:t>
            </a:r>
          </a:p>
        </p:txBody>
      </p:sp>
      <p:cxnSp>
        <p:nvCxnSpPr>
          <p:cNvPr id="25" name="直接连接符 24"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文本框 4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406490" y="249845"/>
            <a:ext cx="1620957" cy="523220"/>
          </a:xfrm>
          <a:prstGeom prst="rect">
            <a:avLst/>
          </a:prstGeom>
          <a:noFill/>
        </p:spPr>
        <p:txBody>
          <a:bodyPr wrap="none" rtlCol="0">
            <a:spAutoFit/>
          </a:bodyPr>
          <a:lstStyle/>
          <a:p>
            <a:r>
              <a:rPr lang="zh-CN" altLang="en-US" sz="2800" b="1" dirty="0">
                <a:solidFill>
                  <a:srgbClr val="124062"/>
                </a:solidFill>
                <a:latin typeface="Arial Black" panose="020B0A04020102020204" pitchFamily="34" charset="0"/>
                <a:ea typeface="创艺简细圆" pitchFamily="2" charset="-122"/>
                <a:cs typeface="Kartika" panose="02020503030404060203" pitchFamily="18" charset="0"/>
              </a:rPr>
              <a:t>技术合同</a:t>
            </a:r>
          </a:p>
        </p:txBody>
      </p:sp>
      <p:grpSp>
        <p:nvGrpSpPr>
          <p:cNvPr id="29" name="组合 28"/>
          <p:cNvGrpSpPr/>
          <p:nvPr/>
        </p:nvGrpSpPr>
        <p:grpSpPr>
          <a:xfrm>
            <a:off x="296545" y="5220036"/>
            <a:ext cx="11215370" cy="1687475"/>
            <a:chOff x="830" y="2791"/>
            <a:chExt cx="17662" cy="2422"/>
          </a:xfrm>
        </p:grpSpPr>
        <p:sp>
          <p:nvSpPr>
            <p:cNvPr id="5" name="矩形 4"/>
            <p:cNvSpPr/>
            <p:nvPr>
              <p:custDataLst>
                <p:tags r:id="rId8"/>
              </p:custDataLst>
            </p:nvPr>
          </p:nvSpPr>
          <p:spPr>
            <a:xfrm>
              <a:off x="830" y="2791"/>
              <a:ext cx="4110" cy="2109"/>
            </a:xfrm>
            <a:prstGeom prst="rect">
              <a:avLst/>
            </a:prstGeom>
            <a:ln>
              <a:noFill/>
            </a:ln>
          </p:spPr>
          <p:style>
            <a:lnRef idx="2">
              <a:srgbClr val="3D4D73">
                <a:shade val="50000"/>
              </a:srgbClr>
            </a:lnRef>
            <a:fillRef idx="1">
              <a:srgbClr val="3D4D73"/>
            </a:fillRef>
            <a:effectRef idx="0">
              <a:srgbClr val="3D4D73"/>
            </a:effectRef>
            <a:fontRef idx="minor">
              <a:sysClr val="window" lastClr="FFFFFF"/>
            </a:fontRef>
          </p:style>
          <p:txBody>
            <a:bodyPr vertOverflow="overflow" horzOverflow="overflow" vert="horz" wrap="square" numCol="1" spcCol="0" rtlCol="0" fromWordArt="0" anchor="ctr" anchorCtr="0" forceAA="0" compatLnSpc="1">
              <a:noAutofit/>
            </a:bodyPr>
            <a:lstStyle/>
            <a:p>
              <a:pPr lvl="0" algn="ctr">
                <a:spcBef>
                  <a:spcPts val="0"/>
                </a:spcBef>
                <a:spcAft>
                  <a:spcPts val="0"/>
                </a:spcAft>
                <a:buClrTx/>
                <a:buSzTx/>
                <a:buFontTx/>
                <a:defRPr/>
              </a:pPr>
              <a:endParaRPr lang="zh-CN" altLang="en-US" noProof="0">
                <a:ln>
                  <a:noFill/>
                </a:ln>
                <a:solidFill>
                  <a:prstClr val="white"/>
                </a:solidFill>
                <a:effectLst/>
                <a:uLnTx/>
                <a:uFillTx/>
                <a:latin typeface="等线" panose="02010600030101010101" charset="-122"/>
                <a:ea typeface="等线" panose="02010600030101010101" charset="-122"/>
                <a:sym typeface="+mn-ea"/>
              </a:endParaRPr>
            </a:p>
          </p:txBody>
        </p:sp>
        <p:sp>
          <p:nvSpPr>
            <p:cNvPr id="15" name="矩形 14"/>
            <p:cNvSpPr/>
            <p:nvPr>
              <p:custDataLst>
                <p:tags r:id="rId9"/>
              </p:custDataLst>
            </p:nvPr>
          </p:nvSpPr>
          <p:spPr>
            <a:xfrm>
              <a:off x="4941" y="2791"/>
              <a:ext cx="13551" cy="2422"/>
            </a:xfrm>
            <a:prstGeom prst="rect">
              <a:avLst/>
            </a:prstGeom>
            <a:solidFill>
              <a:srgbClr val="E7E6E6"/>
            </a:solidFill>
            <a:ln>
              <a:noFill/>
            </a:ln>
          </p:spPr>
          <p:style>
            <a:lnRef idx="2">
              <a:srgbClr val="3D4D73">
                <a:shade val="50000"/>
              </a:srgbClr>
            </a:lnRef>
            <a:fillRef idx="1">
              <a:srgbClr val="3D4D73"/>
            </a:fillRef>
            <a:effectRef idx="0">
              <a:srgbClr val="3D4D73"/>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TextBox 16"/>
            <p:cNvSpPr txBox="1"/>
            <p:nvPr>
              <p:custDataLst>
                <p:tags r:id="rId10"/>
              </p:custDataLst>
            </p:nvPr>
          </p:nvSpPr>
          <p:spPr>
            <a:xfrm>
              <a:off x="2440" y="3322"/>
              <a:ext cx="2108" cy="918"/>
            </a:xfrm>
            <a:prstGeom prst="rect">
              <a:avLst/>
            </a:prstGeom>
            <a:noFill/>
          </p:spPr>
          <p:txBody>
            <a:bodyPr wrap="square" lIns="0" tIns="0" rIns="0" bIns="0" rtlCol="0">
              <a:spAutoFit/>
            </a:bodyPr>
            <a:lstStyle/>
            <a:p>
              <a:pPr marL="0" marR="0" lvl="0" indent="0" algn="l" defTabSz="914400" rtl="0" eaLnBrk="1" fontAlgn="auto" latinLnBrk="0" hangingPunct="1">
                <a:lnSpc>
                  <a:spcPct val="130000"/>
                </a:lnSpc>
                <a:spcBef>
                  <a:spcPts val="0"/>
                </a:spcBef>
                <a:spcAft>
                  <a:spcPts val="600"/>
                </a:spcAft>
                <a:buClrTx/>
                <a:buSzTx/>
                <a:buFontTx/>
                <a:buNone/>
                <a:defRPr/>
              </a:pPr>
              <a:r>
                <a:rPr kumimoji="0" lang="zh-CN" altLang="en-US" sz="1600" b="1" i="0" u="none" strike="noStrike" kern="1200" cap="none" spc="150" normalizeH="0" noProof="0" dirty="0">
                  <a:ln>
                    <a:noFill/>
                  </a:ln>
                  <a:solidFill>
                    <a:prstClr val="white">
                      <a:lumMod val="95000"/>
                    </a:prstClr>
                  </a:solidFill>
                  <a:effectLst/>
                  <a:uLnTx/>
                  <a:uFillTx/>
                  <a:latin typeface="Arial" panose="020B0604020202020204" pitchFamily="34" charset="0"/>
                  <a:ea typeface="微软雅黑" panose="020B0503020204020204" charset="-122"/>
                  <a:cs typeface="Open Sans Light" panose="020B0306030504020204" pitchFamily="34" charset="0"/>
                </a:rPr>
                <a:t>不属于技术服务合同</a:t>
              </a:r>
            </a:p>
          </p:txBody>
        </p:sp>
        <p:sp>
          <p:nvSpPr>
            <p:cNvPr id="33" name="Shape 1409"/>
            <p:cNvSpPr/>
            <p:nvPr>
              <p:custDataLst>
                <p:tags r:id="rId11"/>
              </p:custDataLst>
            </p:nvPr>
          </p:nvSpPr>
          <p:spPr>
            <a:xfrm>
              <a:off x="5500" y="2791"/>
              <a:ext cx="12992" cy="2256"/>
            </a:xfrm>
            <a:prstGeom prst="rect">
              <a:avLst/>
            </a:prstGeom>
            <a:ln w="12700">
              <a:miter lim="400000"/>
            </a:ln>
          </p:spPr>
          <p:txBody>
            <a:bodyPr lIns="25400" tIns="25400" rIns="25400" bIns="25400"/>
            <a:lstStyle>
              <a:lvl1pPr algn="l">
                <a:spcBef>
                  <a:spcPts val="2000"/>
                </a:spcBef>
                <a:defRPr sz="2000">
                  <a:solidFill>
                    <a:srgbClr val="53585F"/>
                  </a:solidFill>
                  <a:latin typeface="Aller Light"/>
                  <a:ea typeface="Aller Light"/>
                  <a:cs typeface="Aller Light"/>
                  <a:sym typeface="Aller Light"/>
                </a:defRPr>
              </a:lvl1pPr>
            </a:lstStyle>
            <a:p>
              <a:pPr marL="285750" marR="0" lvl="0" indent="-285750" algn="l" defTabSz="914400" rtl="0" fontAlgn="auto">
                <a:lnSpc>
                  <a:spcPct val="150000"/>
                </a:lnSpc>
                <a:spcBef>
                  <a:spcPts val="0"/>
                </a:spcBef>
                <a:spcAft>
                  <a:spcPts val="0"/>
                </a:spcAft>
                <a:buClrTx/>
                <a:buSzTx/>
                <a:buFont typeface="Wingdings" panose="05000000000000000000" pitchFamily="2" charset="2"/>
                <a:buChar char="l"/>
                <a:defRPr/>
              </a:pPr>
              <a:r>
                <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rPr>
                <a:t>（一）以常规手段或者为生产经营目的进行一般加工、定作、修理、修缮、广告、印刷、测绘、标准化测试等订立的加工承揽合同和建设工程的勘察、设计、安装、施工、监理合同。但以非常规技术手段，解决复杂、特殊技术问题而单独订立的合同除外；</a:t>
              </a:r>
            </a:p>
            <a:p>
              <a:pPr marL="285750" marR="0" lvl="0" indent="-285750" algn="l" defTabSz="914400" rtl="0" fontAlgn="auto">
                <a:lnSpc>
                  <a:spcPct val="150000"/>
                </a:lnSpc>
                <a:spcBef>
                  <a:spcPts val="0"/>
                </a:spcBef>
                <a:spcAft>
                  <a:spcPts val="0"/>
                </a:spcAft>
                <a:buClrTx/>
                <a:buSzTx/>
                <a:buFont typeface="Wingdings" panose="05000000000000000000" pitchFamily="2" charset="2"/>
                <a:buChar char="l"/>
                <a:defRPr/>
              </a:pPr>
              <a:r>
                <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rPr>
                <a:t>（二）就描晒复印图纸、翻译资料、摄影摄像等所订立的合同；</a:t>
              </a:r>
            </a:p>
            <a:p>
              <a:pPr marL="285750" marR="0" lvl="0" indent="-285750" algn="l" defTabSz="914400" rtl="0" fontAlgn="auto">
                <a:lnSpc>
                  <a:spcPct val="150000"/>
                </a:lnSpc>
                <a:spcBef>
                  <a:spcPts val="0"/>
                </a:spcBef>
                <a:spcAft>
                  <a:spcPts val="0"/>
                </a:spcAft>
                <a:buClrTx/>
                <a:buSzTx/>
                <a:buFont typeface="Wingdings" panose="05000000000000000000" pitchFamily="2" charset="2"/>
                <a:buChar char="l"/>
                <a:defRPr/>
              </a:pPr>
              <a:r>
                <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rPr>
                <a:t>（三）计量检定单位就强制性计量检定所订立的合同；</a:t>
              </a:r>
            </a:p>
            <a:p>
              <a:pPr marL="285750" marR="0" lvl="0" indent="-285750" algn="l" defTabSz="914400" rtl="0" fontAlgn="auto">
                <a:lnSpc>
                  <a:spcPct val="150000"/>
                </a:lnSpc>
                <a:spcBef>
                  <a:spcPts val="0"/>
                </a:spcBef>
                <a:spcAft>
                  <a:spcPts val="0"/>
                </a:spcAft>
                <a:buClrTx/>
                <a:buSzTx/>
                <a:buFont typeface="Wingdings" panose="05000000000000000000" pitchFamily="2" charset="2"/>
                <a:buChar char="l"/>
                <a:defRPr/>
              </a:pPr>
              <a:r>
                <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rPr>
                <a:t>（四）理化测试分析单位就仪器设备的购售、租赁及用户服务所订立的合同。</a:t>
              </a:r>
            </a:p>
          </p:txBody>
        </p:sp>
        <p:sp>
          <p:nvSpPr>
            <p:cNvPr id="11" name="文本框 10"/>
            <p:cNvSpPr txBox="1"/>
            <p:nvPr>
              <p:custDataLst>
                <p:tags r:id="rId12"/>
              </p:custDataLst>
            </p:nvPr>
          </p:nvSpPr>
          <p:spPr>
            <a:xfrm>
              <a:off x="890" y="3230"/>
              <a:ext cx="1266" cy="1103"/>
            </a:xfrm>
            <a:prstGeom prst="rect">
              <a:avLst/>
            </a:prstGeom>
            <a:noFill/>
          </p:spPr>
          <p:txBody>
            <a:bodyPr wrap="square" rtlCol="0">
              <a:spAutoFit/>
            </a:bodyPr>
            <a:lstStyle/>
            <a:p>
              <a:r>
                <a:rPr lang="en-US" altLang="zh-CN" sz="4400" b="1" dirty="0">
                  <a:solidFill>
                    <a:sysClr val="window" lastClr="FFFFFF">
                      <a:lumMod val="95000"/>
                    </a:sysClr>
                  </a:solidFill>
                  <a:latin typeface="Arial" panose="020B0604020202020204" pitchFamily="34" charset="0"/>
                  <a:ea typeface="微软雅黑" panose="020B0503020204020204" charset="-122"/>
                </a:rPr>
                <a:t>03</a:t>
              </a:r>
            </a:p>
          </p:txBody>
        </p:sp>
        <p:sp>
          <p:nvSpPr>
            <p:cNvPr id="17" name="等腰三角形 16"/>
            <p:cNvSpPr/>
            <p:nvPr>
              <p:custDataLst>
                <p:tags r:id="rId13"/>
              </p:custDataLst>
            </p:nvPr>
          </p:nvSpPr>
          <p:spPr>
            <a:xfrm rot="5400000">
              <a:off x="4834" y="4242"/>
              <a:ext cx="535" cy="321"/>
            </a:xfrm>
            <a:prstGeom prst="triangle">
              <a:avLst/>
            </a:prstGeom>
            <a:ln>
              <a:noFill/>
            </a:ln>
          </p:spPr>
          <p:style>
            <a:lnRef idx="2">
              <a:srgbClr val="3D4D73">
                <a:shade val="50000"/>
              </a:srgbClr>
            </a:lnRef>
            <a:fillRef idx="1">
              <a:srgbClr val="3D4D73"/>
            </a:fillRef>
            <a:effectRef idx="0">
              <a:srgbClr val="3D4D73"/>
            </a:effectRef>
            <a:fontRef idx="minor">
              <a:sysClr val="window" lastClr="FFFFFF"/>
            </a:fontRef>
          </p:style>
          <p:txBody>
            <a:bodyPr rtlCol="0" anchor="ctr"/>
            <a:lstStyle/>
            <a:p>
              <a:pPr algn="ctr"/>
              <a:endParaRPr lang="zh-CN" altLang="en-US"/>
            </a:p>
          </p:txBody>
        </p:sp>
      </p:grpSp>
      <p:grpSp>
        <p:nvGrpSpPr>
          <p:cNvPr id="4" name="组合 3"/>
          <p:cNvGrpSpPr/>
          <p:nvPr/>
        </p:nvGrpSpPr>
        <p:grpSpPr>
          <a:xfrm>
            <a:off x="296545" y="1056040"/>
            <a:ext cx="11259820" cy="4027785"/>
            <a:chOff x="830" y="5111"/>
            <a:chExt cx="17732" cy="5781"/>
          </a:xfrm>
        </p:grpSpPr>
        <p:sp>
          <p:nvSpPr>
            <p:cNvPr id="7" name="矩形 6"/>
            <p:cNvSpPr/>
            <p:nvPr>
              <p:custDataLst>
                <p:tags r:id="rId1"/>
              </p:custDataLst>
            </p:nvPr>
          </p:nvSpPr>
          <p:spPr>
            <a:xfrm>
              <a:off x="830" y="6161"/>
              <a:ext cx="4110" cy="2109"/>
            </a:xfrm>
            <a:prstGeom prst="rect">
              <a:avLst/>
            </a:prstGeom>
            <a:ln>
              <a:noFill/>
            </a:ln>
          </p:spPr>
          <p:style>
            <a:lnRef idx="2">
              <a:srgbClr val="3D4D73">
                <a:shade val="50000"/>
              </a:srgbClr>
            </a:lnRef>
            <a:fillRef idx="1">
              <a:srgbClr val="3D4D73"/>
            </a:fillRef>
            <a:effectRef idx="0">
              <a:srgbClr val="3D4D73"/>
            </a:effectRef>
            <a:fontRef idx="minor">
              <a:sysClr val="window" lastClr="FFFFFF"/>
            </a:fontRef>
          </p:style>
          <p:txBody>
            <a:bodyPr vertOverflow="overflow" horzOverflow="overflow" vert="horz" wrap="square" numCol="1" spcCol="0" rtlCol="0" fromWordArt="0" anchor="ctr" anchorCtr="0" forceAA="0" compatLnSpc="1">
              <a:noAutofit/>
            </a:bodyPr>
            <a:lstStyle/>
            <a:p>
              <a:pPr lvl="0" algn="ctr">
                <a:spcBef>
                  <a:spcPts val="0"/>
                </a:spcBef>
                <a:spcAft>
                  <a:spcPts val="0"/>
                </a:spcAft>
                <a:buClrTx/>
                <a:buSzTx/>
                <a:buFontTx/>
                <a:defRPr/>
              </a:pPr>
              <a:endParaRPr lang="zh-CN" altLang="en-US" noProof="0">
                <a:ln>
                  <a:noFill/>
                </a:ln>
                <a:solidFill>
                  <a:prstClr val="white"/>
                </a:solidFill>
                <a:effectLst/>
                <a:uLnTx/>
                <a:uFillTx/>
                <a:latin typeface="等线" panose="02010600030101010101" charset="-122"/>
                <a:ea typeface="等线" panose="02010600030101010101" charset="-122"/>
                <a:sym typeface="+mn-ea"/>
              </a:endParaRPr>
            </a:p>
          </p:txBody>
        </p:sp>
        <p:sp>
          <p:nvSpPr>
            <p:cNvPr id="10" name="矩形 9"/>
            <p:cNvSpPr/>
            <p:nvPr>
              <p:custDataLst>
                <p:tags r:id="rId2"/>
              </p:custDataLst>
            </p:nvPr>
          </p:nvSpPr>
          <p:spPr>
            <a:xfrm>
              <a:off x="4941" y="5111"/>
              <a:ext cx="13621" cy="2340"/>
            </a:xfrm>
            <a:prstGeom prst="rect">
              <a:avLst/>
            </a:prstGeom>
            <a:solidFill>
              <a:srgbClr val="E7E6E6"/>
            </a:solidFill>
            <a:ln>
              <a:noFill/>
            </a:ln>
          </p:spPr>
          <p:style>
            <a:lnRef idx="2">
              <a:srgbClr val="3D4D73">
                <a:shade val="50000"/>
              </a:srgbClr>
            </a:lnRef>
            <a:fillRef idx="1">
              <a:srgbClr val="3D4D73"/>
            </a:fillRef>
            <a:effectRef idx="0">
              <a:srgbClr val="3D4D73"/>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9" name="矩形 18"/>
            <p:cNvSpPr/>
            <p:nvPr>
              <p:custDataLst>
                <p:tags r:id="rId3"/>
              </p:custDataLst>
            </p:nvPr>
          </p:nvSpPr>
          <p:spPr>
            <a:xfrm>
              <a:off x="4940" y="7451"/>
              <a:ext cx="13622" cy="3441"/>
            </a:xfrm>
            <a:prstGeom prst="rect">
              <a:avLst/>
            </a:prstGeom>
            <a:solidFill>
              <a:srgbClr val="E7E6E6"/>
            </a:solidFill>
            <a:ln>
              <a:noFill/>
            </a:ln>
          </p:spPr>
          <p:style>
            <a:lnRef idx="2">
              <a:srgbClr val="3D4D73">
                <a:shade val="50000"/>
              </a:srgbClr>
            </a:lnRef>
            <a:fillRef idx="1">
              <a:srgbClr val="3D4D73"/>
            </a:fillRef>
            <a:effectRef idx="0">
              <a:srgbClr val="3D4D73"/>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30" name="TextBox 16"/>
            <p:cNvSpPr txBox="1"/>
            <p:nvPr>
              <p:custDataLst>
                <p:tags r:id="rId4"/>
              </p:custDataLst>
            </p:nvPr>
          </p:nvSpPr>
          <p:spPr>
            <a:xfrm>
              <a:off x="2345" y="6703"/>
              <a:ext cx="1832" cy="918"/>
            </a:xfrm>
            <a:prstGeom prst="rect">
              <a:avLst/>
            </a:prstGeom>
            <a:noFill/>
          </p:spPr>
          <p:txBody>
            <a:bodyPr wrap="square" lIns="0" tIns="0" rIns="0" bIns="0" rtlCol="0">
              <a:spAutoFit/>
            </a:bodyPr>
            <a:lstStyle/>
            <a:p>
              <a:pPr marL="0" marR="0" lvl="0" indent="0" algn="l" defTabSz="914400" rtl="0" eaLnBrk="1" fontAlgn="auto" latinLnBrk="0" hangingPunct="1">
                <a:lnSpc>
                  <a:spcPct val="130000"/>
                </a:lnSpc>
                <a:spcBef>
                  <a:spcPts val="0"/>
                </a:spcBef>
                <a:spcAft>
                  <a:spcPts val="600"/>
                </a:spcAft>
                <a:buClrTx/>
                <a:buSzTx/>
                <a:buFontTx/>
                <a:buNone/>
                <a:defRPr/>
              </a:pPr>
              <a:r>
                <a:rPr kumimoji="0" lang="zh-CN" altLang="en-US" sz="1600" b="1" i="0" u="none" strike="noStrike" kern="1200" cap="none" spc="150" normalizeH="0" noProof="0" dirty="0">
                  <a:ln>
                    <a:noFill/>
                  </a:ln>
                  <a:solidFill>
                    <a:prstClr val="white">
                      <a:lumMod val="95000"/>
                    </a:prstClr>
                  </a:solidFill>
                  <a:effectLst/>
                  <a:uLnTx/>
                  <a:uFillTx/>
                  <a:latin typeface="Arial" panose="020B0604020202020204" pitchFamily="34" charset="0"/>
                  <a:ea typeface="微软雅黑" panose="020B0503020204020204" charset="-122"/>
                  <a:cs typeface="Open Sans Light" panose="020B0306030504020204" pitchFamily="34" charset="0"/>
                </a:rPr>
                <a:t>属于技术服务合同</a:t>
              </a:r>
            </a:p>
          </p:txBody>
        </p:sp>
        <p:sp>
          <p:nvSpPr>
            <p:cNvPr id="32" name="Shape 1409"/>
            <p:cNvSpPr/>
            <p:nvPr>
              <p:custDataLst>
                <p:tags r:id="rId5"/>
              </p:custDataLst>
            </p:nvPr>
          </p:nvSpPr>
          <p:spPr>
            <a:xfrm>
              <a:off x="5500" y="5112"/>
              <a:ext cx="13061" cy="5779"/>
            </a:xfrm>
            <a:prstGeom prst="rect">
              <a:avLst/>
            </a:prstGeom>
            <a:ln w="12700">
              <a:miter lim="400000"/>
            </a:ln>
          </p:spPr>
          <p:txBody>
            <a:bodyPr lIns="25400" tIns="25400" rIns="25400" bIns="25400"/>
            <a:lstStyle>
              <a:lvl1pPr algn="l">
                <a:spcBef>
                  <a:spcPts val="2000"/>
                </a:spcBef>
                <a:defRPr sz="2000">
                  <a:solidFill>
                    <a:srgbClr val="53585F"/>
                  </a:solidFill>
                  <a:latin typeface="Aller Light"/>
                  <a:ea typeface="Aller Light"/>
                  <a:cs typeface="Aller Light"/>
                  <a:sym typeface="Aller Light"/>
                </a:defRPr>
              </a:lvl1pPr>
            </a:lstStyle>
            <a:p>
              <a:pPr marL="285750" marR="0" lvl="0" indent="-285750" algn="l" defTabSz="914400" rtl="0" fontAlgn="auto">
                <a:lnSpc>
                  <a:spcPct val="100000"/>
                </a:lnSpc>
                <a:spcBef>
                  <a:spcPts val="0"/>
                </a:spcBef>
                <a:spcAft>
                  <a:spcPts val="600"/>
                </a:spcAft>
                <a:buClrTx/>
                <a:buSzTx/>
                <a:buFont typeface="Wingdings" panose="05000000000000000000" pitchFamily="2" charset="2"/>
                <a:buChar char="l"/>
                <a:defRPr/>
              </a:pPr>
              <a:r>
                <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rPr>
                <a:t>（一）产品设计服务，包括关键零部件、国产化配套件、专用工模量具及工装设计和具有特殊技术要求的非标准设备的设计，以及其他改进产品结构的设计；</a:t>
              </a:r>
            </a:p>
            <a:p>
              <a:pPr marL="285750" marR="0" lvl="0" indent="-285750" algn="l" defTabSz="914400" rtl="0" fontAlgn="auto">
                <a:lnSpc>
                  <a:spcPct val="100000"/>
                </a:lnSpc>
                <a:spcBef>
                  <a:spcPts val="0"/>
                </a:spcBef>
                <a:spcAft>
                  <a:spcPts val="600"/>
                </a:spcAft>
                <a:buClrTx/>
                <a:buSzTx/>
                <a:buFont typeface="Wingdings" panose="05000000000000000000" pitchFamily="2" charset="2"/>
                <a:buChar char="l"/>
                <a:defRPr/>
              </a:pPr>
              <a:r>
                <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rPr>
                <a:t>（二）工艺服务，包括有特殊技术要求的工艺编制、新产品试制中的上艺技术指导，以及其他工艺流程的改进设计；</a:t>
              </a:r>
            </a:p>
            <a:p>
              <a:pPr marL="285750" marR="0" lvl="0" indent="-285750" algn="l" defTabSz="914400" rtl="0" fontAlgn="auto">
                <a:lnSpc>
                  <a:spcPct val="100000"/>
                </a:lnSpc>
                <a:spcBef>
                  <a:spcPts val="0"/>
                </a:spcBef>
                <a:spcAft>
                  <a:spcPts val="600"/>
                </a:spcAft>
                <a:buClrTx/>
                <a:buSzTx/>
                <a:buFont typeface="Wingdings" panose="05000000000000000000" pitchFamily="2" charset="2"/>
                <a:buChar char="l"/>
                <a:defRPr/>
              </a:pPr>
              <a:r>
                <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rPr>
                <a:t>（三）测试分析服务，包括有特殊技术要求的技术成果测试分析，新产品、新材料、植物新品种性能的测试分析，以及其他非标准化的测试分析；</a:t>
              </a:r>
            </a:p>
            <a:p>
              <a:pPr marL="285750" marR="0" lvl="0" indent="-285750" algn="l" defTabSz="914400" rtl="0" fontAlgn="auto">
                <a:lnSpc>
                  <a:spcPct val="100000"/>
                </a:lnSpc>
                <a:spcBef>
                  <a:spcPts val="0"/>
                </a:spcBef>
                <a:spcAft>
                  <a:spcPts val="600"/>
                </a:spcAft>
                <a:buClrTx/>
                <a:buSzTx/>
                <a:buFont typeface="Wingdings" panose="05000000000000000000" pitchFamily="2" charset="2"/>
                <a:buChar char="l"/>
                <a:defRPr/>
              </a:pPr>
              <a:r>
                <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rPr>
                <a:t>（四）计算机技术应用服务，包括计算机硬件、软件、嵌入式系统、计算机网络技术的应用服务，计算机辅助设计系统(CAD)和计算机集成制造系统(CIMS)的推广、应用和技术指导等；</a:t>
              </a:r>
            </a:p>
            <a:p>
              <a:pPr marL="285750" marR="0" lvl="0" indent="-285750" algn="l" defTabSz="914400" rtl="0" fontAlgn="auto">
                <a:lnSpc>
                  <a:spcPct val="100000"/>
                </a:lnSpc>
                <a:spcBef>
                  <a:spcPts val="0"/>
                </a:spcBef>
                <a:spcAft>
                  <a:spcPts val="600"/>
                </a:spcAft>
                <a:buClrTx/>
                <a:buSzTx/>
                <a:buFont typeface="Wingdings" panose="05000000000000000000" pitchFamily="2" charset="2"/>
                <a:buChar char="l"/>
                <a:defRPr/>
              </a:pPr>
              <a:r>
                <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rPr>
                <a:t>（五）新型或者复杂生产线的调试及技术指导；</a:t>
              </a:r>
            </a:p>
            <a:p>
              <a:pPr marL="285750" marR="0" lvl="0" indent="-285750" algn="l" defTabSz="914400" rtl="0" fontAlgn="auto">
                <a:lnSpc>
                  <a:spcPct val="100000"/>
                </a:lnSpc>
                <a:spcBef>
                  <a:spcPts val="0"/>
                </a:spcBef>
                <a:spcAft>
                  <a:spcPts val="600"/>
                </a:spcAft>
                <a:buClrTx/>
                <a:buSzTx/>
                <a:buFont typeface="Wingdings" panose="05000000000000000000" pitchFamily="2" charset="2"/>
                <a:buChar char="l"/>
                <a:defRPr/>
              </a:pPr>
              <a:r>
                <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rPr>
                <a:t>（六）特定技术项目的信息加工、分析和检索；</a:t>
              </a:r>
            </a:p>
            <a:p>
              <a:pPr marL="285750" marR="0" lvl="0" indent="-285750" algn="l" defTabSz="914400" rtl="0" fontAlgn="auto">
                <a:lnSpc>
                  <a:spcPct val="100000"/>
                </a:lnSpc>
                <a:spcBef>
                  <a:spcPts val="0"/>
                </a:spcBef>
                <a:spcAft>
                  <a:spcPts val="600"/>
                </a:spcAft>
                <a:buClrTx/>
                <a:buSzTx/>
                <a:buFont typeface="Wingdings" panose="05000000000000000000" pitchFamily="2" charset="2"/>
                <a:buChar char="l"/>
                <a:defRPr/>
              </a:pPr>
              <a:r>
                <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rPr>
                <a:t>（七）农业的产前、产中、产后技术服务，包括为技术成果推广，以及为提高农业产量、品质、发展新品种、降低消耗、提高经济效益和社会效益的有关技术服务；</a:t>
              </a:r>
            </a:p>
            <a:p>
              <a:pPr marL="285750" marR="0" lvl="0" indent="-285750" algn="l" defTabSz="914400" rtl="0" fontAlgn="auto">
                <a:lnSpc>
                  <a:spcPct val="100000"/>
                </a:lnSpc>
                <a:spcBef>
                  <a:spcPts val="0"/>
                </a:spcBef>
                <a:spcAft>
                  <a:spcPts val="600"/>
                </a:spcAft>
                <a:buClrTx/>
                <a:buSzTx/>
                <a:buFont typeface="Wingdings" panose="05000000000000000000" pitchFamily="2" charset="2"/>
                <a:buChar char="l"/>
                <a:defRPr/>
              </a:pPr>
              <a:r>
                <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rPr>
                <a:t>（八）为特殊产品技术标准的制订；</a:t>
              </a:r>
            </a:p>
            <a:p>
              <a:pPr marL="285750" marR="0" lvl="0" indent="-285750" algn="l" defTabSz="914400" rtl="0" fontAlgn="auto">
                <a:lnSpc>
                  <a:spcPct val="100000"/>
                </a:lnSpc>
                <a:spcBef>
                  <a:spcPts val="0"/>
                </a:spcBef>
                <a:spcAft>
                  <a:spcPts val="600"/>
                </a:spcAft>
                <a:buClrTx/>
                <a:buSzTx/>
                <a:buFont typeface="Wingdings" panose="05000000000000000000" pitchFamily="2" charset="2"/>
                <a:buChar char="l"/>
                <a:defRPr/>
              </a:pPr>
              <a:r>
                <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rPr>
                <a:t>（九）对动植物细胞植入特定基因、进行基因重组；</a:t>
              </a:r>
            </a:p>
            <a:p>
              <a:pPr marL="285750" marR="0" lvl="0" indent="-285750" algn="l" defTabSz="914400" rtl="0" fontAlgn="auto">
                <a:lnSpc>
                  <a:spcPct val="100000"/>
                </a:lnSpc>
                <a:spcBef>
                  <a:spcPts val="0"/>
                </a:spcBef>
                <a:spcAft>
                  <a:spcPts val="600"/>
                </a:spcAft>
                <a:buClrTx/>
                <a:buSzTx/>
                <a:buFont typeface="Wingdings" panose="05000000000000000000" pitchFamily="2" charset="2"/>
                <a:buChar char="l"/>
                <a:defRPr/>
              </a:pPr>
              <a:r>
                <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rPr>
                <a:t>（十）对重大事故进行定性定量技术分析；</a:t>
              </a:r>
            </a:p>
            <a:p>
              <a:pPr marL="285750" marR="0" lvl="0" indent="-285750" algn="l" defTabSz="914400" rtl="0" fontAlgn="auto">
                <a:lnSpc>
                  <a:spcPct val="100000"/>
                </a:lnSpc>
                <a:spcBef>
                  <a:spcPts val="0"/>
                </a:spcBef>
                <a:spcAft>
                  <a:spcPts val="600"/>
                </a:spcAft>
                <a:buClrTx/>
                <a:buSzTx/>
                <a:buFont typeface="Wingdings" panose="05000000000000000000" pitchFamily="2" charset="2"/>
                <a:buChar char="l"/>
                <a:defRPr/>
              </a:pPr>
              <a:r>
                <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rPr>
                <a:t>（十一）为重大科技成果进行定性定量技术鉴定或者评价。</a:t>
              </a:r>
            </a:p>
            <a:p>
              <a:pPr marR="0" lvl="0" indent="0" algn="l" defTabSz="914400" rtl="0" fontAlgn="auto">
                <a:lnSpc>
                  <a:spcPct val="100000"/>
                </a:lnSpc>
                <a:spcBef>
                  <a:spcPts val="0"/>
                </a:spcBef>
                <a:spcAft>
                  <a:spcPts val="600"/>
                </a:spcAft>
                <a:buClrTx/>
                <a:buSzTx/>
                <a:buFont typeface="Wingdings" panose="05000000000000000000" pitchFamily="2" charset="2"/>
                <a:buNone/>
                <a:defRPr/>
              </a:pPr>
              <a:r>
                <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rPr>
                <a:t>前款各项属于当事人一般日常经营业务范围的，不应认定为技术服务合同。</a:t>
              </a:r>
            </a:p>
          </p:txBody>
        </p:sp>
        <p:sp>
          <p:nvSpPr>
            <p:cNvPr id="36" name="文本框 35"/>
            <p:cNvSpPr txBox="1"/>
            <p:nvPr>
              <p:custDataLst>
                <p:tags r:id="rId6"/>
              </p:custDataLst>
            </p:nvPr>
          </p:nvSpPr>
          <p:spPr>
            <a:xfrm>
              <a:off x="890" y="6610"/>
              <a:ext cx="1266" cy="1103"/>
            </a:xfrm>
            <a:prstGeom prst="rect">
              <a:avLst/>
            </a:prstGeom>
            <a:noFill/>
          </p:spPr>
          <p:txBody>
            <a:bodyPr wrap="square" rtlCol="0">
              <a:spAutoFit/>
            </a:bodyPr>
            <a:lstStyle/>
            <a:p>
              <a:r>
                <a:rPr lang="en-US" altLang="zh-CN" sz="4400" b="1">
                  <a:solidFill>
                    <a:sysClr val="window" lastClr="FFFFFF">
                      <a:lumMod val="95000"/>
                    </a:sysClr>
                  </a:solidFill>
                  <a:latin typeface="Arial" panose="020B0604020202020204" pitchFamily="34" charset="0"/>
                  <a:ea typeface="微软雅黑" panose="020B0503020204020204" charset="-122"/>
                </a:rPr>
                <a:t>02</a:t>
              </a:r>
            </a:p>
          </p:txBody>
        </p:sp>
        <p:sp>
          <p:nvSpPr>
            <p:cNvPr id="38" name="等腰三角形 37"/>
            <p:cNvSpPr/>
            <p:nvPr>
              <p:custDataLst>
                <p:tags r:id="rId7"/>
              </p:custDataLst>
            </p:nvPr>
          </p:nvSpPr>
          <p:spPr>
            <a:xfrm rot="5400000">
              <a:off x="4833" y="7728"/>
              <a:ext cx="535" cy="321"/>
            </a:xfrm>
            <a:prstGeom prst="triangle">
              <a:avLst/>
            </a:prstGeom>
            <a:ln>
              <a:noFill/>
            </a:ln>
          </p:spPr>
          <p:style>
            <a:lnRef idx="2">
              <a:srgbClr val="3D4D73">
                <a:shade val="50000"/>
              </a:srgbClr>
            </a:lnRef>
            <a:fillRef idx="1">
              <a:srgbClr val="3D4D73"/>
            </a:fillRef>
            <a:effectRef idx="0">
              <a:srgbClr val="3D4D73"/>
            </a:effectRef>
            <a:fontRef idx="minor">
              <a:sysClr val="window" lastClr="FFFFFF"/>
            </a:fontRef>
          </p:style>
          <p:txBody>
            <a:bodyPr rtlCol="0" anchor="ctr"/>
            <a:lstStyle/>
            <a:p>
              <a:pPr algn="ctr"/>
              <a:endParaRPr lang="zh-CN" altLang="en-US"/>
            </a:p>
          </p:txBody>
        </p:sp>
      </p:grpSp>
    </p:spTree>
    <p:extLst>
      <p:ext uri="{BB962C8B-B14F-4D97-AF65-F5344CB8AC3E}">
        <p14:creationId xmlns:p14="http://schemas.microsoft.com/office/powerpoint/2010/main" val="7110709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p:nvPr/>
        </p:nvSpPr>
        <p:spPr>
          <a:xfrm>
            <a:off x="1045210" y="1727200"/>
            <a:ext cx="9067165" cy="890270"/>
          </a:xfrm>
          <a:prstGeom prst="rect">
            <a:avLst/>
          </a:prstGeom>
          <a:noFill/>
        </p:spPr>
        <p:txBody>
          <a:bodyPr wrap="square" rtlCol="0">
            <a:spAutoFit/>
          </a:bodyPr>
          <a:lstStyle/>
          <a:p>
            <a:pPr indent="0" algn="l">
              <a:lnSpc>
                <a:spcPct val="130000"/>
              </a:lnSpc>
              <a:buFont typeface="Arial" panose="020B0604020202020204" pitchFamily="34" charset="0"/>
              <a:buNone/>
            </a:pPr>
            <a:r>
              <a:rPr lang="zh-CN" altLang="en-US" sz="1400" b="1" dirty="0">
                <a:solidFill>
                  <a:schemeClr val="tx1">
                    <a:lumMod val="50000"/>
                    <a:lumOff val="50000"/>
                  </a:schemeClr>
                </a:solidFill>
                <a:latin typeface="Bebas" pitchFamily="2" charset="0"/>
                <a:ea typeface="微软雅黑" panose="020B0503020204020204" charset="-122"/>
                <a:sym typeface="Bebas" pitchFamily="2" charset="0"/>
              </a:rPr>
              <a:t>技术咨询合同</a:t>
            </a:r>
            <a:r>
              <a:rPr lang="zh-CN" altLang="en-US" sz="1400" dirty="0">
                <a:solidFill>
                  <a:schemeClr val="tx1">
                    <a:lumMod val="50000"/>
                    <a:lumOff val="50000"/>
                  </a:schemeClr>
                </a:solidFill>
                <a:latin typeface="Bebas" pitchFamily="2" charset="0"/>
                <a:ea typeface="微软雅黑" panose="020B0503020204020204" charset="-122"/>
                <a:sym typeface="Bebas" pitchFamily="2" charset="0"/>
              </a:rPr>
              <a:t>：是一方当事人(受托方)；为另一方(委托方)就特定技术项目提供可行性论证、技术预测、专题技术调查、分析计价所订立的合同。</a:t>
            </a:r>
            <a:endParaRPr lang="zh-CN" altLang="en-US" sz="1200" dirty="0">
              <a:solidFill>
                <a:schemeClr val="tx1">
                  <a:lumMod val="50000"/>
                  <a:lumOff val="50000"/>
                </a:schemeClr>
              </a:solidFill>
              <a:latin typeface="Bebas" pitchFamily="2" charset="0"/>
              <a:ea typeface="微软雅黑" panose="020B0503020204020204" charset="-122"/>
              <a:sym typeface="Bebas" pitchFamily="2" charset="0"/>
            </a:endParaRPr>
          </a:p>
          <a:p>
            <a:pPr indent="0" algn="l">
              <a:lnSpc>
                <a:spcPct val="130000"/>
              </a:lnSpc>
              <a:buFont typeface="Arial" panose="020B0604020202020204" pitchFamily="34" charset="0"/>
              <a:buNone/>
            </a:pPr>
            <a:endParaRPr lang="zh-CN" altLang="en-US" sz="1200" dirty="0">
              <a:solidFill>
                <a:schemeClr val="tx1">
                  <a:lumMod val="50000"/>
                  <a:lumOff val="50000"/>
                </a:schemeClr>
              </a:solidFill>
              <a:latin typeface="Bebas" pitchFamily="2" charset="0"/>
              <a:ea typeface="微软雅黑" panose="020B0503020204020204" charset="-122"/>
              <a:sym typeface="Bebas" pitchFamily="2" charset="0"/>
            </a:endParaRPr>
          </a:p>
        </p:txBody>
      </p:sp>
      <p:cxnSp>
        <p:nvCxnSpPr>
          <p:cNvPr id="20" name="直接连接符 19"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圆角矩形 20"/>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1205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五</a:t>
            </a:r>
          </a:p>
        </p:txBody>
      </p:sp>
      <p:cxnSp>
        <p:nvCxnSpPr>
          <p:cNvPr id="25" name="直接连接符 24"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文本框 4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406490" y="249845"/>
            <a:ext cx="1620957" cy="523220"/>
          </a:xfrm>
          <a:prstGeom prst="rect">
            <a:avLst/>
          </a:prstGeom>
          <a:noFill/>
        </p:spPr>
        <p:txBody>
          <a:bodyPr wrap="none" rtlCol="0">
            <a:spAutoFit/>
          </a:bodyPr>
          <a:lstStyle/>
          <a:p>
            <a:r>
              <a:rPr lang="zh-CN" altLang="en-US" sz="2800" b="1" dirty="0">
                <a:solidFill>
                  <a:srgbClr val="124062"/>
                </a:solidFill>
                <a:latin typeface="Arial Black" panose="020B0A04020102020204" pitchFamily="34" charset="0"/>
                <a:ea typeface="创艺简细圆" pitchFamily="2" charset="-122"/>
                <a:cs typeface="Kartika" panose="02020503030404060203" pitchFamily="18" charset="0"/>
              </a:rPr>
              <a:t>技术合同</a:t>
            </a:r>
          </a:p>
        </p:txBody>
      </p:sp>
      <p:grpSp>
        <p:nvGrpSpPr>
          <p:cNvPr id="29" name="组合 28"/>
          <p:cNvGrpSpPr/>
          <p:nvPr/>
        </p:nvGrpSpPr>
        <p:grpSpPr>
          <a:xfrm>
            <a:off x="339090" y="3155775"/>
            <a:ext cx="11244580" cy="1469399"/>
            <a:chOff x="831" y="2793"/>
            <a:chExt cx="17708" cy="2109"/>
          </a:xfrm>
        </p:grpSpPr>
        <p:sp>
          <p:nvSpPr>
            <p:cNvPr id="5" name="矩形 4"/>
            <p:cNvSpPr/>
            <p:nvPr>
              <p:custDataLst>
                <p:tags r:id="rId1"/>
              </p:custDataLst>
            </p:nvPr>
          </p:nvSpPr>
          <p:spPr>
            <a:xfrm>
              <a:off x="831" y="2793"/>
              <a:ext cx="4110" cy="2109"/>
            </a:xfrm>
            <a:prstGeom prst="rect">
              <a:avLst/>
            </a:prstGeom>
            <a:ln>
              <a:noFill/>
            </a:ln>
          </p:spPr>
          <p:style>
            <a:lnRef idx="2">
              <a:srgbClr val="3D4D73">
                <a:shade val="50000"/>
              </a:srgbClr>
            </a:lnRef>
            <a:fillRef idx="1">
              <a:srgbClr val="3D4D73"/>
            </a:fillRef>
            <a:effectRef idx="0">
              <a:srgbClr val="3D4D73"/>
            </a:effectRef>
            <a:fontRef idx="minor">
              <a:sysClr val="window" lastClr="FFFFFF"/>
            </a:fontRef>
          </p:style>
          <p:txBody>
            <a:bodyPr vertOverflow="overflow" horzOverflow="overflow" vert="horz" wrap="square" numCol="1" spcCol="0" rtlCol="0" fromWordArt="0" anchor="ctr" anchorCtr="0" forceAA="0" compatLnSpc="1">
              <a:noAutofit/>
            </a:bodyPr>
            <a:lstStyle/>
            <a:p>
              <a:pPr lvl="0" algn="ctr">
                <a:spcBef>
                  <a:spcPts val="0"/>
                </a:spcBef>
                <a:spcAft>
                  <a:spcPts val="0"/>
                </a:spcAft>
                <a:buClrTx/>
                <a:buSzTx/>
                <a:buFontTx/>
                <a:defRPr/>
              </a:pPr>
              <a:endParaRPr lang="zh-CN" altLang="en-US" noProof="0">
                <a:ln>
                  <a:noFill/>
                </a:ln>
                <a:solidFill>
                  <a:prstClr val="white"/>
                </a:solidFill>
                <a:effectLst/>
                <a:uLnTx/>
                <a:uFillTx/>
                <a:latin typeface="等线" panose="02010600030101010101" charset="-122"/>
                <a:ea typeface="等线" panose="02010600030101010101" charset="-122"/>
                <a:sym typeface="+mn-ea"/>
              </a:endParaRPr>
            </a:p>
          </p:txBody>
        </p:sp>
        <p:sp>
          <p:nvSpPr>
            <p:cNvPr id="15" name="矩形 14"/>
            <p:cNvSpPr/>
            <p:nvPr>
              <p:custDataLst>
                <p:tags r:id="rId2"/>
              </p:custDataLst>
            </p:nvPr>
          </p:nvSpPr>
          <p:spPr>
            <a:xfrm>
              <a:off x="5099" y="2793"/>
              <a:ext cx="13440" cy="2109"/>
            </a:xfrm>
            <a:prstGeom prst="rect">
              <a:avLst/>
            </a:prstGeom>
            <a:solidFill>
              <a:srgbClr val="E7E6E6"/>
            </a:solidFill>
            <a:ln>
              <a:noFill/>
            </a:ln>
          </p:spPr>
          <p:style>
            <a:lnRef idx="2">
              <a:srgbClr val="3D4D73">
                <a:shade val="50000"/>
              </a:srgbClr>
            </a:lnRef>
            <a:fillRef idx="1">
              <a:srgbClr val="3D4D73"/>
            </a:fillRef>
            <a:effectRef idx="0">
              <a:srgbClr val="3D4D73"/>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TextBox 16"/>
            <p:cNvSpPr txBox="1"/>
            <p:nvPr>
              <p:custDataLst>
                <p:tags r:id="rId3"/>
              </p:custDataLst>
            </p:nvPr>
          </p:nvSpPr>
          <p:spPr>
            <a:xfrm>
              <a:off x="2441" y="3324"/>
              <a:ext cx="2108" cy="918"/>
            </a:xfrm>
            <a:prstGeom prst="rect">
              <a:avLst/>
            </a:prstGeom>
            <a:noFill/>
          </p:spPr>
          <p:txBody>
            <a:bodyPr wrap="square" lIns="0" tIns="0" rIns="0" bIns="0" rtlCol="0">
              <a:spAutoFit/>
            </a:bodyPr>
            <a:lstStyle/>
            <a:p>
              <a:pPr marL="0" marR="0" lvl="0" indent="0" algn="l" defTabSz="914400" rtl="0" eaLnBrk="1" fontAlgn="auto" latinLnBrk="0" hangingPunct="1">
                <a:lnSpc>
                  <a:spcPct val="130000"/>
                </a:lnSpc>
                <a:spcBef>
                  <a:spcPts val="0"/>
                </a:spcBef>
                <a:spcAft>
                  <a:spcPts val="600"/>
                </a:spcAft>
                <a:buClrTx/>
                <a:buSzTx/>
                <a:buFontTx/>
                <a:buNone/>
                <a:defRPr/>
              </a:pPr>
              <a:r>
                <a:rPr kumimoji="0" lang="zh-CN" altLang="en-US" sz="1600" b="1" i="0" u="none" strike="noStrike" kern="1200" cap="none" spc="150" normalizeH="0" noProof="0" dirty="0">
                  <a:ln>
                    <a:noFill/>
                  </a:ln>
                  <a:solidFill>
                    <a:prstClr val="white">
                      <a:lumMod val="95000"/>
                    </a:prstClr>
                  </a:solidFill>
                  <a:effectLst/>
                  <a:uLnTx/>
                  <a:uFillTx/>
                  <a:latin typeface="Arial" panose="020B0604020202020204" pitchFamily="34" charset="0"/>
                  <a:ea typeface="微软雅黑" panose="020B0503020204020204" charset="-122"/>
                  <a:cs typeface="Open Sans Light" panose="020B0306030504020204" pitchFamily="34" charset="0"/>
                </a:rPr>
                <a:t>技术咨询合同的认定条件</a:t>
              </a:r>
            </a:p>
          </p:txBody>
        </p:sp>
        <p:sp>
          <p:nvSpPr>
            <p:cNvPr id="33" name="Shape 1409"/>
            <p:cNvSpPr/>
            <p:nvPr>
              <p:custDataLst>
                <p:tags r:id="rId4"/>
              </p:custDataLst>
            </p:nvPr>
          </p:nvSpPr>
          <p:spPr>
            <a:xfrm>
              <a:off x="5500" y="3075"/>
              <a:ext cx="12321" cy="1595"/>
            </a:xfrm>
            <a:prstGeom prst="rect">
              <a:avLst/>
            </a:prstGeom>
            <a:ln w="12700">
              <a:miter lim="400000"/>
            </a:ln>
          </p:spPr>
          <p:txBody>
            <a:bodyPr lIns="25400" tIns="25400" rIns="25400" bIns="25400"/>
            <a:lstStyle>
              <a:lvl1pPr algn="l">
                <a:spcBef>
                  <a:spcPts val="2000"/>
                </a:spcBef>
                <a:defRPr sz="2000">
                  <a:solidFill>
                    <a:srgbClr val="53585F"/>
                  </a:solidFill>
                  <a:latin typeface="Aller Light"/>
                  <a:ea typeface="Aller Light"/>
                  <a:cs typeface="Aller Light"/>
                  <a:sym typeface="Aller Light"/>
                </a:defRPr>
              </a:lvl1pPr>
            </a:lstStyle>
            <a:p>
              <a:pPr marL="285750" marR="0" lvl="0" indent="-285750" algn="l" defTabSz="914400" rtl="0" fontAlgn="auto">
                <a:lnSpc>
                  <a:spcPct val="150000"/>
                </a:lnSpc>
                <a:spcBef>
                  <a:spcPts val="0"/>
                </a:spcBef>
                <a:spcAft>
                  <a:spcPts val="0"/>
                </a:spcAft>
                <a:buClrTx/>
                <a:buSzTx/>
                <a:buFont typeface="Wingdings" panose="05000000000000000000" pitchFamily="2" charset="2"/>
                <a:buChar char="l"/>
                <a:defRPr/>
              </a:pPr>
              <a:r>
                <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rPr>
                <a:t>（一）合同标的为特定技术项目的咨询课题；</a:t>
              </a:r>
            </a:p>
            <a:p>
              <a:pPr marL="285750" marR="0" lvl="0" indent="-285750" algn="l" defTabSz="914400" rtl="0" fontAlgn="auto">
                <a:lnSpc>
                  <a:spcPct val="150000"/>
                </a:lnSpc>
                <a:spcBef>
                  <a:spcPts val="0"/>
                </a:spcBef>
                <a:spcAft>
                  <a:spcPts val="0"/>
                </a:spcAft>
                <a:buClrTx/>
                <a:buSzTx/>
                <a:buFont typeface="Wingdings" panose="05000000000000000000" pitchFamily="2" charset="2"/>
                <a:buChar char="l"/>
                <a:defRPr/>
              </a:pPr>
              <a:r>
                <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rPr>
                <a:t>（二）咨询方式为运用科学知识和技术手段进行的分析、论证、评价和预测；</a:t>
              </a:r>
            </a:p>
            <a:p>
              <a:pPr marL="285750" marR="0" lvl="0" indent="-285750" algn="l" defTabSz="914400" rtl="0" fontAlgn="auto">
                <a:lnSpc>
                  <a:spcPct val="150000"/>
                </a:lnSpc>
                <a:spcBef>
                  <a:spcPts val="0"/>
                </a:spcBef>
                <a:spcAft>
                  <a:spcPts val="0"/>
                </a:spcAft>
                <a:buClrTx/>
                <a:buSzTx/>
                <a:buFont typeface="Wingdings" panose="05000000000000000000" pitchFamily="2" charset="2"/>
                <a:buChar char="l"/>
                <a:defRPr/>
              </a:pPr>
              <a:r>
                <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rPr>
                <a:t>（三）工作成果是为委托方提供科技咨询报告和意见。</a:t>
              </a:r>
            </a:p>
          </p:txBody>
        </p:sp>
        <p:sp>
          <p:nvSpPr>
            <p:cNvPr id="11" name="文本框 10"/>
            <p:cNvSpPr txBox="1"/>
            <p:nvPr>
              <p:custDataLst>
                <p:tags r:id="rId5"/>
              </p:custDataLst>
            </p:nvPr>
          </p:nvSpPr>
          <p:spPr>
            <a:xfrm>
              <a:off x="891" y="3232"/>
              <a:ext cx="1266" cy="1103"/>
            </a:xfrm>
            <a:prstGeom prst="rect">
              <a:avLst/>
            </a:prstGeom>
            <a:noFill/>
          </p:spPr>
          <p:txBody>
            <a:bodyPr wrap="square" rtlCol="0">
              <a:spAutoFit/>
            </a:bodyPr>
            <a:lstStyle/>
            <a:p>
              <a:r>
                <a:rPr lang="en-US" altLang="zh-CN" sz="4400" b="1" dirty="0">
                  <a:solidFill>
                    <a:sysClr val="window" lastClr="FFFFFF">
                      <a:lumMod val="95000"/>
                    </a:sysClr>
                  </a:solidFill>
                  <a:latin typeface="Arial" panose="020B0604020202020204" pitchFamily="34" charset="0"/>
                  <a:ea typeface="微软雅黑" panose="020B0503020204020204" charset="-122"/>
                </a:rPr>
                <a:t>01</a:t>
              </a:r>
            </a:p>
          </p:txBody>
        </p:sp>
        <p:sp>
          <p:nvSpPr>
            <p:cNvPr id="17" name="等腰三角形 16"/>
            <p:cNvSpPr/>
            <p:nvPr>
              <p:custDataLst>
                <p:tags r:id="rId6"/>
              </p:custDataLst>
            </p:nvPr>
          </p:nvSpPr>
          <p:spPr>
            <a:xfrm rot="5400000">
              <a:off x="4834" y="4242"/>
              <a:ext cx="535" cy="321"/>
            </a:xfrm>
            <a:prstGeom prst="triangle">
              <a:avLst/>
            </a:prstGeom>
            <a:ln>
              <a:noFill/>
            </a:ln>
          </p:spPr>
          <p:style>
            <a:lnRef idx="2">
              <a:srgbClr val="3D4D73">
                <a:shade val="50000"/>
              </a:srgbClr>
            </a:lnRef>
            <a:fillRef idx="1">
              <a:srgbClr val="3D4D73"/>
            </a:fillRef>
            <a:effectRef idx="0">
              <a:srgbClr val="3D4D73"/>
            </a:effectRef>
            <a:fontRef idx="minor">
              <a:sysClr val="window" lastClr="FFFFFF"/>
            </a:fontRef>
          </p:style>
          <p:txBody>
            <a:bodyPr rtlCol="0" anchor="ctr"/>
            <a:lstStyle/>
            <a:p>
              <a:pPr algn="ctr"/>
              <a:endParaRPr lang="zh-CN" altLang="en-US"/>
            </a:p>
          </p:txBody>
        </p:sp>
      </p:grpSp>
    </p:spTree>
    <p:extLst>
      <p:ext uri="{BB962C8B-B14F-4D97-AF65-F5344CB8AC3E}">
        <p14:creationId xmlns:p14="http://schemas.microsoft.com/office/powerpoint/2010/main" val="383654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linds(horizontal)">
                                      <p:cBhvr>
                                        <p:cTn id="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接连接符 19"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圆角矩形 20"/>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1205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五</a:t>
            </a:r>
          </a:p>
        </p:txBody>
      </p:sp>
      <p:cxnSp>
        <p:nvCxnSpPr>
          <p:cNvPr id="25" name="直接连接符 24"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文本框 4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406490" y="249845"/>
            <a:ext cx="1620957" cy="523220"/>
          </a:xfrm>
          <a:prstGeom prst="rect">
            <a:avLst/>
          </a:prstGeom>
          <a:noFill/>
        </p:spPr>
        <p:txBody>
          <a:bodyPr wrap="none" rtlCol="0">
            <a:spAutoFit/>
          </a:bodyPr>
          <a:lstStyle/>
          <a:p>
            <a:r>
              <a:rPr lang="zh-CN" altLang="en-US" sz="2800" b="1" dirty="0">
                <a:solidFill>
                  <a:srgbClr val="124062"/>
                </a:solidFill>
                <a:latin typeface="Arial Black" panose="020B0A04020102020204" pitchFamily="34" charset="0"/>
                <a:ea typeface="创艺简细圆" pitchFamily="2" charset="-122"/>
                <a:cs typeface="Kartika" panose="02020503030404060203" pitchFamily="18" charset="0"/>
              </a:rPr>
              <a:t>技术合同</a:t>
            </a:r>
          </a:p>
        </p:txBody>
      </p:sp>
      <p:grpSp>
        <p:nvGrpSpPr>
          <p:cNvPr id="29" name="组合 28"/>
          <p:cNvGrpSpPr/>
          <p:nvPr/>
        </p:nvGrpSpPr>
        <p:grpSpPr>
          <a:xfrm>
            <a:off x="281940" y="4931746"/>
            <a:ext cx="11215370" cy="1571818"/>
            <a:chOff x="830" y="2791"/>
            <a:chExt cx="17662" cy="2256"/>
          </a:xfrm>
        </p:grpSpPr>
        <p:sp>
          <p:nvSpPr>
            <p:cNvPr id="5" name="矩形 4"/>
            <p:cNvSpPr/>
            <p:nvPr>
              <p:custDataLst>
                <p:tags r:id="rId8"/>
              </p:custDataLst>
            </p:nvPr>
          </p:nvSpPr>
          <p:spPr>
            <a:xfrm>
              <a:off x="830" y="2791"/>
              <a:ext cx="4110" cy="2109"/>
            </a:xfrm>
            <a:prstGeom prst="rect">
              <a:avLst/>
            </a:prstGeom>
            <a:ln>
              <a:noFill/>
            </a:ln>
          </p:spPr>
          <p:style>
            <a:lnRef idx="2">
              <a:srgbClr val="3D4D73">
                <a:shade val="50000"/>
              </a:srgbClr>
            </a:lnRef>
            <a:fillRef idx="1">
              <a:srgbClr val="3D4D73"/>
            </a:fillRef>
            <a:effectRef idx="0">
              <a:srgbClr val="3D4D73"/>
            </a:effectRef>
            <a:fontRef idx="minor">
              <a:sysClr val="window" lastClr="FFFFFF"/>
            </a:fontRef>
          </p:style>
          <p:txBody>
            <a:bodyPr vertOverflow="overflow" horzOverflow="overflow" vert="horz" wrap="square" numCol="1" spcCol="0" rtlCol="0" fromWordArt="0" anchor="ctr" anchorCtr="0" forceAA="0" compatLnSpc="1">
              <a:noAutofit/>
            </a:bodyPr>
            <a:lstStyle/>
            <a:p>
              <a:pPr lvl="0" algn="ctr">
                <a:spcBef>
                  <a:spcPts val="0"/>
                </a:spcBef>
                <a:spcAft>
                  <a:spcPts val="0"/>
                </a:spcAft>
                <a:buClrTx/>
                <a:buSzTx/>
                <a:buFontTx/>
                <a:defRPr/>
              </a:pPr>
              <a:endParaRPr lang="zh-CN" altLang="en-US" noProof="0">
                <a:ln>
                  <a:noFill/>
                </a:ln>
                <a:solidFill>
                  <a:prstClr val="white"/>
                </a:solidFill>
                <a:effectLst/>
                <a:uLnTx/>
                <a:uFillTx/>
                <a:latin typeface="等线" panose="02010600030101010101" charset="-122"/>
                <a:ea typeface="等线" panose="02010600030101010101" charset="-122"/>
                <a:sym typeface="+mn-ea"/>
              </a:endParaRPr>
            </a:p>
          </p:txBody>
        </p:sp>
        <p:sp>
          <p:nvSpPr>
            <p:cNvPr id="15" name="矩形 14"/>
            <p:cNvSpPr/>
            <p:nvPr>
              <p:custDataLst>
                <p:tags r:id="rId9"/>
              </p:custDataLst>
            </p:nvPr>
          </p:nvSpPr>
          <p:spPr>
            <a:xfrm>
              <a:off x="4941" y="2791"/>
              <a:ext cx="13551" cy="2256"/>
            </a:xfrm>
            <a:prstGeom prst="rect">
              <a:avLst/>
            </a:prstGeom>
            <a:solidFill>
              <a:srgbClr val="E7E6E6"/>
            </a:solidFill>
            <a:ln>
              <a:noFill/>
            </a:ln>
          </p:spPr>
          <p:style>
            <a:lnRef idx="2">
              <a:srgbClr val="3D4D73">
                <a:shade val="50000"/>
              </a:srgbClr>
            </a:lnRef>
            <a:fillRef idx="1">
              <a:srgbClr val="3D4D73"/>
            </a:fillRef>
            <a:effectRef idx="0">
              <a:srgbClr val="3D4D73"/>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TextBox 16"/>
            <p:cNvSpPr txBox="1"/>
            <p:nvPr>
              <p:custDataLst>
                <p:tags r:id="rId10"/>
              </p:custDataLst>
            </p:nvPr>
          </p:nvSpPr>
          <p:spPr>
            <a:xfrm>
              <a:off x="2440" y="3322"/>
              <a:ext cx="2108" cy="918"/>
            </a:xfrm>
            <a:prstGeom prst="rect">
              <a:avLst/>
            </a:prstGeom>
            <a:noFill/>
          </p:spPr>
          <p:txBody>
            <a:bodyPr wrap="square" lIns="0" tIns="0" rIns="0" bIns="0" rtlCol="0">
              <a:spAutoFit/>
            </a:bodyPr>
            <a:lstStyle/>
            <a:p>
              <a:pPr marL="0" marR="0" lvl="0" indent="0" algn="l" defTabSz="914400" rtl="0" eaLnBrk="1" fontAlgn="auto" latinLnBrk="0" hangingPunct="1">
                <a:lnSpc>
                  <a:spcPct val="130000"/>
                </a:lnSpc>
                <a:spcBef>
                  <a:spcPts val="0"/>
                </a:spcBef>
                <a:spcAft>
                  <a:spcPts val="600"/>
                </a:spcAft>
                <a:buClrTx/>
                <a:buSzTx/>
                <a:buFontTx/>
                <a:buNone/>
                <a:defRPr/>
              </a:pPr>
              <a:r>
                <a:rPr kumimoji="0" lang="zh-CN" altLang="en-US" sz="1600" b="1" i="0" u="none" strike="noStrike" kern="1200" cap="none" spc="150" normalizeH="0" noProof="0" dirty="0">
                  <a:ln>
                    <a:noFill/>
                  </a:ln>
                  <a:solidFill>
                    <a:prstClr val="white">
                      <a:lumMod val="95000"/>
                    </a:prstClr>
                  </a:solidFill>
                  <a:effectLst/>
                  <a:uLnTx/>
                  <a:uFillTx/>
                  <a:latin typeface="Arial" panose="020B0604020202020204" pitchFamily="34" charset="0"/>
                  <a:ea typeface="微软雅黑" panose="020B0503020204020204" charset="-122"/>
                  <a:cs typeface="Open Sans Light" panose="020B0306030504020204" pitchFamily="34" charset="0"/>
                </a:rPr>
                <a:t>不属于技术咨询合同</a:t>
              </a:r>
            </a:p>
          </p:txBody>
        </p:sp>
        <p:sp>
          <p:nvSpPr>
            <p:cNvPr id="33" name="Shape 1409"/>
            <p:cNvSpPr/>
            <p:nvPr>
              <p:custDataLst>
                <p:tags r:id="rId11"/>
              </p:custDataLst>
            </p:nvPr>
          </p:nvSpPr>
          <p:spPr>
            <a:xfrm>
              <a:off x="5500" y="3230"/>
              <a:ext cx="12321" cy="1153"/>
            </a:xfrm>
            <a:prstGeom prst="rect">
              <a:avLst/>
            </a:prstGeom>
            <a:ln w="12700">
              <a:miter lim="400000"/>
            </a:ln>
          </p:spPr>
          <p:txBody>
            <a:bodyPr lIns="25400" tIns="25400" rIns="25400" bIns="25400"/>
            <a:lstStyle>
              <a:lvl1pPr algn="l">
                <a:spcBef>
                  <a:spcPts val="2000"/>
                </a:spcBef>
                <a:defRPr sz="2000">
                  <a:solidFill>
                    <a:srgbClr val="53585F"/>
                  </a:solidFill>
                  <a:latin typeface="Aller Light"/>
                  <a:ea typeface="Aller Light"/>
                  <a:cs typeface="Aller Light"/>
                  <a:sym typeface="Aller Light"/>
                </a:defRPr>
              </a:lvl1pPr>
            </a:lstStyle>
            <a:p>
              <a:pPr marL="285750" marR="0" lvl="0" indent="-285750" algn="l" defTabSz="914400" rtl="0" fontAlgn="auto">
                <a:lnSpc>
                  <a:spcPct val="150000"/>
                </a:lnSpc>
                <a:spcBef>
                  <a:spcPts val="0"/>
                </a:spcBef>
                <a:spcAft>
                  <a:spcPts val="0"/>
                </a:spcAft>
                <a:buClrTx/>
                <a:buSzTx/>
                <a:buFont typeface="Wingdings" panose="05000000000000000000" pitchFamily="2" charset="2"/>
                <a:buChar char="l"/>
                <a:defRPr/>
              </a:pPr>
              <a:r>
                <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rPr>
                <a:t>（一）就经济分析、法律咨询、社会发展项目的论证、评价和调查所订立的合同；</a:t>
              </a:r>
            </a:p>
            <a:p>
              <a:pPr marL="285750" marR="0" lvl="0" indent="-285750" algn="l" defTabSz="914400" rtl="0" fontAlgn="auto">
                <a:lnSpc>
                  <a:spcPct val="150000"/>
                </a:lnSpc>
                <a:spcBef>
                  <a:spcPts val="0"/>
                </a:spcBef>
                <a:spcAft>
                  <a:spcPts val="0"/>
                </a:spcAft>
                <a:buClrTx/>
                <a:buSzTx/>
                <a:buFont typeface="Wingdings" panose="05000000000000000000" pitchFamily="2" charset="2"/>
                <a:buChar char="l"/>
                <a:defRPr/>
              </a:pPr>
              <a:r>
                <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rPr>
                <a:t>（二）就购买设备、仪器、原材料、配套产品等提供商业信息所订立的合同。</a:t>
              </a:r>
            </a:p>
          </p:txBody>
        </p:sp>
        <p:sp>
          <p:nvSpPr>
            <p:cNvPr id="11" name="文本框 10"/>
            <p:cNvSpPr txBox="1"/>
            <p:nvPr>
              <p:custDataLst>
                <p:tags r:id="rId12"/>
              </p:custDataLst>
            </p:nvPr>
          </p:nvSpPr>
          <p:spPr>
            <a:xfrm>
              <a:off x="890" y="3230"/>
              <a:ext cx="1266" cy="1103"/>
            </a:xfrm>
            <a:prstGeom prst="rect">
              <a:avLst/>
            </a:prstGeom>
            <a:noFill/>
          </p:spPr>
          <p:txBody>
            <a:bodyPr wrap="square" rtlCol="0">
              <a:spAutoFit/>
            </a:bodyPr>
            <a:lstStyle/>
            <a:p>
              <a:r>
                <a:rPr lang="en-US" altLang="zh-CN" sz="4400" b="1" dirty="0">
                  <a:solidFill>
                    <a:sysClr val="window" lastClr="FFFFFF">
                      <a:lumMod val="95000"/>
                    </a:sysClr>
                  </a:solidFill>
                  <a:latin typeface="Arial" panose="020B0604020202020204" pitchFamily="34" charset="0"/>
                  <a:ea typeface="微软雅黑" panose="020B0503020204020204" charset="-122"/>
                </a:rPr>
                <a:t>03</a:t>
              </a:r>
            </a:p>
          </p:txBody>
        </p:sp>
        <p:sp>
          <p:nvSpPr>
            <p:cNvPr id="17" name="等腰三角形 16"/>
            <p:cNvSpPr/>
            <p:nvPr>
              <p:custDataLst>
                <p:tags r:id="rId13"/>
              </p:custDataLst>
            </p:nvPr>
          </p:nvSpPr>
          <p:spPr>
            <a:xfrm rot="5400000">
              <a:off x="4834" y="4242"/>
              <a:ext cx="535" cy="321"/>
            </a:xfrm>
            <a:prstGeom prst="triangle">
              <a:avLst/>
            </a:prstGeom>
            <a:ln>
              <a:noFill/>
            </a:ln>
          </p:spPr>
          <p:style>
            <a:lnRef idx="2">
              <a:srgbClr val="3D4D73">
                <a:shade val="50000"/>
              </a:srgbClr>
            </a:lnRef>
            <a:fillRef idx="1">
              <a:srgbClr val="3D4D73"/>
            </a:fillRef>
            <a:effectRef idx="0">
              <a:srgbClr val="3D4D73"/>
            </a:effectRef>
            <a:fontRef idx="minor">
              <a:sysClr val="window" lastClr="FFFFFF"/>
            </a:fontRef>
          </p:style>
          <p:txBody>
            <a:bodyPr rtlCol="0" anchor="ctr"/>
            <a:lstStyle/>
            <a:p>
              <a:pPr algn="ctr"/>
              <a:endParaRPr lang="zh-CN" altLang="en-US"/>
            </a:p>
          </p:txBody>
        </p:sp>
      </p:grpSp>
      <p:grpSp>
        <p:nvGrpSpPr>
          <p:cNvPr id="4" name="组合 3"/>
          <p:cNvGrpSpPr/>
          <p:nvPr/>
        </p:nvGrpSpPr>
        <p:grpSpPr>
          <a:xfrm>
            <a:off x="281940" y="1128430"/>
            <a:ext cx="11259820" cy="3385402"/>
            <a:chOff x="830" y="5111"/>
            <a:chExt cx="17732" cy="4859"/>
          </a:xfrm>
        </p:grpSpPr>
        <p:sp>
          <p:nvSpPr>
            <p:cNvPr id="7" name="矩形 6"/>
            <p:cNvSpPr/>
            <p:nvPr>
              <p:custDataLst>
                <p:tags r:id="rId1"/>
              </p:custDataLst>
            </p:nvPr>
          </p:nvSpPr>
          <p:spPr>
            <a:xfrm>
              <a:off x="830" y="6161"/>
              <a:ext cx="4110" cy="2109"/>
            </a:xfrm>
            <a:prstGeom prst="rect">
              <a:avLst/>
            </a:prstGeom>
            <a:ln>
              <a:noFill/>
            </a:ln>
          </p:spPr>
          <p:style>
            <a:lnRef idx="2">
              <a:srgbClr val="3D4D73">
                <a:shade val="50000"/>
              </a:srgbClr>
            </a:lnRef>
            <a:fillRef idx="1">
              <a:srgbClr val="3D4D73"/>
            </a:fillRef>
            <a:effectRef idx="0">
              <a:srgbClr val="3D4D73"/>
            </a:effectRef>
            <a:fontRef idx="minor">
              <a:sysClr val="window" lastClr="FFFFFF"/>
            </a:fontRef>
          </p:style>
          <p:txBody>
            <a:bodyPr vertOverflow="overflow" horzOverflow="overflow" vert="horz" wrap="square" numCol="1" spcCol="0" rtlCol="0" fromWordArt="0" anchor="ctr" anchorCtr="0" forceAA="0" compatLnSpc="1">
              <a:noAutofit/>
            </a:bodyPr>
            <a:lstStyle/>
            <a:p>
              <a:pPr lvl="0" algn="ctr">
                <a:spcBef>
                  <a:spcPts val="0"/>
                </a:spcBef>
                <a:spcAft>
                  <a:spcPts val="0"/>
                </a:spcAft>
                <a:buClrTx/>
                <a:buSzTx/>
                <a:buFontTx/>
                <a:defRPr/>
              </a:pPr>
              <a:endParaRPr lang="zh-CN" altLang="en-US" noProof="0">
                <a:ln>
                  <a:noFill/>
                </a:ln>
                <a:solidFill>
                  <a:prstClr val="white"/>
                </a:solidFill>
                <a:effectLst/>
                <a:uLnTx/>
                <a:uFillTx/>
                <a:latin typeface="等线" panose="02010600030101010101" charset="-122"/>
                <a:ea typeface="等线" panose="02010600030101010101" charset="-122"/>
                <a:sym typeface="+mn-ea"/>
              </a:endParaRPr>
            </a:p>
          </p:txBody>
        </p:sp>
        <p:sp>
          <p:nvSpPr>
            <p:cNvPr id="10" name="矩形 9"/>
            <p:cNvSpPr/>
            <p:nvPr>
              <p:custDataLst>
                <p:tags r:id="rId2"/>
              </p:custDataLst>
            </p:nvPr>
          </p:nvSpPr>
          <p:spPr>
            <a:xfrm>
              <a:off x="4941" y="5111"/>
              <a:ext cx="13621" cy="2340"/>
            </a:xfrm>
            <a:prstGeom prst="rect">
              <a:avLst/>
            </a:prstGeom>
            <a:solidFill>
              <a:srgbClr val="E7E6E6"/>
            </a:solidFill>
            <a:ln>
              <a:noFill/>
            </a:ln>
          </p:spPr>
          <p:style>
            <a:lnRef idx="2">
              <a:srgbClr val="3D4D73">
                <a:shade val="50000"/>
              </a:srgbClr>
            </a:lnRef>
            <a:fillRef idx="1">
              <a:srgbClr val="3D4D73"/>
            </a:fillRef>
            <a:effectRef idx="0">
              <a:srgbClr val="3D4D73"/>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9" name="矩形 18"/>
            <p:cNvSpPr/>
            <p:nvPr>
              <p:custDataLst>
                <p:tags r:id="rId3"/>
              </p:custDataLst>
            </p:nvPr>
          </p:nvSpPr>
          <p:spPr>
            <a:xfrm>
              <a:off x="4940" y="7451"/>
              <a:ext cx="13622" cy="2313"/>
            </a:xfrm>
            <a:prstGeom prst="rect">
              <a:avLst/>
            </a:prstGeom>
            <a:solidFill>
              <a:srgbClr val="E7E6E6"/>
            </a:solidFill>
            <a:ln>
              <a:noFill/>
            </a:ln>
          </p:spPr>
          <p:style>
            <a:lnRef idx="2">
              <a:srgbClr val="3D4D73">
                <a:shade val="50000"/>
              </a:srgbClr>
            </a:lnRef>
            <a:fillRef idx="1">
              <a:srgbClr val="3D4D73"/>
            </a:fillRef>
            <a:effectRef idx="0">
              <a:srgbClr val="3D4D73"/>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30" name="TextBox 16"/>
            <p:cNvSpPr txBox="1"/>
            <p:nvPr>
              <p:custDataLst>
                <p:tags r:id="rId4"/>
              </p:custDataLst>
            </p:nvPr>
          </p:nvSpPr>
          <p:spPr>
            <a:xfrm>
              <a:off x="2345" y="6703"/>
              <a:ext cx="1832" cy="918"/>
            </a:xfrm>
            <a:prstGeom prst="rect">
              <a:avLst/>
            </a:prstGeom>
            <a:noFill/>
          </p:spPr>
          <p:txBody>
            <a:bodyPr wrap="square" lIns="0" tIns="0" rIns="0" bIns="0" rtlCol="0">
              <a:spAutoFit/>
            </a:bodyPr>
            <a:lstStyle/>
            <a:p>
              <a:pPr marL="0" marR="0" lvl="0" indent="0" algn="l" defTabSz="914400" rtl="0" eaLnBrk="1" fontAlgn="auto" latinLnBrk="0" hangingPunct="1">
                <a:lnSpc>
                  <a:spcPct val="130000"/>
                </a:lnSpc>
                <a:spcBef>
                  <a:spcPts val="0"/>
                </a:spcBef>
                <a:spcAft>
                  <a:spcPts val="600"/>
                </a:spcAft>
                <a:buClrTx/>
                <a:buSzTx/>
                <a:buFontTx/>
                <a:buNone/>
                <a:defRPr/>
              </a:pPr>
              <a:r>
                <a:rPr kumimoji="0" lang="zh-CN" altLang="en-US" sz="1600" b="1" i="0" u="none" strike="noStrike" kern="1200" cap="none" spc="150" normalizeH="0" noProof="0" dirty="0">
                  <a:ln>
                    <a:noFill/>
                  </a:ln>
                  <a:solidFill>
                    <a:prstClr val="white">
                      <a:lumMod val="95000"/>
                    </a:prstClr>
                  </a:solidFill>
                  <a:effectLst/>
                  <a:uLnTx/>
                  <a:uFillTx/>
                  <a:latin typeface="Arial" panose="020B0604020202020204" pitchFamily="34" charset="0"/>
                  <a:ea typeface="微软雅黑" panose="020B0503020204020204" charset="-122"/>
                  <a:cs typeface="Open Sans Light" panose="020B0306030504020204" pitchFamily="34" charset="0"/>
                </a:rPr>
                <a:t>属于技术咨询合同</a:t>
              </a:r>
            </a:p>
          </p:txBody>
        </p:sp>
        <p:sp>
          <p:nvSpPr>
            <p:cNvPr id="32" name="Shape 1409"/>
            <p:cNvSpPr/>
            <p:nvPr>
              <p:custDataLst>
                <p:tags r:id="rId5"/>
              </p:custDataLst>
            </p:nvPr>
          </p:nvSpPr>
          <p:spPr>
            <a:xfrm>
              <a:off x="5500" y="5112"/>
              <a:ext cx="13061" cy="4858"/>
            </a:xfrm>
            <a:prstGeom prst="rect">
              <a:avLst/>
            </a:prstGeom>
            <a:ln w="12700">
              <a:miter lim="400000"/>
            </a:ln>
          </p:spPr>
          <p:txBody>
            <a:bodyPr lIns="25400" tIns="25400" rIns="25400" bIns="25400"/>
            <a:lstStyle>
              <a:lvl1pPr algn="l">
                <a:spcBef>
                  <a:spcPts val="2000"/>
                </a:spcBef>
                <a:defRPr sz="2000">
                  <a:solidFill>
                    <a:srgbClr val="53585F"/>
                  </a:solidFill>
                  <a:latin typeface="Aller Light"/>
                  <a:ea typeface="Aller Light"/>
                  <a:cs typeface="Aller Light"/>
                  <a:sym typeface="Aller Light"/>
                </a:defRPr>
              </a:lvl1pPr>
            </a:lstStyle>
            <a:p>
              <a:pPr marL="285750" marR="0" lvl="0" indent="-285750" algn="l" defTabSz="914400" rtl="0" fontAlgn="auto">
                <a:lnSpc>
                  <a:spcPct val="100000"/>
                </a:lnSpc>
                <a:spcBef>
                  <a:spcPts val="0"/>
                </a:spcBef>
                <a:spcAft>
                  <a:spcPts val="600"/>
                </a:spcAft>
                <a:buClrTx/>
                <a:buSzTx/>
                <a:buFont typeface="Wingdings" panose="05000000000000000000" pitchFamily="2" charset="2"/>
                <a:buChar char="l"/>
                <a:defRPr/>
              </a:pPr>
              <a:r>
                <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rPr>
                <a:t>（一）科学发展战略和规划的研究；</a:t>
              </a:r>
            </a:p>
            <a:p>
              <a:pPr marL="285750" marR="0" lvl="0" indent="-285750" algn="l" defTabSz="914400" rtl="0" fontAlgn="auto">
                <a:lnSpc>
                  <a:spcPct val="100000"/>
                </a:lnSpc>
                <a:spcBef>
                  <a:spcPts val="0"/>
                </a:spcBef>
                <a:spcAft>
                  <a:spcPts val="600"/>
                </a:spcAft>
                <a:buClrTx/>
                <a:buSzTx/>
                <a:buFont typeface="Wingdings" panose="05000000000000000000" pitchFamily="2" charset="2"/>
                <a:buChar char="l"/>
                <a:defRPr/>
              </a:pPr>
              <a:r>
                <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rPr>
                <a:t>（二）技术政策和技术路线选择的研究；</a:t>
              </a:r>
            </a:p>
            <a:p>
              <a:pPr marL="285750" marR="0" lvl="0" indent="-285750" algn="l" defTabSz="914400" rtl="0" fontAlgn="auto">
                <a:lnSpc>
                  <a:spcPct val="100000"/>
                </a:lnSpc>
                <a:spcBef>
                  <a:spcPts val="0"/>
                </a:spcBef>
                <a:spcAft>
                  <a:spcPts val="600"/>
                </a:spcAft>
                <a:buClrTx/>
                <a:buSzTx/>
                <a:buFont typeface="Wingdings" panose="05000000000000000000" pitchFamily="2" charset="2"/>
                <a:buChar char="l"/>
                <a:defRPr/>
              </a:pPr>
              <a:r>
                <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rPr>
                <a:t>（三）重大工程项目、研究开发项目、科技成果转化项目、重要技术改造和科技成果推广项目等的可行性分析；</a:t>
              </a:r>
            </a:p>
            <a:p>
              <a:pPr marL="285750" marR="0" lvl="0" indent="-285750" algn="l" defTabSz="914400" rtl="0" fontAlgn="auto">
                <a:lnSpc>
                  <a:spcPct val="100000"/>
                </a:lnSpc>
                <a:spcBef>
                  <a:spcPts val="0"/>
                </a:spcBef>
                <a:spcAft>
                  <a:spcPts val="600"/>
                </a:spcAft>
                <a:buClrTx/>
                <a:buSzTx/>
                <a:buFont typeface="Wingdings" panose="05000000000000000000" pitchFamily="2" charset="2"/>
                <a:buChar char="l"/>
                <a:defRPr/>
              </a:pPr>
              <a:r>
                <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rPr>
                <a:t>（四）技术成果、重大工程和特定技术系统的技术评估；</a:t>
              </a:r>
            </a:p>
            <a:p>
              <a:pPr marL="285750" marR="0" lvl="0" indent="-285750" algn="l" defTabSz="914400" rtl="0" fontAlgn="auto">
                <a:lnSpc>
                  <a:spcPct val="100000"/>
                </a:lnSpc>
                <a:spcBef>
                  <a:spcPts val="0"/>
                </a:spcBef>
                <a:spcAft>
                  <a:spcPts val="600"/>
                </a:spcAft>
                <a:buClrTx/>
                <a:buSzTx/>
                <a:buFont typeface="Wingdings" panose="05000000000000000000" pitchFamily="2" charset="2"/>
                <a:buChar char="l"/>
                <a:defRPr/>
              </a:pPr>
              <a:r>
                <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rPr>
                <a:t>（五）特定技术领域、行业、专业技术发展的技术预测；</a:t>
              </a:r>
            </a:p>
            <a:p>
              <a:pPr marL="285750" marR="0" lvl="0" indent="-285750" algn="l" defTabSz="914400" rtl="0" fontAlgn="auto">
                <a:lnSpc>
                  <a:spcPct val="100000"/>
                </a:lnSpc>
                <a:spcBef>
                  <a:spcPts val="0"/>
                </a:spcBef>
                <a:spcAft>
                  <a:spcPts val="600"/>
                </a:spcAft>
                <a:buClrTx/>
                <a:buSzTx/>
                <a:buFont typeface="Wingdings" panose="05000000000000000000" pitchFamily="2" charset="2"/>
                <a:buChar char="l"/>
                <a:defRPr/>
              </a:pPr>
              <a:r>
                <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rPr>
                <a:t>（六）就区域、产业科技开发与创新及特定技术项目进行的技术调查、分析与论证；</a:t>
              </a:r>
            </a:p>
            <a:p>
              <a:pPr marL="285750" marR="0" lvl="0" indent="-285750" algn="l" defTabSz="914400" rtl="0" fontAlgn="auto">
                <a:lnSpc>
                  <a:spcPct val="100000"/>
                </a:lnSpc>
                <a:spcBef>
                  <a:spcPts val="0"/>
                </a:spcBef>
                <a:spcAft>
                  <a:spcPts val="600"/>
                </a:spcAft>
                <a:buClrTx/>
                <a:buSzTx/>
                <a:buFont typeface="Wingdings" panose="05000000000000000000" pitchFamily="2" charset="2"/>
                <a:buChar char="l"/>
                <a:defRPr/>
              </a:pPr>
              <a:r>
                <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rPr>
                <a:t>（七）技术产品、服务、工艺分析和技术方案的比较与选择；</a:t>
              </a:r>
            </a:p>
            <a:p>
              <a:pPr marL="285750" marR="0" lvl="0" indent="-285750" algn="l" defTabSz="914400" rtl="0" fontAlgn="auto">
                <a:lnSpc>
                  <a:spcPct val="100000"/>
                </a:lnSpc>
                <a:spcBef>
                  <a:spcPts val="0"/>
                </a:spcBef>
                <a:spcAft>
                  <a:spcPts val="600"/>
                </a:spcAft>
                <a:buClrTx/>
                <a:buSzTx/>
                <a:buFont typeface="Wingdings" panose="05000000000000000000" pitchFamily="2" charset="2"/>
                <a:buChar char="l"/>
                <a:defRPr/>
              </a:pPr>
              <a:r>
                <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rPr>
                <a:t>（八）专用设施、设备、仪器、装置及技术系统的技术性能分析；</a:t>
              </a:r>
            </a:p>
            <a:p>
              <a:pPr marL="285750" marR="0" lvl="0" indent="-285750" algn="l" defTabSz="914400" rtl="0" fontAlgn="auto">
                <a:lnSpc>
                  <a:spcPct val="100000"/>
                </a:lnSpc>
                <a:spcBef>
                  <a:spcPts val="0"/>
                </a:spcBef>
                <a:spcAft>
                  <a:spcPts val="600"/>
                </a:spcAft>
                <a:buClrTx/>
                <a:buSzTx/>
                <a:buFont typeface="Wingdings" panose="05000000000000000000" pitchFamily="2" charset="2"/>
                <a:buChar char="l"/>
                <a:defRPr/>
              </a:pPr>
              <a:r>
                <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rPr>
                <a:t>（九）科技评估和技术查新项目。</a:t>
              </a:r>
            </a:p>
            <a:p>
              <a:pPr marR="0" lvl="0" indent="0" algn="l" defTabSz="914400" rtl="0" fontAlgn="auto">
                <a:lnSpc>
                  <a:spcPct val="100000"/>
                </a:lnSpc>
                <a:spcBef>
                  <a:spcPts val="0"/>
                </a:spcBef>
                <a:spcAft>
                  <a:spcPts val="600"/>
                </a:spcAft>
                <a:buClrTx/>
                <a:buSzTx/>
                <a:buFont typeface="Wingdings" panose="05000000000000000000" pitchFamily="2" charset="2"/>
                <a:buNone/>
                <a:defRPr/>
              </a:pPr>
              <a:endPar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endParaRPr>
            </a:p>
            <a:p>
              <a:pPr marR="0" lvl="0" indent="0" algn="l" defTabSz="914400" rtl="0" fontAlgn="auto">
                <a:lnSpc>
                  <a:spcPct val="100000"/>
                </a:lnSpc>
                <a:spcBef>
                  <a:spcPts val="0"/>
                </a:spcBef>
                <a:spcAft>
                  <a:spcPts val="600"/>
                </a:spcAft>
                <a:buClrTx/>
                <a:buSzTx/>
                <a:buFont typeface="Wingdings" panose="05000000000000000000" pitchFamily="2" charset="2"/>
                <a:buNone/>
                <a:defRPr/>
              </a:pPr>
              <a:r>
                <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rPr>
                <a:t>前款项目中涉及新的技术成果研究开发或现有技术成果转让的，可根据其技术内容的比重确定合同性质，分别认定为技术开发合同、技术转让合同或者技术咨询合同。</a:t>
              </a:r>
            </a:p>
          </p:txBody>
        </p:sp>
        <p:sp>
          <p:nvSpPr>
            <p:cNvPr id="36" name="文本框 35"/>
            <p:cNvSpPr txBox="1"/>
            <p:nvPr>
              <p:custDataLst>
                <p:tags r:id="rId6"/>
              </p:custDataLst>
            </p:nvPr>
          </p:nvSpPr>
          <p:spPr>
            <a:xfrm>
              <a:off x="890" y="6610"/>
              <a:ext cx="1266" cy="1103"/>
            </a:xfrm>
            <a:prstGeom prst="rect">
              <a:avLst/>
            </a:prstGeom>
            <a:noFill/>
          </p:spPr>
          <p:txBody>
            <a:bodyPr wrap="square" rtlCol="0">
              <a:spAutoFit/>
            </a:bodyPr>
            <a:lstStyle/>
            <a:p>
              <a:r>
                <a:rPr lang="en-US" altLang="zh-CN" sz="4400" b="1">
                  <a:solidFill>
                    <a:sysClr val="window" lastClr="FFFFFF">
                      <a:lumMod val="95000"/>
                    </a:sysClr>
                  </a:solidFill>
                  <a:latin typeface="Arial" panose="020B0604020202020204" pitchFamily="34" charset="0"/>
                  <a:ea typeface="微软雅黑" panose="020B0503020204020204" charset="-122"/>
                </a:rPr>
                <a:t>02</a:t>
              </a:r>
            </a:p>
          </p:txBody>
        </p:sp>
        <p:sp>
          <p:nvSpPr>
            <p:cNvPr id="38" name="等腰三角形 37"/>
            <p:cNvSpPr/>
            <p:nvPr>
              <p:custDataLst>
                <p:tags r:id="rId7"/>
              </p:custDataLst>
            </p:nvPr>
          </p:nvSpPr>
          <p:spPr>
            <a:xfrm rot="5400000">
              <a:off x="4833" y="7728"/>
              <a:ext cx="535" cy="321"/>
            </a:xfrm>
            <a:prstGeom prst="triangle">
              <a:avLst/>
            </a:prstGeom>
            <a:ln>
              <a:noFill/>
            </a:ln>
          </p:spPr>
          <p:style>
            <a:lnRef idx="2">
              <a:srgbClr val="3D4D73">
                <a:shade val="50000"/>
              </a:srgbClr>
            </a:lnRef>
            <a:fillRef idx="1">
              <a:srgbClr val="3D4D73"/>
            </a:fillRef>
            <a:effectRef idx="0">
              <a:srgbClr val="3D4D73"/>
            </a:effectRef>
            <a:fontRef idx="minor">
              <a:sysClr val="window" lastClr="FFFFFF"/>
            </a:fontRef>
          </p:style>
          <p:txBody>
            <a:bodyPr rtlCol="0" anchor="ctr"/>
            <a:lstStyle/>
            <a:p>
              <a:pPr algn="ctr"/>
              <a:endParaRPr lang="zh-CN" altLang="en-US"/>
            </a:p>
          </p:txBody>
        </p:sp>
      </p:grpSp>
    </p:spTree>
    <p:extLst>
      <p:ext uri="{BB962C8B-B14F-4D97-AF65-F5344CB8AC3E}">
        <p14:creationId xmlns:p14="http://schemas.microsoft.com/office/powerpoint/2010/main" val="11929025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p:nvPr/>
        </p:nvSpPr>
        <p:spPr>
          <a:xfrm>
            <a:off x="1045210" y="1727200"/>
            <a:ext cx="9067165" cy="1369695"/>
          </a:xfrm>
          <a:prstGeom prst="rect">
            <a:avLst/>
          </a:prstGeom>
          <a:noFill/>
        </p:spPr>
        <p:txBody>
          <a:bodyPr wrap="square" rtlCol="0">
            <a:spAutoFit/>
          </a:bodyPr>
          <a:lstStyle/>
          <a:p>
            <a:pPr indent="0" algn="l">
              <a:lnSpc>
                <a:spcPct val="130000"/>
              </a:lnSpc>
              <a:buFont typeface="Arial" panose="020B0604020202020204" pitchFamily="34" charset="0"/>
              <a:buNone/>
            </a:pPr>
            <a:r>
              <a:rPr lang="zh-CN" altLang="en-US" sz="1400" b="1" dirty="0">
                <a:solidFill>
                  <a:schemeClr val="tx1">
                    <a:lumMod val="50000"/>
                    <a:lumOff val="50000"/>
                  </a:schemeClr>
                </a:solidFill>
                <a:latin typeface="Bebas" pitchFamily="2" charset="0"/>
                <a:ea typeface="微软雅黑" panose="020B0503020204020204" charset="-122"/>
                <a:sym typeface="Bebas" pitchFamily="2" charset="0"/>
              </a:rPr>
              <a:t>技术开发合同</a:t>
            </a:r>
            <a:r>
              <a:rPr lang="zh-CN" altLang="en-US" sz="1400" dirty="0">
                <a:solidFill>
                  <a:schemeClr val="tx1">
                    <a:lumMod val="50000"/>
                    <a:lumOff val="50000"/>
                  </a:schemeClr>
                </a:solidFill>
                <a:latin typeface="Bebas" pitchFamily="2" charset="0"/>
                <a:ea typeface="微软雅黑" panose="020B0503020204020204" charset="-122"/>
                <a:sym typeface="Bebas" pitchFamily="2" charset="0"/>
              </a:rPr>
              <a:t>：是当事人之间就新技术、新产品、新工艺、新材料、新品种及其系统的研究开发所订立的合同。</a:t>
            </a:r>
          </a:p>
          <a:p>
            <a:pPr indent="0" algn="l">
              <a:lnSpc>
                <a:spcPct val="130000"/>
              </a:lnSpc>
              <a:buFont typeface="Arial" panose="020B0604020202020204" pitchFamily="34" charset="0"/>
              <a:buNone/>
            </a:pPr>
            <a:endParaRPr lang="zh-CN" altLang="en-US" sz="1400" dirty="0">
              <a:solidFill>
                <a:schemeClr val="tx1">
                  <a:lumMod val="50000"/>
                  <a:lumOff val="50000"/>
                </a:schemeClr>
              </a:solidFill>
              <a:latin typeface="Bebas" pitchFamily="2" charset="0"/>
              <a:ea typeface="微软雅黑" panose="020B0503020204020204" charset="-122"/>
              <a:sym typeface="Bebas" pitchFamily="2" charset="0"/>
            </a:endParaRPr>
          </a:p>
          <a:p>
            <a:pPr indent="0" algn="l">
              <a:lnSpc>
                <a:spcPct val="130000"/>
              </a:lnSpc>
              <a:buFont typeface="Arial" panose="020B0604020202020204" pitchFamily="34" charset="0"/>
              <a:buNone/>
            </a:pPr>
            <a:r>
              <a:rPr lang="zh-CN" altLang="en-US" sz="1200" dirty="0">
                <a:solidFill>
                  <a:schemeClr val="tx1">
                    <a:lumMod val="50000"/>
                    <a:lumOff val="50000"/>
                  </a:schemeClr>
                </a:solidFill>
                <a:latin typeface="Bebas" pitchFamily="2" charset="0"/>
                <a:ea typeface="微软雅黑" panose="020B0503020204020204" charset="-122"/>
                <a:sym typeface="Bebas" pitchFamily="2" charset="0"/>
              </a:rPr>
              <a:t>技术开发合同包括委托开发合同和合作开发合同。委托开发合同是一方当事人委托另一方当事人进行研究开发工作并提供相应研究开发经费和报酬所订立的技术开发合同。合作开发合同是当事人各方就共同进行研究开发工作所订立的技术开发合同。</a:t>
            </a:r>
          </a:p>
          <a:p>
            <a:pPr indent="0" algn="l">
              <a:lnSpc>
                <a:spcPct val="130000"/>
              </a:lnSpc>
              <a:buFont typeface="Arial" panose="020B0604020202020204" pitchFamily="34" charset="0"/>
              <a:buNone/>
            </a:pPr>
            <a:endParaRPr lang="zh-CN" altLang="en-US" sz="1200" dirty="0">
              <a:solidFill>
                <a:schemeClr val="tx1">
                  <a:lumMod val="50000"/>
                  <a:lumOff val="50000"/>
                </a:schemeClr>
              </a:solidFill>
              <a:latin typeface="Bebas" pitchFamily="2" charset="0"/>
              <a:ea typeface="微软雅黑" panose="020B0503020204020204" charset="-122"/>
              <a:sym typeface="Bebas" pitchFamily="2" charset="0"/>
            </a:endParaRPr>
          </a:p>
        </p:txBody>
      </p:sp>
      <p:cxnSp>
        <p:nvCxnSpPr>
          <p:cNvPr id="20" name="直接连接符 19"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圆角矩形 20"/>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1205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五</a:t>
            </a:r>
          </a:p>
        </p:txBody>
      </p:sp>
      <p:cxnSp>
        <p:nvCxnSpPr>
          <p:cNvPr id="25" name="直接连接符 24"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文本框 4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406490" y="249845"/>
            <a:ext cx="1620957" cy="523220"/>
          </a:xfrm>
          <a:prstGeom prst="rect">
            <a:avLst/>
          </a:prstGeom>
          <a:noFill/>
        </p:spPr>
        <p:txBody>
          <a:bodyPr wrap="none" rtlCol="0">
            <a:spAutoFit/>
          </a:bodyPr>
          <a:lstStyle/>
          <a:p>
            <a:r>
              <a:rPr lang="zh-CN" altLang="en-US" sz="2800" b="1" dirty="0">
                <a:solidFill>
                  <a:srgbClr val="124062"/>
                </a:solidFill>
                <a:latin typeface="Arial Black" panose="020B0A04020102020204" pitchFamily="34" charset="0"/>
                <a:ea typeface="创艺简细圆" pitchFamily="2" charset="-122"/>
                <a:cs typeface="Kartika" panose="02020503030404060203" pitchFamily="18" charset="0"/>
              </a:rPr>
              <a:t>技术合同</a:t>
            </a:r>
          </a:p>
        </p:txBody>
      </p:sp>
      <p:grpSp>
        <p:nvGrpSpPr>
          <p:cNvPr id="29" name="组合 28"/>
          <p:cNvGrpSpPr/>
          <p:nvPr/>
        </p:nvGrpSpPr>
        <p:grpSpPr>
          <a:xfrm>
            <a:off x="339090" y="3155775"/>
            <a:ext cx="11244580" cy="1891616"/>
            <a:chOff x="831" y="2793"/>
            <a:chExt cx="17708" cy="2715"/>
          </a:xfrm>
        </p:grpSpPr>
        <p:sp>
          <p:nvSpPr>
            <p:cNvPr id="5" name="矩形 4"/>
            <p:cNvSpPr/>
            <p:nvPr>
              <p:custDataLst>
                <p:tags r:id="rId1"/>
              </p:custDataLst>
            </p:nvPr>
          </p:nvSpPr>
          <p:spPr>
            <a:xfrm>
              <a:off x="831" y="2952"/>
              <a:ext cx="4110" cy="2109"/>
            </a:xfrm>
            <a:prstGeom prst="rect">
              <a:avLst/>
            </a:prstGeom>
            <a:ln>
              <a:noFill/>
            </a:ln>
          </p:spPr>
          <p:style>
            <a:lnRef idx="2">
              <a:srgbClr val="3D4D73">
                <a:shade val="50000"/>
              </a:srgbClr>
            </a:lnRef>
            <a:fillRef idx="1">
              <a:srgbClr val="3D4D73"/>
            </a:fillRef>
            <a:effectRef idx="0">
              <a:srgbClr val="3D4D73"/>
            </a:effectRef>
            <a:fontRef idx="minor">
              <a:sysClr val="window" lastClr="FFFFFF"/>
            </a:fontRef>
          </p:style>
          <p:txBody>
            <a:bodyPr vertOverflow="overflow" horzOverflow="overflow" vert="horz" wrap="square" numCol="1" spcCol="0" rtlCol="0" fromWordArt="0" anchor="ctr" anchorCtr="0" forceAA="0" compatLnSpc="1">
              <a:noAutofit/>
            </a:bodyPr>
            <a:lstStyle/>
            <a:p>
              <a:pPr lvl="0" algn="ctr">
                <a:spcBef>
                  <a:spcPts val="0"/>
                </a:spcBef>
                <a:spcAft>
                  <a:spcPts val="0"/>
                </a:spcAft>
                <a:buClrTx/>
                <a:buSzTx/>
                <a:buFontTx/>
                <a:defRPr/>
              </a:pPr>
              <a:endParaRPr lang="zh-CN" altLang="en-US" noProof="0">
                <a:ln>
                  <a:noFill/>
                </a:ln>
                <a:solidFill>
                  <a:prstClr val="white"/>
                </a:solidFill>
                <a:effectLst/>
                <a:uLnTx/>
                <a:uFillTx/>
                <a:latin typeface="等线" panose="02010600030101010101" charset="-122"/>
                <a:ea typeface="等线" panose="02010600030101010101" charset="-122"/>
                <a:sym typeface="+mn-ea"/>
              </a:endParaRPr>
            </a:p>
          </p:txBody>
        </p:sp>
        <p:sp>
          <p:nvSpPr>
            <p:cNvPr id="15" name="矩形 14"/>
            <p:cNvSpPr/>
            <p:nvPr>
              <p:custDataLst>
                <p:tags r:id="rId2"/>
              </p:custDataLst>
            </p:nvPr>
          </p:nvSpPr>
          <p:spPr>
            <a:xfrm>
              <a:off x="5099" y="2793"/>
              <a:ext cx="13440" cy="2109"/>
            </a:xfrm>
            <a:prstGeom prst="rect">
              <a:avLst/>
            </a:prstGeom>
            <a:solidFill>
              <a:srgbClr val="E7E6E6"/>
            </a:solidFill>
            <a:ln>
              <a:noFill/>
            </a:ln>
          </p:spPr>
          <p:style>
            <a:lnRef idx="2">
              <a:srgbClr val="3D4D73">
                <a:shade val="50000"/>
              </a:srgbClr>
            </a:lnRef>
            <a:fillRef idx="1">
              <a:srgbClr val="3D4D73"/>
            </a:fillRef>
            <a:effectRef idx="0">
              <a:srgbClr val="3D4D73"/>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TextBox 16"/>
            <p:cNvSpPr txBox="1"/>
            <p:nvPr>
              <p:custDataLst>
                <p:tags r:id="rId3"/>
              </p:custDataLst>
            </p:nvPr>
          </p:nvSpPr>
          <p:spPr>
            <a:xfrm>
              <a:off x="2441" y="3483"/>
              <a:ext cx="2108" cy="918"/>
            </a:xfrm>
            <a:prstGeom prst="rect">
              <a:avLst/>
            </a:prstGeom>
            <a:noFill/>
          </p:spPr>
          <p:txBody>
            <a:bodyPr wrap="square" lIns="0" tIns="0" rIns="0" bIns="0" rtlCol="0">
              <a:spAutoFit/>
            </a:bodyPr>
            <a:lstStyle/>
            <a:p>
              <a:pPr marL="0" marR="0" lvl="0" indent="0" algn="l" defTabSz="914400" rtl="0" eaLnBrk="1" fontAlgn="auto" latinLnBrk="0" hangingPunct="1">
                <a:lnSpc>
                  <a:spcPct val="130000"/>
                </a:lnSpc>
                <a:spcBef>
                  <a:spcPts val="0"/>
                </a:spcBef>
                <a:spcAft>
                  <a:spcPts val="600"/>
                </a:spcAft>
                <a:buClrTx/>
                <a:buSzTx/>
                <a:buFontTx/>
                <a:buNone/>
                <a:defRPr/>
              </a:pPr>
              <a:r>
                <a:rPr kumimoji="0" lang="zh-CN" altLang="en-US" sz="1600" b="1" i="0" u="none" strike="noStrike" kern="1200" cap="none" spc="150" normalizeH="0" noProof="0" dirty="0">
                  <a:ln>
                    <a:noFill/>
                  </a:ln>
                  <a:solidFill>
                    <a:prstClr val="white">
                      <a:lumMod val="95000"/>
                    </a:prstClr>
                  </a:solidFill>
                  <a:effectLst/>
                  <a:uLnTx/>
                  <a:uFillTx/>
                  <a:latin typeface="Arial" panose="020B0604020202020204" pitchFamily="34" charset="0"/>
                  <a:ea typeface="微软雅黑" panose="020B0503020204020204" charset="-122"/>
                  <a:cs typeface="Open Sans Light" panose="020B0306030504020204" pitchFamily="34" charset="0"/>
                </a:rPr>
                <a:t>技术开发合同的认定条件</a:t>
              </a:r>
            </a:p>
          </p:txBody>
        </p:sp>
        <p:sp>
          <p:nvSpPr>
            <p:cNvPr id="33" name="Shape 1409"/>
            <p:cNvSpPr/>
            <p:nvPr>
              <p:custDataLst>
                <p:tags r:id="rId4"/>
              </p:custDataLst>
            </p:nvPr>
          </p:nvSpPr>
          <p:spPr>
            <a:xfrm>
              <a:off x="5456" y="3075"/>
              <a:ext cx="12365" cy="2433"/>
            </a:xfrm>
            <a:prstGeom prst="rect">
              <a:avLst/>
            </a:prstGeom>
            <a:ln w="12700">
              <a:miter lim="400000"/>
            </a:ln>
          </p:spPr>
          <p:txBody>
            <a:bodyPr lIns="25400" tIns="25400" rIns="25400" bIns="25400"/>
            <a:lstStyle>
              <a:lvl1pPr algn="l">
                <a:spcBef>
                  <a:spcPts val="2000"/>
                </a:spcBef>
                <a:defRPr sz="2000">
                  <a:solidFill>
                    <a:srgbClr val="53585F"/>
                  </a:solidFill>
                  <a:latin typeface="Aller Light"/>
                  <a:ea typeface="Aller Light"/>
                  <a:cs typeface="Aller Light"/>
                  <a:sym typeface="Aller Light"/>
                </a:defRPr>
              </a:lvl1pPr>
            </a:lstStyle>
            <a:p>
              <a:pPr marL="285750" marR="0" lvl="0" indent="-285750" algn="l" defTabSz="914400" rtl="0" fontAlgn="auto">
                <a:lnSpc>
                  <a:spcPct val="150000"/>
                </a:lnSpc>
                <a:spcBef>
                  <a:spcPts val="0"/>
                </a:spcBef>
                <a:spcAft>
                  <a:spcPts val="0"/>
                </a:spcAft>
                <a:buClrTx/>
                <a:buSzTx/>
                <a:buFont typeface="Wingdings" panose="05000000000000000000" pitchFamily="2" charset="2"/>
                <a:buChar char="l"/>
                <a:defRPr/>
              </a:pPr>
              <a:r>
                <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rPr>
                <a:t>（一）有明确、具体的科学研究和技术开发目标；</a:t>
              </a:r>
            </a:p>
            <a:p>
              <a:pPr marL="285750" marR="0" lvl="0" indent="-285750" algn="l" defTabSz="914400" rtl="0" fontAlgn="auto">
                <a:lnSpc>
                  <a:spcPct val="150000"/>
                </a:lnSpc>
                <a:spcBef>
                  <a:spcPts val="0"/>
                </a:spcBef>
                <a:spcAft>
                  <a:spcPts val="0"/>
                </a:spcAft>
                <a:buClrTx/>
                <a:buSzTx/>
                <a:buFont typeface="Wingdings" panose="05000000000000000000" pitchFamily="2" charset="2"/>
                <a:buChar char="l"/>
                <a:defRPr/>
              </a:pPr>
              <a:r>
                <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rPr>
                <a:t>（二）合同标的为当事人在订立合同时尚未掌握的技术方案；</a:t>
              </a:r>
            </a:p>
            <a:p>
              <a:pPr marL="285750" marR="0" lvl="0" indent="-285750" algn="l" defTabSz="914400" rtl="0" fontAlgn="auto">
                <a:lnSpc>
                  <a:spcPct val="150000"/>
                </a:lnSpc>
                <a:spcBef>
                  <a:spcPts val="0"/>
                </a:spcBef>
                <a:spcAft>
                  <a:spcPts val="0"/>
                </a:spcAft>
                <a:buClrTx/>
                <a:buSzTx/>
                <a:buFont typeface="Wingdings" panose="05000000000000000000" pitchFamily="2" charset="2"/>
                <a:buChar char="l"/>
                <a:defRPr/>
              </a:pPr>
              <a:r>
                <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rPr>
                <a:t>（三）研究开发工作及其预期成果有相应的技术创新内容。</a:t>
              </a:r>
            </a:p>
            <a:p>
              <a:pPr marR="0" lvl="0" indent="0" algn="l" defTabSz="914400" rtl="0" fontAlgn="auto">
                <a:lnSpc>
                  <a:spcPct val="150000"/>
                </a:lnSpc>
                <a:spcBef>
                  <a:spcPts val="0"/>
                </a:spcBef>
                <a:spcAft>
                  <a:spcPts val="0"/>
                </a:spcAft>
                <a:buClrTx/>
                <a:buSzTx/>
                <a:buFont typeface="Wingdings" panose="05000000000000000000" pitchFamily="2" charset="2"/>
                <a:buNone/>
                <a:defRPr/>
              </a:pPr>
              <a:endPar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endParaRPr>
            </a:p>
            <a:p>
              <a:pPr marR="0" lvl="0" indent="0" algn="l" defTabSz="914400" rtl="0" fontAlgn="auto">
                <a:lnSpc>
                  <a:spcPct val="150000"/>
                </a:lnSpc>
                <a:spcBef>
                  <a:spcPts val="0"/>
                </a:spcBef>
                <a:spcAft>
                  <a:spcPts val="0"/>
                </a:spcAft>
                <a:buClrTx/>
                <a:buSzTx/>
                <a:buFont typeface="Wingdings" panose="05000000000000000000" pitchFamily="2" charset="2"/>
                <a:buNone/>
                <a:defRPr/>
              </a:pPr>
              <a:r>
                <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rPr>
                <a:t>单纯以揭示自然现象、规律和特征为目标的基础性研究项目所订立的合同，以及软科学研究项目所订立的合同，不予登记。</a:t>
              </a:r>
            </a:p>
          </p:txBody>
        </p:sp>
        <p:sp>
          <p:nvSpPr>
            <p:cNvPr id="11" name="文本框 10"/>
            <p:cNvSpPr txBox="1"/>
            <p:nvPr>
              <p:custDataLst>
                <p:tags r:id="rId5"/>
              </p:custDataLst>
            </p:nvPr>
          </p:nvSpPr>
          <p:spPr>
            <a:xfrm>
              <a:off x="891" y="3391"/>
              <a:ext cx="1266" cy="1103"/>
            </a:xfrm>
            <a:prstGeom prst="rect">
              <a:avLst/>
            </a:prstGeom>
            <a:noFill/>
          </p:spPr>
          <p:txBody>
            <a:bodyPr wrap="square" rtlCol="0">
              <a:spAutoFit/>
            </a:bodyPr>
            <a:lstStyle/>
            <a:p>
              <a:r>
                <a:rPr lang="en-US" altLang="zh-CN" sz="4400" b="1" dirty="0">
                  <a:solidFill>
                    <a:sysClr val="window" lastClr="FFFFFF">
                      <a:lumMod val="95000"/>
                    </a:sysClr>
                  </a:solidFill>
                  <a:latin typeface="Arial" panose="020B0604020202020204" pitchFamily="34" charset="0"/>
                  <a:ea typeface="微软雅黑" panose="020B0503020204020204" charset="-122"/>
                </a:rPr>
                <a:t>01</a:t>
              </a:r>
            </a:p>
          </p:txBody>
        </p:sp>
        <p:sp>
          <p:nvSpPr>
            <p:cNvPr id="17" name="等腰三角形 16"/>
            <p:cNvSpPr/>
            <p:nvPr>
              <p:custDataLst>
                <p:tags r:id="rId6"/>
              </p:custDataLst>
            </p:nvPr>
          </p:nvSpPr>
          <p:spPr>
            <a:xfrm rot="5400000">
              <a:off x="4834" y="4401"/>
              <a:ext cx="535" cy="321"/>
            </a:xfrm>
            <a:prstGeom prst="triangle">
              <a:avLst/>
            </a:prstGeom>
            <a:ln>
              <a:noFill/>
            </a:ln>
          </p:spPr>
          <p:style>
            <a:lnRef idx="2">
              <a:srgbClr val="3D4D73">
                <a:shade val="50000"/>
              </a:srgbClr>
            </a:lnRef>
            <a:fillRef idx="1">
              <a:srgbClr val="3D4D73"/>
            </a:fillRef>
            <a:effectRef idx="0">
              <a:srgbClr val="3D4D73"/>
            </a:effectRef>
            <a:fontRef idx="minor">
              <a:sysClr val="window" lastClr="FFFFFF"/>
            </a:fontRef>
          </p:style>
          <p:txBody>
            <a:bodyPr rtlCol="0" anchor="ctr"/>
            <a:lstStyle/>
            <a:p>
              <a:pPr algn="ctr"/>
              <a:endParaRPr lang="zh-CN" altLang="en-US"/>
            </a:p>
          </p:txBody>
        </p:sp>
      </p:grpSp>
    </p:spTree>
    <p:extLst>
      <p:ext uri="{BB962C8B-B14F-4D97-AF65-F5344CB8AC3E}">
        <p14:creationId xmlns:p14="http://schemas.microsoft.com/office/powerpoint/2010/main" val="5830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linds(horizontal)">
                                      <p:cBhvr>
                                        <p:cTn id="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接连接符 19"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圆角矩形 20"/>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1205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五</a:t>
            </a:r>
          </a:p>
        </p:txBody>
      </p:sp>
      <p:cxnSp>
        <p:nvCxnSpPr>
          <p:cNvPr id="25" name="直接连接符 24"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文本框 4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406490" y="249845"/>
            <a:ext cx="1620957" cy="523220"/>
          </a:xfrm>
          <a:prstGeom prst="rect">
            <a:avLst/>
          </a:prstGeom>
          <a:noFill/>
        </p:spPr>
        <p:txBody>
          <a:bodyPr wrap="none" rtlCol="0">
            <a:spAutoFit/>
          </a:bodyPr>
          <a:lstStyle/>
          <a:p>
            <a:r>
              <a:rPr lang="zh-CN" altLang="en-US" sz="2800" b="1" dirty="0">
                <a:solidFill>
                  <a:srgbClr val="124062"/>
                </a:solidFill>
                <a:latin typeface="Arial Black" panose="020B0A04020102020204" pitchFamily="34" charset="0"/>
                <a:ea typeface="创艺简细圆" pitchFamily="2" charset="-122"/>
                <a:cs typeface="Kartika" panose="02020503030404060203" pitchFamily="18" charset="0"/>
              </a:rPr>
              <a:t>技术合同</a:t>
            </a:r>
          </a:p>
        </p:txBody>
      </p:sp>
      <p:grpSp>
        <p:nvGrpSpPr>
          <p:cNvPr id="29" name="组合 28"/>
          <p:cNvGrpSpPr/>
          <p:nvPr/>
        </p:nvGrpSpPr>
        <p:grpSpPr>
          <a:xfrm>
            <a:off x="281940" y="4931746"/>
            <a:ext cx="11215370" cy="1571818"/>
            <a:chOff x="830" y="2791"/>
            <a:chExt cx="17662" cy="2256"/>
          </a:xfrm>
        </p:grpSpPr>
        <p:sp>
          <p:nvSpPr>
            <p:cNvPr id="5" name="矩形 4"/>
            <p:cNvSpPr/>
            <p:nvPr>
              <p:custDataLst>
                <p:tags r:id="rId8"/>
              </p:custDataLst>
            </p:nvPr>
          </p:nvSpPr>
          <p:spPr>
            <a:xfrm>
              <a:off x="830" y="2791"/>
              <a:ext cx="4110" cy="2109"/>
            </a:xfrm>
            <a:prstGeom prst="rect">
              <a:avLst/>
            </a:prstGeom>
            <a:ln>
              <a:noFill/>
            </a:ln>
          </p:spPr>
          <p:style>
            <a:lnRef idx="2">
              <a:srgbClr val="3D4D73">
                <a:shade val="50000"/>
              </a:srgbClr>
            </a:lnRef>
            <a:fillRef idx="1">
              <a:srgbClr val="3D4D73"/>
            </a:fillRef>
            <a:effectRef idx="0">
              <a:srgbClr val="3D4D73"/>
            </a:effectRef>
            <a:fontRef idx="minor">
              <a:sysClr val="window" lastClr="FFFFFF"/>
            </a:fontRef>
          </p:style>
          <p:txBody>
            <a:bodyPr vertOverflow="overflow" horzOverflow="overflow" vert="horz" wrap="square" numCol="1" spcCol="0" rtlCol="0" fromWordArt="0" anchor="ctr" anchorCtr="0" forceAA="0" compatLnSpc="1">
              <a:noAutofit/>
            </a:bodyPr>
            <a:lstStyle/>
            <a:p>
              <a:pPr lvl="0" algn="ctr">
                <a:spcBef>
                  <a:spcPts val="0"/>
                </a:spcBef>
                <a:spcAft>
                  <a:spcPts val="0"/>
                </a:spcAft>
                <a:buClrTx/>
                <a:buSzTx/>
                <a:buFontTx/>
                <a:defRPr/>
              </a:pPr>
              <a:endParaRPr lang="zh-CN" altLang="en-US" noProof="0">
                <a:ln>
                  <a:noFill/>
                </a:ln>
                <a:solidFill>
                  <a:prstClr val="white"/>
                </a:solidFill>
                <a:effectLst/>
                <a:uLnTx/>
                <a:uFillTx/>
                <a:latin typeface="等线" panose="02010600030101010101" charset="-122"/>
                <a:ea typeface="等线" panose="02010600030101010101" charset="-122"/>
                <a:sym typeface="+mn-ea"/>
              </a:endParaRPr>
            </a:p>
          </p:txBody>
        </p:sp>
        <p:sp>
          <p:nvSpPr>
            <p:cNvPr id="15" name="矩形 14"/>
            <p:cNvSpPr/>
            <p:nvPr>
              <p:custDataLst>
                <p:tags r:id="rId9"/>
              </p:custDataLst>
            </p:nvPr>
          </p:nvSpPr>
          <p:spPr>
            <a:xfrm>
              <a:off x="4941" y="2791"/>
              <a:ext cx="13551" cy="2256"/>
            </a:xfrm>
            <a:prstGeom prst="rect">
              <a:avLst/>
            </a:prstGeom>
            <a:solidFill>
              <a:srgbClr val="E7E6E6"/>
            </a:solidFill>
            <a:ln>
              <a:noFill/>
            </a:ln>
          </p:spPr>
          <p:style>
            <a:lnRef idx="2">
              <a:srgbClr val="3D4D73">
                <a:shade val="50000"/>
              </a:srgbClr>
            </a:lnRef>
            <a:fillRef idx="1">
              <a:srgbClr val="3D4D73"/>
            </a:fillRef>
            <a:effectRef idx="0">
              <a:srgbClr val="3D4D73"/>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TextBox 16"/>
            <p:cNvSpPr txBox="1"/>
            <p:nvPr>
              <p:custDataLst>
                <p:tags r:id="rId10"/>
              </p:custDataLst>
            </p:nvPr>
          </p:nvSpPr>
          <p:spPr>
            <a:xfrm>
              <a:off x="2440" y="3322"/>
              <a:ext cx="2108" cy="918"/>
            </a:xfrm>
            <a:prstGeom prst="rect">
              <a:avLst/>
            </a:prstGeom>
            <a:noFill/>
          </p:spPr>
          <p:txBody>
            <a:bodyPr wrap="square" lIns="0" tIns="0" rIns="0" bIns="0" rtlCol="0">
              <a:spAutoFit/>
            </a:bodyPr>
            <a:lstStyle/>
            <a:p>
              <a:pPr marL="0" marR="0" lvl="0" indent="0" algn="l" defTabSz="914400" rtl="0" eaLnBrk="1" fontAlgn="auto" latinLnBrk="0" hangingPunct="1">
                <a:lnSpc>
                  <a:spcPct val="130000"/>
                </a:lnSpc>
                <a:spcBef>
                  <a:spcPts val="0"/>
                </a:spcBef>
                <a:spcAft>
                  <a:spcPts val="600"/>
                </a:spcAft>
                <a:buClrTx/>
                <a:buSzTx/>
                <a:buFontTx/>
                <a:buNone/>
                <a:defRPr/>
              </a:pPr>
              <a:r>
                <a:rPr kumimoji="0" lang="zh-CN" altLang="en-US" sz="1600" b="1" i="0" u="none" strike="noStrike" kern="1200" cap="none" spc="150" normalizeH="0" noProof="0" dirty="0">
                  <a:ln>
                    <a:noFill/>
                  </a:ln>
                  <a:solidFill>
                    <a:prstClr val="white">
                      <a:lumMod val="95000"/>
                    </a:prstClr>
                  </a:solidFill>
                  <a:effectLst/>
                  <a:uLnTx/>
                  <a:uFillTx/>
                  <a:latin typeface="Arial" panose="020B0604020202020204" pitchFamily="34" charset="0"/>
                  <a:ea typeface="微软雅黑" panose="020B0503020204020204" charset="-122"/>
                  <a:cs typeface="Open Sans Light" panose="020B0306030504020204" pitchFamily="34" charset="0"/>
                </a:rPr>
                <a:t>不属于技术开发合同</a:t>
              </a:r>
            </a:p>
          </p:txBody>
        </p:sp>
        <p:sp>
          <p:nvSpPr>
            <p:cNvPr id="33" name="Shape 1409"/>
            <p:cNvSpPr/>
            <p:nvPr>
              <p:custDataLst>
                <p:tags r:id="rId11"/>
              </p:custDataLst>
            </p:nvPr>
          </p:nvSpPr>
          <p:spPr>
            <a:xfrm>
              <a:off x="5499" y="2873"/>
              <a:ext cx="12993" cy="2174"/>
            </a:xfrm>
            <a:prstGeom prst="rect">
              <a:avLst/>
            </a:prstGeom>
            <a:ln w="12700">
              <a:miter lim="400000"/>
            </a:ln>
          </p:spPr>
          <p:txBody>
            <a:bodyPr lIns="25400" tIns="25400" rIns="25400" bIns="25400"/>
            <a:lstStyle>
              <a:lvl1pPr algn="l">
                <a:spcBef>
                  <a:spcPts val="2000"/>
                </a:spcBef>
                <a:defRPr sz="2000">
                  <a:solidFill>
                    <a:srgbClr val="53585F"/>
                  </a:solidFill>
                  <a:latin typeface="Aller Light"/>
                  <a:ea typeface="Aller Light"/>
                  <a:cs typeface="Aller Light"/>
                  <a:sym typeface="Aller Light"/>
                </a:defRPr>
              </a:lvl1pPr>
            </a:lstStyle>
            <a:p>
              <a:pPr marL="285750" marR="0" lvl="0" indent="-285750" algn="l" defTabSz="914400" rtl="0" fontAlgn="auto">
                <a:lnSpc>
                  <a:spcPct val="150000"/>
                </a:lnSpc>
                <a:spcBef>
                  <a:spcPts val="0"/>
                </a:spcBef>
                <a:spcAft>
                  <a:spcPts val="0"/>
                </a:spcAft>
                <a:buClrTx/>
                <a:buSzTx/>
                <a:buFont typeface="Wingdings" panose="05000000000000000000" pitchFamily="2" charset="2"/>
                <a:buChar char="l"/>
                <a:defRPr/>
              </a:pPr>
              <a:r>
                <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rPr>
                <a:t>（一）合同标的为当事人已经掌握的技术方案，包括已完成产业化开发的产品、工艺、材料及其系统；</a:t>
              </a:r>
            </a:p>
            <a:p>
              <a:pPr marL="285750" marR="0" lvl="0" indent="-285750" algn="l" defTabSz="914400" rtl="0" fontAlgn="auto">
                <a:lnSpc>
                  <a:spcPct val="150000"/>
                </a:lnSpc>
                <a:spcBef>
                  <a:spcPts val="0"/>
                </a:spcBef>
                <a:spcAft>
                  <a:spcPts val="0"/>
                </a:spcAft>
                <a:buClrTx/>
                <a:buSzTx/>
                <a:buFont typeface="Wingdings" panose="05000000000000000000" pitchFamily="2" charset="2"/>
                <a:buChar char="l"/>
                <a:defRPr/>
              </a:pPr>
              <a:r>
                <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rPr>
                <a:t>（二）合同标的为通过简单改变尺寸、参数、排列，或者通过类似技术手段的变换实现的产品改型、工艺变更以及材料配方调整；</a:t>
              </a:r>
            </a:p>
            <a:p>
              <a:pPr marL="285750" marR="0" lvl="0" indent="-285750" algn="l" defTabSz="914400" rtl="0" fontAlgn="auto">
                <a:lnSpc>
                  <a:spcPct val="150000"/>
                </a:lnSpc>
                <a:spcBef>
                  <a:spcPts val="0"/>
                </a:spcBef>
                <a:spcAft>
                  <a:spcPts val="0"/>
                </a:spcAft>
                <a:buClrTx/>
                <a:buSzTx/>
                <a:buFont typeface="Wingdings" panose="05000000000000000000" pitchFamily="2" charset="2"/>
                <a:buChar char="l"/>
                <a:defRPr/>
              </a:pPr>
              <a:r>
                <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rPr>
                <a:t>（三）合同标的为一般检验、测试、鉴定、仿制和应用。</a:t>
              </a:r>
            </a:p>
          </p:txBody>
        </p:sp>
        <p:sp>
          <p:nvSpPr>
            <p:cNvPr id="11" name="文本框 10"/>
            <p:cNvSpPr txBox="1"/>
            <p:nvPr>
              <p:custDataLst>
                <p:tags r:id="rId12"/>
              </p:custDataLst>
            </p:nvPr>
          </p:nvSpPr>
          <p:spPr>
            <a:xfrm>
              <a:off x="890" y="3230"/>
              <a:ext cx="1266" cy="1103"/>
            </a:xfrm>
            <a:prstGeom prst="rect">
              <a:avLst/>
            </a:prstGeom>
            <a:noFill/>
          </p:spPr>
          <p:txBody>
            <a:bodyPr wrap="square" rtlCol="0">
              <a:spAutoFit/>
            </a:bodyPr>
            <a:lstStyle/>
            <a:p>
              <a:r>
                <a:rPr lang="en-US" altLang="zh-CN" sz="4400" b="1" dirty="0">
                  <a:solidFill>
                    <a:sysClr val="window" lastClr="FFFFFF">
                      <a:lumMod val="95000"/>
                    </a:sysClr>
                  </a:solidFill>
                  <a:latin typeface="Arial" panose="020B0604020202020204" pitchFamily="34" charset="0"/>
                  <a:ea typeface="微软雅黑" panose="020B0503020204020204" charset="-122"/>
                </a:rPr>
                <a:t>03</a:t>
              </a:r>
            </a:p>
          </p:txBody>
        </p:sp>
        <p:sp>
          <p:nvSpPr>
            <p:cNvPr id="17" name="等腰三角形 16"/>
            <p:cNvSpPr/>
            <p:nvPr>
              <p:custDataLst>
                <p:tags r:id="rId13"/>
              </p:custDataLst>
            </p:nvPr>
          </p:nvSpPr>
          <p:spPr>
            <a:xfrm rot="5400000">
              <a:off x="4834" y="4242"/>
              <a:ext cx="535" cy="321"/>
            </a:xfrm>
            <a:prstGeom prst="triangle">
              <a:avLst/>
            </a:prstGeom>
            <a:ln>
              <a:noFill/>
            </a:ln>
          </p:spPr>
          <p:style>
            <a:lnRef idx="2">
              <a:srgbClr val="3D4D73">
                <a:shade val="50000"/>
              </a:srgbClr>
            </a:lnRef>
            <a:fillRef idx="1">
              <a:srgbClr val="3D4D73"/>
            </a:fillRef>
            <a:effectRef idx="0">
              <a:srgbClr val="3D4D73"/>
            </a:effectRef>
            <a:fontRef idx="minor">
              <a:sysClr val="window" lastClr="FFFFFF"/>
            </a:fontRef>
          </p:style>
          <p:txBody>
            <a:bodyPr rtlCol="0" anchor="ctr"/>
            <a:lstStyle/>
            <a:p>
              <a:pPr algn="ctr"/>
              <a:endParaRPr lang="zh-CN" altLang="en-US"/>
            </a:p>
          </p:txBody>
        </p:sp>
      </p:grpSp>
      <p:grpSp>
        <p:nvGrpSpPr>
          <p:cNvPr id="4" name="组合 3"/>
          <p:cNvGrpSpPr/>
          <p:nvPr/>
        </p:nvGrpSpPr>
        <p:grpSpPr>
          <a:xfrm>
            <a:off x="281940" y="1128430"/>
            <a:ext cx="11259820" cy="3241876"/>
            <a:chOff x="830" y="5111"/>
            <a:chExt cx="17732" cy="4653"/>
          </a:xfrm>
        </p:grpSpPr>
        <p:sp>
          <p:nvSpPr>
            <p:cNvPr id="7" name="矩形 6"/>
            <p:cNvSpPr/>
            <p:nvPr>
              <p:custDataLst>
                <p:tags r:id="rId1"/>
              </p:custDataLst>
            </p:nvPr>
          </p:nvSpPr>
          <p:spPr>
            <a:xfrm>
              <a:off x="830" y="6161"/>
              <a:ext cx="4110" cy="2109"/>
            </a:xfrm>
            <a:prstGeom prst="rect">
              <a:avLst/>
            </a:prstGeom>
            <a:ln>
              <a:noFill/>
            </a:ln>
          </p:spPr>
          <p:style>
            <a:lnRef idx="2">
              <a:srgbClr val="3D4D73">
                <a:shade val="50000"/>
              </a:srgbClr>
            </a:lnRef>
            <a:fillRef idx="1">
              <a:srgbClr val="3D4D73"/>
            </a:fillRef>
            <a:effectRef idx="0">
              <a:srgbClr val="3D4D73"/>
            </a:effectRef>
            <a:fontRef idx="minor">
              <a:sysClr val="window" lastClr="FFFFFF"/>
            </a:fontRef>
          </p:style>
          <p:txBody>
            <a:bodyPr vertOverflow="overflow" horzOverflow="overflow" vert="horz" wrap="square" numCol="1" spcCol="0" rtlCol="0" fromWordArt="0" anchor="ctr" anchorCtr="0" forceAA="0" compatLnSpc="1">
              <a:noAutofit/>
            </a:bodyPr>
            <a:lstStyle/>
            <a:p>
              <a:pPr lvl="0" algn="ctr">
                <a:spcBef>
                  <a:spcPts val="0"/>
                </a:spcBef>
                <a:spcAft>
                  <a:spcPts val="0"/>
                </a:spcAft>
                <a:buClrTx/>
                <a:buSzTx/>
                <a:buFontTx/>
                <a:defRPr/>
              </a:pPr>
              <a:endParaRPr lang="zh-CN" altLang="en-US" noProof="0">
                <a:ln>
                  <a:noFill/>
                </a:ln>
                <a:solidFill>
                  <a:prstClr val="white"/>
                </a:solidFill>
                <a:effectLst/>
                <a:uLnTx/>
                <a:uFillTx/>
                <a:latin typeface="等线" panose="02010600030101010101" charset="-122"/>
                <a:ea typeface="等线" panose="02010600030101010101" charset="-122"/>
                <a:sym typeface="+mn-ea"/>
              </a:endParaRPr>
            </a:p>
          </p:txBody>
        </p:sp>
        <p:sp>
          <p:nvSpPr>
            <p:cNvPr id="10" name="矩形 9"/>
            <p:cNvSpPr/>
            <p:nvPr>
              <p:custDataLst>
                <p:tags r:id="rId2"/>
              </p:custDataLst>
            </p:nvPr>
          </p:nvSpPr>
          <p:spPr>
            <a:xfrm>
              <a:off x="4941" y="5111"/>
              <a:ext cx="13621" cy="2340"/>
            </a:xfrm>
            <a:prstGeom prst="rect">
              <a:avLst/>
            </a:prstGeom>
            <a:solidFill>
              <a:srgbClr val="E7E6E6"/>
            </a:solidFill>
            <a:ln>
              <a:noFill/>
            </a:ln>
          </p:spPr>
          <p:style>
            <a:lnRef idx="2">
              <a:srgbClr val="3D4D73">
                <a:shade val="50000"/>
              </a:srgbClr>
            </a:lnRef>
            <a:fillRef idx="1">
              <a:srgbClr val="3D4D73"/>
            </a:fillRef>
            <a:effectRef idx="0">
              <a:srgbClr val="3D4D73"/>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9" name="矩形 18"/>
            <p:cNvSpPr/>
            <p:nvPr>
              <p:custDataLst>
                <p:tags r:id="rId3"/>
              </p:custDataLst>
            </p:nvPr>
          </p:nvSpPr>
          <p:spPr>
            <a:xfrm>
              <a:off x="4940" y="7451"/>
              <a:ext cx="13622" cy="2313"/>
            </a:xfrm>
            <a:prstGeom prst="rect">
              <a:avLst/>
            </a:prstGeom>
            <a:solidFill>
              <a:srgbClr val="E7E6E6"/>
            </a:solidFill>
            <a:ln>
              <a:noFill/>
            </a:ln>
          </p:spPr>
          <p:style>
            <a:lnRef idx="2">
              <a:srgbClr val="3D4D73">
                <a:shade val="50000"/>
              </a:srgbClr>
            </a:lnRef>
            <a:fillRef idx="1">
              <a:srgbClr val="3D4D73"/>
            </a:fillRef>
            <a:effectRef idx="0">
              <a:srgbClr val="3D4D73"/>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30" name="TextBox 16"/>
            <p:cNvSpPr txBox="1"/>
            <p:nvPr>
              <p:custDataLst>
                <p:tags r:id="rId4"/>
              </p:custDataLst>
            </p:nvPr>
          </p:nvSpPr>
          <p:spPr>
            <a:xfrm>
              <a:off x="2345" y="6703"/>
              <a:ext cx="1832" cy="918"/>
            </a:xfrm>
            <a:prstGeom prst="rect">
              <a:avLst/>
            </a:prstGeom>
            <a:noFill/>
          </p:spPr>
          <p:txBody>
            <a:bodyPr wrap="square" lIns="0" tIns="0" rIns="0" bIns="0" rtlCol="0">
              <a:spAutoFit/>
            </a:bodyPr>
            <a:lstStyle/>
            <a:p>
              <a:pPr marL="0" marR="0" lvl="0" indent="0" algn="l" defTabSz="914400" rtl="0" eaLnBrk="1" fontAlgn="auto" latinLnBrk="0" hangingPunct="1">
                <a:lnSpc>
                  <a:spcPct val="130000"/>
                </a:lnSpc>
                <a:spcBef>
                  <a:spcPts val="0"/>
                </a:spcBef>
                <a:spcAft>
                  <a:spcPts val="600"/>
                </a:spcAft>
                <a:buClrTx/>
                <a:buSzTx/>
                <a:buFontTx/>
                <a:buNone/>
                <a:defRPr/>
              </a:pPr>
              <a:r>
                <a:rPr kumimoji="0" lang="zh-CN" altLang="en-US" sz="1600" b="1" i="0" u="none" strike="noStrike" kern="1200" cap="none" spc="150" normalizeH="0" noProof="0" dirty="0">
                  <a:ln>
                    <a:noFill/>
                  </a:ln>
                  <a:solidFill>
                    <a:prstClr val="white">
                      <a:lumMod val="95000"/>
                    </a:prstClr>
                  </a:solidFill>
                  <a:effectLst/>
                  <a:uLnTx/>
                  <a:uFillTx/>
                  <a:latin typeface="Arial" panose="020B0604020202020204" pitchFamily="34" charset="0"/>
                  <a:ea typeface="微软雅黑" panose="020B0503020204020204" charset="-122"/>
                  <a:cs typeface="Open Sans Light" panose="020B0306030504020204" pitchFamily="34" charset="0"/>
                </a:rPr>
                <a:t>属于技术开发合同</a:t>
              </a:r>
            </a:p>
          </p:txBody>
        </p:sp>
        <p:sp>
          <p:nvSpPr>
            <p:cNvPr id="32" name="Shape 1409"/>
            <p:cNvSpPr/>
            <p:nvPr>
              <p:custDataLst>
                <p:tags r:id="rId5"/>
              </p:custDataLst>
            </p:nvPr>
          </p:nvSpPr>
          <p:spPr>
            <a:xfrm>
              <a:off x="5500" y="5261"/>
              <a:ext cx="13061" cy="4479"/>
            </a:xfrm>
            <a:prstGeom prst="rect">
              <a:avLst/>
            </a:prstGeom>
            <a:ln w="12700">
              <a:miter lim="400000"/>
            </a:ln>
          </p:spPr>
          <p:txBody>
            <a:bodyPr lIns="25400" tIns="25400" rIns="25400" bIns="25400"/>
            <a:lstStyle>
              <a:lvl1pPr algn="l">
                <a:spcBef>
                  <a:spcPts val="2000"/>
                </a:spcBef>
                <a:defRPr sz="2000">
                  <a:solidFill>
                    <a:srgbClr val="53585F"/>
                  </a:solidFill>
                  <a:latin typeface="Aller Light"/>
                  <a:ea typeface="Aller Light"/>
                  <a:cs typeface="Aller Light"/>
                  <a:sym typeface="Aller Light"/>
                </a:defRPr>
              </a:lvl1pPr>
            </a:lstStyle>
            <a:p>
              <a:pPr marL="285750" marR="0" lvl="0" indent="-285750" algn="l" defTabSz="914400" rtl="0" fontAlgn="auto">
                <a:lnSpc>
                  <a:spcPct val="100000"/>
                </a:lnSpc>
                <a:spcBef>
                  <a:spcPts val="0"/>
                </a:spcBef>
                <a:spcAft>
                  <a:spcPts val="600"/>
                </a:spcAft>
                <a:buClrTx/>
                <a:buSzTx/>
                <a:buFont typeface="Wingdings" panose="05000000000000000000" pitchFamily="2" charset="2"/>
                <a:buChar char="l"/>
                <a:defRPr/>
              </a:pPr>
              <a:r>
                <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rPr>
                <a:t>（一）小试、中试技术成果的产业化开发项目；</a:t>
              </a:r>
            </a:p>
            <a:p>
              <a:pPr marL="285750" marR="0" lvl="0" indent="-285750" algn="l" defTabSz="914400" rtl="0" fontAlgn="auto">
                <a:lnSpc>
                  <a:spcPct val="100000"/>
                </a:lnSpc>
                <a:spcBef>
                  <a:spcPts val="0"/>
                </a:spcBef>
                <a:spcAft>
                  <a:spcPts val="600"/>
                </a:spcAft>
                <a:buClrTx/>
                <a:buSzTx/>
                <a:buFont typeface="Wingdings" panose="05000000000000000000" pitchFamily="2" charset="2"/>
                <a:buChar char="l"/>
                <a:defRPr/>
              </a:pPr>
              <a:r>
                <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rPr>
                <a:t>（二）技术改造项目；</a:t>
              </a:r>
            </a:p>
            <a:p>
              <a:pPr marL="285750" marR="0" lvl="0" indent="-285750" algn="l" defTabSz="914400" rtl="0" fontAlgn="auto">
                <a:lnSpc>
                  <a:spcPct val="100000"/>
                </a:lnSpc>
                <a:spcBef>
                  <a:spcPts val="0"/>
                </a:spcBef>
                <a:spcAft>
                  <a:spcPts val="600"/>
                </a:spcAft>
                <a:buClrTx/>
                <a:buSzTx/>
                <a:buFont typeface="Wingdings" panose="05000000000000000000" pitchFamily="2" charset="2"/>
                <a:buChar char="l"/>
                <a:defRPr/>
              </a:pPr>
              <a:r>
                <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rPr>
                <a:t>（三）成套技术设备和试验装置的技术改进项目；</a:t>
              </a:r>
            </a:p>
            <a:p>
              <a:pPr marL="285750" marR="0" lvl="0" indent="-285750" algn="l" defTabSz="914400" rtl="0" fontAlgn="auto">
                <a:lnSpc>
                  <a:spcPct val="100000"/>
                </a:lnSpc>
                <a:spcBef>
                  <a:spcPts val="0"/>
                </a:spcBef>
                <a:spcAft>
                  <a:spcPts val="600"/>
                </a:spcAft>
                <a:buClrTx/>
                <a:buSzTx/>
                <a:buFont typeface="Wingdings" panose="05000000000000000000" pitchFamily="2" charset="2"/>
                <a:buChar char="l"/>
                <a:defRPr/>
              </a:pPr>
              <a:r>
                <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rPr>
                <a:t>（四）引进技术和设备消化。吸收基础上的创新开发项目；</a:t>
              </a:r>
            </a:p>
            <a:p>
              <a:pPr marL="285750" marR="0" lvl="0" indent="-285750" algn="l" defTabSz="914400" rtl="0" fontAlgn="auto">
                <a:lnSpc>
                  <a:spcPct val="100000"/>
                </a:lnSpc>
                <a:spcBef>
                  <a:spcPts val="0"/>
                </a:spcBef>
                <a:spcAft>
                  <a:spcPts val="600"/>
                </a:spcAft>
                <a:buClrTx/>
                <a:buSzTx/>
                <a:buFont typeface="Wingdings" panose="05000000000000000000" pitchFamily="2" charset="2"/>
                <a:buChar char="l"/>
                <a:defRPr/>
              </a:pPr>
              <a:r>
                <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rPr>
                <a:t>（五）信息技术的研究开发项目，包括语言系统、过程控制、管理工程、特定专家系统、计算机辅助设计、计算机集成制造系统等，但软件复制和无原创性的程序编制的除外：</a:t>
              </a:r>
            </a:p>
            <a:p>
              <a:pPr marL="285750" marR="0" lvl="0" indent="-285750" algn="l" defTabSz="914400" rtl="0" fontAlgn="auto">
                <a:lnSpc>
                  <a:spcPct val="100000"/>
                </a:lnSpc>
                <a:spcBef>
                  <a:spcPts val="0"/>
                </a:spcBef>
                <a:spcAft>
                  <a:spcPts val="600"/>
                </a:spcAft>
                <a:buClrTx/>
                <a:buSzTx/>
                <a:buFont typeface="Wingdings" panose="05000000000000000000" pitchFamily="2" charset="2"/>
                <a:buChar char="l"/>
                <a:defRPr/>
              </a:pPr>
              <a:r>
                <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rPr>
                <a:t>（六）自然资源的开发利用项目；</a:t>
              </a:r>
            </a:p>
            <a:p>
              <a:pPr marL="285750" marR="0" lvl="0" indent="-285750" algn="l" defTabSz="914400" rtl="0" fontAlgn="auto">
                <a:lnSpc>
                  <a:spcPct val="100000"/>
                </a:lnSpc>
                <a:spcBef>
                  <a:spcPts val="0"/>
                </a:spcBef>
                <a:spcAft>
                  <a:spcPts val="600"/>
                </a:spcAft>
                <a:buClrTx/>
                <a:buSzTx/>
                <a:buFont typeface="Wingdings" panose="05000000000000000000" pitchFamily="2" charset="2"/>
                <a:buChar char="l"/>
                <a:defRPr/>
              </a:pPr>
              <a:r>
                <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rPr>
                <a:t>（七）治理污染、保护环境和生态项目；</a:t>
              </a:r>
            </a:p>
            <a:p>
              <a:pPr marL="285750" marR="0" lvl="0" indent="-285750" algn="l" defTabSz="914400" rtl="0" fontAlgn="auto">
                <a:lnSpc>
                  <a:spcPct val="100000"/>
                </a:lnSpc>
                <a:spcBef>
                  <a:spcPts val="0"/>
                </a:spcBef>
                <a:spcAft>
                  <a:spcPts val="600"/>
                </a:spcAft>
                <a:buClrTx/>
                <a:buSzTx/>
                <a:buFont typeface="Wingdings" panose="05000000000000000000" pitchFamily="2" charset="2"/>
                <a:buChar char="l"/>
                <a:defRPr/>
              </a:pPr>
              <a:r>
                <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rPr>
                <a:t>（八）其他科技成果转化项目。</a:t>
              </a:r>
            </a:p>
            <a:p>
              <a:pPr marR="0" lvl="0" indent="0" algn="l" defTabSz="914400" rtl="0" fontAlgn="auto">
                <a:lnSpc>
                  <a:spcPct val="100000"/>
                </a:lnSpc>
                <a:spcBef>
                  <a:spcPts val="0"/>
                </a:spcBef>
                <a:spcAft>
                  <a:spcPts val="600"/>
                </a:spcAft>
                <a:buClrTx/>
                <a:buSzTx/>
                <a:buFont typeface="Wingdings" panose="05000000000000000000" pitchFamily="2" charset="2"/>
                <a:buNone/>
                <a:defRPr/>
              </a:pPr>
              <a:endPar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endParaRPr>
            </a:p>
            <a:p>
              <a:pPr marR="0" lvl="0" indent="0" algn="l" defTabSz="914400" rtl="0" fontAlgn="auto">
                <a:lnSpc>
                  <a:spcPct val="100000"/>
                </a:lnSpc>
                <a:spcBef>
                  <a:spcPts val="0"/>
                </a:spcBef>
                <a:spcAft>
                  <a:spcPts val="600"/>
                </a:spcAft>
                <a:buClrTx/>
                <a:buSzTx/>
                <a:buFont typeface="Wingdings" panose="05000000000000000000" pitchFamily="2" charset="2"/>
                <a:buNone/>
                <a:defRPr/>
              </a:pPr>
              <a:r>
                <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rPr>
                <a:t>前款各项中属一般设备维修、改装、常规的设计变更及其已有技术直接应用于产品生产，不属于技术开发合同。</a:t>
              </a:r>
            </a:p>
            <a:p>
              <a:pPr marR="0" lvl="0" indent="0" algn="l" defTabSz="914400" rtl="0" fontAlgn="auto">
                <a:lnSpc>
                  <a:spcPct val="100000"/>
                </a:lnSpc>
                <a:spcBef>
                  <a:spcPts val="0"/>
                </a:spcBef>
                <a:spcAft>
                  <a:spcPts val="600"/>
                </a:spcAft>
                <a:buClrTx/>
                <a:buSzTx/>
                <a:buFont typeface="Wingdings" panose="05000000000000000000" pitchFamily="2" charset="2"/>
                <a:buNone/>
                <a:defRPr/>
              </a:pPr>
              <a:endParaRPr kumimoji="0" lang="zh-CN" altLang="en-US" sz="1200" b="0" i="0" u="none" strike="noStrike" kern="1200" cap="none" spc="150" normalizeH="0" noProof="0" dirty="0">
                <a:ln>
                  <a:noFill/>
                </a:ln>
                <a:solidFill>
                  <a:prstClr val="white">
                    <a:lumMod val="50000"/>
                  </a:prstClr>
                </a:solidFill>
                <a:effectLst/>
                <a:uLnTx/>
                <a:uFillTx/>
                <a:latin typeface="Arial" panose="020B0604020202020204" pitchFamily="34" charset="0"/>
                <a:ea typeface="微软雅黑" panose="020B0503020204020204" charset="-122"/>
                <a:sym typeface="Aller Light"/>
              </a:endParaRPr>
            </a:p>
          </p:txBody>
        </p:sp>
        <p:sp>
          <p:nvSpPr>
            <p:cNvPr id="36" name="文本框 35"/>
            <p:cNvSpPr txBox="1"/>
            <p:nvPr>
              <p:custDataLst>
                <p:tags r:id="rId6"/>
              </p:custDataLst>
            </p:nvPr>
          </p:nvSpPr>
          <p:spPr>
            <a:xfrm>
              <a:off x="890" y="6610"/>
              <a:ext cx="1266" cy="1103"/>
            </a:xfrm>
            <a:prstGeom prst="rect">
              <a:avLst/>
            </a:prstGeom>
            <a:noFill/>
          </p:spPr>
          <p:txBody>
            <a:bodyPr wrap="square" rtlCol="0">
              <a:spAutoFit/>
            </a:bodyPr>
            <a:lstStyle/>
            <a:p>
              <a:r>
                <a:rPr lang="en-US" altLang="zh-CN" sz="4400" b="1">
                  <a:solidFill>
                    <a:sysClr val="window" lastClr="FFFFFF">
                      <a:lumMod val="95000"/>
                    </a:sysClr>
                  </a:solidFill>
                  <a:latin typeface="Arial" panose="020B0604020202020204" pitchFamily="34" charset="0"/>
                  <a:ea typeface="微软雅黑" panose="020B0503020204020204" charset="-122"/>
                </a:rPr>
                <a:t>02</a:t>
              </a:r>
            </a:p>
          </p:txBody>
        </p:sp>
        <p:sp>
          <p:nvSpPr>
            <p:cNvPr id="38" name="等腰三角形 37"/>
            <p:cNvSpPr/>
            <p:nvPr>
              <p:custDataLst>
                <p:tags r:id="rId7"/>
              </p:custDataLst>
            </p:nvPr>
          </p:nvSpPr>
          <p:spPr>
            <a:xfrm rot="5400000">
              <a:off x="4833" y="7728"/>
              <a:ext cx="535" cy="321"/>
            </a:xfrm>
            <a:prstGeom prst="triangle">
              <a:avLst/>
            </a:prstGeom>
            <a:ln>
              <a:noFill/>
            </a:ln>
          </p:spPr>
          <p:style>
            <a:lnRef idx="2">
              <a:srgbClr val="3D4D73">
                <a:shade val="50000"/>
              </a:srgbClr>
            </a:lnRef>
            <a:fillRef idx="1">
              <a:srgbClr val="3D4D73"/>
            </a:fillRef>
            <a:effectRef idx="0">
              <a:srgbClr val="3D4D73"/>
            </a:effectRef>
            <a:fontRef idx="minor">
              <a:sysClr val="window" lastClr="FFFFFF"/>
            </a:fontRef>
          </p:style>
          <p:txBody>
            <a:bodyPr rtlCol="0" anchor="ctr"/>
            <a:lstStyle/>
            <a:p>
              <a:pPr algn="ctr"/>
              <a:endParaRPr lang="zh-CN" altLang="en-US"/>
            </a:p>
          </p:txBody>
        </p:sp>
      </p:grpSp>
    </p:spTree>
    <p:extLst>
      <p:ext uri="{BB962C8B-B14F-4D97-AF65-F5344CB8AC3E}">
        <p14:creationId xmlns:p14="http://schemas.microsoft.com/office/powerpoint/2010/main" val="16740789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p:nvPr/>
        </p:nvSpPr>
        <p:spPr>
          <a:xfrm>
            <a:off x="2971800" y="1202055"/>
            <a:ext cx="9067165" cy="1050290"/>
          </a:xfrm>
          <a:prstGeom prst="rect">
            <a:avLst/>
          </a:prstGeom>
          <a:noFill/>
        </p:spPr>
        <p:txBody>
          <a:bodyPr wrap="square" rtlCol="0">
            <a:spAutoFit/>
          </a:bodyPr>
          <a:lstStyle/>
          <a:p>
            <a:pPr marL="285750" indent="-285750" algn="l">
              <a:lnSpc>
                <a:spcPct val="130000"/>
              </a:lnSpc>
              <a:buFont typeface="Arial" panose="020B0604020202020204" pitchFamily="34" charset="0"/>
              <a:buChar char="•"/>
            </a:pPr>
            <a:r>
              <a:rPr lang="zh-CN" altLang="en-US" sz="1200" dirty="0">
                <a:solidFill>
                  <a:schemeClr val="tx1">
                    <a:lumMod val="50000"/>
                    <a:lumOff val="50000"/>
                  </a:schemeClr>
                </a:solidFill>
                <a:latin typeface="Bebas" pitchFamily="2" charset="0"/>
                <a:ea typeface="微软雅黑" panose="020B0503020204020204" charset="-122"/>
                <a:sym typeface="Bebas" pitchFamily="2" charset="0"/>
              </a:rPr>
              <a:t>经认定登记的技术合同，当事人可以依照有关规定享受国家有关促进科技成果转化的税收信贷和奖励等方面的优惠政策。</a:t>
            </a:r>
          </a:p>
          <a:p>
            <a:pPr marL="285750" indent="-285750" algn="l">
              <a:lnSpc>
                <a:spcPct val="130000"/>
              </a:lnSpc>
              <a:buFont typeface="Arial" panose="020B0604020202020204" pitchFamily="34" charset="0"/>
              <a:buChar char="•"/>
            </a:pPr>
            <a:r>
              <a:rPr lang="zh-CN" altLang="en-US" sz="1200" dirty="0">
                <a:solidFill>
                  <a:schemeClr val="tx1">
                    <a:lumMod val="50000"/>
                    <a:lumOff val="50000"/>
                  </a:schemeClr>
                </a:solidFill>
                <a:latin typeface="Bebas" pitchFamily="2" charset="0"/>
                <a:ea typeface="微软雅黑" panose="020B0503020204020204" charset="-122"/>
                <a:sym typeface="Bebas" pitchFamily="2" charset="0"/>
              </a:rPr>
              <a:t>技术合同登记机构可以通过认定登记帮助当事人完善合同，从而提高合同的履约率，减少技术合同的纠纷。</a:t>
            </a:r>
          </a:p>
          <a:p>
            <a:pPr marL="285750" indent="-285750" algn="l">
              <a:lnSpc>
                <a:spcPct val="130000"/>
              </a:lnSpc>
              <a:buFont typeface="Arial" panose="020B0604020202020204" pitchFamily="34" charset="0"/>
              <a:buChar char="•"/>
            </a:pPr>
            <a:r>
              <a:rPr lang="zh-CN" altLang="en-US" sz="1200" dirty="0">
                <a:solidFill>
                  <a:schemeClr val="tx1">
                    <a:lumMod val="50000"/>
                    <a:lumOff val="50000"/>
                  </a:schemeClr>
                </a:solidFill>
                <a:latin typeface="Bebas" pitchFamily="2" charset="0"/>
                <a:ea typeface="微软雅黑" panose="020B0503020204020204" charset="-122"/>
                <a:sym typeface="Bebas" pitchFamily="2" charset="0"/>
              </a:rPr>
              <a:t>技术市场的管理部门可以通过技术合同的认定登记，加强对技术市场和科技成果转化工作的宏观指导，管理和服务，并进行相关的技术市场的统计和分析工作。</a:t>
            </a:r>
          </a:p>
        </p:txBody>
      </p:sp>
      <p:cxnSp>
        <p:nvCxnSpPr>
          <p:cNvPr id="20" name="直接连接符 19"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圆角矩形 20"/>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1205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五</a:t>
            </a:r>
          </a:p>
        </p:txBody>
      </p:sp>
      <p:cxnSp>
        <p:nvCxnSpPr>
          <p:cNvPr id="25" name="直接连接符 24"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文本框 4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406490" y="249845"/>
            <a:ext cx="1620957" cy="523220"/>
          </a:xfrm>
          <a:prstGeom prst="rect">
            <a:avLst/>
          </a:prstGeom>
          <a:noFill/>
        </p:spPr>
        <p:txBody>
          <a:bodyPr wrap="none" rtlCol="0">
            <a:spAutoFit/>
          </a:bodyPr>
          <a:lstStyle/>
          <a:p>
            <a:r>
              <a:rPr lang="zh-CN" altLang="en-US" sz="2800" b="1" dirty="0">
                <a:solidFill>
                  <a:srgbClr val="124062"/>
                </a:solidFill>
                <a:latin typeface="Arial Black" panose="020B0A04020102020204" pitchFamily="34" charset="0"/>
                <a:ea typeface="创艺简细圆" pitchFamily="2" charset="-122"/>
                <a:cs typeface="Kartika" panose="02020503030404060203" pitchFamily="18" charset="0"/>
              </a:rPr>
              <a:t>技术合同</a:t>
            </a:r>
          </a:p>
        </p:txBody>
      </p:sp>
      <p:grpSp>
        <p:nvGrpSpPr>
          <p:cNvPr id="44" name="组合 43"/>
          <p:cNvGrpSpPr/>
          <p:nvPr/>
        </p:nvGrpSpPr>
        <p:grpSpPr>
          <a:xfrm>
            <a:off x="1918085" y="2252634"/>
            <a:ext cx="7952840" cy="4313901"/>
            <a:chOff x="1139" y="3283"/>
            <a:chExt cx="12524" cy="6794"/>
          </a:xfrm>
        </p:grpSpPr>
        <p:cxnSp>
          <p:nvCxnSpPr>
            <p:cNvPr id="32" name="直接连接符 31"/>
            <p:cNvCxnSpPr/>
            <p:nvPr/>
          </p:nvCxnSpPr>
          <p:spPr>
            <a:xfrm>
              <a:off x="7423" y="4341"/>
              <a:ext cx="9" cy="5736"/>
            </a:xfrm>
            <a:prstGeom prst="line">
              <a:avLst/>
            </a:prstGeom>
            <a:ln w="22225">
              <a:solidFill>
                <a:schemeClr val="tx1">
                  <a:lumMod val="85000"/>
                  <a:lumOff val="1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10453" y="3727"/>
              <a:ext cx="3210" cy="1808"/>
              <a:chOff x="1765" y="2615"/>
              <a:chExt cx="2033" cy="2245"/>
            </a:xfrm>
          </p:grpSpPr>
          <p:sp>
            <p:nvSpPr>
              <p:cNvPr id="34" name="菱形 33"/>
              <p:cNvSpPr/>
              <p:nvPr/>
            </p:nvSpPr>
            <p:spPr>
              <a:xfrm>
                <a:off x="1765" y="2615"/>
                <a:ext cx="2033" cy="2245"/>
              </a:xfrm>
              <a:prstGeom prst="diamond">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21"/>
              <p:cNvSpPr txBox="1"/>
              <p:nvPr/>
            </p:nvSpPr>
            <p:spPr>
              <a:xfrm>
                <a:off x="1844" y="3379"/>
                <a:ext cx="1954" cy="720"/>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rPr>
                  <a:t>税收优惠政策</a:t>
                </a:r>
              </a:p>
            </p:txBody>
          </p:sp>
        </p:grpSp>
        <p:sp>
          <p:nvSpPr>
            <p:cNvPr id="36" name="圆角矩形 35"/>
            <p:cNvSpPr/>
            <p:nvPr/>
          </p:nvSpPr>
          <p:spPr>
            <a:xfrm>
              <a:off x="11585" y="3283"/>
              <a:ext cx="945" cy="618"/>
            </a:xfrm>
            <a:prstGeom prst="roundRect">
              <a:avLst/>
            </a:prstGeom>
            <a:solidFill>
              <a:srgbClr val="1240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a:t>
              </a:r>
              <a:r>
                <a:rPr lang="en-US" altLang="zh-CN" b="1" dirty="0">
                  <a:solidFill>
                    <a:schemeClr val="bg1"/>
                  </a:solidFill>
                </a:rPr>
                <a:t>2</a:t>
              </a:r>
              <a:r>
                <a:rPr lang="zh-CN" altLang="en-US" b="1" dirty="0">
                  <a:solidFill>
                    <a:schemeClr val="bg1"/>
                  </a:solidFill>
                </a:rPr>
                <a:t>）</a:t>
              </a:r>
            </a:p>
          </p:txBody>
        </p:sp>
        <p:grpSp>
          <p:nvGrpSpPr>
            <p:cNvPr id="37" name="组合 36"/>
            <p:cNvGrpSpPr/>
            <p:nvPr/>
          </p:nvGrpSpPr>
          <p:grpSpPr>
            <a:xfrm>
              <a:off x="1139" y="3727"/>
              <a:ext cx="3120" cy="1809"/>
              <a:chOff x="1801" y="2653"/>
              <a:chExt cx="1976" cy="2208"/>
            </a:xfrm>
          </p:grpSpPr>
          <p:sp>
            <p:nvSpPr>
              <p:cNvPr id="41" name="菱形 40"/>
              <p:cNvSpPr/>
              <p:nvPr/>
            </p:nvSpPr>
            <p:spPr>
              <a:xfrm>
                <a:off x="1801" y="2653"/>
                <a:ext cx="1976" cy="2208"/>
              </a:xfrm>
              <a:prstGeom prst="diamond">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21"/>
              <p:cNvSpPr txBox="1"/>
              <p:nvPr/>
            </p:nvSpPr>
            <p:spPr>
              <a:xfrm>
                <a:off x="1823" y="3403"/>
                <a:ext cx="1954" cy="708"/>
              </a:xfrm>
              <a:prstGeom prst="rect">
                <a:avLst/>
              </a:prstGeom>
              <a:noFill/>
            </p:spPr>
            <p:txBody>
              <a:bodyPr wrap="square" rtlCol="0">
                <a:spAutoFit/>
              </a:bodyPr>
              <a:lstStyle/>
              <a:p>
                <a:pPr lvl="0" algn="ctr"/>
                <a:r>
                  <a:rPr lang="zh-CN" altLang="en-US" b="1" dirty="0">
                    <a:solidFill>
                      <a:prstClr val="black">
                        <a:lumMod val="65000"/>
                        <a:lumOff val="35000"/>
                      </a:prstClr>
                    </a:solidFill>
                    <a:latin typeface="微软雅黑" panose="020B0503020204020204" charset="-122"/>
                    <a:ea typeface="微软雅黑" panose="020B0503020204020204" charset="-122"/>
                  </a:rPr>
                  <a:t>奖酬金优惠政策</a:t>
                </a:r>
              </a:p>
            </p:txBody>
          </p:sp>
        </p:grpSp>
        <p:sp>
          <p:nvSpPr>
            <p:cNvPr id="43" name="圆角矩形 42"/>
            <p:cNvSpPr/>
            <p:nvPr/>
          </p:nvSpPr>
          <p:spPr>
            <a:xfrm>
              <a:off x="2227" y="3353"/>
              <a:ext cx="945" cy="618"/>
            </a:xfrm>
            <a:prstGeom prst="roundRect">
              <a:avLst/>
            </a:prstGeom>
            <a:solidFill>
              <a:srgbClr val="1240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b="1" dirty="0">
                  <a:solidFill>
                    <a:schemeClr val="bg1"/>
                  </a:solidFill>
                </a:rPr>
                <a:t>（</a:t>
              </a:r>
              <a:r>
                <a:rPr lang="en-US" altLang="zh-CN" b="1" dirty="0">
                  <a:solidFill>
                    <a:schemeClr val="bg1"/>
                  </a:solidFill>
                </a:rPr>
                <a:t>1</a:t>
              </a:r>
              <a:r>
                <a:rPr lang="zh-CN" altLang="en-US" b="1" dirty="0">
                  <a:solidFill>
                    <a:schemeClr val="bg1"/>
                  </a:solidFill>
                </a:rPr>
                <a:t>）</a:t>
              </a:r>
            </a:p>
          </p:txBody>
        </p:sp>
      </p:grpSp>
      <p:sp>
        <p:nvSpPr>
          <p:cNvPr id="46" name="文本框 45"/>
          <p:cNvSpPr txBox="1"/>
          <p:nvPr/>
        </p:nvSpPr>
        <p:spPr>
          <a:xfrm>
            <a:off x="339090" y="3860800"/>
            <a:ext cx="5411470" cy="2252924"/>
          </a:xfrm>
          <a:prstGeom prst="rect">
            <a:avLst/>
          </a:prstGeom>
          <a:noFill/>
        </p:spPr>
        <p:txBody>
          <a:bodyPr wrap="square" rtlCol="0">
            <a:spAutoFit/>
          </a:bodyPr>
          <a:lstStyle/>
          <a:p>
            <a:pPr marL="285750" indent="-285750" algn="l">
              <a:lnSpc>
                <a:spcPct val="130000"/>
              </a:lnSpc>
              <a:buClrTx/>
              <a:buSzTx/>
              <a:buFont typeface="Arial" panose="020B0604020202020204" pitchFamily="34" charset="0"/>
            </a:pPr>
            <a:r>
              <a:rPr lang="zh-CN" altLang="en-US" sz="1200" dirty="0">
                <a:solidFill>
                  <a:schemeClr val="tx1">
                    <a:lumMod val="50000"/>
                    <a:lumOff val="50000"/>
                  </a:schemeClr>
                </a:solidFill>
                <a:latin typeface="Bebas" pitchFamily="2" charset="0"/>
                <a:ea typeface="微软雅黑" panose="020B0503020204020204" charset="-122"/>
              </a:rPr>
              <a:t>技术服务合同受托方：经认定登记的技术合同，卖方可以从技术交易的净收入中提取不低于20%的比例，奖励直接参加技术研究、开发、咨询和服务的人员。</a:t>
            </a:r>
            <a:endParaRPr lang="en-US" altLang="zh-CN" sz="1200" dirty="0">
              <a:solidFill>
                <a:schemeClr val="tx1">
                  <a:lumMod val="50000"/>
                  <a:lumOff val="50000"/>
                </a:schemeClr>
              </a:solidFill>
              <a:latin typeface="Bebas" pitchFamily="2" charset="0"/>
              <a:ea typeface="微软雅黑" panose="020B0503020204020204" charset="-122"/>
            </a:endParaRPr>
          </a:p>
          <a:p>
            <a:pPr marL="285750" indent="-285750" algn="l">
              <a:lnSpc>
                <a:spcPct val="130000"/>
              </a:lnSpc>
              <a:buClrTx/>
              <a:buSzTx/>
              <a:buFont typeface="Arial" panose="020B0604020202020204" pitchFamily="34" charset="0"/>
            </a:pPr>
            <a:r>
              <a:rPr lang="zh-CN" altLang="en-US" sz="1200" dirty="0">
                <a:solidFill>
                  <a:schemeClr val="tx1">
                    <a:lumMod val="50000"/>
                    <a:lumOff val="50000"/>
                  </a:schemeClr>
                </a:solidFill>
                <a:latin typeface="Bebas" pitchFamily="2" charset="0"/>
                <a:ea typeface="微软雅黑" panose="020B0503020204020204" charset="-122"/>
              </a:rPr>
              <a:t>技术服务委托方：经认定登记或备案的技术合同，其买方可以在实施该技术的获利当年新增收益中一次性提取35%的奖酬金，奖励为实施该技术做出贡献的人员。</a:t>
            </a:r>
          </a:p>
          <a:p>
            <a:pPr marL="285750" indent="-285750" algn="l">
              <a:lnSpc>
                <a:spcPct val="130000"/>
              </a:lnSpc>
              <a:buClrTx/>
              <a:buSzTx/>
              <a:buFont typeface="Arial" panose="020B0604020202020204" pitchFamily="34" charset="0"/>
            </a:pPr>
            <a:endParaRPr lang="zh-CN" altLang="en-US" sz="1200" dirty="0">
              <a:solidFill>
                <a:schemeClr val="tx1">
                  <a:lumMod val="50000"/>
                  <a:lumOff val="50000"/>
                </a:schemeClr>
              </a:solidFill>
              <a:latin typeface="Bebas" pitchFamily="2" charset="0"/>
              <a:ea typeface="微软雅黑" panose="020B0503020204020204" charset="-122"/>
            </a:endParaRPr>
          </a:p>
          <a:p>
            <a:pPr indent="0" algn="l">
              <a:lnSpc>
                <a:spcPct val="130000"/>
              </a:lnSpc>
              <a:buClrTx/>
              <a:buSzTx/>
              <a:buFont typeface="Arial" panose="020B0604020202020204" pitchFamily="34" charset="0"/>
              <a:buNone/>
            </a:pPr>
            <a:r>
              <a:rPr lang="zh-CN" altLang="en-US" sz="1200" dirty="0">
                <a:solidFill>
                  <a:schemeClr val="tx1">
                    <a:lumMod val="50000"/>
                    <a:lumOff val="50000"/>
                  </a:schemeClr>
                </a:solidFill>
                <a:latin typeface="Bebas" pitchFamily="2" charset="0"/>
                <a:ea typeface="微软雅黑" panose="020B0503020204020204" charset="-122"/>
              </a:rPr>
              <a:t>奖酬金按照国家和本市有关规定列支，凭登记机构开具的奖酬金领取单和本单位出具的证明到单位基本账户银行提取现金。</a:t>
            </a:r>
          </a:p>
        </p:txBody>
      </p:sp>
      <p:sp>
        <p:nvSpPr>
          <p:cNvPr id="47" name="文本框 46"/>
          <p:cNvSpPr txBox="1"/>
          <p:nvPr/>
        </p:nvSpPr>
        <p:spPr>
          <a:xfrm>
            <a:off x="6112510" y="3860800"/>
            <a:ext cx="5558790" cy="1290320"/>
          </a:xfrm>
          <a:prstGeom prst="rect">
            <a:avLst/>
          </a:prstGeom>
          <a:noFill/>
        </p:spPr>
        <p:txBody>
          <a:bodyPr wrap="square" rtlCol="0">
            <a:spAutoFit/>
          </a:bodyPr>
          <a:lstStyle/>
          <a:p>
            <a:pPr indent="-285750" algn="l" fontAlgn="auto">
              <a:lnSpc>
                <a:spcPct val="130000"/>
              </a:lnSpc>
              <a:buClrTx/>
              <a:buSzTx/>
              <a:buFont typeface="Arial" panose="020B0604020202020204" pitchFamily="34" charset="0"/>
            </a:pPr>
            <a:r>
              <a:rPr lang="zh-CN" altLang="en-US" sz="1200" dirty="0">
                <a:solidFill>
                  <a:schemeClr val="tx1">
                    <a:lumMod val="50000"/>
                    <a:lumOff val="50000"/>
                  </a:schemeClr>
                </a:solidFill>
                <a:latin typeface="Bebas" pitchFamily="2" charset="0"/>
                <a:ea typeface="微软雅黑" panose="020B0503020204020204" charset="-122"/>
              </a:rPr>
              <a:t>技术转让、技术开发项目免征增值税，另外，与技术转让、技术开发相关的技术咨询、技术服务，是指转让方（或者受托方）根据技术转让或者开发合同的规定，为帮助受让方（或者委托方）掌握所转让（或者委托开发）的技术，而提供的技术咨询、技术服务业务，且这部分技术咨询、技术服务的价款与技术转让或者技术开发的价款应当在同一张发票上开具，免征增值税。</a:t>
            </a:r>
          </a:p>
        </p:txBody>
      </p:sp>
    </p:spTree>
    <p:extLst>
      <p:ext uri="{BB962C8B-B14F-4D97-AF65-F5344CB8AC3E}">
        <p14:creationId xmlns:p14="http://schemas.microsoft.com/office/powerpoint/2010/main" val="62304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blinds(horizontal)">
                                      <p:cBhvr>
                                        <p:cTn id="13" dur="50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wipe(down)">
                                      <p:cBhvr>
                                        <p:cTn id="18" dur="500"/>
                                        <p:tgtEl>
                                          <p:spTgt spid="4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down)">
                                      <p:cBhvr>
                                        <p:cTn id="2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6" grpId="0"/>
      <p:bldP spid="4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custDataLst>
              <p:tags r:id="rId2"/>
            </p:custDataLst>
          </p:nvPr>
        </p:nvSpPr>
        <p:spPr>
          <a:xfrm>
            <a:off x="9679264" y="3200355"/>
            <a:ext cx="1408112" cy="1409700"/>
          </a:xfrm>
          <a:prstGeom prst="ellipse">
            <a:avLst/>
          </a:prstGeom>
          <a:solidFill>
            <a:srgbClr val="6E8E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bg1">
                  <a:lumMod val="75000"/>
                </a:schemeClr>
              </a:solidFill>
            </a:endParaRPr>
          </a:p>
        </p:txBody>
      </p:sp>
      <p:sp>
        <p:nvSpPr>
          <p:cNvPr id="50" name="任意多边形 49"/>
          <p:cNvSpPr/>
          <p:nvPr>
            <p:custDataLst>
              <p:tags r:id="rId3"/>
            </p:custDataLst>
          </p:nvPr>
        </p:nvSpPr>
        <p:spPr>
          <a:xfrm rot="5400000">
            <a:off x="8560871" y="3104311"/>
            <a:ext cx="1409700" cy="1601788"/>
          </a:xfrm>
          <a:custGeom>
            <a:avLst/>
            <a:gdLst>
              <a:gd name="connsiteX0" fmla="*/ 0 w 1409076"/>
              <a:gd name="connsiteY0" fmla="*/ 897600 h 1602138"/>
              <a:gd name="connsiteX1" fmla="*/ 562549 w 1409076"/>
              <a:gd name="connsiteY1" fmla="*/ 207376 h 1602138"/>
              <a:gd name="connsiteX2" fmla="*/ 585607 w 1409076"/>
              <a:gd name="connsiteY2" fmla="*/ 205051 h 1602138"/>
              <a:gd name="connsiteX3" fmla="*/ 704537 w 1409076"/>
              <a:gd name="connsiteY3" fmla="*/ 0 h 1602138"/>
              <a:gd name="connsiteX4" fmla="*/ 823466 w 1409076"/>
              <a:gd name="connsiteY4" fmla="*/ 205051 h 1602138"/>
              <a:gd name="connsiteX5" fmla="*/ 846527 w 1409076"/>
              <a:gd name="connsiteY5" fmla="*/ 207376 h 1602138"/>
              <a:gd name="connsiteX6" fmla="*/ 1409076 w 1409076"/>
              <a:gd name="connsiteY6" fmla="*/ 897600 h 1602138"/>
              <a:gd name="connsiteX7" fmla="*/ 704538 w 1409076"/>
              <a:gd name="connsiteY7" fmla="*/ 1602138 h 1602138"/>
              <a:gd name="connsiteX8" fmla="*/ 0 w 1409076"/>
              <a:gd name="connsiteY8" fmla="*/ 897600 h 160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9076" h="1602138">
                <a:moveTo>
                  <a:pt x="0" y="897600"/>
                </a:moveTo>
                <a:cubicBezTo>
                  <a:pt x="0" y="557132"/>
                  <a:pt x="241503" y="273071"/>
                  <a:pt x="562549" y="207376"/>
                </a:cubicBezTo>
                <a:lnTo>
                  <a:pt x="585607" y="205051"/>
                </a:lnTo>
                <a:lnTo>
                  <a:pt x="704537" y="0"/>
                </a:lnTo>
                <a:lnTo>
                  <a:pt x="823466" y="205051"/>
                </a:lnTo>
                <a:lnTo>
                  <a:pt x="846527" y="207376"/>
                </a:lnTo>
                <a:cubicBezTo>
                  <a:pt x="1167574" y="273071"/>
                  <a:pt x="1409076" y="557132"/>
                  <a:pt x="1409076" y="897600"/>
                </a:cubicBezTo>
                <a:cubicBezTo>
                  <a:pt x="1409076" y="1286706"/>
                  <a:pt x="1093644" y="1602138"/>
                  <a:pt x="704538" y="1602138"/>
                </a:cubicBezTo>
                <a:cubicBezTo>
                  <a:pt x="315432" y="1602138"/>
                  <a:pt x="0" y="1286706"/>
                  <a:pt x="0" y="897600"/>
                </a:cubicBezTo>
                <a:close/>
              </a:path>
            </a:pathLst>
          </a:cu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600">
              <a:solidFill>
                <a:schemeClr val="bg1">
                  <a:lumMod val="75000"/>
                </a:schemeClr>
              </a:solidFill>
            </a:endParaRPr>
          </a:p>
        </p:txBody>
      </p:sp>
      <p:sp>
        <p:nvSpPr>
          <p:cNvPr id="5" name="任意多边形 4"/>
          <p:cNvSpPr/>
          <p:nvPr>
            <p:custDataLst>
              <p:tags r:id="rId4"/>
            </p:custDataLst>
          </p:nvPr>
        </p:nvSpPr>
        <p:spPr>
          <a:xfrm rot="5400000">
            <a:off x="7344052" y="3103517"/>
            <a:ext cx="1409700" cy="1603375"/>
          </a:xfrm>
          <a:custGeom>
            <a:avLst/>
            <a:gdLst>
              <a:gd name="connsiteX0" fmla="*/ 0 w 1409076"/>
              <a:gd name="connsiteY0" fmla="*/ 897600 h 1602138"/>
              <a:gd name="connsiteX1" fmla="*/ 562549 w 1409076"/>
              <a:gd name="connsiteY1" fmla="*/ 207376 h 1602138"/>
              <a:gd name="connsiteX2" fmla="*/ 585607 w 1409076"/>
              <a:gd name="connsiteY2" fmla="*/ 205051 h 1602138"/>
              <a:gd name="connsiteX3" fmla="*/ 704537 w 1409076"/>
              <a:gd name="connsiteY3" fmla="*/ 0 h 1602138"/>
              <a:gd name="connsiteX4" fmla="*/ 823466 w 1409076"/>
              <a:gd name="connsiteY4" fmla="*/ 205051 h 1602138"/>
              <a:gd name="connsiteX5" fmla="*/ 846527 w 1409076"/>
              <a:gd name="connsiteY5" fmla="*/ 207376 h 1602138"/>
              <a:gd name="connsiteX6" fmla="*/ 1409076 w 1409076"/>
              <a:gd name="connsiteY6" fmla="*/ 897600 h 1602138"/>
              <a:gd name="connsiteX7" fmla="*/ 704538 w 1409076"/>
              <a:gd name="connsiteY7" fmla="*/ 1602138 h 1602138"/>
              <a:gd name="connsiteX8" fmla="*/ 0 w 1409076"/>
              <a:gd name="connsiteY8" fmla="*/ 897600 h 160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9076" h="1602138">
                <a:moveTo>
                  <a:pt x="0" y="897600"/>
                </a:moveTo>
                <a:cubicBezTo>
                  <a:pt x="0" y="557132"/>
                  <a:pt x="241503" y="273071"/>
                  <a:pt x="562549" y="207376"/>
                </a:cubicBezTo>
                <a:lnTo>
                  <a:pt x="585607" y="205051"/>
                </a:lnTo>
                <a:lnTo>
                  <a:pt x="704537" y="0"/>
                </a:lnTo>
                <a:lnTo>
                  <a:pt x="823466" y="205051"/>
                </a:lnTo>
                <a:lnTo>
                  <a:pt x="846527" y="207376"/>
                </a:lnTo>
                <a:cubicBezTo>
                  <a:pt x="1167574" y="273071"/>
                  <a:pt x="1409076" y="557132"/>
                  <a:pt x="1409076" y="897600"/>
                </a:cubicBezTo>
                <a:cubicBezTo>
                  <a:pt x="1409076" y="1286706"/>
                  <a:pt x="1093644" y="1602138"/>
                  <a:pt x="704538" y="1602138"/>
                </a:cubicBezTo>
                <a:cubicBezTo>
                  <a:pt x="315432" y="1602138"/>
                  <a:pt x="0" y="1286706"/>
                  <a:pt x="0" y="897600"/>
                </a:cubicBezTo>
                <a:close/>
              </a:path>
            </a:pathLst>
          </a:custGeom>
          <a:solidFill>
            <a:srgbClr val="6E8E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bg1">
                  <a:lumMod val="75000"/>
                </a:schemeClr>
              </a:solidFill>
            </a:endParaRPr>
          </a:p>
        </p:txBody>
      </p:sp>
      <p:sp>
        <p:nvSpPr>
          <p:cNvPr id="6" name="任意多边形 5"/>
          <p:cNvSpPr/>
          <p:nvPr>
            <p:custDataLst>
              <p:tags r:id="rId5"/>
            </p:custDataLst>
          </p:nvPr>
        </p:nvSpPr>
        <p:spPr>
          <a:xfrm rot="5400000">
            <a:off x="6117073" y="3104311"/>
            <a:ext cx="1409700" cy="1601788"/>
          </a:xfrm>
          <a:custGeom>
            <a:avLst/>
            <a:gdLst>
              <a:gd name="connsiteX0" fmla="*/ 0 w 1409076"/>
              <a:gd name="connsiteY0" fmla="*/ 897600 h 1602138"/>
              <a:gd name="connsiteX1" fmla="*/ 562549 w 1409076"/>
              <a:gd name="connsiteY1" fmla="*/ 207376 h 1602138"/>
              <a:gd name="connsiteX2" fmla="*/ 585607 w 1409076"/>
              <a:gd name="connsiteY2" fmla="*/ 205051 h 1602138"/>
              <a:gd name="connsiteX3" fmla="*/ 704537 w 1409076"/>
              <a:gd name="connsiteY3" fmla="*/ 0 h 1602138"/>
              <a:gd name="connsiteX4" fmla="*/ 823466 w 1409076"/>
              <a:gd name="connsiteY4" fmla="*/ 205051 h 1602138"/>
              <a:gd name="connsiteX5" fmla="*/ 846527 w 1409076"/>
              <a:gd name="connsiteY5" fmla="*/ 207376 h 1602138"/>
              <a:gd name="connsiteX6" fmla="*/ 1409076 w 1409076"/>
              <a:gd name="connsiteY6" fmla="*/ 897600 h 1602138"/>
              <a:gd name="connsiteX7" fmla="*/ 704538 w 1409076"/>
              <a:gd name="connsiteY7" fmla="*/ 1602138 h 1602138"/>
              <a:gd name="connsiteX8" fmla="*/ 0 w 1409076"/>
              <a:gd name="connsiteY8" fmla="*/ 897600 h 160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9076" h="1602138">
                <a:moveTo>
                  <a:pt x="0" y="897600"/>
                </a:moveTo>
                <a:cubicBezTo>
                  <a:pt x="0" y="557132"/>
                  <a:pt x="241503" y="273071"/>
                  <a:pt x="562549" y="207376"/>
                </a:cubicBezTo>
                <a:lnTo>
                  <a:pt x="585607" y="205051"/>
                </a:lnTo>
                <a:lnTo>
                  <a:pt x="704537" y="0"/>
                </a:lnTo>
                <a:lnTo>
                  <a:pt x="823466" y="205051"/>
                </a:lnTo>
                <a:lnTo>
                  <a:pt x="846527" y="207376"/>
                </a:lnTo>
                <a:cubicBezTo>
                  <a:pt x="1167574" y="273071"/>
                  <a:pt x="1409076" y="557132"/>
                  <a:pt x="1409076" y="897600"/>
                </a:cubicBezTo>
                <a:cubicBezTo>
                  <a:pt x="1409076" y="1286706"/>
                  <a:pt x="1093644" y="1602138"/>
                  <a:pt x="704538" y="1602138"/>
                </a:cubicBezTo>
                <a:cubicBezTo>
                  <a:pt x="315432" y="1602138"/>
                  <a:pt x="0" y="1286706"/>
                  <a:pt x="0" y="897600"/>
                </a:cubicBezTo>
                <a:close/>
              </a:path>
            </a:pathLst>
          </a:cu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600">
              <a:solidFill>
                <a:schemeClr val="bg1">
                  <a:lumMod val="75000"/>
                </a:schemeClr>
              </a:solidFill>
            </a:endParaRPr>
          </a:p>
        </p:txBody>
      </p:sp>
      <p:sp>
        <p:nvSpPr>
          <p:cNvPr id="7" name="任意多边形 6"/>
          <p:cNvSpPr/>
          <p:nvPr>
            <p:custDataLst>
              <p:tags r:id="rId6"/>
            </p:custDataLst>
          </p:nvPr>
        </p:nvSpPr>
        <p:spPr>
          <a:xfrm rot="5400000">
            <a:off x="4911208" y="3104311"/>
            <a:ext cx="1409700" cy="1601788"/>
          </a:xfrm>
          <a:custGeom>
            <a:avLst/>
            <a:gdLst>
              <a:gd name="connsiteX0" fmla="*/ 0 w 1409076"/>
              <a:gd name="connsiteY0" fmla="*/ 897600 h 1602138"/>
              <a:gd name="connsiteX1" fmla="*/ 562549 w 1409076"/>
              <a:gd name="connsiteY1" fmla="*/ 207376 h 1602138"/>
              <a:gd name="connsiteX2" fmla="*/ 585607 w 1409076"/>
              <a:gd name="connsiteY2" fmla="*/ 205051 h 1602138"/>
              <a:gd name="connsiteX3" fmla="*/ 704537 w 1409076"/>
              <a:gd name="connsiteY3" fmla="*/ 0 h 1602138"/>
              <a:gd name="connsiteX4" fmla="*/ 823466 w 1409076"/>
              <a:gd name="connsiteY4" fmla="*/ 205051 h 1602138"/>
              <a:gd name="connsiteX5" fmla="*/ 846527 w 1409076"/>
              <a:gd name="connsiteY5" fmla="*/ 207376 h 1602138"/>
              <a:gd name="connsiteX6" fmla="*/ 1409076 w 1409076"/>
              <a:gd name="connsiteY6" fmla="*/ 897600 h 1602138"/>
              <a:gd name="connsiteX7" fmla="*/ 704538 w 1409076"/>
              <a:gd name="connsiteY7" fmla="*/ 1602138 h 1602138"/>
              <a:gd name="connsiteX8" fmla="*/ 0 w 1409076"/>
              <a:gd name="connsiteY8" fmla="*/ 897600 h 160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9076" h="1602138">
                <a:moveTo>
                  <a:pt x="0" y="897600"/>
                </a:moveTo>
                <a:cubicBezTo>
                  <a:pt x="0" y="557132"/>
                  <a:pt x="241503" y="273071"/>
                  <a:pt x="562549" y="207376"/>
                </a:cubicBezTo>
                <a:lnTo>
                  <a:pt x="585607" y="205051"/>
                </a:lnTo>
                <a:lnTo>
                  <a:pt x="704537" y="0"/>
                </a:lnTo>
                <a:lnTo>
                  <a:pt x="823466" y="205051"/>
                </a:lnTo>
                <a:lnTo>
                  <a:pt x="846527" y="207376"/>
                </a:lnTo>
                <a:cubicBezTo>
                  <a:pt x="1167574" y="273071"/>
                  <a:pt x="1409076" y="557132"/>
                  <a:pt x="1409076" y="897600"/>
                </a:cubicBezTo>
                <a:cubicBezTo>
                  <a:pt x="1409076" y="1286706"/>
                  <a:pt x="1093644" y="1602138"/>
                  <a:pt x="704538" y="1602138"/>
                </a:cubicBezTo>
                <a:cubicBezTo>
                  <a:pt x="315432" y="1602138"/>
                  <a:pt x="0" y="1286706"/>
                  <a:pt x="0" y="897600"/>
                </a:cubicBezTo>
                <a:close/>
              </a:path>
            </a:pathLst>
          </a:custGeom>
          <a:solidFill>
            <a:srgbClr val="6E8E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bg1">
                  <a:lumMod val="75000"/>
                </a:schemeClr>
              </a:solidFill>
            </a:endParaRPr>
          </a:p>
        </p:txBody>
      </p:sp>
      <p:sp>
        <p:nvSpPr>
          <p:cNvPr id="8" name="任意多边形 7"/>
          <p:cNvSpPr/>
          <p:nvPr>
            <p:custDataLst>
              <p:tags r:id="rId7"/>
            </p:custDataLst>
          </p:nvPr>
        </p:nvSpPr>
        <p:spPr>
          <a:xfrm rot="5400000">
            <a:off x="3695183" y="3104311"/>
            <a:ext cx="1409700" cy="1601788"/>
          </a:xfrm>
          <a:custGeom>
            <a:avLst/>
            <a:gdLst>
              <a:gd name="connsiteX0" fmla="*/ 0 w 1409076"/>
              <a:gd name="connsiteY0" fmla="*/ 897600 h 1602138"/>
              <a:gd name="connsiteX1" fmla="*/ 562549 w 1409076"/>
              <a:gd name="connsiteY1" fmla="*/ 207376 h 1602138"/>
              <a:gd name="connsiteX2" fmla="*/ 585607 w 1409076"/>
              <a:gd name="connsiteY2" fmla="*/ 205051 h 1602138"/>
              <a:gd name="connsiteX3" fmla="*/ 704537 w 1409076"/>
              <a:gd name="connsiteY3" fmla="*/ 0 h 1602138"/>
              <a:gd name="connsiteX4" fmla="*/ 823466 w 1409076"/>
              <a:gd name="connsiteY4" fmla="*/ 205051 h 1602138"/>
              <a:gd name="connsiteX5" fmla="*/ 846527 w 1409076"/>
              <a:gd name="connsiteY5" fmla="*/ 207376 h 1602138"/>
              <a:gd name="connsiteX6" fmla="*/ 1409076 w 1409076"/>
              <a:gd name="connsiteY6" fmla="*/ 897600 h 1602138"/>
              <a:gd name="connsiteX7" fmla="*/ 704538 w 1409076"/>
              <a:gd name="connsiteY7" fmla="*/ 1602138 h 1602138"/>
              <a:gd name="connsiteX8" fmla="*/ 0 w 1409076"/>
              <a:gd name="connsiteY8" fmla="*/ 897600 h 160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9076" h="1602138">
                <a:moveTo>
                  <a:pt x="0" y="897600"/>
                </a:moveTo>
                <a:cubicBezTo>
                  <a:pt x="0" y="557132"/>
                  <a:pt x="241503" y="273071"/>
                  <a:pt x="562549" y="207376"/>
                </a:cubicBezTo>
                <a:lnTo>
                  <a:pt x="585607" y="205051"/>
                </a:lnTo>
                <a:lnTo>
                  <a:pt x="704537" y="0"/>
                </a:lnTo>
                <a:lnTo>
                  <a:pt x="823466" y="205051"/>
                </a:lnTo>
                <a:lnTo>
                  <a:pt x="846527" y="207376"/>
                </a:lnTo>
                <a:cubicBezTo>
                  <a:pt x="1167574" y="273071"/>
                  <a:pt x="1409076" y="557132"/>
                  <a:pt x="1409076" y="897600"/>
                </a:cubicBezTo>
                <a:cubicBezTo>
                  <a:pt x="1409076" y="1286706"/>
                  <a:pt x="1093644" y="1602138"/>
                  <a:pt x="704538" y="1602138"/>
                </a:cubicBezTo>
                <a:cubicBezTo>
                  <a:pt x="315432" y="1602138"/>
                  <a:pt x="0" y="1286706"/>
                  <a:pt x="0" y="897600"/>
                </a:cubicBezTo>
                <a:close/>
              </a:path>
            </a:pathLst>
          </a:cu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600">
              <a:solidFill>
                <a:schemeClr val="bg1">
                  <a:lumMod val="75000"/>
                </a:schemeClr>
              </a:solidFill>
            </a:endParaRPr>
          </a:p>
        </p:txBody>
      </p:sp>
      <p:sp>
        <p:nvSpPr>
          <p:cNvPr id="9" name="任意多边形 8"/>
          <p:cNvSpPr/>
          <p:nvPr>
            <p:custDataLst>
              <p:tags r:id="rId8"/>
            </p:custDataLst>
          </p:nvPr>
        </p:nvSpPr>
        <p:spPr>
          <a:xfrm rot="5400000">
            <a:off x="2477571" y="3104311"/>
            <a:ext cx="1409700" cy="1601787"/>
          </a:xfrm>
          <a:custGeom>
            <a:avLst/>
            <a:gdLst>
              <a:gd name="connsiteX0" fmla="*/ 0 w 1409076"/>
              <a:gd name="connsiteY0" fmla="*/ 897600 h 1602138"/>
              <a:gd name="connsiteX1" fmla="*/ 562549 w 1409076"/>
              <a:gd name="connsiteY1" fmla="*/ 207376 h 1602138"/>
              <a:gd name="connsiteX2" fmla="*/ 585607 w 1409076"/>
              <a:gd name="connsiteY2" fmla="*/ 205051 h 1602138"/>
              <a:gd name="connsiteX3" fmla="*/ 704537 w 1409076"/>
              <a:gd name="connsiteY3" fmla="*/ 0 h 1602138"/>
              <a:gd name="connsiteX4" fmla="*/ 823466 w 1409076"/>
              <a:gd name="connsiteY4" fmla="*/ 205051 h 1602138"/>
              <a:gd name="connsiteX5" fmla="*/ 846527 w 1409076"/>
              <a:gd name="connsiteY5" fmla="*/ 207376 h 1602138"/>
              <a:gd name="connsiteX6" fmla="*/ 1409076 w 1409076"/>
              <a:gd name="connsiteY6" fmla="*/ 897600 h 1602138"/>
              <a:gd name="connsiteX7" fmla="*/ 704538 w 1409076"/>
              <a:gd name="connsiteY7" fmla="*/ 1602138 h 1602138"/>
              <a:gd name="connsiteX8" fmla="*/ 0 w 1409076"/>
              <a:gd name="connsiteY8" fmla="*/ 897600 h 160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9076" h="1602138">
                <a:moveTo>
                  <a:pt x="0" y="897600"/>
                </a:moveTo>
                <a:cubicBezTo>
                  <a:pt x="0" y="557132"/>
                  <a:pt x="241503" y="273071"/>
                  <a:pt x="562549" y="207376"/>
                </a:cubicBezTo>
                <a:lnTo>
                  <a:pt x="585607" y="205051"/>
                </a:lnTo>
                <a:lnTo>
                  <a:pt x="704537" y="0"/>
                </a:lnTo>
                <a:lnTo>
                  <a:pt x="823466" y="205051"/>
                </a:lnTo>
                <a:lnTo>
                  <a:pt x="846527" y="207376"/>
                </a:lnTo>
                <a:cubicBezTo>
                  <a:pt x="1167574" y="273071"/>
                  <a:pt x="1409076" y="557132"/>
                  <a:pt x="1409076" y="897600"/>
                </a:cubicBezTo>
                <a:cubicBezTo>
                  <a:pt x="1409076" y="1286706"/>
                  <a:pt x="1093644" y="1602138"/>
                  <a:pt x="704538" y="1602138"/>
                </a:cubicBezTo>
                <a:cubicBezTo>
                  <a:pt x="315432" y="1602138"/>
                  <a:pt x="0" y="1286706"/>
                  <a:pt x="0" y="897600"/>
                </a:cubicBezTo>
                <a:close/>
              </a:path>
            </a:pathLst>
          </a:custGeom>
          <a:solidFill>
            <a:srgbClr val="6E8E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lumMod val="75000"/>
                </a:schemeClr>
              </a:solidFill>
            </a:endParaRPr>
          </a:p>
        </p:txBody>
      </p:sp>
      <p:sp>
        <p:nvSpPr>
          <p:cNvPr id="10" name="任意多边形 9"/>
          <p:cNvSpPr/>
          <p:nvPr>
            <p:custDataLst>
              <p:tags r:id="rId9"/>
            </p:custDataLst>
          </p:nvPr>
        </p:nvSpPr>
        <p:spPr>
          <a:xfrm rot="5400000">
            <a:off x="1261546" y="3104311"/>
            <a:ext cx="1409700" cy="1601787"/>
          </a:xfrm>
          <a:custGeom>
            <a:avLst/>
            <a:gdLst>
              <a:gd name="connsiteX0" fmla="*/ 0 w 1409076"/>
              <a:gd name="connsiteY0" fmla="*/ 897600 h 1602138"/>
              <a:gd name="connsiteX1" fmla="*/ 562549 w 1409076"/>
              <a:gd name="connsiteY1" fmla="*/ 207376 h 1602138"/>
              <a:gd name="connsiteX2" fmla="*/ 585607 w 1409076"/>
              <a:gd name="connsiteY2" fmla="*/ 205051 h 1602138"/>
              <a:gd name="connsiteX3" fmla="*/ 704537 w 1409076"/>
              <a:gd name="connsiteY3" fmla="*/ 0 h 1602138"/>
              <a:gd name="connsiteX4" fmla="*/ 823466 w 1409076"/>
              <a:gd name="connsiteY4" fmla="*/ 205051 h 1602138"/>
              <a:gd name="connsiteX5" fmla="*/ 846527 w 1409076"/>
              <a:gd name="connsiteY5" fmla="*/ 207376 h 1602138"/>
              <a:gd name="connsiteX6" fmla="*/ 1409076 w 1409076"/>
              <a:gd name="connsiteY6" fmla="*/ 897600 h 1602138"/>
              <a:gd name="connsiteX7" fmla="*/ 704538 w 1409076"/>
              <a:gd name="connsiteY7" fmla="*/ 1602138 h 1602138"/>
              <a:gd name="connsiteX8" fmla="*/ 0 w 1409076"/>
              <a:gd name="connsiteY8" fmla="*/ 897600 h 160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9076" h="1602138">
                <a:moveTo>
                  <a:pt x="0" y="897600"/>
                </a:moveTo>
                <a:cubicBezTo>
                  <a:pt x="0" y="557132"/>
                  <a:pt x="241503" y="273071"/>
                  <a:pt x="562549" y="207376"/>
                </a:cubicBezTo>
                <a:lnTo>
                  <a:pt x="585607" y="205051"/>
                </a:lnTo>
                <a:lnTo>
                  <a:pt x="704537" y="0"/>
                </a:lnTo>
                <a:lnTo>
                  <a:pt x="823466" y="205051"/>
                </a:lnTo>
                <a:lnTo>
                  <a:pt x="846527" y="207376"/>
                </a:lnTo>
                <a:cubicBezTo>
                  <a:pt x="1167574" y="273071"/>
                  <a:pt x="1409076" y="557132"/>
                  <a:pt x="1409076" y="897600"/>
                </a:cubicBezTo>
                <a:cubicBezTo>
                  <a:pt x="1409076" y="1286706"/>
                  <a:pt x="1093644" y="1602138"/>
                  <a:pt x="704538" y="1602138"/>
                </a:cubicBezTo>
                <a:cubicBezTo>
                  <a:pt x="315432" y="1602138"/>
                  <a:pt x="0" y="1286706"/>
                  <a:pt x="0" y="897600"/>
                </a:cubicBezTo>
                <a:close/>
              </a:path>
            </a:pathLst>
          </a:cu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1">
                  <a:lumMod val="75000"/>
                </a:schemeClr>
              </a:solidFill>
            </a:endParaRPr>
          </a:p>
        </p:txBody>
      </p:sp>
      <p:sp>
        <p:nvSpPr>
          <p:cNvPr id="25" name="KSO_Shape"/>
          <p:cNvSpPr/>
          <p:nvPr>
            <p:custDataLst>
              <p:tags r:id="rId10"/>
            </p:custDataLst>
          </p:nvPr>
        </p:nvSpPr>
        <p:spPr>
          <a:xfrm>
            <a:off x="1610002" y="3740105"/>
            <a:ext cx="447675" cy="339725"/>
          </a:xfrm>
          <a:custGeom>
            <a:avLst/>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75000"/>
                </a:schemeClr>
              </a:solidFill>
            </a:endParaRPr>
          </a:p>
        </p:txBody>
      </p:sp>
      <p:sp>
        <p:nvSpPr>
          <p:cNvPr id="26" name="KSO_Shape"/>
          <p:cNvSpPr/>
          <p:nvPr>
            <p:custDataLst>
              <p:tags r:id="rId11"/>
            </p:custDataLst>
          </p:nvPr>
        </p:nvSpPr>
        <p:spPr>
          <a:xfrm>
            <a:off x="2876827" y="3744868"/>
            <a:ext cx="449262" cy="331787"/>
          </a:xfrm>
          <a:custGeom>
            <a:avLst/>
            <a:gdLst>
              <a:gd name="connsiteX0" fmla="*/ 880442 w 1224136"/>
              <a:gd name="connsiteY0" fmla="*/ 361080 h 883138"/>
              <a:gd name="connsiteX1" fmla="*/ 1006456 w 1224136"/>
              <a:gd name="connsiteY1" fmla="*/ 487094 h 883138"/>
              <a:gd name="connsiteX2" fmla="*/ 880442 w 1224136"/>
              <a:gd name="connsiteY2" fmla="*/ 613108 h 883138"/>
              <a:gd name="connsiteX3" fmla="*/ 754428 w 1224136"/>
              <a:gd name="connsiteY3" fmla="*/ 487094 h 883138"/>
              <a:gd name="connsiteX4" fmla="*/ 880442 w 1224136"/>
              <a:gd name="connsiteY4" fmla="*/ 361080 h 883138"/>
              <a:gd name="connsiteX5" fmla="*/ 880442 w 1224136"/>
              <a:gd name="connsiteY5" fmla="*/ 235066 h 883138"/>
              <a:gd name="connsiteX6" fmla="*/ 628414 w 1224136"/>
              <a:gd name="connsiteY6" fmla="*/ 487094 h 883138"/>
              <a:gd name="connsiteX7" fmla="*/ 880442 w 1224136"/>
              <a:gd name="connsiteY7" fmla="*/ 739122 h 883138"/>
              <a:gd name="connsiteX8" fmla="*/ 1132470 w 1224136"/>
              <a:gd name="connsiteY8" fmla="*/ 487094 h 883138"/>
              <a:gd name="connsiteX9" fmla="*/ 880442 w 1224136"/>
              <a:gd name="connsiteY9" fmla="*/ 235066 h 883138"/>
              <a:gd name="connsiteX10" fmla="*/ 132017 w 1224136"/>
              <a:gd name="connsiteY10" fmla="*/ 91050 h 883138"/>
              <a:gd name="connsiteX11" fmla="*/ 1092119 w 1224136"/>
              <a:gd name="connsiteY11" fmla="*/ 91050 h 883138"/>
              <a:gd name="connsiteX12" fmla="*/ 1224136 w 1224136"/>
              <a:gd name="connsiteY12" fmla="*/ 223067 h 883138"/>
              <a:gd name="connsiteX13" fmla="*/ 1224136 w 1224136"/>
              <a:gd name="connsiteY13" fmla="*/ 751121 h 883138"/>
              <a:gd name="connsiteX14" fmla="*/ 1092119 w 1224136"/>
              <a:gd name="connsiteY14" fmla="*/ 883138 h 883138"/>
              <a:gd name="connsiteX15" fmla="*/ 132017 w 1224136"/>
              <a:gd name="connsiteY15" fmla="*/ 883138 h 883138"/>
              <a:gd name="connsiteX16" fmla="*/ 0 w 1224136"/>
              <a:gd name="connsiteY16" fmla="*/ 751121 h 883138"/>
              <a:gd name="connsiteX17" fmla="*/ 0 w 1224136"/>
              <a:gd name="connsiteY17" fmla="*/ 223067 h 883138"/>
              <a:gd name="connsiteX18" fmla="*/ 132017 w 1224136"/>
              <a:gd name="connsiteY18" fmla="*/ 91050 h 883138"/>
              <a:gd name="connsiteX19" fmla="*/ 156016 w 1224136"/>
              <a:gd name="connsiteY19" fmla="*/ 0 h 883138"/>
              <a:gd name="connsiteX20" fmla="*/ 348040 w 1224136"/>
              <a:gd name="connsiteY20" fmla="*/ 0 h 883138"/>
              <a:gd name="connsiteX21" fmla="*/ 360040 w 1224136"/>
              <a:gd name="connsiteY21" fmla="*/ 12000 h 883138"/>
              <a:gd name="connsiteX22" fmla="*/ 360040 w 1224136"/>
              <a:gd name="connsiteY22" fmla="*/ 60000 h 883138"/>
              <a:gd name="connsiteX23" fmla="*/ 348040 w 1224136"/>
              <a:gd name="connsiteY23" fmla="*/ 72000 h 883138"/>
              <a:gd name="connsiteX24" fmla="*/ 156016 w 1224136"/>
              <a:gd name="connsiteY24" fmla="*/ 72000 h 883138"/>
              <a:gd name="connsiteX25" fmla="*/ 144016 w 1224136"/>
              <a:gd name="connsiteY25" fmla="*/ 60000 h 883138"/>
              <a:gd name="connsiteX26" fmla="*/ 144016 w 1224136"/>
              <a:gd name="connsiteY26" fmla="*/ 12000 h 883138"/>
              <a:gd name="connsiteX27" fmla="*/ 156016 w 1224136"/>
              <a:gd name="connsiteY27" fmla="*/ 0 h 88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24136" h="883138">
                <a:moveTo>
                  <a:pt x="880442" y="361080"/>
                </a:moveTo>
                <a:cubicBezTo>
                  <a:pt x="950038" y="361080"/>
                  <a:pt x="1006456" y="417498"/>
                  <a:pt x="1006456" y="487094"/>
                </a:cubicBezTo>
                <a:cubicBezTo>
                  <a:pt x="1006456" y="556690"/>
                  <a:pt x="950038" y="613108"/>
                  <a:pt x="880442" y="613108"/>
                </a:cubicBezTo>
                <a:cubicBezTo>
                  <a:pt x="810846" y="613108"/>
                  <a:pt x="754428" y="556690"/>
                  <a:pt x="754428" y="487094"/>
                </a:cubicBezTo>
                <a:cubicBezTo>
                  <a:pt x="754428" y="417498"/>
                  <a:pt x="810846" y="361080"/>
                  <a:pt x="880442" y="361080"/>
                </a:cubicBezTo>
                <a:close/>
                <a:moveTo>
                  <a:pt x="880442" y="235066"/>
                </a:moveTo>
                <a:cubicBezTo>
                  <a:pt x="741251" y="235066"/>
                  <a:pt x="628414" y="347903"/>
                  <a:pt x="628414" y="487094"/>
                </a:cubicBezTo>
                <a:cubicBezTo>
                  <a:pt x="628414" y="626285"/>
                  <a:pt x="741251" y="739122"/>
                  <a:pt x="880442" y="739122"/>
                </a:cubicBezTo>
                <a:cubicBezTo>
                  <a:pt x="1019633" y="739122"/>
                  <a:pt x="1132470" y="626285"/>
                  <a:pt x="1132470" y="487094"/>
                </a:cubicBezTo>
                <a:cubicBezTo>
                  <a:pt x="1132470" y="347903"/>
                  <a:pt x="1019633" y="235066"/>
                  <a:pt x="880442" y="235066"/>
                </a:cubicBezTo>
                <a:close/>
                <a:moveTo>
                  <a:pt x="132017" y="91050"/>
                </a:moveTo>
                <a:lnTo>
                  <a:pt x="1092119" y="91050"/>
                </a:lnTo>
                <a:cubicBezTo>
                  <a:pt x="1165030" y="91050"/>
                  <a:pt x="1224136" y="150156"/>
                  <a:pt x="1224136" y="223067"/>
                </a:cubicBezTo>
                <a:lnTo>
                  <a:pt x="1224136" y="751121"/>
                </a:lnTo>
                <a:cubicBezTo>
                  <a:pt x="1224136" y="824032"/>
                  <a:pt x="1165030" y="883138"/>
                  <a:pt x="1092119" y="883138"/>
                </a:cubicBezTo>
                <a:lnTo>
                  <a:pt x="132017" y="883138"/>
                </a:lnTo>
                <a:cubicBezTo>
                  <a:pt x="59106" y="883138"/>
                  <a:pt x="0" y="824032"/>
                  <a:pt x="0" y="751121"/>
                </a:cubicBezTo>
                <a:lnTo>
                  <a:pt x="0" y="223067"/>
                </a:lnTo>
                <a:cubicBezTo>
                  <a:pt x="0" y="150156"/>
                  <a:pt x="59106" y="91050"/>
                  <a:pt x="132017" y="91050"/>
                </a:cubicBezTo>
                <a:close/>
                <a:moveTo>
                  <a:pt x="156016" y="0"/>
                </a:moveTo>
                <a:lnTo>
                  <a:pt x="348040" y="0"/>
                </a:lnTo>
                <a:cubicBezTo>
                  <a:pt x="354667" y="0"/>
                  <a:pt x="360040" y="5373"/>
                  <a:pt x="360040" y="12000"/>
                </a:cubicBezTo>
                <a:lnTo>
                  <a:pt x="360040" y="60000"/>
                </a:lnTo>
                <a:cubicBezTo>
                  <a:pt x="360040" y="66627"/>
                  <a:pt x="354667" y="72000"/>
                  <a:pt x="348040" y="72000"/>
                </a:cubicBezTo>
                <a:lnTo>
                  <a:pt x="156016" y="72000"/>
                </a:lnTo>
                <a:cubicBezTo>
                  <a:pt x="149389" y="72000"/>
                  <a:pt x="144016" y="66627"/>
                  <a:pt x="144016" y="60000"/>
                </a:cubicBezTo>
                <a:lnTo>
                  <a:pt x="144016" y="12000"/>
                </a:lnTo>
                <a:cubicBezTo>
                  <a:pt x="144016" y="5373"/>
                  <a:pt x="149389" y="0"/>
                  <a:pt x="15601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75000"/>
                </a:schemeClr>
              </a:solidFill>
            </a:endParaRPr>
          </a:p>
        </p:txBody>
      </p:sp>
      <p:sp>
        <p:nvSpPr>
          <p:cNvPr id="27" name="KSO_Shape"/>
          <p:cNvSpPr/>
          <p:nvPr>
            <p:custDataLst>
              <p:tags r:id="rId12"/>
            </p:custDataLst>
          </p:nvPr>
        </p:nvSpPr>
        <p:spPr>
          <a:xfrm>
            <a:off x="4048402" y="3700418"/>
            <a:ext cx="481012" cy="419100"/>
          </a:xfrm>
          <a:custGeom>
            <a:avLst/>
            <a:gdLst>
              <a:gd name="connsiteX0" fmla="*/ 577329 w 833225"/>
              <a:gd name="connsiteY0" fmla="*/ 241699 h 624687"/>
              <a:gd name="connsiteX1" fmla="*/ 541325 w 833225"/>
              <a:gd name="connsiteY1" fmla="*/ 277703 h 624687"/>
              <a:gd name="connsiteX2" fmla="*/ 577329 w 833225"/>
              <a:gd name="connsiteY2" fmla="*/ 313707 h 624687"/>
              <a:gd name="connsiteX3" fmla="*/ 613333 w 833225"/>
              <a:gd name="connsiteY3" fmla="*/ 277703 h 624687"/>
              <a:gd name="connsiteX4" fmla="*/ 577329 w 833225"/>
              <a:gd name="connsiteY4" fmla="*/ 241699 h 624687"/>
              <a:gd name="connsiteX5" fmla="*/ 424929 w 833225"/>
              <a:gd name="connsiteY5" fmla="*/ 241699 h 624687"/>
              <a:gd name="connsiteX6" fmla="*/ 388925 w 833225"/>
              <a:gd name="connsiteY6" fmla="*/ 277703 h 624687"/>
              <a:gd name="connsiteX7" fmla="*/ 424929 w 833225"/>
              <a:gd name="connsiteY7" fmla="*/ 313707 h 624687"/>
              <a:gd name="connsiteX8" fmla="*/ 460933 w 833225"/>
              <a:gd name="connsiteY8" fmla="*/ 277703 h 624687"/>
              <a:gd name="connsiteX9" fmla="*/ 424929 w 833225"/>
              <a:gd name="connsiteY9" fmla="*/ 241699 h 624687"/>
              <a:gd name="connsiteX10" fmla="*/ 272529 w 833225"/>
              <a:gd name="connsiteY10" fmla="*/ 241699 h 624687"/>
              <a:gd name="connsiteX11" fmla="*/ 236525 w 833225"/>
              <a:gd name="connsiteY11" fmla="*/ 277703 h 624687"/>
              <a:gd name="connsiteX12" fmla="*/ 272529 w 833225"/>
              <a:gd name="connsiteY12" fmla="*/ 313707 h 624687"/>
              <a:gd name="connsiteX13" fmla="*/ 308533 w 833225"/>
              <a:gd name="connsiteY13" fmla="*/ 277703 h 624687"/>
              <a:gd name="connsiteX14" fmla="*/ 272529 w 833225"/>
              <a:gd name="connsiteY14" fmla="*/ 241699 h 624687"/>
              <a:gd name="connsiteX15" fmla="*/ 429066 w 833225"/>
              <a:gd name="connsiteY15" fmla="*/ 124 h 624687"/>
              <a:gd name="connsiteX16" fmla="*/ 543580 w 833225"/>
              <a:gd name="connsiteY16" fmla="*/ 13237 h 624687"/>
              <a:gd name="connsiteX17" fmla="*/ 789350 w 833225"/>
              <a:gd name="connsiteY17" fmla="*/ 401436 h 624687"/>
              <a:gd name="connsiteX18" fmla="*/ 362652 w 833225"/>
              <a:gd name="connsiteY18" fmla="*/ 552944 h 624687"/>
              <a:gd name="connsiteX19" fmla="*/ 243007 w 833225"/>
              <a:gd name="connsiteY19" fmla="*/ 624687 h 624687"/>
              <a:gd name="connsiteX20" fmla="*/ 211865 w 833225"/>
              <a:gd name="connsiteY20" fmla="*/ 519440 h 624687"/>
              <a:gd name="connsiteX21" fmla="*/ 117966 w 833225"/>
              <a:gd name="connsiteY21" fmla="*/ 84077 h 624687"/>
              <a:gd name="connsiteX22" fmla="*/ 429066 w 833225"/>
              <a:gd name="connsiteY22" fmla="*/ 124 h 6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a:solidFill>
                <a:schemeClr val="bg1">
                  <a:lumMod val="75000"/>
                </a:schemeClr>
              </a:solidFill>
            </a:endParaRPr>
          </a:p>
        </p:txBody>
      </p:sp>
      <p:sp>
        <p:nvSpPr>
          <p:cNvPr id="32" name="Freeform 9"/>
          <p:cNvSpPr>
            <a:spLocks noEditPoints="1"/>
          </p:cNvSpPr>
          <p:nvPr>
            <p:custDataLst>
              <p:tags r:id="rId13"/>
            </p:custDataLst>
          </p:nvPr>
        </p:nvSpPr>
        <p:spPr bwMode="auto">
          <a:xfrm>
            <a:off x="6629677" y="3717880"/>
            <a:ext cx="385762" cy="385763"/>
          </a:xfrm>
          <a:custGeom>
            <a:avLst/>
            <a:gdLst>
              <a:gd name="T0" fmla="*/ 1973 w 2073"/>
              <a:gd name="T1" fmla="*/ 643 h 2073"/>
              <a:gd name="T2" fmla="*/ 1883 w 2073"/>
              <a:gd name="T3" fmla="*/ 734 h 2073"/>
              <a:gd name="T4" fmla="*/ 1339 w 2073"/>
              <a:gd name="T5" fmla="*/ 191 h 2073"/>
              <a:gd name="T6" fmla="*/ 1430 w 2073"/>
              <a:gd name="T7" fmla="*/ 100 h 2073"/>
              <a:gd name="T8" fmla="*/ 1792 w 2073"/>
              <a:gd name="T9" fmla="*/ 100 h 2073"/>
              <a:gd name="T10" fmla="*/ 1973 w 2073"/>
              <a:gd name="T11" fmla="*/ 281 h 2073"/>
              <a:gd name="T12" fmla="*/ 1973 w 2073"/>
              <a:gd name="T13" fmla="*/ 643 h 2073"/>
              <a:gd name="T14" fmla="*/ 706 w 2073"/>
              <a:gd name="T15" fmla="*/ 1729 h 2073"/>
              <a:gd name="T16" fmla="*/ 706 w 2073"/>
              <a:gd name="T17" fmla="*/ 1820 h 2073"/>
              <a:gd name="T18" fmla="*/ 796 w 2073"/>
              <a:gd name="T19" fmla="*/ 1820 h 2073"/>
              <a:gd name="T20" fmla="*/ 1792 w 2073"/>
              <a:gd name="T21" fmla="*/ 824 h 2073"/>
              <a:gd name="T22" fmla="*/ 1701 w 2073"/>
              <a:gd name="T23" fmla="*/ 734 h 2073"/>
              <a:gd name="T24" fmla="*/ 706 w 2073"/>
              <a:gd name="T25" fmla="*/ 1729 h 2073"/>
              <a:gd name="T26" fmla="*/ 253 w 2073"/>
              <a:gd name="T27" fmla="*/ 1277 h 2073"/>
              <a:gd name="T28" fmla="*/ 253 w 2073"/>
              <a:gd name="T29" fmla="*/ 1367 h 2073"/>
              <a:gd name="T30" fmla="*/ 344 w 2073"/>
              <a:gd name="T31" fmla="*/ 1367 h 2073"/>
              <a:gd name="T32" fmla="*/ 1339 w 2073"/>
              <a:gd name="T33" fmla="*/ 372 h 2073"/>
              <a:gd name="T34" fmla="*/ 1249 w 2073"/>
              <a:gd name="T35" fmla="*/ 281 h 2073"/>
              <a:gd name="T36" fmla="*/ 253 w 2073"/>
              <a:gd name="T37" fmla="*/ 1277 h 2073"/>
              <a:gd name="T38" fmla="*/ 1430 w 2073"/>
              <a:gd name="T39" fmla="*/ 462 h 2073"/>
              <a:gd name="T40" fmla="*/ 434 w 2073"/>
              <a:gd name="T41" fmla="*/ 1458 h 2073"/>
              <a:gd name="T42" fmla="*/ 434 w 2073"/>
              <a:gd name="T43" fmla="*/ 1639 h 2073"/>
              <a:gd name="T44" fmla="*/ 615 w 2073"/>
              <a:gd name="T45" fmla="*/ 1638 h 2073"/>
              <a:gd name="T46" fmla="*/ 1611 w 2073"/>
              <a:gd name="T47" fmla="*/ 643 h 2073"/>
              <a:gd name="T48" fmla="*/ 1430 w 2073"/>
              <a:gd name="T49" fmla="*/ 462 h 2073"/>
              <a:gd name="T50" fmla="*/ 615 w 2073"/>
              <a:gd name="T51" fmla="*/ 1910 h 2073"/>
              <a:gd name="T52" fmla="*/ 564 w 2073"/>
              <a:gd name="T53" fmla="*/ 1800 h 2073"/>
              <a:gd name="T54" fmla="*/ 525 w 2073"/>
              <a:gd name="T55" fmla="*/ 1804 h 2073"/>
              <a:gd name="T56" fmla="*/ 344 w 2073"/>
              <a:gd name="T57" fmla="*/ 1729 h 2073"/>
              <a:gd name="T58" fmla="*/ 269 w 2073"/>
              <a:gd name="T59" fmla="*/ 1548 h 2073"/>
              <a:gd name="T60" fmla="*/ 272 w 2073"/>
              <a:gd name="T61" fmla="*/ 1511 h 2073"/>
              <a:gd name="T62" fmla="*/ 163 w 2073"/>
              <a:gd name="T63" fmla="*/ 1458 h 2073"/>
              <a:gd name="T64" fmla="*/ 156 w 2073"/>
              <a:gd name="T65" fmla="*/ 1448 h 2073"/>
              <a:gd name="T66" fmla="*/ 0 w 2073"/>
              <a:gd name="T67" fmla="*/ 2073 h 2073"/>
              <a:gd name="T68" fmla="*/ 624 w 2073"/>
              <a:gd name="T69" fmla="*/ 1917 h 2073"/>
              <a:gd name="T70" fmla="*/ 615 w 2073"/>
              <a:gd name="T71" fmla="*/ 191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73" h="2073">
                <a:moveTo>
                  <a:pt x="1973" y="643"/>
                </a:moveTo>
                <a:cubicBezTo>
                  <a:pt x="1883" y="734"/>
                  <a:pt x="1883" y="734"/>
                  <a:pt x="1883" y="734"/>
                </a:cubicBezTo>
                <a:cubicBezTo>
                  <a:pt x="1339" y="191"/>
                  <a:pt x="1339" y="191"/>
                  <a:pt x="1339" y="191"/>
                </a:cubicBezTo>
                <a:cubicBezTo>
                  <a:pt x="1430" y="100"/>
                  <a:pt x="1430" y="100"/>
                  <a:pt x="1430" y="100"/>
                </a:cubicBezTo>
                <a:cubicBezTo>
                  <a:pt x="1530" y="0"/>
                  <a:pt x="1692" y="0"/>
                  <a:pt x="1792" y="100"/>
                </a:cubicBezTo>
                <a:cubicBezTo>
                  <a:pt x="1973" y="281"/>
                  <a:pt x="1973" y="281"/>
                  <a:pt x="1973" y="281"/>
                </a:cubicBezTo>
                <a:cubicBezTo>
                  <a:pt x="2073" y="381"/>
                  <a:pt x="2073" y="543"/>
                  <a:pt x="1973" y="643"/>
                </a:cubicBezTo>
                <a:close/>
                <a:moveTo>
                  <a:pt x="706" y="1729"/>
                </a:moveTo>
                <a:cubicBezTo>
                  <a:pt x="681" y="1754"/>
                  <a:pt x="681" y="1795"/>
                  <a:pt x="706" y="1820"/>
                </a:cubicBezTo>
                <a:cubicBezTo>
                  <a:pt x="731" y="1845"/>
                  <a:pt x="771" y="1845"/>
                  <a:pt x="796" y="1820"/>
                </a:cubicBezTo>
                <a:cubicBezTo>
                  <a:pt x="1792" y="824"/>
                  <a:pt x="1792" y="824"/>
                  <a:pt x="1792" y="824"/>
                </a:cubicBezTo>
                <a:cubicBezTo>
                  <a:pt x="1701" y="734"/>
                  <a:pt x="1701" y="734"/>
                  <a:pt x="1701" y="734"/>
                </a:cubicBezTo>
                <a:lnTo>
                  <a:pt x="706" y="1729"/>
                </a:lnTo>
                <a:close/>
                <a:moveTo>
                  <a:pt x="253" y="1277"/>
                </a:moveTo>
                <a:cubicBezTo>
                  <a:pt x="228" y="1302"/>
                  <a:pt x="228" y="1342"/>
                  <a:pt x="253" y="1367"/>
                </a:cubicBezTo>
                <a:cubicBezTo>
                  <a:pt x="278" y="1392"/>
                  <a:pt x="319" y="1392"/>
                  <a:pt x="344" y="1367"/>
                </a:cubicBezTo>
                <a:cubicBezTo>
                  <a:pt x="1339" y="372"/>
                  <a:pt x="1339" y="372"/>
                  <a:pt x="1339" y="372"/>
                </a:cubicBezTo>
                <a:cubicBezTo>
                  <a:pt x="1249" y="281"/>
                  <a:pt x="1249" y="281"/>
                  <a:pt x="1249" y="281"/>
                </a:cubicBezTo>
                <a:lnTo>
                  <a:pt x="253" y="1277"/>
                </a:lnTo>
                <a:close/>
                <a:moveTo>
                  <a:pt x="1430" y="462"/>
                </a:moveTo>
                <a:cubicBezTo>
                  <a:pt x="434" y="1458"/>
                  <a:pt x="434" y="1458"/>
                  <a:pt x="434" y="1458"/>
                </a:cubicBezTo>
                <a:cubicBezTo>
                  <a:pt x="384" y="1507"/>
                  <a:pt x="384" y="1589"/>
                  <a:pt x="434" y="1639"/>
                </a:cubicBezTo>
                <a:cubicBezTo>
                  <a:pt x="484" y="1689"/>
                  <a:pt x="565" y="1689"/>
                  <a:pt x="615" y="1638"/>
                </a:cubicBezTo>
                <a:cubicBezTo>
                  <a:pt x="1611" y="643"/>
                  <a:pt x="1611" y="643"/>
                  <a:pt x="1611" y="643"/>
                </a:cubicBezTo>
                <a:lnTo>
                  <a:pt x="1430" y="462"/>
                </a:lnTo>
                <a:close/>
                <a:moveTo>
                  <a:pt x="615" y="1910"/>
                </a:moveTo>
                <a:cubicBezTo>
                  <a:pt x="584" y="1879"/>
                  <a:pt x="570" y="1840"/>
                  <a:pt x="564" y="1800"/>
                </a:cubicBezTo>
                <a:cubicBezTo>
                  <a:pt x="551" y="1802"/>
                  <a:pt x="538" y="1804"/>
                  <a:pt x="525" y="1804"/>
                </a:cubicBezTo>
                <a:cubicBezTo>
                  <a:pt x="456" y="1804"/>
                  <a:pt x="392" y="1777"/>
                  <a:pt x="344" y="1729"/>
                </a:cubicBezTo>
                <a:cubicBezTo>
                  <a:pt x="295" y="1681"/>
                  <a:pt x="269" y="1617"/>
                  <a:pt x="269" y="1548"/>
                </a:cubicBezTo>
                <a:cubicBezTo>
                  <a:pt x="269" y="1536"/>
                  <a:pt x="271" y="1524"/>
                  <a:pt x="272" y="1511"/>
                </a:cubicBezTo>
                <a:cubicBezTo>
                  <a:pt x="231" y="1506"/>
                  <a:pt x="193" y="1488"/>
                  <a:pt x="163" y="1458"/>
                </a:cubicBezTo>
                <a:cubicBezTo>
                  <a:pt x="160" y="1455"/>
                  <a:pt x="159" y="1451"/>
                  <a:pt x="156" y="1448"/>
                </a:cubicBezTo>
                <a:cubicBezTo>
                  <a:pt x="0" y="2073"/>
                  <a:pt x="0" y="2073"/>
                  <a:pt x="0" y="2073"/>
                </a:cubicBezTo>
                <a:cubicBezTo>
                  <a:pt x="624" y="1917"/>
                  <a:pt x="624" y="1917"/>
                  <a:pt x="624" y="1917"/>
                </a:cubicBezTo>
                <a:cubicBezTo>
                  <a:pt x="621" y="1914"/>
                  <a:pt x="618" y="1912"/>
                  <a:pt x="615" y="1910"/>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sz="1600">
              <a:solidFill>
                <a:schemeClr val="bg1">
                  <a:lumMod val="75000"/>
                </a:schemeClr>
              </a:solidFill>
            </a:endParaRPr>
          </a:p>
        </p:txBody>
      </p:sp>
      <p:sp>
        <p:nvSpPr>
          <p:cNvPr id="33" name="Freeform 5"/>
          <p:cNvSpPr>
            <a:spLocks noEditPoints="1"/>
          </p:cNvSpPr>
          <p:nvPr>
            <p:custDataLst>
              <p:tags r:id="rId14"/>
            </p:custDataLst>
          </p:nvPr>
        </p:nvSpPr>
        <p:spPr bwMode="auto">
          <a:xfrm>
            <a:off x="8974414" y="3728993"/>
            <a:ext cx="447675" cy="363537"/>
          </a:xfrm>
          <a:custGeom>
            <a:avLst/>
            <a:gdLst>
              <a:gd name="T0" fmla="*/ 315 w 322"/>
              <a:gd name="T1" fmla="*/ 0 h 261"/>
              <a:gd name="T2" fmla="*/ 7 w 322"/>
              <a:gd name="T3" fmla="*/ 0 h 261"/>
              <a:gd name="T4" fmla="*/ 0 w 322"/>
              <a:gd name="T5" fmla="*/ 8 h 261"/>
              <a:gd name="T6" fmla="*/ 0 w 322"/>
              <a:gd name="T7" fmla="*/ 220 h 261"/>
              <a:gd name="T8" fmla="*/ 7 w 322"/>
              <a:gd name="T9" fmla="*/ 228 h 261"/>
              <a:gd name="T10" fmla="*/ 123 w 322"/>
              <a:gd name="T11" fmla="*/ 228 h 261"/>
              <a:gd name="T12" fmla="*/ 123 w 322"/>
              <a:gd name="T13" fmla="*/ 246 h 261"/>
              <a:gd name="T14" fmla="*/ 123 w 322"/>
              <a:gd name="T15" fmla="*/ 247 h 261"/>
              <a:gd name="T16" fmla="*/ 106 w 322"/>
              <a:gd name="T17" fmla="*/ 247 h 261"/>
              <a:gd name="T18" fmla="*/ 99 w 322"/>
              <a:gd name="T19" fmla="*/ 254 h 261"/>
              <a:gd name="T20" fmla="*/ 106 w 322"/>
              <a:gd name="T21" fmla="*/ 261 h 261"/>
              <a:gd name="T22" fmla="*/ 219 w 322"/>
              <a:gd name="T23" fmla="*/ 261 h 261"/>
              <a:gd name="T24" fmla="*/ 226 w 322"/>
              <a:gd name="T25" fmla="*/ 254 h 261"/>
              <a:gd name="T26" fmla="*/ 219 w 322"/>
              <a:gd name="T27" fmla="*/ 247 h 261"/>
              <a:gd name="T28" fmla="*/ 203 w 322"/>
              <a:gd name="T29" fmla="*/ 247 h 261"/>
              <a:gd name="T30" fmla="*/ 203 w 322"/>
              <a:gd name="T31" fmla="*/ 246 h 261"/>
              <a:gd name="T32" fmla="*/ 203 w 322"/>
              <a:gd name="T33" fmla="*/ 228 h 261"/>
              <a:gd name="T34" fmla="*/ 315 w 322"/>
              <a:gd name="T35" fmla="*/ 228 h 261"/>
              <a:gd name="T36" fmla="*/ 322 w 322"/>
              <a:gd name="T37" fmla="*/ 220 h 261"/>
              <a:gd name="T38" fmla="*/ 322 w 322"/>
              <a:gd name="T39" fmla="*/ 8 h 261"/>
              <a:gd name="T40" fmla="*/ 315 w 322"/>
              <a:gd name="T41" fmla="*/ 0 h 261"/>
              <a:gd name="T42" fmla="*/ 301 w 322"/>
              <a:gd name="T43" fmla="*/ 187 h 261"/>
              <a:gd name="T44" fmla="*/ 293 w 322"/>
              <a:gd name="T45" fmla="*/ 194 h 261"/>
              <a:gd name="T46" fmla="*/ 29 w 322"/>
              <a:gd name="T47" fmla="*/ 194 h 261"/>
              <a:gd name="T48" fmla="*/ 21 w 322"/>
              <a:gd name="T49" fmla="*/ 187 h 261"/>
              <a:gd name="T50" fmla="*/ 21 w 322"/>
              <a:gd name="T51" fmla="*/ 26 h 261"/>
              <a:gd name="T52" fmla="*/ 29 w 322"/>
              <a:gd name="T53" fmla="*/ 18 h 261"/>
              <a:gd name="T54" fmla="*/ 293 w 322"/>
              <a:gd name="T55" fmla="*/ 18 h 261"/>
              <a:gd name="T56" fmla="*/ 301 w 322"/>
              <a:gd name="T57" fmla="*/ 26 h 261"/>
              <a:gd name="T58" fmla="*/ 301 w 322"/>
              <a:gd name="T59" fmla="*/ 187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2" h="261">
                <a:moveTo>
                  <a:pt x="315" y="0"/>
                </a:moveTo>
                <a:cubicBezTo>
                  <a:pt x="7" y="0"/>
                  <a:pt x="7" y="0"/>
                  <a:pt x="7" y="0"/>
                </a:cubicBezTo>
                <a:cubicBezTo>
                  <a:pt x="3" y="0"/>
                  <a:pt x="0" y="3"/>
                  <a:pt x="0" y="8"/>
                </a:cubicBezTo>
                <a:cubicBezTo>
                  <a:pt x="0" y="220"/>
                  <a:pt x="0" y="220"/>
                  <a:pt x="0" y="220"/>
                </a:cubicBezTo>
                <a:cubicBezTo>
                  <a:pt x="0" y="224"/>
                  <a:pt x="3" y="228"/>
                  <a:pt x="7" y="228"/>
                </a:cubicBezTo>
                <a:cubicBezTo>
                  <a:pt x="123" y="228"/>
                  <a:pt x="123" y="228"/>
                  <a:pt x="123" y="228"/>
                </a:cubicBezTo>
                <a:cubicBezTo>
                  <a:pt x="123" y="246"/>
                  <a:pt x="123" y="246"/>
                  <a:pt x="123" y="246"/>
                </a:cubicBezTo>
                <a:cubicBezTo>
                  <a:pt x="123" y="246"/>
                  <a:pt x="123" y="246"/>
                  <a:pt x="123" y="247"/>
                </a:cubicBezTo>
                <a:cubicBezTo>
                  <a:pt x="106" y="247"/>
                  <a:pt x="106" y="247"/>
                  <a:pt x="106" y="247"/>
                </a:cubicBezTo>
                <a:cubicBezTo>
                  <a:pt x="102" y="247"/>
                  <a:pt x="99" y="250"/>
                  <a:pt x="99" y="254"/>
                </a:cubicBezTo>
                <a:cubicBezTo>
                  <a:pt x="99" y="257"/>
                  <a:pt x="102" y="261"/>
                  <a:pt x="106" y="261"/>
                </a:cubicBezTo>
                <a:cubicBezTo>
                  <a:pt x="219" y="261"/>
                  <a:pt x="219" y="261"/>
                  <a:pt x="219" y="261"/>
                </a:cubicBezTo>
                <a:cubicBezTo>
                  <a:pt x="223" y="261"/>
                  <a:pt x="226" y="257"/>
                  <a:pt x="226" y="254"/>
                </a:cubicBezTo>
                <a:cubicBezTo>
                  <a:pt x="226" y="250"/>
                  <a:pt x="223" y="247"/>
                  <a:pt x="219" y="247"/>
                </a:cubicBezTo>
                <a:cubicBezTo>
                  <a:pt x="203" y="247"/>
                  <a:pt x="203" y="247"/>
                  <a:pt x="203" y="247"/>
                </a:cubicBezTo>
                <a:cubicBezTo>
                  <a:pt x="203" y="246"/>
                  <a:pt x="203" y="246"/>
                  <a:pt x="203" y="246"/>
                </a:cubicBezTo>
                <a:cubicBezTo>
                  <a:pt x="203" y="228"/>
                  <a:pt x="203" y="228"/>
                  <a:pt x="203" y="228"/>
                </a:cubicBezTo>
                <a:cubicBezTo>
                  <a:pt x="315" y="228"/>
                  <a:pt x="315" y="228"/>
                  <a:pt x="315" y="228"/>
                </a:cubicBezTo>
                <a:cubicBezTo>
                  <a:pt x="319" y="228"/>
                  <a:pt x="322" y="224"/>
                  <a:pt x="322" y="220"/>
                </a:cubicBezTo>
                <a:cubicBezTo>
                  <a:pt x="322" y="8"/>
                  <a:pt x="322" y="8"/>
                  <a:pt x="322" y="8"/>
                </a:cubicBezTo>
                <a:cubicBezTo>
                  <a:pt x="322" y="3"/>
                  <a:pt x="319" y="0"/>
                  <a:pt x="315" y="0"/>
                </a:cubicBezTo>
                <a:close/>
                <a:moveTo>
                  <a:pt x="301" y="187"/>
                </a:moveTo>
                <a:cubicBezTo>
                  <a:pt x="301" y="191"/>
                  <a:pt x="297" y="194"/>
                  <a:pt x="293" y="194"/>
                </a:cubicBezTo>
                <a:cubicBezTo>
                  <a:pt x="29" y="194"/>
                  <a:pt x="29" y="194"/>
                  <a:pt x="29" y="194"/>
                </a:cubicBezTo>
                <a:cubicBezTo>
                  <a:pt x="25" y="194"/>
                  <a:pt x="21" y="191"/>
                  <a:pt x="21" y="187"/>
                </a:cubicBezTo>
                <a:cubicBezTo>
                  <a:pt x="21" y="26"/>
                  <a:pt x="21" y="26"/>
                  <a:pt x="21" y="26"/>
                </a:cubicBezTo>
                <a:cubicBezTo>
                  <a:pt x="21" y="21"/>
                  <a:pt x="25" y="18"/>
                  <a:pt x="29" y="18"/>
                </a:cubicBezTo>
                <a:cubicBezTo>
                  <a:pt x="293" y="18"/>
                  <a:pt x="293" y="18"/>
                  <a:pt x="293" y="18"/>
                </a:cubicBezTo>
                <a:cubicBezTo>
                  <a:pt x="297" y="18"/>
                  <a:pt x="301" y="21"/>
                  <a:pt x="301" y="26"/>
                </a:cubicBezTo>
                <a:lnTo>
                  <a:pt x="301" y="187"/>
                </a:lnTo>
                <a:close/>
              </a:path>
            </a:pathLst>
          </a:custGeom>
          <a:solidFill>
            <a:schemeClr val="bg1"/>
          </a:solidFill>
          <a:ln>
            <a:noFill/>
          </a:ln>
        </p:spPr>
        <p:txBody>
          <a:bodyPr/>
          <a:lstStyle/>
          <a:p>
            <a:pPr eaLnBrk="1" fontAlgn="auto" hangingPunct="1">
              <a:spcBef>
                <a:spcPts val="0"/>
              </a:spcBef>
              <a:spcAft>
                <a:spcPts val="0"/>
              </a:spcAft>
              <a:defRPr/>
            </a:pPr>
            <a:endParaRPr lang="zh-CN" altLang="en-US" sz="1600">
              <a:solidFill>
                <a:schemeClr val="bg1">
                  <a:lumMod val="75000"/>
                </a:schemeClr>
              </a:solidFill>
            </a:endParaRPr>
          </a:p>
        </p:txBody>
      </p:sp>
      <p:sp>
        <p:nvSpPr>
          <p:cNvPr id="34" name="Freeform 1992"/>
          <p:cNvSpPr>
            <a:spLocks noEditPoints="1"/>
          </p:cNvSpPr>
          <p:nvPr>
            <p:custDataLst>
              <p:tags r:id="rId15"/>
            </p:custDataLst>
          </p:nvPr>
        </p:nvSpPr>
        <p:spPr bwMode="auto">
          <a:xfrm>
            <a:off x="7910789" y="3689305"/>
            <a:ext cx="276225" cy="441325"/>
          </a:xfrm>
          <a:custGeom>
            <a:avLst/>
            <a:gdLst>
              <a:gd name="T0" fmla="*/ 258 w 258"/>
              <a:gd name="T1" fmla="*/ 414 h 414"/>
              <a:gd name="T2" fmla="*/ 230 w 258"/>
              <a:gd name="T3" fmla="*/ 8 h 414"/>
              <a:gd name="T4" fmla="*/ 206 w 258"/>
              <a:gd name="T5" fmla="*/ 0 h 414"/>
              <a:gd name="T6" fmla="*/ 230 w 258"/>
              <a:gd name="T7" fmla="*/ 34 h 414"/>
              <a:gd name="T8" fmla="*/ 230 w 258"/>
              <a:gd name="T9" fmla="*/ 268 h 414"/>
              <a:gd name="T10" fmla="*/ 206 w 258"/>
              <a:gd name="T11" fmla="*/ 296 h 414"/>
              <a:gd name="T12" fmla="*/ 230 w 258"/>
              <a:gd name="T13" fmla="*/ 329 h 414"/>
              <a:gd name="T14" fmla="*/ 206 w 258"/>
              <a:gd name="T15" fmla="*/ 329 h 414"/>
              <a:gd name="T16" fmla="*/ 230 w 258"/>
              <a:gd name="T17" fmla="*/ 353 h 414"/>
              <a:gd name="T18" fmla="*/ 230 w 258"/>
              <a:gd name="T19" fmla="*/ 386 h 414"/>
              <a:gd name="T20" fmla="*/ 206 w 258"/>
              <a:gd name="T21" fmla="*/ 414 h 414"/>
              <a:gd name="T22" fmla="*/ 180 w 258"/>
              <a:gd name="T23" fmla="*/ 8 h 414"/>
              <a:gd name="T24" fmla="*/ 130 w 258"/>
              <a:gd name="T25" fmla="*/ 34 h 414"/>
              <a:gd name="T26" fmla="*/ 206 w 258"/>
              <a:gd name="T27" fmla="*/ 0 h 414"/>
              <a:gd name="T28" fmla="*/ 180 w 258"/>
              <a:gd name="T29" fmla="*/ 0 h 414"/>
              <a:gd name="T30" fmla="*/ 206 w 258"/>
              <a:gd name="T31" fmla="*/ 414 h 414"/>
              <a:gd name="T32" fmla="*/ 180 w 258"/>
              <a:gd name="T33" fmla="*/ 386 h 414"/>
              <a:gd name="T34" fmla="*/ 206 w 258"/>
              <a:gd name="T35" fmla="*/ 353 h 414"/>
              <a:gd name="T36" fmla="*/ 180 w 258"/>
              <a:gd name="T37" fmla="*/ 329 h 414"/>
              <a:gd name="T38" fmla="*/ 206 w 258"/>
              <a:gd name="T39" fmla="*/ 296 h 414"/>
              <a:gd name="T40" fmla="*/ 130 w 258"/>
              <a:gd name="T41" fmla="*/ 268 h 414"/>
              <a:gd name="T42" fmla="*/ 154 w 258"/>
              <a:gd name="T43" fmla="*/ 296 h 414"/>
              <a:gd name="T44" fmla="*/ 154 w 258"/>
              <a:gd name="T45" fmla="*/ 329 h 414"/>
              <a:gd name="T46" fmla="*/ 130 w 258"/>
              <a:gd name="T47" fmla="*/ 353 h 414"/>
              <a:gd name="T48" fmla="*/ 154 w 258"/>
              <a:gd name="T49" fmla="*/ 386 h 414"/>
              <a:gd name="T50" fmla="*/ 130 w 258"/>
              <a:gd name="T51" fmla="*/ 386 h 414"/>
              <a:gd name="T52" fmla="*/ 130 w 258"/>
              <a:gd name="T53" fmla="*/ 8 h 414"/>
              <a:gd name="T54" fmla="*/ 52 w 258"/>
              <a:gd name="T55" fmla="*/ 34 h 414"/>
              <a:gd name="T56" fmla="*/ 130 w 258"/>
              <a:gd name="T57" fmla="*/ 8 h 414"/>
              <a:gd name="T58" fmla="*/ 52 w 258"/>
              <a:gd name="T59" fmla="*/ 414 h 414"/>
              <a:gd name="T60" fmla="*/ 130 w 258"/>
              <a:gd name="T61" fmla="*/ 386 h 414"/>
              <a:gd name="T62" fmla="*/ 104 w 258"/>
              <a:gd name="T63" fmla="*/ 353 h 414"/>
              <a:gd name="T64" fmla="*/ 130 w 258"/>
              <a:gd name="T65" fmla="*/ 329 h 414"/>
              <a:gd name="T66" fmla="*/ 104 w 258"/>
              <a:gd name="T67" fmla="*/ 296 h 414"/>
              <a:gd name="T68" fmla="*/ 130 w 258"/>
              <a:gd name="T69" fmla="*/ 268 h 414"/>
              <a:gd name="T70" fmla="*/ 52 w 258"/>
              <a:gd name="T71" fmla="*/ 296 h 414"/>
              <a:gd name="T72" fmla="*/ 78 w 258"/>
              <a:gd name="T73" fmla="*/ 329 h 414"/>
              <a:gd name="T74" fmla="*/ 52 w 258"/>
              <a:gd name="T75" fmla="*/ 329 h 414"/>
              <a:gd name="T76" fmla="*/ 78 w 258"/>
              <a:gd name="T77" fmla="*/ 353 h 414"/>
              <a:gd name="T78" fmla="*/ 78 w 258"/>
              <a:gd name="T79" fmla="*/ 386 h 414"/>
              <a:gd name="T80" fmla="*/ 52 w 258"/>
              <a:gd name="T81" fmla="*/ 414 h 414"/>
              <a:gd name="T82" fmla="*/ 0 w 258"/>
              <a:gd name="T83" fmla="*/ 8 h 414"/>
              <a:gd name="T84" fmla="*/ 52 w 258"/>
              <a:gd name="T85" fmla="*/ 414 h 414"/>
              <a:gd name="T86" fmla="*/ 29 w 258"/>
              <a:gd name="T87" fmla="*/ 386 h 414"/>
              <a:gd name="T88" fmla="*/ 52 w 258"/>
              <a:gd name="T89" fmla="*/ 353 h 414"/>
              <a:gd name="T90" fmla="*/ 29 w 258"/>
              <a:gd name="T91" fmla="*/ 329 h 414"/>
              <a:gd name="T92" fmla="*/ 52 w 258"/>
              <a:gd name="T93" fmla="*/ 296 h 414"/>
              <a:gd name="T94" fmla="*/ 29 w 258"/>
              <a:gd name="T95" fmla="*/ 268 h 414"/>
              <a:gd name="T96" fmla="*/ 52 w 258"/>
              <a:gd name="T97" fmla="*/ 3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 h="414">
                <a:moveTo>
                  <a:pt x="206" y="414"/>
                </a:moveTo>
                <a:lnTo>
                  <a:pt x="258" y="414"/>
                </a:lnTo>
                <a:lnTo>
                  <a:pt x="258" y="8"/>
                </a:lnTo>
                <a:lnTo>
                  <a:pt x="230" y="8"/>
                </a:lnTo>
                <a:lnTo>
                  <a:pt x="230" y="0"/>
                </a:lnTo>
                <a:lnTo>
                  <a:pt x="206" y="0"/>
                </a:lnTo>
                <a:lnTo>
                  <a:pt x="206" y="34"/>
                </a:lnTo>
                <a:lnTo>
                  <a:pt x="230" y="34"/>
                </a:lnTo>
                <a:lnTo>
                  <a:pt x="230" y="268"/>
                </a:lnTo>
                <a:lnTo>
                  <a:pt x="230" y="268"/>
                </a:lnTo>
                <a:lnTo>
                  <a:pt x="206" y="268"/>
                </a:lnTo>
                <a:lnTo>
                  <a:pt x="206" y="296"/>
                </a:lnTo>
                <a:lnTo>
                  <a:pt x="230" y="296"/>
                </a:lnTo>
                <a:lnTo>
                  <a:pt x="230" y="329"/>
                </a:lnTo>
                <a:lnTo>
                  <a:pt x="230" y="329"/>
                </a:lnTo>
                <a:lnTo>
                  <a:pt x="206" y="329"/>
                </a:lnTo>
                <a:lnTo>
                  <a:pt x="206" y="353"/>
                </a:lnTo>
                <a:lnTo>
                  <a:pt x="230" y="353"/>
                </a:lnTo>
                <a:lnTo>
                  <a:pt x="230" y="386"/>
                </a:lnTo>
                <a:lnTo>
                  <a:pt x="230" y="386"/>
                </a:lnTo>
                <a:lnTo>
                  <a:pt x="206" y="386"/>
                </a:lnTo>
                <a:lnTo>
                  <a:pt x="206" y="414"/>
                </a:lnTo>
                <a:close/>
                <a:moveTo>
                  <a:pt x="180" y="0"/>
                </a:moveTo>
                <a:lnTo>
                  <a:pt x="180" y="8"/>
                </a:lnTo>
                <a:lnTo>
                  <a:pt x="130" y="8"/>
                </a:lnTo>
                <a:lnTo>
                  <a:pt x="130" y="34"/>
                </a:lnTo>
                <a:lnTo>
                  <a:pt x="206" y="34"/>
                </a:lnTo>
                <a:lnTo>
                  <a:pt x="206" y="0"/>
                </a:lnTo>
                <a:lnTo>
                  <a:pt x="180" y="0"/>
                </a:lnTo>
                <a:lnTo>
                  <a:pt x="180" y="0"/>
                </a:lnTo>
                <a:close/>
                <a:moveTo>
                  <a:pt x="130" y="414"/>
                </a:moveTo>
                <a:lnTo>
                  <a:pt x="206" y="414"/>
                </a:lnTo>
                <a:lnTo>
                  <a:pt x="206" y="386"/>
                </a:lnTo>
                <a:lnTo>
                  <a:pt x="180" y="386"/>
                </a:lnTo>
                <a:lnTo>
                  <a:pt x="180" y="353"/>
                </a:lnTo>
                <a:lnTo>
                  <a:pt x="206" y="353"/>
                </a:lnTo>
                <a:lnTo>
                  <a:pt x="206" y="329"/>
                </a:lnTo>
                <a:lnTo>
                  <a:pt x="180" y="329"/>
                </a:lnTo>
                <a:lnTo>
                  <a:pt x="180" y="296"/>
                </a:lnTo>
                <a:lnTo>
                  <a:pt x="206" y="296"/>
                </a:lnTo>
                <a:lnTo>
                  <a:pt x="206" y="268"/>
                </a:lnTo>
                <a:lnTo>
                  <a:pt x="130" y="268"/>
                </a:lnTo>
                <a:lnTo>
                  <a:pt x="130" y="296"/>
                </a:lnTo>
                <a:lnTo>
                  <a:pt x="154" y="296"/>
                </a:lnTo>
                <a:lnTo>
                  <a:pt x="154" y="329"/>
                </a:lnTo>
                <a:lnTo>
                  <a:pt x="154" y="329"/>
                </a:lnTo>
                <a:lnTo>
                  <a:pt x="130" y="329"/>
                </a:lnTo>
                <a:lnTo>
                  <a:pt x="130" y="353"/>
                </a:lnTo>
                <a:lnTo>
                  <a:pt x="154" y="353"/>
                </a:lnTo>
                <a:lnTo>
                  <a:pt x="154" y="386"/>
                </a:lnTo>
                <a:lnTo>
                  <a:pt x="154" y="386"/>
                </a:lnTo>
                <a:lnTo>
                  <a:pt x="130" y="386"/>
                </a:lnTo>
                <a:lnTo>
                  <a:pt x="130" y="414"/>
                </a:lnTo>
                <a:close/>
                <a:moveTo>
                  <a:pt x="130" y="8"/>
                </a:moveTo>
                <a:lnTo>
                  <a:pt x="52" y="8"/>
                </a:lnTo>
                <a:lnTo>
                  <a:pt x="52" y="34"/>
                </a:lnTo>
                <a:lnTo>
                  <a:pt x="130" y="34"/>
                </a:lnTo>
                <a:lnTo>
                  <a:pt x="130" y="8"/>
                </a:lnTo>
                <a:lnTo>
                  <a:pt x="130" y="8"/>
                </a:lnTo>
                <a:close/>
                <a:moveTo>
                  <a:pt x="52" y="414"/>
                </a:moveTo>
                <a:lnTo>
                  <a:pt x="130" y="414"/>
                </a:lnTo>
                <a:lnTo>
                  <a:pt x="130" y="386"/>
                </a:lnTo>
                <a:lnTo>
                  <a:pt x="104" y="386"/>
                </a:lnTo>
                <a:lnTo>
                  <a:pt x="104" y="353"/>
                </a:lnTo>
                <a:lnTo>
                  <a:pt x="130" y="353"/>
                </a:lnTo>
                <a:lnTo>
                  <a:pt x="130" y="329"/>
                </a:lnTo>
                <a:lnTo>
                  <a:pt x="104" y="329"/>
                </a:lnTo>
                <a:lnTo>
                  <a:pt x="104" y="296"/>
                </a:lnTo>
                <a:lnTo>
                  <a:pt x="130" y="296"/>
                </a:lnTo>
                <a:lnTo>
                  <a:pt x="130" y="268"/>
                </a:lnTo>
                <a:lnTo>
                  <a:pt x="52" y="268"/>
                </a:lnTo>
                <a:lnTo>
                  <a:pt x="52" y="296"/>
                </a:lnTo>
                <a:lnTo>
                  <a:pt x="78" y="296"/>
                </a:lnTo>
                <a:lnTo>
                  <a:pt x="78" y="329"/>
                </a:lnTo>
                <a:lnTo>
                  <a:pt x="78" y="329"/>
                </a:lnTo>
                <a:lnTo>
                  <a:pt x="52" y="329"/>
                </a:lnTo>
                <a:lnTo>
                  <a:pt x="52" y="353"/>
                </a:lnTo>
                <a:lnTo>
                  <a:pt x="78" y="353"/>
                </a:lnTo>
                <a:lnTo>
                  <a:pt x="78" y="386"/>
                </a:lnTo>
                <a:lnTo>
                  <a:pt x="78" y="386"/>
                </a:lnTo>
                <a:lnTo>
                  <a:pt x="52" y="386"/>
                </a:lnTo>
                <a:lnTo>
                  <a:pt x="52" y="414"/>
                </a:lnTo>
                <a:close/>
                <a:moveTo>
                  <a:pt x="52" y="8"/>
                </a:moveTo>
                <a:lnTo>
                  <a:pt x="0" y="8"/>
                </a:lnTo>
                <a:lnTo>
                  <a:pt x="0" y="414"/>
                </a:lnTo>
                <a:lnTo>
                  <a:pt x="52" y="414"/>
                </a:lnTo>
                <a:lnTo>
                  <a:pt x="52" y="386"/>
                </a:lnTo>
                <a:lnTo>
                  <a:pt x="29" y="386"/>
                </a:lnTo>
                <a:lnTo>
                  <a:pt x="29" y="353"/>
                </a:lnTo>
                <a:lnTo>
                  <a:pt x="52" y="353"/>
                </a:lnTo>
                <a:lnTo>
                  <a:pt x="52" y="329"/>
                </a:lnTo>
                <a:lnTo>
                  <a:pt x="29" y="329"/>
                </a:lnTo>
                <a:lnTo>
                  <a:pt x="29" y="296"/>
                </a:lnTo>
                <a:lnTo>
                  <a:pt x="52" y="296"/>
                </a:lnTo>
                <a:lnTo>
                  <a:pt x="52" y="268"/>
                </a:lnTo>
                <a:lnTo>
                  <a:pt x="29" y="268"/>
                </a:lnTo>
                <a:lnTo>
                  <a:pt x="29" y="34"/>
                </a:lnTo>
                <a:lnTo>
                  <a:pt x="52" y="34"/>
                </a:lnTo>
                <a:lnTo>
                  <a:pt x="52" y="8"/>
                </a:lnTo>
                <a:close/>
              </a:path>
            </a:pathLst>
          </a:custGeom>
          <a:solidFill>
            <a:schemeClr val="bg1"/>
          </a:solidFill>
          <a:ln>
            <a:noFill/>
          </a:ln>
        </p:spPr>
        <p:txBody>
          <a:bodyPr/>
          <a:lstStyle/>
          <a:p>
            <a:pPr eaLnBrk="1" fontAlgn="auto" hangingPunct="1">
              <a:spcBef>
                <a:spcPts val="0"/>
              </a:spcBef>
              <a:spcAft>
                <a:spcPts val="0"/>
              </a:spcAft>
              <a:defRPr/>
            </a:pPr>
            <a:endParaRPr lang="zh-CN" altLang="en-US" sz="1600">
              <a:solidFill>
                <a:schemeClr val="bg1">
                  <a:lumMod val="75000"/>
                </a:schemeClr>
              </a:solidFill>
            </a:endParaRPr>
          </a:p>
        </p:txBody>
      </p:sp>
      <p:sp>
        <p:nvSpPr>
          <p:cNvPr id="36" name="文本框 35"/>
          <p:cNvSpPr txBox="1"/>
          <p:nvPr>
            <p:custDataLst>
              <p:tags r:id="rId16"/>
            </p:custDataLst>
          </p:nvPr>
        </p:nvSpPr>
        <p:spPr>
          <a:xfrm>
            <a:off x="339090" y="4935220"/>
            <a:ext cx="2427605" cy="1760855"/>
          </a:xfrm>
          <a:prstGeom prst="rect">
            <a:avLst/>
          </a:prstGeom>
        </p:spPr>
        <p:txBody>
          <a:bodyPr>
            <a:noAutofit/>
          </a:bodyPr>
          <a:lstStyle>
            <a:defPPr>
              <a:defRPr lang="zh-CN"/>
            </a:defPPr>
            <a:lvl1pPr eaLnBrk="1" fontAlgn="auto" hangingPunct="1">
              <a:spcBef>
                <a:spcPts val="0"/>
              </a:spcBef>
              <a:spcAft>
                <a:spcPts val="0"/>
              </a:spcAft>
              <a:defRPr sz="1400">
                <a:solidFill>
                  <a:schemeClr val="bg1">
                    <a:lumMod val="75000"/>
                  </a:schemeClr>
                </a:solidFill>
                <a:latin typeface="+mn-lt"/>
                <a:ea typeface="+mn-ea"/>
              </a:defRPr>
            </a:lvl1pPr>
          </a:lstStyle>
          <a:p>
            <a:pPr lvl="0" algn="ctr">
              <a:lnSpc>
                <a:spcPct val="150000"/>
              </a:lnSpc>
              <a:buClrTx/>
              <a:buSzTx/>
              <a:buFontTx/>
            </a:pPr>
            <a:r>
              <a:rPr lang="zh-CN" altLang="en-US" sz="1200" dirty="0">
                <a:solidFill>
                  <a:schemeClr val="tx1">
                    <a:lumMod val="50000"/>
                    <a:lumOff val="50000"/>
                  </a:schemeClr>
                </a:solidFill>
                <a:latin typeface="Bebas" pitchFamily="2" charset="0"/>
                <a:ea typeface="微软雅黑" panose="020B0503020204020204" charset="-122"/>
                <a:sym typeface="+mn-ea"/>
              </a:rPr>
              <a:t>无效合同或未生效合同</a:t>
            </a:r>
          </a:p>
          <a:p>
            <a:pPr lvl="0" algn="ctr">
              <a:lnSpc>
                <a:spcPct val="150000"/>
              </a:lnSpc>
              <a:buClrTx/>
              <a:buSzTx/>
              <a:buFontTx/>
            </a:pPr>
            <a:endParaRPr lang="zh-CN" altLang="en-US" sz="1200" dirty="0">
              <a:solidFill>
                <a:schemeClr val="tx1">
                  <a:lumMod val="50000"/>
                  <a:lumOff val="50000"/>
                </a:schemeClr>
              </a:solidFill>
              <a:latin typeface="Bebas" pitchFamily="2" charset="0"/>
              <a:ea typeface="微软雅黑" panose="020B0503020204020204" charset="-122"/>
              <a:sym typeface="+mn-ea"/>
            </a:endParaRPr>
          </a:p>
          <a:p>
            <a:pPr lvl="0" algn="ctr">
              <a:lnSpc>
                <a:spcPct val="150000"/>
              </a:lnSpc>
              <a:buClrTx/>
              <a:buSzTx/>
              <a:buFontTx/>
            </a:pPr>
            <a:r>
              <a:rPr lang="zh-CN" altLang="en-US" sz="1200" dirty="0">
                <a:solidFill>
                  <a:schemeClr val="tx1">
                    <a:lumMod val="50000"/>
                    <a:lumOff val="50000"/>
                  </a:schemeClr>
                </a:solidFill>
                <a:latin typeface="Bebas" pitchFamily="2" charset="0"/>
                <a:ea typeface="微软雅黑" panose="020B0503020204020204" charset="-122"/>
                <a:sym typeface="+mn-ea"/>
              </a:rPr>
              <a:t>约定担保条款(定金、抵押、保证等)并以此为合同成立条件的技术合同，申请认定登记时当事人担保义务尚未履行的，不予登记。</a:t>
            </a:r>
          </a:p>
        </p:txBody>
      </p:sp>
      <p:sp>
        <p:nvSpPr>
          <p:cNvPr id="38" name="文本框 37"/>
          <p:cNvSpPr txBox="1"/>
          <p:nvPr>
            <p:custDataLst>
              <p:tags r:id="rId17"/>
            </p:custDataLst>
          </p:nvPr>
        </p:nvSpPr>
        <p:spPr>
          <a:xfrm>
            <a:off x="2138045" y="2454275"/>
            <a:ext cx="1725930" cy="673100"/>
          </a:xfrm>
          <a:prstGeom prst="rect">
            <a:avLst/>
          </a:prstGeom>
        </p:spPr>
        <p:txBody>
          <a:bodyPr>
            <a:normAutofit/>
          </a:bodyPr>
          <a:lstStyle>
            <a:defPPr>
              <a:defRPr lang="zh-CN"/>
            </a:defPPr>
            <a:lvl1pPr eaLnBrk="1" fontAlgn="auto" hangingPunct="1">
              <a:spcBef>
                <a:spcPts val="0"/>
              </a:spcBef>
              <a:spcAft>
                <a:spcPts val="0"/>
              </a:spcAft>
              <a:defRPr sz="1400">
                <a:solidFill>
                  <a:schemeClr val="bg1">
                    <a:lumMod val="75000"/>
                  </a:schemeClr>
                </a:solidFill>
                <a:latin typeface="+mn-lt"/>
                <a:ea typeface="+mn-ea"/>
              </a:defRPr>
            </a:lvl1pPr>
          </a:lstStyle>
          <a:p>
            <a:pPr algn="ctr">
              <a:lnSpc>
                <a:spcPct val="150000"/>
              </a:lnSpc>
              <a:buClrTx/>
              <a:buSzTx/>
              <a:buFontTx/>
            </a:pPr>
            <a:r>
              <a:rPr lang="zh-CN" altLang="en-US" sz="1200" dirty="0">
                <a:solidFill>
                  <a:schemeClr val="tx1">
                    <a:lumMod val="50000"/>
                    <a:lumOff val="50000"/>
                  </a:schemeClr>
                </a:solidFill>
                <a:latin typeface="Bebas" pitchFamily="2" charset="0"/>
                <a:ea typeface="微软雅黑" panose="020B0503020204020204" charset="-122"/>
              </a:rPr>
              <a:t>非技术合同</a:t>
            </a:r>
          </a:p>
        </p:txBody>
      </p:sp>
      <p:sp>
        <p:nvSpPr>
          <p:cNvPr id="40" name="文本框 39"/>
          <p:cNvSpPr txBox="1"/>
          <p:nvPr>
            <p:custDataLst>
              <p:tags r:id="rId18"/>
            </p:custDataLst>
          </p:nvPr>
        </p:nvSpPr>
        <p:spPr>
          <a:xfrm>
            <a:off x="3325495" y="4954905"/>
            <a:ext cx="1809115" cy="1075055"/>
          </a:xfrm>
          <a:prstGeom prst="rect">
            <a:avLst/>
          </a:prstGeom>
        </p:spPr>
        <p:txBody>
          <a:bodyPr>
            <a:noAutofit/>
          </a:bodyPr>
          <a:lstStyle>
            <a:defPPr>
              <a:defRPr lang="zh-CN"/>
            </a:defPPr>
            <a:lvl1pPr eaLnBrk="1" fontAlgn="auto" hangingPunct="1">
              <a:spcBef>
                <a:spcPts val="0"/>
              </a:spcBef>
              <a:spcAft>
                <a:spcPts val="0"/>
              </a:spcAft>
              <a:defRPr sz="1400">
                <a:solidFill>
                  <a:schemeClr val="bg1">
                    <a:lumMod val="75000"/>
                  </a:schemeClr>
                </a:solidFill>
                <a:latin typeface="+mn-lt"/>
                <a:ea typeface="+mn-ea"/>
              </a:defRPr>
            </a:lvl1pPr>
          </a:lstStyle>
          <a:p>
            <a:pPr algn="l">
              <a:lnSpc>
                <a:spcPct val="150000"/>
              </a:lnSpc>
              <a:buClrTx/>
              <a:buSzTx/>
              <a:buFontTx/>
            </a:pPr>
            <a:r>
              <a:rPr lang="zh-CN" altLang="en-US" sz="1200" dirty="0">
                <a:solidFill>
                  <a:schemeClr val="tx1">
                    <a:lumMod val="50000"/>
                    <a:lumOff val="50000"/>
                  </a:schemeClr>
                </a:solidFill>
                <a:latin typeface="Bebas" pitchFamily="2" charset="0"/>
                <a:ea typeface="微软雅黑" panose="020B0503020204020204" charset="-122"/>
              </a:rPr>
              <a:t>合同主体、技术标的、价款、报酬以及使用费约定不明确的</a:t>
            </a:r>
          </a:p>
        </p:txBody>
      </p:sp>
      <p:sp>
        <p:nvSpPr>
          <p:cNvPr id="42" name="文本框 41"/>
          <p:cNvSpPr txBox="1"/>
          <p:nvPr>
            <p:custDataLst>
              <p:tags r:id="rId19"/>
            </p:custDataLst>
          </p:nvPr>
        </p:nvSpPr>
        <p:spPr>
          <a:xfrm>
            <a:off x="5624830" y="4935220"/>
            <a:ext cx="2119630" cy="1570990"/>
          </a:xfrm>
          <a:prstGeom prst="rect">
            <a:avLst/>
          </a:prstGeom>
        </p:spPr>
        <p:txBody>
          <a:bodyPr/>
          <a:lstStyle>
            <a:defPPr>
              <a:defRPr lang="zh-CN"/>
            </a:defPPr>
            <a:lvl1pPr eaLnBrk="1" fontAlgn="auto" hangingPunct="1">
              <a:spcBef>
                <a:spcPts val="0"/>
              </a:spcBef>
              <a:spcAft>
                <a:spcPts val="0"/>
              </a:spcAft>
              <a:defRPr sz="1400">
                <a:solidFill>
                  <a:schemeClr val="bg1">
                    <a:lumMod val="75000"/>
                  </a:schemeClr>
                </a:solidFill>
                <a:latin typeface="+mn-lt"/>
                <a:ea typeface="+mn-ea"/>
              </a:defRPr>
            </a:lvl1pPr>
          </a:lstStyle>
          <a:p>
            <a:pPr algn="ctr">
              <a:lnSpc>
                <a:spcPct val="150000"/>
              </a:lnSpc>
              <a:buClrTx/>
              <a:buSzTx/>
              <a:buFontTx/>
            </a:pPr>
            <a:r>
              <a:rPr lang="zh-CN" altLang="en-US" sz="1200" dirty="0">
                <a:solidFill>
                  <a:schemeClr val="tx1">
                    <a:lumMod val="50000"/>
                    <a:lumOff val="50000"/>
                  </a:schemeClr>
                </a:solidFill>
                <a:latin typeface="Bebas" pitchFamily="2" charset="0"/>
                <a:ea typeface="微软雅黑" panose="020B0503020204020204" charset="-122"/>
              </a:rPr>
              <a:t>合同名称与合同中的权利义务关系不一致的，登记机构要求当事人补正，当事人未予补正的</a:t>
            </a:r>
          </a:p>
        </p:txBody>
      </p:sp>
      <p:sp>
        <p:nvSpPr>
          <p:cNvPr id="44" name="文本框 43"/>
          <p:cNvSpPr txBox="1"/>
          <p:nvPr>
            <p:custDataLst>
              <p:tags r:id="rId20"/>
            </p:custDataLst>
          </p:nvPr>
        </p:nvSpPr>
        <p:spPr>
          <a:xfrm>
            <a:off x="8230620" y="5073151"/>
            <a:ext cx="1934902" cy="839454"/>
          </a:xfrm>
          <a:prstGeom prst="rect">
            <a:avLst/>
          </a:prstGeom>
        </p:spPr>
        <p:txBody>
          <a:bodyPr/>
          <a:lstStyle>
            <a:defPPr>
              <a:defRPr lang="zh-CN"/>
            </a:defPPr>
            <a:lvl1pPr eaLnBrk="1" fontAlgn="auto" hangingPunct="1">
              <a:spcBef>
                <a:spcPts val="0"/>
              </a:spcBef>
              <a:spcAft>
                <a:spcPts val="0"/>
              </a:spcAft>
              <a:defRPr sz="1400">
                <a:solidFill>
                  <a:schemeClr val="bg1">
                    <a:lumMod val="75000"/>
                  </a:schemeClr>
                </a:solidFill>
                <a:latin typeface="+mn-lt"/>
                <a:ea typeface="+mn-ea"/>
              </a:defRPr>
            </a:lvl1pPr>
          </a:lstStyle>
          <a:p>
            <a:pPr algn="ctr">
              <a:lnSpc>
                <a:spcPct val="150000"/>
              </a:lnSpc>
              <a:buClrTx/>
              <a:buSzTx/>
              <a:buFontTx/>
            </a:pPr>
            <a:r>
              <a:rPr lang="zh-CN" altLang="en-US" sz="1200" dirty="0">
                <a:solidFill>
                  <a:schemeClr val="tx1">
                    <a:lumMod val="50000"/>
                    <a:lumOff val="50000"/>
                  </a:schemeClr>
                </a:solidFill>
                <a:latin typeface="Bebas" pitchFamily="2" charset="0"/>
                <a:ea typeface="微软雅黑" panose="020B0503020204020204" charset="-122"/>
              </a:rPr>
              <a:t>印章不齐全或者印章与书写名称不一致的</a:t>
            </a:r>
          </a:p>
        </p:txBody>
      </p:sp>
      <p:sp>
        <p:nvSpPr>
          <p:cNvPr id="46" name="文本框 45"/>
          <p:cNvSpPr txBox="1"/>
          <p:nvPr>
            <p:custDataLst>
              <p:tags r:id="rId21"/>
            </p:custDataLst>
          </p:nvPr>
        </p:nvSpPr>
        <p:spPr>
          <a:xfrm>
            <a:off x="4251960" y="2287905"/>
            <a:ext cx="2377440" cy="912495"/>
          </a:xfrm>
          <a:prstGeom prst="rect">
            <a:avLst/>
          </a:prstGeom>
        </p:spPr>
        <p:txBody>
          <a:bodyPr/>
          <a:lstStyle>
            <a:defPPr>
              <a:defRPr lang="zh-CN"/>
            </a:defPPr>
            <a:lvl1pPr eaLnBrk="1" fontAlgn="auto" hangingPunct="1">
              <a:spcBef>
                <a:spcPts val="0"/>
              </a:spcBef>
              <a:spcAft>
                <a:spcPts val="0"/>
              </a:spcAft>
              <a:defRPr sz="1400">
                <a:solidFill>
                  <a:schemeClr val="bg1">
                    <a:lumMod val="75000"/>
                  </a:schemeClr>
                </a:solidFill>
                <a:latin typeface="+mn-lt"/>
                <a:ea typeface="+mn-ea"/>
              </a:defRPr>
            </a:lvl1pPr>
          </a:lstStyle>
          <a:p>
            <a:pPr algn="ctr">
              <a:lnSpc>
                <a:spcPct val="150000"/>
              </a:lnSpc>
              <a:buClrTx/>
              <a:buSzTx/>
              <a:buFontTx/>
            </a:pPr>
            <a:r>
              <a:rPr lang="zh-CN" altLang="en-US" sz="1200" dirty="0">
                <a:solidFill>
                  <a:schemeClr val="tx1">
                    <a:lumMod val="50000"/>
                    <a:lumOff val="50000"/>
                  </a:schemeClr>
                </a:solidFill>
                <a:latin typeface="Bebas" pitchFamily="2" charset="0"/>
                <a:ea typeface="微软雅黑" panose="020B0503020204020204" charset="-122"/>
              </a:rPr>
              <a:t>国家规定需要有关部门审批的合同，未办理审批手续的</a:t>
            </a:r>
          </a:p>
        </p:txBody>
      </p:sp>
      <p:sp>
        <p:nvSpPr>
          <p:cNvPr id="48" name="文本框 47"/>
          <p:cNvSpPr txBox="1"/>
          <p:nvPr>
            <p:custDataLst>
              <p:tags r:id="rId22"/>
            </p:custDataLst>
          </p:nvPr>
        </p:nvSpPr>
        <p:spPr>
          <a:xfrm>
            <a:off x="6984365" y="2107565"/>
            <a:ext cx="1762760" cy="1092835"/>
          </a:xfrm>
          <a:prstGeom prst="rect">
            <a:avLst/>
          </a:prstGeom>
        </p:spPr>
        <p:txBody>
          <a:bodyPr/>
          <a:lstStyle>
            <a:defPPr>
              <a:defRPr lang="zh-CN"/>
            </a:defPPr>
            <a:lvl1pPr eaLnBrk="1" fontAlgn="auto" hangingPunct="1">
              <a:spcBef>
                <a:spcPts val="0"/>
              </a:spcBef>
              <a:spcAft>
                <a:spcPts val="0"/>
              </a:spcAft>
              <a:defRPr sz="1400">
                <a:solidFill>
                  <a:schemeClr val="bg1">
                    <a:lumMod val="75000"/>
                  </a:schemeClr>
                </a:solidFill>
                <a:latin typeface="+mn-lt"/>
                <a:ea typeface="+mn-ea"/>
              </a:defRPr>
            </a:lvl1pPr>
          </a:lstStyle>
          <a:p>
            <a:pPr algn="ctr">
              <a:lnSpc>
                <a:spcPct val="150000"/>
              </a:lnSpc>
              <a:buClrTx/>
              <a:buSzTx/>
              <a:buFontTx/>
            </a:pPr>
            <a:r>
              <a:rPr lang="zh-CN" altLang="en-US" sz="1200" dirty="0">
                <a:solidFill>
                  <a:schemeClr val="tx1">
                    <a:lumMod val="50000"/>
                    <a:lumOff val="50000"/>
                  </a:schemeClr>
                </a:solidFill>
                <a:latin typeface="Bebas" pitchFamily="2" charset="0"/>
                <a:ea typeface="微软雅黑" panose="020B0503020204020204" charset="-122"/>
              </a:rPr>
              <a:t>当事人不出具或者所出具的证明文件不符合要求的</a:t>
            </a:r>
          </a:p>
        </p:txBody>
      </p:sp>
      <p:sp>
        <p:nvSpPr>
          <p:cNvPr id="51" name="Freeform 36"/>
          <p:cNvSpPr>
            <a:spLocks noEditPoints="1"/>
          </p:cNvSpPr>
          <p:nvPr>
            <p:custDataLst>
              <p:tags r:id="rId23"/>
            </p:custDataLst>
          </p:nvPr>
        </p:nvSpPr>
        <p:spPr bwMode="auto">
          <a:xfrm>
            <a:off x="10262379" y="3728993"/>
            <a:ext cx="366346" cy="397832"/>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91440" tIns="45720" rIns="91440" bIns="45720" numCol="1" anchor="t" anchorCtr="0" compatLnSpc="1"/>
          <a:lstStyle/>
          <a:p>
            <a:endParaRPr lang="en-US" sz="1600"/>
          </a:p>
        </p:txBody>
      </p:sp>
      <p:sp>
        <p:nvSpPr>
          <p:cNvPr id="52" name="文本框 51"/>
          <p:cNvSpPr txBox="1"/>
          <p:nvPr>
            <p:custDataLst>
              <p:tags r:id="rId24"/>
            </p:custDataLst>
          </p:nvPr>
        </p:nvSpPr>
        <p:spPr>
          <a:xfrm>
            <a:off x="9422130" y="1865630"/>
            <a:ext cx="2148840" cy="1334770"/>
          </a:xfrm>
          <a:prstGeom prst="rect">
            <a:avLst/>
          </a:prstGeom>
        </p:spPr>
        <p:txBody>
          <a:bodyPr/>
          <a:lstStyle>
            <a:defPPr>
              <a:defRPr lang="zh-CN"/>
            </a:defPPr>
            <a:lvl1pPr eaLnBrk="1" fontAlgn="auto" hangingPunct="1">
              <a:spcBef>
                <a:spcPts val="0"/>
              </a:spcBef>
              <a:spcAft>
                <a:spcPts val="0"/>
              </a:spcAft>
              <a:defRPr sz="1400">
                <a:solidFill>
                  <a:schemeClr val="bg1">
                    <a:lumMod val="75000"/>
                  </a:schemeClr>
                </a:solidFill>
                <a:latin typeface="+mn-lt"/>
                <a:ea typeface="+mn-ea"/>
              </a:defRPr>
            </a:lvl1pPr>
          </a:lstStyle>
          <a:p>
            <a:pPr algn="ctr">
              <a:lnSpc>
                <a:spcPct val="150000"/>
              </a:lnSpc>
              <a:spcAft>
                <a:spcPts val="1200"/>
              </a:spcAft>
              <a:buClrTx/>
              <a:buSzTx/>
              <a:buFontTx/>
            </a:pPr>
            <a:r>
              <a:rPr lang="zh-CN" altLang="en-US" sz="1200" dirty="0">
                <a:solidFill>
                  <a:schemeClr val="tx1">
                    <a:lumMod val="50000"/>
                    <a:lumOff val="50000"/>
                  </a:schemeClr>
                </a:solidFill>
                <a:latin typeface="Bebas" pitchFamily="2" charset="0"/>
                <a:ea typeface="微软雅黑" panose="020B0503020204020204" charset="-122"/>
              </a:rPr>
              <a:t>其他不应认定登记的</a:t>
            </a:r>
          </a:p>
          <a:p>
            <a:pPr algn="ctr">
              <a:lnSpc>
                <a:spcPct val="150000"/>
              </a:lnSpc>
              <a:buClrTx/>
              <a:buSzTx/>
              <a:buFontTx/>
            </a:pPr>
            <a:r>
              <a:rPr lang="zh-CN" altLang="en-US" sz="1200" dirty="0">
                <a:solidFill>
                  <a:schemeClr val="tx1">
                    <a:lumMod val="50000"/>
                    <a:lumOff val="50000"/>
                  </a:schemeClr>
                </a:solidFill>
                <a:latin typeface="Bebas" pitchFamily="2" charset="0"/>
                <a:ea typeface="微软雅黑" panose="020B0503020204020204" charset="-122"/>
              </a:rPr>
              <a:t>其合同条款含有下列非法垄断技术、妨碍技术进步等不合理限制条款的，不予登记</a:t>
            </a:r>
          </a:p>
        </p:txBody>
      </p:sp>
      <p:grpSp>
        <p:nvGrpSpPr>
          <p:cNvPr id="54" name="组合 53"/>
          <p:cNvGrpSpPr/>
          <p:nvPr>
            <p:custDataLst>
              <p:tags r:id="rId25"/>
            </p:custDataLst>
          </p:nvPr>
        </p:nvGrpSpPr>
        <p:grpSpPr>
          <a:xfrm>
            <a:off x="5376182" y="3710390"/>
            <a:ext cx="400045" cy="400045"/>
            <a:chOff x="3138488" y="5478463"/>
            <a:chExt cx="239713" cy="239713"/>
          </a:xfrm>
          <a:solidFill>
            <a:schemeClr val="bg1"/>
          </a:solidFill>
        </p:grpSpPr>
        <p:sp>
          <p:nvSpPr>
            <p:cNvPr id="55" name="Rectangle 213"/>
            <p:cNvSpPr>
              <a:spLocks noChangeArrowheads="1"/>
            </p:cNvSpPr>
            <p:nvPr>
              <p:custDataLst>
                <p:tags r:id="rId26"/>
              </p:custDataLst>
            </p:nvPr>
          </p:nvSpPr>
          <p:spPr bwMode="auto">
            <a:xfrm>
              <a:off x="3138488" y="5567363"/>
              <a:ext cx="149225" cy="150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600">
                <a:solidFill>
                  <a:schemeClr val="bg1">
                    <a:lumMod val="75000"/>
                  </a:schemeClr>
                </a:solidFill>
              </a:endParaRPr>
            </a:p>
          </p:txBody>
        </p:sp>
        <p:sp>
          <p:nvSpPr>
            <p:cNvPr id="56" name="Freeform 214"/>
            <p:cNvSpPr/>
            <p:nvPr>
              <p:custDataLst>
                <p:tags r:id="rId27"/>
              </p:custDataLst>
            </p:nvPr>
          </p:nvSpPr>
          <p:spPr bwMode="auto">
            <a:xfrm>
              <a:off x="3182938" y="5522913"/>
              <a:ext cx="150813" cy="150813"/>
            </a:xfrm>
            <a:custGeom>
              <a:avLst/>
              <a:gdLst>
                <a:gd name="T0" fmla="*/ 95 w 95"/>
                <a:gd name="T1" fmla="*/ 0 h 95"/>
                <a:gd name="T2" fmla="*/ 0 w 95"/>
                <a:gd name="T3" fmla="*/ 0 h 95"/>
                <a:gd name="T4" fmla="*/ 0 w 95"/>
                <a:gd name="T5" fmla="*/ 19 h 95"/>
                <a:gd name="T6" fmla="*/ 76 w 95"/>
                <a:gd name="T7" fmla="*/ 19 h 95"/>
                <a:gd name="T8" fmla="*/ 76 w 95"/>
                <a:gd name="T9" fmla="*/ 95 h 95"/>
                <a:gd name="T10" fmla="*/ 95 w 95"/>
                <a:gd name="T11" fmla="*/ 95 h 95"/>
                <a:gd name="T12" fmla="*/ 95 w 95"/>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95" h="95">
                  <a:moveTo>
                    <a:pt x="95" y="0"/>
                  </a:moveTo>
                  <a:lnTo>
                    <a:pt x="0" y="0"/>
                  </a:lnTo>
                  <a:lnTo>
                    <a:pt x="0" y="19"/>
                  </a:lnTo>
                  <a:lnTo>
                    <a:pt x="76" y="19"/>
                  </a:lnTo>
                  <a:lnTo>
                    <a:pt x="76" y="95"/>
                  </a:lnTo>
                  <a:lnTo>
                    <a:pt x="95" y="95"/>
                  </a:ln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600">
                <a:solidFill>
                  <a:schemeClr val="bg1">
                    <a:lumMod val="75000"/>
                  </a:schemeClr>
                </a:solidFill>
              </a:endParaRPr>
            </a:p>
          </p:txBody>
        </p:sp>
        <p:sp>
          <p:nvSpPr>
            <p:cNvPr id="57" name="Freeform 215"/>
            <p:cNvSpPr/>
            <p:nvPr>
              <p:custDataLst>
                <p:tags r:id="rId28"/>
              </p:custDataLst>
            </p:nvPr>
          </p:nvSpPr>
          <p:spPr bwMode="auto">
            <a:xfrm>
              <a:off x="3227388" y="5478463"/>
              <a:ext cx="150813" cy="149225"/>
            </a:xfrm>
            <a:custGeom>
              <a:avLst/>
              <a:gdLst>
                <a:gd name="T0" fmla="*/ 95 w 95"/>
                <a:gd name="T1" fmla="*/ 0 h 94"/>
                <a:gd name="T2" fmla="*/ 0 w 95"/>
                <a:gd name="T3" fmla="*/ 0 h 94"/>
                <a:gd name="T4" fmla="*/ 0 w 95"/>
                <a:gd name="T5" fmla="*/ 19 h 94"/>
                <a:gd name="T6" fmla="*/ 76 w 95"/>
                <a:gd name="T7" fmla="*/ 19 h 94"/>
                <a:gd name="T8" fmla="*/ 76 w 95"/>
                <a:gd name="T9" fmla="*/ 94 h 94"/>
                <a:gd name="T10" fmla="*/ 95 w 95"/>
                <a:gd name="T11" fmla="*/ 94 h 94"/>
                <a:gd name="T12" fmla="*/ 95 w 95"/>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95" h="94">
                  <a:moveTo>
                    <a:pt x="95" y="0"/>
                  </a:moveTo>
                  <a:lnTo>
                    <a:pt x="0" y="0"/>
                  </a:lnTo>
                  <a:lnTo>
                    <a:pt x="0" y="19"/>
                  </a:lnTo>
                  <a:lnTo>
                    <a:pt x="76" y="19"/>
                  </a:lnTo>
                  <a:lnTo>
                    <a:pt x="76" y="94"/>
                  </a:lnTo>
                  <a:lnTo>
                    <a:pt x="95" y="94"/>
                  </a:ln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600">
                <a:solidFill>
                  <a:schemeClr val="bg1">
                    <a:lumMod val="75000"/>
                  </a:schemeClr>
                </a:solidFill>
              </a:endParaRPr>
            </a:p>
          </p:txBody>
        </p:sp>
      </p:grpSp>
      <p:cxnSp>
        <p:nvCxnSpPr>
          <p:cNvPr id="20" name="直接连接符 19"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19622"/>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圆角矩形 20"/>
          <p:cNvSpPr/>
          <p:nvPr/>
        </p:nvSpPr>
        <p:spPr>
          <a:xfrm rot="2700000">
            <a:off x="1326743" y="205080"/>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rot="2700000">
            <a:off x="800096" y="205081"/>
            <a:ext cx="568874" cy="568874"/>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rot="2700000">
            <a:off x="1063420" y="205080"/>
            <a:ext cx="568874" cy="568874"/>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45468" y="120561"/>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五</a:t>
            </a:r>
          </a:p>
        </p:txBody>
      </p:sp>
      <p:cxnSp>
        <p:nvCxnSpPr>
          <p:cNvPr id="2" name="直接连接符 1"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00584"/>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文本框 4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406490" y="249845"/>
            <a:ext cx="1620957" cy="523220"/>
          </a:xfrm>
          <a:prstGeom prst="rect">
            <a:avLst/>
          </a:prstGeom>
          <a:noFill/>
        </p:spPr>
        <p:txBody>
          <a:bodyPr wrap="none" rtlCol="0">
            <a:spAutoFit/>
          </a:bodyPr>
          <a:lstStyle/>
          <a:p>
            <a:r>
              <a:rPr lang="zh-CN" altLang="en-US" sz="2800" b="1" dirty="0">
                <a:solidFill>
                  <a:srgbClr val="124062"/>
                </a:solidFill>
                <a:latin typeface="Arial Black" panose="020B0A04020102020204" pitchFamily="34" charset="0"/>
                <a:ea typeface="创艺简细圆" pitchFamily="2" charset="-122"/>
                <a:cs typeface="Kartika" panose="02020503030404060203" pitchFamily="18" charset="0"/>
              </a:rPr>
              <a:t>技术合同</a:t>
            </a:r>
          </a:p>
        </p:txBody>
      </p:sp>
      <p:sp>
        <p:nvSpPr>
          <p:cNvPr id="11" name="TextBox 11"/>
          <p:cNvSpPr txBox="1"/>
          <p:nvPr/>
        </p:nvSpPr>
        <p:spPr>
          <a:xfrm>
            <a:off x="2948305" y="1534795"/>
            <a:ext cx="7579995" cy="330835"/>
          </a:xfrm>
          <a:prstGeom prst="rect">
            <a:avLst/>
          </a:prstGeom>
          <a:noFill/>
        </p:spPr>
        <p:txBody>
          <a:bodyPr wrap="square" rtlCol="0">
            <a:spAutoFit/>
          </a:bodyPr>
          <a:lstStyle/>
          <a:p>
            <a:pPr algn="l">
              <a:lnSpc>
                <a:spcPct val="130000"/>
              </a:lnSpc>
            </a:pPr>
            <a:r>
              <a:rPr lang="zh-CN" altLang="en-US" sz="1200" dirty="0">
                <a:solidFill>
                  <a:schemeClr val="tx1">
                    <a:lumMod val="50000"/>
                    <a:lumOff val="50000"/>
                  </a:schemeClr>
                </a:solidFill>
                <a:latin typeface="Bebas" pitchFamily="2" charset="0"/>
                <a:ea typeface="微软雅黑" panose="020B0503020204020204" charset="-122"/>
                <a:sym typeface="Bebas" pitchFamily="2" charset="0"/>
              </a:rPr>
              <a:t>根据《北京市技术合同认定登记管理办法》第十三条，有下列情况之一的合同不予登记： </a:t>
            </a:r>
          </a:p>
        </p:txBody>
      </p:sp>
    </p:spTree>
    <p:custDataLst>
      <p:tags r:id="rId1"/>
    </p:custDataLst>
    <p:extLst>
      <p:ext uri="{BB962C8B-B14F-4D97-AF65-F5344CB8AC3E}">
        <p14:creationId xmlns:p14="http://schemas.microsoft.com/office/powerpoint/2010/main" val="126349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down)">
                                      <p:cBhvr>
                                        <p:cTn id="15" dur="500"/>
                                        <p:tgtEl>
                                          <p:spTgt spid="5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down)">
                                      <p:cBhvr>
                                        <p:cTn id="36" dur="500"/>
                                        <p:tgtEl>
                                          <p:spTgt spid="25"/>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down)">
                                      <p:cBhvr>
                                        <p:cTn id="39" dur="500"/>
                                        <p:tgtEl>
                                          <p:spTgt spid="26"/>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500"/>
                                        <p:tgtEl>
                                          <p:spTgt spid="27"/>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down)">
                                      <p:cBhvr>
                                        <p:cTn id="45" dur="500"/>
                                        <p:tgtEl>
                                          <p:spTgt spid="32"/>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down)">
                                      <p:cBhvr>
                                        <p:cTn id="48" dur="500"/>
                                        <p:tgtEl>
                                          <p:spTgt spid="33"/>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wipe(down)">
                                      <p:cBhvr>
                                        <p:cTn id="54" dur="500"/>
                                        <p:tgtEl>
                                          <p:spTgt spid="51"/>
                                        </p:tgtEl>
                                      </p:cBhvr>
                                    </p:animEffect>
                                  </p:childTnLst>
                                </p:cTn>
                              </p:par>
                              <p:par>
                                <p:cTn id="55" presetID="22" presetClass="entr" presetSubtype="4" fill="hold"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down)">
                                      <p:cBhvr>
                                        <p:cTn id="57" dur="500"/>
                                        <p:tgtEl>
                                          <p:spTgt spid="5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blinds(horizontal)">
                                      <p:cBhvr>
                                        <p:cTn id="62" dur="500"/>
                                        <p:tgtEl>
                                          <p:spTgt spid="3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blinds(horizontal)">
                                      <p:cBhvr>
                                        <p:cTn id="67" dur="500"/>
                                        <p:tgtEl>
                                          <p:spTgt spid="3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blinds(horizontal)">
                                      <p:cBhvr>
                                        <p:cTn id="72" dur="500"/>
                                        <p:tgtEl>
                                          <p:spTgt spid="40"/>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blinds(horizontal)">
                                      <p:cBhvr>
                                        <p:cTn id="77" dur="500"/>
                                        <p:tgtEl>
                                          <p:spTgt spid="46"/>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blinds(horizontal)">
                                      <p:cBhvr>
                                        <p:cTn id="82" dur="500"/>
                                        <p:tgtEl>
                                          <p:spTgt spid="42"/>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blinds(horizontal)">
                                      <p:cBhvr>
                                        <p:cTn id="87" dur="500"/>
                                        <p:tgtEl>
                                          <p:spTgt spid="48"/>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blinds(horizontal)">
                                      <p:cBhvr>
                                        <p:cTn id="92" dur="500"/>
                                        <p:tgtEl>
                                          <p:spTgt spid="44"/>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blinds(horizontal)">
                                      <p:cBhvr>
                                        <p:cTn id="9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0" grpId="0" bldLvl="0" animBg="1"/>
      <p:bldP spid="5" grpId="0" bldLvl="0" animBg="1"/>
      <p:bldP spid="6" grpId="0" bldLvl="0" animBg="1"/>
      <p:bldP spid="7" grpId="0" bldLvl="0" animBg="1"/>
      <p:bldP spid="8" grpId="0" bldLvl="0" animBg="1"/>
      <p:bldP spid="9" grpId="0" bldLvl="0" animBg="1"/>
      <p:bldP spid="10" grpId="0" bldLvl="0" animBg="1"/>
      <p:bldP spid="25" grpId="0" animBg="1"/>
      <p:bldP spid="26" grpId="0" animBg="1"/>
      <p:bldP spid="27" grpId="0" animBg="1"/>
      <p:bldP spid="32" grpId="0" animBg="1"/>
      <p:bldP spid="33" grpId="0" animBg="1"/>
      <p:bldP spid="34" grpId="0" animBg="1"/>
      <p:bldP spid="36" grpId="0"/>
      <p:bldP spid="38" grpId="0"/>
      <p:bldP spid="40" grpId="0"/>
      <p:bldP spid="42" grpId="0"/>
      <p:bldP spid="44" grpId="0"/>
      <p:bldP spid="46" grpId="0"/>
      <p:bldP spid="48" grpId="0"/>
      <p:bldP spid="51" grpId="0" animBg="1"/>
      <p:bldP spid="52" grpId="0"/>
      <p:bldP spid="1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a:off x="4895968" y="2748360"/>
            <a:ext cx="6167845" cy="0"/>
          </a:xfrm>
          <a:prstGeom prst="line">
            <a:avLst/>
          </a:prstGeom>
          <a:noFill/>
          <a:ln w="57150">
            <a:solidFill>
              <a:srgbClr val="124062"/>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cxnSp>
      <p:cxnSp>
        <p:nvCxnSpPr>
          <p:cNvPr id="19" name="直接连接符 18"/>
          <p:cNvCxnSpPr/>
          <p:nvPr/>
        </p:nvCxnSpPr>
        <p:spPr>
          <a:xfrm>
            <a:off x="4887814" y="4060331"/>
            <a:ext cx="6167845" cy="0"/>
          </a:xfrm>
          <a:prstGeom prst="line">
            <a:avLst/>
          </a:prstGeom>
          <a:noFill/>
          <a:ln w="57150">
            <a:solidFill>
              <a:srgbClr val="124062"/>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cxnSp>
      <p:sp>
        <p:nvSpPr>
          <p:cNvPr id="20" name="文本框 11"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4761054" y="3022682"/>
            <a:ext cx="6421365" cy="748988"/>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charset="-122"/>
              </a:defRPr>
            </a:lvl1pPr>
            <a:lvl2pPr marL="742950" indent="-285750">
              <a:defRPr sz="1300">
                <a:solidFill>
                  <a:schemeClr val="tx1"/>
                </a:solidFill>
                <a:latin typeface="Arial" panose="020B0604020202020204" pitchFamily="34" charset="0"/>
                <a:ea typeface="微软雅黑" panose="020B0503020204020204" charset="-122"/>
              </a:defRPr>
            </a:lvl2pPr>
            <a:lvl3pPr marL="1143000" indent="-228600">
              <a:defRPr sz="1300">
                <a:solidFill>
                  <a:schemeClr val="tx1"/>
                </a:solidFill>
                <a:latin typeface="Arial" panose="020B0604020202020204" pitchFamily="34" charset="0"/>
                <a:ea typeface="微软雅黑" panose="020B0503020204020204" charset="-122"/>
              </a:defRPr>
            </a:lvl3pPr>
            <a:lvl4pPr marL="1600200" indent="-228600">
              <a:defRPr sz="1300">
                <a:solidFill>
                  <a:schemeClr val="tx1"/>
                </a:solidFill>
                <a:latin typeface="Arial" panose="020B0604020202020204" pitchFamily="34" charset="0"/>
                <a:ea typeface="微软雅黑" panose="020B0503020204020204" charset="-122"/>
              </a:defRPr>
            </a:lvl4pPr>
            <a:lvl5pPr marL="2057400" indent="-228600">
              <a:defRPr sz="1300">
                <a:solidFill>
                  <a:schemeClr val="tx1"/>
                </a:solidFill>
                <a:latin typeface="Arial" panose="020B0604020202020204" pitchFamily="34"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9pPr>
          </a:lstStyle>
          <a:p>
            <a:pPr defTabSz="685800" fontAlgn="base">
              <a:spcBef>
                <a:spcPct val="0"/>
              </a:spcBef>
              <a:spcAft>
                <a:spcPct val="0"/>
              </a:spcAft>
            </a:pPr>
            <a:r>
              <a:rPr lang="zh-CN" altLang="en-US" sz="4265" dirty="0">
                <a:solidFill>
                  <a:srgbClr val="124062"/>
                </a:solidFill>
                <a:latin typeface="微软雅黑" panose="020B0503020204020204" charset="-122"/>
                <a:ea typeface="微软雅黑" panose="020B0503020204020204" charset="-122"/>
                <a:sym typeface="Calibri" panose="020F0502020204030204" pitchFamily="34" charset="0"/>
              </a:rPr>
              <a:t>感谢各位</a:t>
            </a:r>
            <a:r>
              <a:rPr lang="en-US" altLang="zh-CN" sz="4265" dirty="0">
                <a:solidFill>
                  <a:srgbClr val="124062"/>
                </a:solidFill>
                <a:latin typeface="微软雅黑" panose="020B0503020204020204" charset="-122"/>
                <a:ea typeface="微软雅黑" panose="020B0503020204020204" charset="-122"/>
                <a:sym typeface="Calibri" panose="020F0502020204030204" pitchFamily="34" charset="0"/>
              </a:rPr>
              <a:t>!</a:t>
            </a:r>
          </a:p>
        </p:txBody>
      </p:sp>
      <p:sp>
        <p:nvSpPr>
          <p:cNvPr id="22" name="文本框 11"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4790011" y="4143820"/>
            <a:ext cx="3310896" cy="338554"/>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charset="-122"/>
              </a:defRPr>
            </a:lvl1pPr>
            <a:lvl2pPr marL="742950" indent="-285750">
              <a:defRPr sz="1300">
                <a:solidFill>
                  <a:schemeClr val="tx1"/>
                </a:solidFill>
                <a:latin typeface="Arial" panose="020B0604020202020204" pitchFamily="34" charset="0"/>
                <a:ea typeface="微软雅黑" panose="020B0503020204020204" charset="-122"/>
              </a:defRPr>
            </a:lvl2pPr>
            <a:lvl3pPr marL="1143000" indent="-228600">
              <a:defRPr sz="1300">
                <a:solidFill>
                  <a:schemeClr val="tx1"/>
                </a:solidFill>
                <a:latin typeface="Arial" panose="020B0604020202020204" pitchFamily="34" charset="0"/>
                <a:ea typeface="微软雅黑" panose="020B0503020204020204" charset="-122"/>
              </a:defRPr>
            </a:lvl3pPr>
            <a:lvl4pPr marL="1600200" indent="-228600">
              <a:defRPr sz="1300">
                <a:solidFill>
                  <a:schemeClr val="tx1"/>
                </a:solidFill>
                <a:latin typeface="Arial" panose="020B0604020202020204" pitchFamily="34" charset="0"/>
                <a:ea typeface="微软雅黑" panose="020B0503020204020204" charset="-122"/>
              </a:defRPr>
            </a:lvl4pPr>
            <a:lvl5pPr marL="2057400" indent="-228600">
              <a:defRPr sz="1300">
                <a:solidFill>
                  <a:schemeClr val="tx1"/>
                </a:solidFill>
                <a:latin typeface="Arial" panose="020B0604020202020204" pitchFamily="34"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9pPr>
          </a:lstStyle>
          <a:p>
            <a:pPr defTabSz="685800" fontAlgn="base">
              <a:spcBef>
                <a:spcPct val="0"/>
              </a:spcBef>
              <a:spcAft>
                <a:spcPct val="0"/>
              </a:spcAft>
            </a:pPr>
            <a:r>
              <a:rPr lang="zh-CN" altLang="en-US" sz="1600" b="1" dirty="0">
                <a:solidFill>
                  <a:srgbClr val="124062"/>
                </a:solidFill>
                <a:latin typeface="微软雅黑" panose="020B0503020204020204" charset="-122"/>
                <a:ea typeface="微软雅黑" panose="020B0503020204020204" charset="-122"/>
                <a:sym typeface="Calibri" panose="020F0502020204030204" pitchFamily="34" charset="0"/>
              </a:rPr>
              <a:t>    嘉言懿行   润以风雨</a:t>
            </a:r>
            <a:endParaRPr lang="en-US" altLang="zh-CN" sz="1600" b="1" dirty="0">
              <a:solidFill>
                <a:srgbClr val="124062"/>
              </a:solidFill>
              <a:latin typeface="微软雅黑" panose="020B0503020204020204" charset="-122"/>
              <a:ea typeface="微软雅黑" panose="020B0503020204020204" charset="-122"/>
              <a:sym typeface="Calibri" panose="020F0502020204030204" pitchFamily="34" charset="0"/>
            </a:endParaRPr>
          </a:p>
        </p:txBody>
      </p:sp>
      <p:cxnSp>
        <p:nvCxnSpPr>
          <p:cNvPr id="26" name="直接连接符 25"/>
          <p:cNvCxnSpPr/>
          <p:nvPr/>
        </p:nvCxnSpPr>
        <p:spPr>
          <a:xfrm flipV="1">
            <a:off x="1761066" y="4707140"/>
            <a:ext cx="2699902" cy="1393271"/>
          </a:xfrm>
          <a:prstGeom prst="line">
            <a:avLst/>
          </a:prstGeom>
          <a:ln>
            <a:solidFill>
              <a:srgbClr val="537285"/>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1104373" y="5313505"/>
            <a:ext cx="2699902" cy="1393271"/>
          </a:xfrm>
          <a:prstGeom prst="line">
            <a:avLst/>
          </a:prstGeom>
          <a:ln w="3175">
            <a:solidFill>
              <a:srgbClr val="537285"/>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912324" y="735015"/>
            <a:ext cx="2699901" cy="1393271"/>
          </a:xfrm>
          <a:prstGeom prst="line">
            <a:avLst/>
          </a:prstGeom>
          <a:ln>
            <a:solidFill>
              <a:srgbClr val="537285"/>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1309327" y="249370"/>
            <a:ext cx="2699901" cy="1393271"/>
          </a:xfrm>
          <a:prstGeom prst="line">
            <a:avLst/>
          </a:prstGeom>
          <a:ln w="3175">
            <a:solidFill>
              <a:srgbClr val="537285"/>
            </a:solidFill>
          </a:ln>
        </p:spPr>
        <p:style>
          <a:lnRef idx="1">
            <a:schemeClr val="accent1"/>
          </a:lnRef>
          <a:fillRef idx="0">
            <a:schemeClr val="accent1"/>
          </a:fillRef>
          <a:effectRef idx="0">
            <a:schemeClr val="accent1"/>
          </a:effectRef>
          <a:fontRef idx="minor">
            <a:schemeClr val="tx1"/>
          </a:fontRef>
        </p:style>
      </p:cxnSp>
      <p:pic>
        <p:nvPicPr>
          <p:cNvPr id="5" name="Lady &amp; Bird (淑女与鸟组合) - Stephanie Says (史蒂芬妮说)(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35859" y="-1100809"/>
            <a:ext cx="609600" cy="609600"/>
          </a:xfrm>
          <a:prstGeom prst="rect">
            <a:avLst/>
          </a:prstGeom>
        </p:spPr>
      </p:pic>
      <p:sp>
        <p:nvSpPr>
          <p:cNvPr id="25" name="矩形 24"/>
          <p:cNvSpPr/>
          <p:nvPr/>
        </p:nvSpPr>
        <p:spPr>
          <a:xfrm>
            <a:off x="-970670" y="1406769"/>
            <a:ext cx="647114" cy="956603"/>
          </a:xfrm>
          <a:prstGeom prst="rect">
            <a:avLst/>
          </a:pr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970670" y="2363372"/>
            <a:ext cx="647114" cy="956603"/>
          </a:xfrm>
          <a:prstGeom prst="rect">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817267" y="1642641"/>
            <a:ext cx="3191961" cy="4002378"/>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Bebas" pitchFamily="2" charset="0"/>
              <a:ea typeface="微软雅黑" panose="020B0503020204020204" charset="-122"/>
              <a:sym typeface="Bebas" pitchFamily="2" charset="0"/>
            </a:endParaRPr>
          </a:p>
        </p:txBody>
      </p:sp>
      <p:pic>
        <p:nvPicPr>
          <p:cNvPr id="34" name="图片 7" descr="嘉润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1" y="33"/>
            <a:ext cx="2449513" cy="431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5" name="文本框 11"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5117661" y="4573830"/>
            <a:ext cx="4705350" cy="829945"/>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charset="-122"/>
              </a:defRPr>
            </a:lvl1pPr>
            <a:lvl2pPr marL="742950" indent="-285750">
              <a:defRPr sz="1300">
                <a:solidFill>
                  <a:schemeClr val="tx1"/>
                </a:solidFill>
                <a:latin typeface="Arial" panose="020B0604020202020204" pitchFamily="34" charset="0"/>
                <a:ea typeface="微软雅黑" panose="020B0503020204020204" charset="-122"/>
              </a:defRPr>
            </a:lvl2pPr>
            <a:lvl3pPr marL="1143000" indent="-228600">
              <a:defRPr sz="1300">
                <a:solidFill>
                  <a:schemeClr val="tx1"/>
                </a:solidFill>
                <a:latin typeface="Arial" panose="020B0604020202020204" pitchFamily="34" charset="0"/>
                <a:ea typeface="微软雅黑" panose="020B0503020204020204" charset="-122"/>
              </a:defRPr>
            </a:lvl3pPr>
            <a:lvl4pPr marL="1600200" indent="-228600">
              <a:defRPr sz="1300">
                <a:solidFill>
                  <a:schemeClr val="tx1"/>
                </a:solidFill>
                <a:latin typeface="Arial" panose="020B0604020202020204" pitchFamily="34" charset="0"/>
                <a:ea typeface="微软雅黑" panose="020B0503020204020204" charset="-122"/>
              </a:defRPr>
            </a:lvl4pPr>
            <a:lvl5pPr marL="2057400" indent="-228600">
              <a:defRPr sz="1300">
                <a:solidFill>
                  <a:schemeClr val="tx1"/>
                </a:solidFill>
                <a:latin typeface="Arial" panose="020B0604020202020204" pitchFamily="34"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9pPr>
          </a:lstStyle>
          <a:p>
            <a:pPr defTabSz="685800" fontAlgn="base">
              <a:spcBef>
                <a:spcPct val="0"/>
              </a:spcBef>
              <a:spcAft>
                <a:spcPct val="0"/>
              </a:spcAft>
            </a:pPr>
            <a:r>
              <a:rPr lang="zh-CN" altLang="en-US" sz="1600" b="1" dirty="0">
                <a:solidFill>
                  <a:srgbClr val="124062"/>
                </a:solidFill>
                <a:latin typeface="微软雅黑" panose="020B0503020204020204" charset="-122"/>
                <a:sym typeface="Calibri" panose="020F0502020204030204" pitchFamily="34" charset="0"/>
              </a:rPr>
              <a:t>北京市朝阳区建国门外大街</a:t>
            </a:r>
            <a:r>
              <a:rPr lang="en-US" altLang="zh-CN" sz="1600" b="1" dirty="0">
                <a:solidFill>
                  <a:srgbClr val="124062"/>
                </a:solidFill>
                <a:latin typeface="微软雅黑" panose="020B0503020204020204" charset="-122"/>
                <a:sym typeface="Calibri" panose="020F0502020204030204" pitchFamily="34" charset="0"/>
              </a:rPr>
              <a:t>22</a:t>
            </a:r>
            <a:r>
              <a:rPr lang="zh-CN" altLang="en-US" sz="1600" b="1" dirty="0">
                <a:solidFill>
                  <a:srgbClr val="124062"/>
                </a:solidFill>
                <a:latin typeface="微软雅黑" panose="020B0503020204020204" charset="-122"/>
                <a:sym typeface="Calibri" panose="020F0502020204030204" pitchFamily="34" charset="0"/>
              </a:rPr>
              <a:t>号赛特大厦</a:t>
            </a:r>
            <a:r>
              <a:rPr lang="en-US" altLang="zh-CN" sz="1600" b="1" dirty="0">
                <a:solidFill>
                  <a:srgbClr val="124062"/>
                </a:solidFill>
                <a:latin typeface="微软雅黑" panose="020B0503020204020204" charset="-122"/>
                <a:sym typeface="Calibri" panose="020F0502020204030204" pitchFamily="34" charset="0"/>
              </a:rPr>
              <a:t>6</a:t>
            </a:r>
            <a:r>
              <a:rPr lang="zh-CN" altLang="en-US" sz="1600" b="1" dirty="0">
                <a:solidFill>
                  <a:srgbClr val="124062"/>
                </a:solidFill>
                <a:latin typeface="微软雅黑" panose="020B0503020204020204" charset="-122"/>
                <a:sym typeface="Calibri" panose="020F0502020204030204" pitchFamily="34" charset="0"/>
              </a:rPr>
              <a:t>层</a:t>
            </a:r>
          </a:p>
          <a:p>
            <a:pPr defTabSz="685800" fontAlgn="base">
              <a:spcBef>
                <a:spcPct val="0"/>
              </a:spcBef>
              <a:spcAft>
                <a:spcPct val="0"/>
              </a:spcAft>
            </a:pPr>
            <a:endParaRPr lang="en-US" altLang="zh-CN" sz="1600" b="1" dirty="0">
              <a:solidFill>
                <a:srgbClr val="124062"/>
              </a:solidFill>
              <a:latin typeface="微软雅黑" panose="020B0503020204020204" charset="-122"/>
              <a:sym typeface="Calibri" panose="020F0502020204030204" pitchFamily="34" charset="0"/>
            </a:endParaRPr>
          </a:p>
          <a:p>
            <a:pPr defTabSz="685800" fontAlgn="base">
              <a:spcBef>
                <a:spcPct val="0"/>
              </a:spcBef>
              <a:spcAft>
                <a:spcPct val="0"/>
              </a:spcAft>
            </a:pPr>
            <a:r>
              <a:rPr lang="en-US" altLang="zh-CN" sz="1600" b="1" dirty="0">
                <a:solidFill>
                  <a:srgbClr val="124062"/>
                </a:solidFill>
                <a:latin typeface="微软雅黑" panose="020B0503020204020204" charset="-122"/>
                <a:sym typeface="Calibri" panose="020F0502020204030204" pitchFamily="34" charset="0"/>
              </a:rPr>
              <a:t>010-65142061</a:t>
            </a:r>
            <a:r>
              <a:rPr lang="zh-CN" altLang="en-US" sz="1600" b="1" dirty="0">
                <a:solidFill>
                  <a:srgbClr val="124062"/>
                </a:solidFill>
                <a:latin typeface="微软雅黑" panose="020B0503020204020204" charset="-122"/>
                <a:sym typeface="Calibri" panose="020F0502020204030204" pitchFamily="34" charset="0"/>
              </a:rPr>
              <a:t>  </a:t>
            </a:r>
            <a:r>
              <a:rPr lang="en-US" altLang="zh-CN" sz="1600" b="1" dirty="0" err="1">
                <a:solidFill>
                  <a:srgbClr val="124062"/>
                </a:solidFill>
                <a:latin typeface="微软雅黑" panose="020B0503020204020204" charset="-122"/>
                <a:sym typeface="Calibri" panose="020F0502020204030204" pitchFamily="34" charset="0"/>
              </a:rPr>
              <a:t>yangyimin@dowway.com.cn</a:t>
            </a:r>
            <a:endParaRPr lang="en-US" altLang="zh-CN" sz="1600" b="1" dirty="0">
              <a:solidFill>
                <a:srgbClr val="124062"/>
              </a:solidFill>
              <a:latin typeface="微软雅黑" panose="020B0503020204020204" charset="-122"/>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par>
                                <p:cTn id="11" presetID="22" presetClass="entr" presetSubtype="4"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down)">
                                      <p:cBhvr>
                                        <p:cTn id="13" dur="500"/>
                                        <p:tgtEl>
                                          <p:spTgt spid="30"/>
                                        </p:tgtEl>
                                      </p:cBhvr>
                                    </p:animEffect>
                                  </p:childTnLst>
                                </p:cTn>
                              </p:par>
                              <p:par>
                                <p:cTn id="14" presetID="22" presetClass="entr" presetSubtype="1"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par>
                                <p:cTn id="17" presetID="22" presetClass="entr" presetSubtype="1"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up)">
                                      <p:cBhvr>
                                        <p:cTn id="19" dur="500"/>
                                        <p:tgtEl>
                                          <p:spTgt spid="27"/>
                                        </p:tgtEl>
                                      </p:cBhvr>
                                    </p:animEffect>
                                  </p:childTnLst>
                                </p:cTn>
                              </p:par>
                            </p:childTnLst>
                          </p:cTn>
                        </p:par>
                        <p:par>
                          <p:cTn id="20" fill="hold">
                            <p:stCondLst>
                              <p:cond delay="500"/>
                            </p:stCondLst>
                            <p:childTnLst>
                              <p:par>
                                <p:cTn id="21" presetID="16" presetClass="entr" presetSubtype="37"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outVertical)">
                                      <p:cBhvr>
                                        <p:cTn id="23" dur="500"/>
                                        <p:tgtEl>
                                          <p:spTgt spid="18"/>
                                        </p:tgtEl>
                                      </p:cBhvr>
                                    </p:animEffect>
                                  </p:childTnLst>
                                </p:cTn>
                              </p:par>
                              <p:par>
                                <p:cTn id="24" presetID="16" presetClass="entr" presetSubtype="37"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Vertical)">
                                      <p:cBhvr>
                                        <p:cTn id="26" dur="500"/>
                                        <p:tgtEl>
                                          <p:spTgt spid="19"/>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42"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par>
                                <p:cTn id="36" presetID="2" presetClass="entr" presetSubtype="4" decel="100000" fill="hold" grpId="0" nodeType="withEffect">
                                  <p:stCondLst>
                                    <p:cond delay="40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1000" fill="hold"/>
                                        <p:tgtEl>
                                          <p:spTgt spid="32"/>
                                        </p:tgtEl>
                                        <p:attrNameLst>
                                          <p:attrName>ppt_x</p:attrName>
                                        </p:attrNameLst>
                                      </p:cBhvr>
                                      <p:tavLst>
                                        <p:tav tm="0">
                                          <p:val>
                                            <p:strVal val="#ppt_x"/>
                                          </p:val>
                                        </p:tav>
                                        <p:tav tm="100000">
                                          <p:val>
                                            <p:strVal val="#ppt_x"/>
                                          </p:val>
                                        </p:tav>
                                      </p:tavLst>
                                    </p:anim>
                                    <p:anim calcmode="lin" valueType="num">
                                      <p:cBhvr additive="base">
                                        <p:cTn id="39" dur="1000" fill="hold"/>
                                        <p:tgtEl>
                                          <p:spTgt spid="32"/>
                                        </p:tgtEl>
                                        <p:attrNameLst>
                                          <p:attrName>ppt_y</p:attrName>
                                        </p:attrNameLst>
                                      </p:cBhvr>
                                      <p:tavLst>
                                        <p:tav tm="0">
                                          <p:val>
                                            <p:strVal val="1+#ppt_h/2"/>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1000"/>
                                        <p:tgtEl>
                                          <p:spTgt spid="35"/>
                                        </p:tgtEl>
                                      </p:cBhvr>
                                    </p:animEffect>
                                    <p:anim calcmode="lin" valueType="num">
                                      <p:cBhvr>
                                        <p:cTn id="43" dur="1000" fill="hold"/>
                                        <p:tgtEl>
                                          <p:spTgt spid="35"/>
                                        </p:tgtEl>
                                        <p:attrNameLst>
                                          <p:attrName>ppt_x</p:attrName>
                                        </p:attrNameLst>
                                      </p:cBhvr>
                                      <p:tavLst>
                                        <p:tav tm="0">
                                          <p:val>
                                            <p:strVal val="#ppt_x"/>
                                          </p:val>
                                        </p:tav>
                                        <p:tav tm="100000">
                                          <p:val>
                                            <p:strVal val="#ppt_x"/>
                                          </p:val>
                                        </p:tav>
                                      </p:tavLst>
                                    </p:anim>
                                    <p:anim calcmode="lin" valueType="num">
                                      <p:cBhvr>
                                        <p:cTn id="4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5" repeatCount="indefinite" fill="hold" display="0">
                  <p:stCondLst>
                    <p:cond delay="indefinite"/>
                  </p:stCondLst>
                  <p:endCondLst>
                    <p:cond evt="onStopAudio" delay="0">
                      <p:tgtEl>
                        <p:sldTgt/>
                      </p:tgtEl>
                    </p:cond>
                  </p:endCondLst>
                </p:cTn>
                <p:tgtEl>
                  <p:spTgt spid="5"/>
                </p:tgtEl>
              </p:cMediaNode>
            </p:audio>
          </p:childTnLst>
        </p:cTn>
      </p:par>
    </p:tnLst>
    <p:bldLst>
      <p:bldP spid="20" grpId="0"/>
      <p:bldP spid="22" grpId="0"/>
      <p:bldP spid="32" grpId="0" animBg="1"/>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70670" y="1406769"/>
            <a:ext cx="647114" cy="956603"/>
          </a:xfrm>
          <a:prstGeom prst="rect">
            <a:avLst/>
          </a:pr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70670" y="2363372"/>
            <a:ext cx="647114" cy="956603"/>
          </a:xfrm>
          <a:prstGeom prst="rect">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48198"/>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圆角矩形 26"/>
          <p:cNvSpPr/>
          <p:nvPr/>
        </p:nvSpPr>
        <p:spPr>
          <a:xfrm rot="2700000">
            <a:off x="1326742" y="205080"/>
            <a:ext cx="568875" cy="568875"/>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rot="2700000">
            <a:off x="800095" y="205081"/>
            <a:ext cx="568875" cy="568875"/>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2700000">
            <a:off x="1063419" y="205080"/>
            <a:ext cx="568875" cy="568875"/>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32502" y="215789"/>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一</a:t>
            </a:r>
          </a:p>
        </p:txBody>
      </p:sp>
      <p:cxnSp>
        <p:nvCxnSpPr>
          <p:cNvPr id="24" name="直接连接符 2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29160"/>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文本框 4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406490" y="227907"/>
            <a:ext cx="2339102" cy="523220"/>
          </a:xfrm>
          <a:prstGeom prst="rect">
            <a:avLst/>
          </a:prstGeom>
          <a:noFill/>
        </p:spPr>
        <p:txBody>
          <a:bodyPr wrap="none" rtlCol="0">
            <a:spAutoFit/>
          </a:bodyPr>
          <a:lstStyle/>
          <a:p>
            <a:r>
              <a:rPr lang="zh-CN" altLang="en-US" sz="2800" b="1" dirty="0">
                <a:solidFill>
                  <a:srgbClr val="124062"/>
                </a:solidFill>
                <a:latin typeface="Arial Black" panose="020B0A04020102020204" pitchFamily="34" charset="0"/>
                <a:ea typeface="创艺简细圆" pitchFamily="2" charset="-122"/>
                <a:cs typeface="Kartika" panose="02020503030404060203" pitchFamily="18" charset="0"/>
              </a:rPr>
              <a:t>合同管理概述</a:t>
            </a:r>
          </a:p>
        </p:txBody>
      </p:sp>
      <p:sp>
        <p:nvSpPr>
          <p:cNvPr id="16" name="Freeform 207"/>
          <p:cNvSpPr>
            <a:spLocks noEditPoints="1"/>
          </p:cNvSpPr>
          <p:nvPr/>
        </p:nvSpPr>
        <p:spPr bwMode="auto">
          <a:xfrm>
            <a:off x="1608041" y="2347321"/>
            <a:ext cx="393800" cy="344410"/>
          </a:xfrm>
          <a:custGeom>
            <a:avLst/>
            <a:gdLst>
              <a:gd name="T0" fmla="*/ 112 w 128"/>
              <a:gd name="T1" fmla="*/ 60 h 112"/>
              <a:gd name="T2" fmla="*/ 104 w 128"/>
              <a:gd name="T3" fmla="*/ 60 h 112"/>
              <a:gd name="T4" fmla="*/ 104 w 128"/>
              <a:gd name="T5" fmla="*/ 16 h 112"/>
              <a:gd name="T6" fmla="*/ 88 w 128"/>
              <a:gd name="T7" fmla="*/ 0 h 112"/>
              <a:gd name="T8" fmla="*/ 40 w 128"/>
              <a:gd name="T9" fmla="*/ 0 h 112"/>
              <a:gd name="T10" fmla="*/ 24 w 128"/>
              <a:gd name="T11" fmla="*/ 16 h 112"/>
              <a:gd name="T12" fmla="*/ 24 w 128"/>
              <a:gd name="T13" fmla="*/ 52 h 112"/>
              <a:gd name="T14" fmla="*/ 24 w 128"/>
              <a:gd name="T15" fmla="*/ 56 h 112"/>
              <a:gd name="T16" fmla="*/ 24 w 128"/>
              <a:gd name="T17" fmla="*/ 56 h 112"/>
              <a:gd name="T18" fmla="*/ 24 w 128"/>
              <a:gd name="T19" fmla="*/ 60 h 112"/>
              <a:gd name="T20" fmla="*/ 16 w 128"/>
              <a:gd name="T21" fmla="*/ 60 h 112"/>
              <a:gd name="T22" fmla="*/ 0 w 128"/>
              <a:gd name="T23" fmla="*/ 76 h 112"/>
              <a:gd name="T24" fmla="*/ 0 w 128"/>
              <a:gd name="T25" fmla="*/ 84 h 112"/>
              <a:gd name="T26" fmla="*/ 16 w 128"/>
              <a:gd name="T27" fmla="*/ 100 h 112"/>
              <a:gd name="T28" fmla="*/ 25 w 128"/>
              <a:gd name="T29" fmla="*/ 100 h 112"/>
              <a:gd name="T30" fmla="*/ 40 w 128"/>
              <a:gd name="T31" fmla="*/ 112 h 112"/>
              <a:gd name="T32" fmla="*/ 88 w 128"/>
              <a:gd name="T33" fmla="*/ 112 h 112"/>
              <a:gd name="T34" fmla="*/ 103 w 128"/>
              <a:gd name="T35" fmla="*/ 100 h 112"/>
              <a:gd name="T36" fmla="*/ 112 w 128"/>
              <a:gd name="T37" fmla="*/ 100 h 112"/>
              <a:gd name="T38" fmla="*/ 128 w 128"/>
              <a:gd name="T39" fmla="*/ 84 h 112"/>
              <a:gd name="T40" fmla="*/ 128 w 128"/>
              <a:gd name="T41" fmla="*/ 76 h 112"/>
              <a:gd name="T42" fmla="*/ 112 w 128"/>
              <a:gd name="T43" fmla="*/ 60 h 112"/>
              <a:gd name="T44" fmla="*/ 32 w 128"/>
              <a:gd name="T45" fmla="*/ 16 h 112"/>
              <a:gd name="T46" fmla="*/ 40 w 128"/>
              <a:gd name="T47" fmla="*/ 8 h 112"/>
              <a:gd name="T48" fmla="*/ 88 w 128"/>
              <a:gd name="T49" fmla="*/ 8 h 112"/>
              <a:gd name="T50" fmla="*/ 96 w 128"/>
              <a:gd name="T51" fmla="*/ 16 h 112"/>
              <a:gd name="T52" fmla="*/ 96 w 128"/>
              <a:gd name="T53" fmla="*/ 60 h 112"/>
              <a:gd name="T54" fmla="*/ 32 w 128"/>
              <a:gd name="T55" fmla="*/ 60 h 112"/>
              <a:gd name="T56" fmla="*/ 32 w 128"/>
              <a:gd name="T57" fmla="*/ 16 h 112"/>
              <a:gd name="T58" fmla="*/ 88 w 128"/>
              <a:gd name="T59" fmla="*/ 104 h 112"/>
              <a:gd name="T60" fmla="*/ 40 w 128"/>
              <a:gd name="T61" fmla="*/ 104 h 112"/>
              <a:gd name="T62" fmla="*/ 32 w 128"/>
              <a:gd name="T63" fmla="*/ 96 h 112"/>
              <a:gd name="T64" fmla="*/ 40 w 128"/>
              <a:gd name="T65" fmla="*/ 88 h 112"/>
              <a:gd name="T66" fmla="*/ 88 w 128"/>
              <a:gd name="T67" fmla="*/ 88 h 112"/>
              <a:gd name="T68" fmla="*/ 96 w 128"/>
              <a:gd name="T69" fmla="*/ 96 h 112"/>
              <a:gd name="T70" fmla="*/ 88 w 128"/>
              <a:gd name="T71" fmla="*/ 104 h 112"/>
              <a:gd name="T72" fmla="*/ 120 w 128"/>
              <a:gd name="T73" fmla="*/ 84 h 112"/>
              <a:gd name="T74" fmla="*/ 112 w 128"/>
              <a:gd name="T75" fmla="*/ 92 h 112"/>
              <a:gd name="T76" fmla="*/ 103 w 128"/>
              <a:gd name="T77" fmla="*/ 92 h 112"/>
              <a:gd name="T78" fmla="*/ 88 w 128"/>
              <a:gd name="T79" fmla="*/ 80 h 112"/>
              <a:gd name="T80" fmla="*/ 40 w 128"/>
              <a:gd name="T81" fmla="*/ 80 h 112"/>
              <a:gd name="T82" fmla="*/ 25 w 128"/>
              <a:gd name="T83" fmla="*/ 92 h 112"/>
              <a:gd name="T84" fmla="*/ 16 w 128"/>
              <a:gd name="T85" fmla="*/ 92 h 112"/>
              <a:gd name="T86" fmla="*/ 8 w 128"/>
              <a:gd name="T87" fmla="*/ 84 h 112"/>
              <a:gd name="T88" fmla="*/ 8 w 128"/>
              <a:gd name="T89" fmla="*/ 76 h 112"/>
              <a:gd name="T90" fmla="*/ 16 w 128"/>
              <a:gd name="T91" fmla="*/ 68 h 112"/>
              <a:gd name="T92" fmla="*/ 112 w 128"/>
              <a:gd name="T93" fmla="*/ 68 h 112"/>
              <a:gd name="T94" fmla="*/ 120 w 128"/>
              <a:gd name="T95" fmla="*/ 76 h 112"/>
              <a:gd name="T96" fmla="*/ 120 w 128"/>
              <a:gd name="T97" fmla="*/ 8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112">
                <a:moveTo>
                  <a:pt x="112" y="60"/>
                </a:moveTo>
                <a:cubicBezTo>
                  <a:pt x="104" y="60"/>
                  <a:pt x="104" y="60"/>
                  <a:pt x="104" y="60"/>
                </a:cubicBezTo>
                <a:cubicBezTo>
                  <a:pt x="104" y="16"/>
                  <a:pt x="104" y="16"/>
                  <a:pt x="104" y="16"/>
                </a:cubicBezTo>
                <a:cubicBezTo>
                  <a:pt x="104" y="7"/>
                  <a:pt x="97" y="0"/>
                  <a:pt x="88" y="0"/>
                </a:cubicBezTo>
                <a:cubicBezTo>
                  <a:pt x="40" y="0"/>
                  <a:pt x="40" y="0"/>
                  <a:pt x="40" y="0"/>
                </a:cubicBezTo>
                <a:cubicBezTo>
                  <a:pt x="31" y="0"/>
                  <a:pt x="24" y="7"/>
                  <a:pt x="24" y="16"/>
                </a:cubicBezTo>
                <a:cubicBezTo>
                  <a:pt x="24" y="52"/>
                  <a:pt x="24" y="52"/>
                  <a:pt x="24" y="52"/>
                </a:cubicBezTo>
                <a:cubicBezTo>
                  <a:pt x="24" y="55"/>
                  <a:pt x="24" y="56"/>
                  <a:pt x="24" y="56"/>
                </a:cubicBezTo>
                <a:cubicBezTo>
                  <a:pt x="24" y="56"/>
                  <a:pt x="24" y="56"/>
                  <a:pt x="24" y="56"/>
                </a:cubicBezTo>
                <a:cubicBezTo>
                  <a:pt x="24" y="56"/>
                  <a:pt x="24" y="57"/>
                  <a:pt x="24" y="60"/>
                </a:cubicBezTo>
                <a:cubicBezTo>
                  <a:pt x="16" y="60"/>
                  <a:pt x="16" y="60"/>
                  <a:pt x="16" y="60"/>
                </a:cubicBezTo>
                <a:cubicBezTo>
                  <a:pt x="7" y="60"/>
                  <a:pt x="0" y="67"/>
                  <a:pt x="0" y="76"/>
                </a:cubicBezTo>
                <a:cubicBezTo>
                  <a:pt x="0" y="84"/>
                  <a:pt x="0" y="84"/>
                  <a:pt x="0" y="84"/>
                </a:cubicBezTo>
                <a:cubicBezTo>
                  <a:pt x="0" y="93"/>
                  <a:pt x="7" y="100"/>
                  <a:pt x="16" y="100"/>
                </a:cubicBezTo>
                <a:cubicBezTo>
                  <a:pt x="25" y="100"/>
                  <a:pt x="25" y="100"/>
                  <a:pt x="25" y="100"/>
                </a:cubicBezTo>
                <a:cubicBezTo>
                  <a:pt x="26" y="107"/>
                  <a:pt x="33" y="112"/>
                  <a:pt x="40" y="112"/>
                </a:cubicBezTo>
                <a:cubicBezTo>
                  <a:pt x="88" y="112"/>
                  <a:pt x="88" y="112"/>
                  <a:pt x="88" y="112"/>
                </a:cubicBezTo>
                <a:cubicBezTo>
                  <a:pt x="95" y="112"/>
                  <a:pt x="102" y="107"/>
                  <a:pt x="103" y="100"/>
                </a:cubicBezTo>
                <a:cubicBezTo>
                  <a:pt x="112" y="100"/>
                  <a:pt x="112" y="100"/>
                  <a:pt x="112" y="100"/>
                </a:cubicBezTo>
                <a:cubicBezTo>
                  <a:pt x="121" y="100"/>
                  <a:pt x="128" y="93"/>
                  <a:pt x="128" y="84"/>
                </a:cubicBezTo>
                <a:cubicBezTo>
                  <a:pt x="128" y="76"/>
                  <a:pt x="128" y="76"/>
                  <a:pt x="128" y="76"/>
                </a:cubicBezTo>
                <a:cubicBezTo>
                  <a:pt x="128" y="67"/>
                  <a:pt x="121" y="60"/>
                  <a:pt x="112" y="60"/>
                </a:cubicBezTo>
                <a:close/>
                <a:moveTo>
                  <a:pt x="32" y="16"/>
                </a:moveTo>
                <a:cubicBezTo>
                  <a:pt x="32" y="12"/>
                  <a:pt x="36" y="8"/>
                  <a:pt x="40" y="8"/>
                </a:cubicBezTo>
                <a:cubicBezTo>
                  <a:pt x="88" y="8"/>
                  <a:pt x="88" y="8"/>
                  <a:pt x="88" y="8"/>
                </a:cubicBezTo>
                <a:cubicBezTo>
                  <a:pt x="92" y="8"/>
                  <a:pt x="96" y="12"/>
                  <a:pt x="96" y="16"/>
                </a:cubicBezTo>
                <a:cubicBezTo>
                  <a:pt x="96" y="60"/>
                  <a:pt x="96" y="60"/>
                  <a:pt x="96" y="60"/>
                </a:cubicBezTo>
                <a:cubicBezTo>
                  <a:pt x="32" y="60"/>
                  <a:pt x="32" y="60"/>
                  <a:pt x="32" y="60"/>
                </a:cubicBezTo>
                <a:lnTo>
                  <a:pt x="32" y="16"/>
                </a:lnTo>
                <a:close/>
                <a:moveTo>
                  <a:pt x="88" y="104"/>
                </a:moveTo>
                <a:cubicBezTo>
                  <a:pt x="40" y="104"/>
                  <a:pt x="40" y="104"/>
                  <a:pt x="40" y="104"/>
                </a:cubicBezTo>
                <a:cubicBezTo>
                  <a:pt x="36" y="104"/>
                  <a:pt x="32" y="100"/>
                  <a:pt x="32" y="96"/>
                </a:cubicBezTo>
                <a:cubicBezTo>
                  <a:pt x="32" y="92"/>
                  <a:pt x="36" y="88"/>
                  <a:pt x="40" y="88"/>
                </a:cubicBezTo>
                <a:cubicBezTo>
                  <a:pt x="88" y="88"/>
                  <a:pt x="88" y="88"/>
                  <a:pt x="88" y="88"/>
                </a:cubicBezTo>
                <a:cubicBezTo>
                  <a:pt x="92" y="88"/>
                  <a:pt x="96" y="92"/>
                  <a:pt x="96" y="96"/>
                </a:cubicBezTo>
                <a:cubicBezTo>
                  <a:pt x="96" y="100"/>
                  <a:pt x="92" y="104"/>
                  <a:pt x="88" y="104"/>
                </a:cubicBezTo>
                <a:close/>
                <a:moveTo>
                  <a:pt x="120" y="84"/>
                </a:moveTo>
                <a:cubicBezTo>
                  <a:pt x="120" y="88"/>
                  <a:pt x="116" y="92"/>
                  <a:pt x="112" y="92"/>
                </a:cubicBezTo>
                <a:cubicBezTo>
                  <a:pt x="103" y="92"/>
                  <a:pt x="103" y="92"/>
                  <a:pt x="103" y="92"/>
                </a:cubicBezTo>
                <a:cubicBezTo>
                  <a:pt x="102" y="85"/>
                  <a:pt x="95" y="80"/>
                  <a:pt x="88" y="80"/>
                </a:cubicBezTo>
                <a:cubicBezTo>
                  <a:pt x="40" y="80"/>
                  <a:pt x="40" y="80"/>
                  <a:pt x="40" y="80"/>
                </a:cubicBezTo>
                <a:cubicBezTo>
                  <a:pt x="33" y="80"/>
                  <a:pt x="26" y="85"/>
                  <a:pt x="25" y="92"/>
                </a:cubicBezTo>
                <a:cubicBezTo>
                  <a:pt x="16" y="92"/>
                  <a:pt x="16" y="92"/>
                  <a:pt x="16" y="92"/>
                </a:cubicBezTo>
                <a:cubicBezTo>
                  <a:pt x="12" y="92"/>
                  <a:pt x="8" y="88"/>
                  <a:pt x="8" y="84"/>
                </a:cubicBezTo>
                <a:cubicBezTo>
                  <a:pt x="8" y="76"/>
                  <a:pt x="8" y="76"/>
                  <a:pt x="8" y="76"/>
                </a:cubicBezTo>
                <a:cubicBezTo>
                  <a:pt x="8" y="72"/>
                  <a:pt x="12" y="68"/>
                  <a:pt x="16" y="68"/>
                </a:cubicBezTo>
                <a:cubicBezTo>
                  <a:pt x="112" y="68"/>
                  <a:pt x="112" y="68"/>
                  <a:pt x="112" y="68"/>
                </a:cubicBezTo>
                <a:cubicBezTo>
                  <a:pt x="116" y="68"/>
                  <a:pt x="120" y="72"/>
                  <a:pt x="120" y="76"/>
                </a:cubicBezTo>
                <a:lnTo>
                  <a:pt x="120" y="84"/>
                </a:lnTo>
                <a:close/>
              </a:path>
            </a:pathLst>
          </a:custGeom>
          <a:solidFill>
            <a:srgbClr val="F6F6F6"/>
          </a:solidFill>
          <a:ln>
            <a:noFill/>
          </a:ln>
        </p:spPr>
        <p:txBody>
          <a:bodyPr vert="horz" wrap="square" lIns="91440" tIns="45720" rIns="91440" bIns="45720" numCol="1" anchor="t" anchorCtr="0" compatLnSpc="1"/>
          <a:lstStyle/>
          <a:p>
            <a:endParaRPr lang="zh-CN" altLang="en-US" dirty="0">
              <a:solidFill>
                <a:schemeClr val="tx1">
                  <a:lumMod val="75000"/>
                  <a:lumOff val="25000"/>
                </a:schemeClr>
              </a:solidFill>
              <a:latin typeface="Bebas" pitchFamily="2" charset="0"/>
              <a:ea typeface="微软雅黑" panose="020B0503020204020204" charset="-122"/>
              <a:sym typeface="Bebas" pitchFamily="2" charset="0"/>
            </a:endParaRPr>
          </a:p>
        </p:txBody>
      </p:sp>
      <p:sp>
        <p:nvSpPr>
          <p:cNvPr id="18" name="矩形 17"/>
          <p:cNvSpPr/>
          <p:nvPr/>
        </p:nvSpPr>
        <p:spPr>
          <a:xfrm>
            <a:off x="2406490" y="2448541"/>
            <a:ext cx="5562000" cy="293350"/>
          </a:xfrm>
          <a:prstGeom prst="rect">
            <a:avLst/>
          </a:prstGeom>
        </p:spPr>
        <p:txBody>
          <a:bodyPr wrap="square">
            <a:spAutoFit/>
          </a:bodyPr>
          <a:lstStyle/>
          <a:p>
            <a:pPr>
              <a:lnSpc>
                <a:spcPct val="120000"/>
              </a:lnSpc>
            </a:pPr>
            <a:r>
              <a:rPr lang="zh-CN" altLang="en-US" sz="1200" dirty="0">
                <a:solidFill>
                  <a:schemeClr val="tx1">
                    <a:lumMod val="65000"/>
                    <a:lumOff val="35000"/>
                  </a:schemeClr>
                </a:solidFill>
                <a:latin typeface="Bebas" pitchFamily="2" charset="0"/>
                <a:ea typeface="微软雅黑" panose="020B0503020204020204" charset="-122"/>
                <a:sym typeface="Bebas" pitchFamily="2" charset="0"/>
              </a:rPr>
              <a:t> </a:t>
            </a:r>
          </a:p>
        </p:txBody>
      </p:sp>
      <p:sp>
        <p:nvSpPr>
          <p:cNvPr id="2" name="矩形 1"/>
          <p:cNvSpPr/>
          <p:nvPr/>
        </p:nvSpPr>
        <p:spPr>
          <a:xfrm>
            <a:off x="2506825" y="1587729"/>
            <a:ext cx="7887478" cy="338554"/>
          </a:xfrm>
          <a:prstGeom prst="rect">
            <a:avLst/>
          </a:prstGeom>
        </p:spPr>
        <p:txBody>
          <a:bodyPr wrap="square">
            <a:spAutoFit/>
          </a:bodyPr>
          <a:lstStyle/>
          <a:p>
            <a:r>
              <a:rPr lang="zh-CN" altLang="en-US" sz="1600" dirty="0"/>
              <a:t> </a:t>
            </a:r>
          </a:p>
        </p:txBody>
      </p:sp>
      <mc:AlternateContent xmlns:mc="http://schemas.openxmlformats.org/markup-compatibility/2006" xmlns:cx1="http://schemas.microsoft.com/office/drawing/2015/9/8/chartex">
        <mc:Choice Requires="cx1">
          <p:graphicFrame>
            <p:nvGraphicFramePr>
              <p:cNvPr id="7" name="图表 6">
                <a:extLst>
                  <a:ext uri="{FF2B5EF4-FFF2-40B4-BE49-F238E27FC236}">
                    <a16:creationId xmlns:a16="http://schemas.microsoft.com/office/drawing/2014/main" id="{14D7F322-FAB8-264A-8F8E-74AEC7884E00}"/>
                  </a:ext>
                </a:extLst>
              </p:cNvPr>
              <p:cNvGraphicFramePr/>
              <p:nvPr/>
            </p:nvGraphicFramePr>
            <p:xfrm>
              <a:off x="2001841" y="1514429"/>
              <a:ext cx="8128000" cy="5418667"/>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7" name="图表 6">
                <a:extLst>
                  <a:ext uri="{FF2B5EF4-FFF2-40B4-BE49-F238E27FC236}">
                    <a16:creationId xmlns:a16="http://schemas.microsoft.com/office/drawing/2014/main" id="{14D7F322-FAB8-264A-8F8E-74AEC7884E00}"/>
                  </a:ext>
                </a:extLst>
              </p:cNvPr>
              <p:cNvPicPr>
                <a:picLocks noGrp="1" noRot="1" noChangeAspect="1" noMove="1" noResize="1" noEditPoints="1" noAdjustHandles="1" noChangeArrowheads="1" noChangeShapeType="1"/>
              </p:cNvPicPr>
              <p:nvPr/>
            </p:nvPicPr>
            <p:blipFill>
              <a:blip r:embed="rId4"/>
              <a:stretch>
                <a:fillRect/>
              </a:stretch>
            </p:blipFill>
            <p:spPr>
              <a:xfrm>
                <a:off x="2001841" y="1514429"/>
                <a:ext cx="8128000" cy="5418667"/>
              </a:xfrm>
              <a:prstGeom prst="rect">
                <a:avLst/>
              </a:prstGeom>
            </p:spPr>
          </p:pic>
        </mc:Fallback>
      </mc:AlternateContent>
      <p:graphicFrame>
        <p:nvGraphicFramePr>
          <p:cNvPr id="8" name="图表 7">
            <a:extLst>
              <a:ext uri="{FF2B5EF4-FFF2-40B4-BE49-F238E27FC236}">
                <a16:creationId xmlns:a16="http://schemas.microsoft.com/office/drawing/2014/main" id="{0B36DE86-6FC0-C649-A5B3-DA21C7FE971D}"/>
              </a:ext>
            </a:extLst>
          </p:cNvPr>
          <p:cNvGraphicFramePr/>
          <p:nvPr>
            <p:extLst>
              <p:ext uri="{D42A27DB-BD31-4B8C-83A1-F6EECF244321}">
                <p14:modId xmlns:p14="http://schemas.microsoft.com/office/powerpoint/2010/main" val="29006250"/>
              </p:ext>
            </p:extLst>
          </p:nvPr>
        </p:nvGraphicFramePr>
        <p:xfrm>
          <a:off x="2036258" y="1211426"/>
          <a:ext cx="8128000" cy="541866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56906665"/>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9385245" y="6615606"/>
            <a:ext cx="575931" cy="576139"/>
          </a:xfrm>
          <a:prstGeom prst="rect">
            <a:avLst/>
          </a:pr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 name="矩形 2"/>
          <p:cNvSpPr/>
          <p:nvPr/>
        </p:nvSpPr>
        <p:spPr>
          <a:xfrm rot="2700000">
            <a:off x="10200029" y="6618280"/>
            <a:ext cx="575931" cy="576139"/>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4" name="矩形 3"/>
          <p:cNvSpPr/>
          <p:nvPr/>
        </p:nvSpPr>
        <p:spPr>
          <a:xfrm rot="2700000">
            <a:off x="11014811" y="6620425"/>
            <a:ext cx="575931" cy="576139"/>
          </a:xfrm>
          <a:prstGeom prst="rect">
            <a:avLst/>
          </a:prstGeom>
          <a:solidFill>
            <a:srgbClr val="124062">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5" name="矩形 4"/>
          <p:cNvSpPr/>
          <p:nvPr/>
        </p:nvSpPr>
        <p:spPr>
          <a:xfrm rot="2700000">
            <a:off x="10607420" y="6213181"/>
            <a:ext cx="575931" cy="576139"/>
          </a:xfrm>
          <a:prstGeom prst="rect">
            <a:avLst/>
          </a:prstGeom>
          <a:solidFill>
            <a:schemeClr val="accent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6" name="矩形 5"/>
          <p:cNvSpPr/>
          <p:nvPr/>
        </p:nvSpPr>
        <p:spPr>
          <a:xfrm rot="2700000">
            <a:off x="11422202" y="6213182"/>
            <a:ext cx="575931" cy="576139"/>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 name="矩形 6"/>
          <p:cNvSpPr/>
          <p:nvPr/>
        </p:nvSpPr>
        <p:spPr>
          <a:xfrm rot="18900000" flipH="1">
            <a:off x="2211824" y="-289479"/>
            <a:ext cx="576139" cy="575931"/>
          </a:xfrm>
          <a:prstGeom prst="rect">
            <a:avLst/>
          </a:pr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矩形 7"/>
          <p:cNvSpPr/>
          <p:nvPr/>
        </p:nvSpPr>
        <p:spPr>
          <a:xfrm rot="18900000" flipH="1">
            <a:off x="1397040" y="-292154"/>
            <a:ext cx="576139" cy="575931"/>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9" name="矩形 8"/>
          <p:cNvSpPr/>
          <p:nvPr/>
        </p:nvSpPr>
        <p:spPr>
          <a:xfrm rot="18900000" flipH="1">
            <a:off x="582258" y="-294298"/>
            <a:ext cx="576139" cy="575931"/>
          </a:xfrm>
          <a:prstGeom prst="rect">
            <a:avLst/>
          </a:prstGeom>
          <a:solidFill>
            <a:srgbClr val="537285">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0" name="矩形 9"/>
          <p:cNvSpPr/>
          <p:nvPr/>
        </p:nvSpPr>
        <p:spPr>
          <a:xfrm rot="18900000" flipH="1">
            <a:off x="989649" y="112946"/>
            <a:ext cx="576139" cy="575931"/>
          </a:xfrm>
          <a:prstGeom prst="rect">
            <a:avLst/>
          </a:prstGeom>
          <a:solidFill>
            <a:schemeClr val="accent1">
              <a:lumMod val="75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1" name="矩形 10"/>
          <p:cNvSpPr/>
          <p:nvPr/>
        </p:nvSpPr>
        <p:spPr>
          <a:xfrm rot="18900000" flipH="1">
            <a:off x="174867" y="112945"/>
            <a:ext cx="576139" cy="575931"/>
          </a:xfrm>
          <a:prstGeom prst="rect">
            <a:avLst/>
          </a:prstGeom>
          <a:solidFill>
            <a:schemeClr val="bg1">
              <a:lumMod val="50000"/>
              <a:alpha val="3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nvGrpSpPr>
          <p:cNvPr id="39" name="组合 38"/>
          <p:cNvGrpSpPr/>
          <p:nvPr/>
        </p:nvGrpSpPr>
        <p:grpSpPr>
          <a:xfrm>
            <a:off x="5118376" y="1336112"/>
            <a:ext cx="1627206" cy="1615195"/>
            <a:chOff x="4985288" y="1224585"/>
            <a:chExt cx="2546888" cy="2527388"/>
          </a:xfrm>
          <a:solidFill>
            <a:srgbClr val="124062"/>
          </a:solidFill>
        </p:grpSpPr>
        <p:sp>
          <p:nvSpPr>
            <p:cNvPr id="40" name="椭圆 39"/>
            <p:cNvSpPr/>
            <p:nvPr/>
          </p:nvSpPr>
          <p:spPr>
            <a:xfrm>
              <a:off x="5012590" y="1224585"/>
              <a:ext cx="2433780" cy="24337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5098396" y="1265539"/>
              <a:ext cx="2433780" cy="24337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4985288" y="1318192"/>
              <a:ext cx="2433780" cy="2433781"/>
            </a:xfrm>
            <a:prstGeom prst="ellipse">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12"/>
          <p:cNvSpPr txBox="1"/>
          <p:nvPr/>
        </p:nvSpPr>
        <p:spPr>
          <a:xfrm>
            <a:off x="5203129" y="1782865"/>
            <a:ext cx="1566076" cy="769441"/>
          </a:xfrm>
          <a:prstGeom prst="rect">
            <a:avLst/>
          </a:prstGeom>
          <a:noFill/>
        </p:spPr>
        <p:txBody>
          <a:bodyPr wrap="square" rtlCol="0">
            <a:spAutoFit/>
          </a:bodyPr>
          <a:lstStyle/>
          <a:p>
            <a:pPr algn="ctr"/>
            <a:r>
              <a:rPr lang="en-US" altLang="zh-CN" sz="4400" b="1" dirty="0">
                <a:solidFill>
                  <a:schemeClr val="bg1"/>
                </a:solidFill>
                <a:latin typeface="微软雅黑" panose="020B0503020204020204" charset="-122"/>
                <a:ea typeface="微软雅黑" panose="020B0503020204020204" charset="-122"/>
              </a:rPr>
              <a:t>1.2</a:t>
            </a:r>
          </a:p>
        </p:txBody>
      </p:sp>
      <p:sp>
        <p:nvSpPr>
          <p:cNvPr id="44" name="文本框 13"/>
          <p:cNvSpPr txBox="1"/>
          <p:nvPr/>
        </p:nvSpPr>
        <p:spPr>
          <a:xfrm>
            <a:off x="3165686" y="3660140"/>
            <a:ext cx="5515399" cy="523220"/>
          </a:xfrm>
          <a:prstGeom prst="rect">
            <a:avLst/>
          </a:prstGeom>
          <a:noFill/>
        </p:spPr>
        <p:txBody>
          <a:bodyPr wrap="square" rtlCol="0">
            <a:spAutoFit/>
          </a:bodyPr>
          <a:lstStyle/>
          <a:p>
            <a:pPr algn="dist"/>
            <a:r>
              <a:rPr lang="zh-CN" altLang="en-US" sz="2800" b="1" dirty="0">
                <a:solidFill>
                  <a:schemeClr val="tx1">
                    <a:lumMod val="65000"/>
                    <a:lumOff val="35000"/>
                  </a:schemeClr>
                </a:solidFill>
                <a:latin typeface="微软雅黑" panose="020B0503020204020204" charset="-122"/>
                <a:ea typeface="微软雅黑" panose="020B0503020204020204" charset="-122"/>
              </a:rPr>
              <a:t>合同管理流程及要点</a:t>
            </a:r>
          </a:p>
        </p:txBody>
      </p:sp>
      <p:sp>
        <p:nvSpPr>
          <p:cNvPr id="45" name="Freeform 5"/>
          <p:cNvSpPr>
            <a:spLocks noEditPoints="1"/>
          </p:cNvSpPr>
          <p:nvPr/>
        </p:nvSpPr>
        <p:spPr bwMode="auto">
          <a:xfrm>
            <a:off x="3165686" y="5633371"/>
            <a:ext cx="5515399" cy="547370"/>
          </a:xfrm>
          <a:custGeom>
            <a:avLst/>
            <a:gdLst>
              <a:gd name="T0" fmla="*/ 826 w 1255"/>
              <a:gd name="T1" fmla="*/ 94 h 234"/>
              <a:gd name="T2" fmla="*/ 1051 w 1255"/>
              <a:gd name="T3" fmla="*/ 107 h 234"/>
              <a:gd name="T4" fmla="*/ 1093 w 1255"/>
              <a:gd name="T5" fmla="*/ 107 h 234"/>
              <a:gd name="T6" fmla="*/ 1151 w 1255"/>
              <a:gd name="T7" fmla="*/ 87 h 234"/>
              <a:gd name="T8" fmla="*/ 1225 w 1255"/>
              <a:gd name="T9" fmla="*/ 118 h 234"/>
              <a:gd name="T10" fmla="*/ 1206 w 1255"/>
              <a:gd name="T11" fmla="*/ 139 h 234"/>
              <a:gd name="T12" fmla="*/ 1185 w 1255"/>
              <a:gd name="T13" fmla="*/ 102 h 234"/>
              <a:gd name="T14" fmla="*/ 1171 w 1255"/>
              <a:gd name="T15" fmla="*/ 112 h 234"/>
              <a:gd name="T16" fmla="*/ 1137 w 1255"/>
              <a:gd name="T17" fmla="*/ 119 h 234"/>
              <a:gd name="T18" fmla="*/ 1109 w 1255"/>
              <a:gd name="T19" fmla="*/ 119 h 234"/>
              <a:gd name="T20" fmla="*/ 1062 w 1255"/>
              <a:gd name="T21" fmla="*/ 116 h 234"/>
              <a:gd name="T22" fmla="*/ 841 w 1255"/>
              <a:gd name="T23" fmla="*/ 112 h 234"/>
              <a:gd name="T24" fmla="*/ 782 w 1255"/>
              <a:gd name="T25" fmla="*/ 117 h 234"/>
              <a:gd name="T26" fmla="*/ 756 w 1255"/>
              <a:gd name="T27" fmla="*/ 111 h 234"/>
              <a:gd name="T28" fmla="*/ 737 w 1255"/>
              <a:gd name="T29" fmla="*/ 118 h 234"/>
              <a:gd name="T30" fmla="*/ 717 w 1255"/>
              <a:gd name="T31" fmla="*/ 157 h 234"/>
              <a:gd name="T32" fmla="*/ 762 w 1255"/>
              <a:gd name="T33" fmla="*/ 99 h 234"/>
              <a:gd name="T34" fmla="*/ 772 w 1255"/>
              <a:gd name="T35" fmla="*/ 97 h 234"/>
              <a:gd name="T36" fmla="*/ 104 w 1255"/>
              <a:gd name="T37" fmla="*/ 87 h 234"/>
              <a:gd name="T38" fmla="*/ 30 w 1255"/>
              <a:gd name="T39" fmla="*/ 118 h 234"/>
              <a:gd name="T40" fmla="*/ 49 w 1255"/>
              <a:gd name="T41" fmla="*/ 139 h 234"/>
              <a:gd name="T42" fmla="*/ 71 w 1255"/>
              <a:gd name="T43" fmla="*/ 102 h 234"/>
              <a:gd name="T44" fmla="*/ 85 w 1255"/>
              <a:gd name="T45" fmla="*/ 112 h 234"/>
              <a:gd name="T46" fmla="*/ 118 w 1255"/>
              <a:gd name="T47" fmla="*/ 119 h 234"/>
              <a:gd name="T48" fmla="*/ 147 w 1255"/>
              <a:gd name="T49" fmla="*/ 119 h 234"/>
              <a:gd name="T50" fmla="*/ 193 w 1255"/>
              <a:gd name="T51" fmla="*/ 116 h 234"/>
              <a:gd name="T52" fmla="*/ 414 w 1255"/>
              <a:gd name="T53" fmla="*/ 112 h 234"/>
              <a:gd name="T54" fmla="*/ 474 w 1255"/>
              <a:gd name="T55" fmla="*/ 117 h 234"/>
              <a:gd name="T56" fmla="*/ 499 w 1255"/>
              <a:gd name="T57" fmla="*/ 111 h 234"/>
              <a:gd name="T58" fmla="*/ 518 w 1255"/>
              <a:gd name="T59" fmla="*/ 118 h 234"/>
              <a:gd name="T60" fmla="*/ 538 w 1255"/>
              <a:gd name="T61" fmla="*/ 157 h 234"/>
              <a:gd name="T62" fmla="*/ 494 w 1255"/>
              <a:gd name="T63" fmla="*/ 99 h 234"/>
              <a:gd name="T64" fmla="*/ 483 w 1255"/>
              <a:gd name="T65" fmla="*/ 97 h 234"/>
              <a:gd name="T66" fmla="*/ 445 w 1255"/>
              <a:gd name="T67" fmla="*/ 107 h 234"/>
              <a:gd name="T68" fmla="*/ 223 w 1255"/>
              <a:gd name="T69" fmla="*/ 107 h 234"/>
              <a:gd name="T70" fmla="*/ 178 w 1255"/>
              <a:gd name="T71" fmla="*/ 98 h 234"/>
              <a:gd name="T72" fmla="*/ 138 w 1255"/>
              <a:gd name="T73" fmla="*/ 105 h 234"/>
              <a:gd name="T74" fmla="*/ 616 w 1255"/>
              <a:gd name="T75" fmla="*/ 218 h 234"/>
              <a:gd name="T76" fmla="*/ 634 w 1255"/>
              <a:gd name="T77" fmla="*/ 202 h 234"/>
              <a:gd name="T78" fmla="*/ 635 w 1255"/>
              <a:gd name="T79" fmla="*/ 23 h 234"/>
              <a:gd name="T80" fmla="*/ 586 w 1255"/>
              <a:gd name="T81" fmla="*/ 94 h 234"/>
              <a:gd name="T82" fmla="*/ 651 w 1255"/>
              <a:gd name="T83" fmla="*/ 117 h 234"/>
              <a:gd name="T84" fmla="*/ 697 w 1255"/>
              <a:gd name="T85" fmla="*/ 69 h 234"/>
              <a:gd name="T86" fmla="*/ 710 w 1255"/>
              <a:gd name="T87" fmla="*/ 63 h 234"/>
              <a:gd name="T88" fmla="*/ 628 w 1255"/>
              <a:gd name="T89" fmla="*/ 1 h 234"/>
              <a:gd name="T90" fmla="*/ 545 w 1255"/>
              <a:gd name="T91" fmla="*/ 63 h 234"/>
              <a:gd name="T92" fmla="*/ 559 w 1255"/>
              <a:gd name="T93" fmla="*/ 69 h 234"/>
              <a:gd name="T94" fmla="*/ 611 w 1255"/>
              <a:gd name="T95" fmla="*/ 73 h 234"/>
              <a:gd name="T96" fmla="*/ 628 w 1255"/>
              <a:gd name="T97" fmla="*/ 121 h 234"/>
              <a:gd name="T98" fmla="*/ 557 w 1255"/>
              <a:gd name="T99" fmla="*/ 121 h 234"/>
              <a:gd name="T100" fmla="*/ 579 w 1255"/>
              <a:gd name="T101" fmla="*/ 116 h 234"/>
              <a:gd name="T102" fmla="*/ 568 w 1255"/>
              <a:gd name="T103" fmla="*/ 139 h 234"/>
              <a:gd name="T104" fmla="*/ 570 w 1255"/>
              <a:gd name="T105" fmla="*/ 159 h 234"/>
              <a:gd name="T106" fmla="*/ 604 w 1255"/>
              <a:gd name="T107" fmla="*/ 187 h 234"/>
              <a:gd name="T108" fmla="*/ 557 w 1255"/>
              <a:gd name="T109" fmla="*/ 131 h 234"/>
              <a:gd name="T110" fmla="*/ 703 w 1255"/>
              <a:gd name="T111" fmla="*/ 103 h 234"/>
              <a:gd name="T112" fmla="*/ 675 w 1255"/>
              <a:gd name="T113" fmla="*/ 107 h 234"/>
              <a:gd name="T114" fmla="*/ 693 w 1255"/>
              <a:gd name="T115" fmla="*/ 145 h 234"/>
              <a:gd name="T116" fmla="*/ 677 w 1255"/>
              <a:gd name="T117" fmla="*/ 151 h 234"/>
              <a:gd name="T118" fmla="*/ 651 w 1255"/>
              <a:gd name="T119" fmla="*/ 175 h 234"/>
              <a:gd name="T120" fmla="*/ 686 w 1255"/>
              <a:gd name="T121" fmla="*/ 18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5" h="234">
                <a:moveTo>
                  <a:pt x="791" y="101"/>
                </a:moveTo>
                <a:cubicBezTo>
                  <a:pt x="793" y="103"/>
                  <a:pt x="794" y="105"/>
                  <a:pt x="795" y="107"/>
                </a:cubicBezTo>
                <a:cubicBezTo>
                  <a:pt x="810" y="107"/>
                  <a:pt x="810" y="107"/>
                  <a:pt x="810" y="107"/>
                </a:cubicBezTo>
                <a:cubicBezTo>
                  <a:pt x="810" y="107"/>
                  <a:pt x="810" y="106"/>
                  <a:pt x="811" y="105"/>
                </a:cubicBezTo>
                <a:cubicBezTo>
                  <a:pt x="812" y="99"/>
                  <a:pt x="819" y="94"/>
                  <a:pt x="826" y="94"/>
                </a:cubicBezTo>
                <a:cubicBezTo>
                  <a:pt x="833" y="94"/>
                  <a:pt x="839" y="99"/>
                  <a:pt x="841" y="105"/>
                </a:cubicBezTo>
                <a:cubicBezTo>
                  <a:pt x="841" y="106"/>
                  <a:pt x="841" y="107"/>
                  <a:pt x="841" y="107"/>
                </a:cubicBezTo>
                <a:cubicBezTo>
                  <a:pt x="1032" y="107"/>
                  <a:pt x="1032" y="107"/>
                  <a:pt x="1032" y="107"/>
                </a:cubicBezTo>
                <a:cubicBezTo>
                  <a:pt x="1033" y="103"/>
                  <a:pt x="1037" y="100"/>
                  <a:pt x="1042" y="100"/>
                </a:cubicBezTo>
                <a:cubicBezTo>
                  <a:pt x="1046" y="100"/>
                  <a:pt x="1050" y="103"/>
                  <a:pt x="1051" y="107"/>
                </a:cubicBezTo>
                <a:cubicBezTo>
                  <a:pt x="1052" y="107"/>
                  <a:pt x="1052" y="107"/>
                  <a:pt x="1052" y="107"/>
                </a:cubicBezTo>
                <a:cubicBezTo>
                  <a:pt x="1055" y="106"/>
                  <a:pt x="1059" y="104"/>
                  <a:pt x="1062" y="103"/>
                </a:cubicBezTo>
                <a:cubicBezTo>
                  <a:pt x="1067" y="100"/>
                  <a:pt x="1072" y="98"/>
                  <a:pt x="1078" y="98"/>
                </a:cubicBezTo>
                <a:cubicBezTo>
                  <a:pt x="1082" y="98"/>
                  <a:pt x="1086" y="99"/>
                  <a:pt x="1089" y="102"/>
                </a:cubicBezTo>
                <a:cubicBezTo>
                  <a:pt x="1091" y="103"/>
                  <a:pt x="1092" y="105"/>
                  <a:pt x="1093" y="107"/>
                </a:cubicBezTo>
                <a:cubicBezTo>
                  <a:pt x="1099" y="107"/>
                  <a:pt x="1099" y="107"/>
                  <a:pt x="1099" y="107"/>
                </a:cubicBezTo>
                <a:cubicBezTo>
                  <a:pt x="1100" y="103"/>
                  <a:pt x="1104" y="100"/>
                  <a:pt x="1109" y="100"/>
                </a:cubicBezTo>
                <a:cubicBezTo>
                  <a:pt x="1112" y="100"/>
                  <a:pt x="1116" y="102"/>
                  <a:pt x="1117" y="105"/>
                </a:cubicBezTo>
                <a:cubicBezTo>
                  <a:pt x="1121" y="101"/>
                  <a:pt x="1125" y="97"/>
                  <a:pt x="1129" y="94"/>
                </a:cubicBezTo>
                <a:cubicBezTo>
                  <a:pt x="1136" y="90"/>
                  <a:pt x="1143" y="87"/>
                  <a:pt x="1151" y="87"/>
                </a:cubicBezTo>
                <a:cubicBezTo>
                  <a:pt x="1169" y="87"/>
                  <a:pt x="1183" y="100"/>
                  <a:pt x="1199" y="106"/>
                </a:cubicBezTo>
                <a:cubicBezTo>
                  <a:pt x="1209" y="109"/>
                  <a:pt x="1219" y="110"/>
                  <a:pt x="1228" y="108"/>
                </a:cubicBezTo>
                <a:cubicBezTo>
                  <a:pt x="1238" y="107"/>
                  <a:pt x="1248" y="103"/>
                  <a:pt x="1255" y="96"/>
                </a:cubicBezTo>
                <a:cubicBezTo>
                  <a:pt x="1253" y="105"/>
                  <a:pt x="1247" y="113"/>
                  <a:pt x="1239" y="117"/>
                </a:cubicBezTo>
                <a:cubicBezTo>
                  <a:pt x="1234" y="118"/>
                  <a:pt x="1230" y="119"/>
                  <a:pt x="1225" y="118"/>
                </a:cubicBezTo>
                <a:cubicBezTo>
                  <a:pt x="1219" y="117"/>
                  <a:pt x="1214" y="114"/>
                  <a:pt x="1208" y="112"/>
                </a:cubicBezTo>
                <a:cubicBezTo>
                  <a:pt x="1208" y="112"/>
                  <a:pt x="1208" y="112"/>
                  <a:pt x="1208" y="112"/>
                </a:cubicBezTo>
                <a:cubicBezTo>
                  <a:pt x="1210" y="114"/>
                  <a:pt x="1212" y="117"/>
                  <a:pt x="1214" y="119"/>
                </a:cubicBezTo>
                <a:cubicBezTo>
                  <a:pt x="1216" y="122"/>
                  <a:pt x="1218" y="125"/>
                  <a:pt x="1218" y="128"/>
                </a:cubicBezTo>
                <a:cubicBezTo>
                  <a:pt x="1219" y="136"/>
                  <a:pt x="1212" y="141"/>
                  <a:pt x="1206" y="139"/>
                </a:cubicBezTo>
                <a:cubicBezTo>
                  <a:pt x="1203" y="138"/>
                  <a:pt x="1201" y="135"/>
                  <a:pt x="1200" y="133"/>
                </a:cubicBezTo>
                <a:cubicBezTo>
                  <a:pt x="1199" y="130"/>
                  <a:pt x="1198" y="126"/>
                  <a:pt x="1197" y="123"/>
                </a:cubicBezTo>
                <a:cubicBezTo>
                  <a:pt x="1196" y="120"/>
                  <a:pt x="1196" y="117"/>
                  <a:pt x="1194" y="114"/>
                </a:cubicBezTo>
                <a:cubicBezTo>
                  <a:pt x="1192" y="109"/>
                  <a:pt x="1189" y="105"/>
                  <a:pt x="1185" y="102"/>
                </a:cubicBezTo>
                <a:cubicBezTo>
                  <a:pt x="1185" y="102"/>
                  <a:pt x="1185" y="102"/>
                  <a:pt x="1185" y="102"/>
                </a:cubicBezTo>
                <a:cubicBezTo>
                  <a:pt x="1186" y="105"/>
                  <a:pt x="1187" y="107"/>
                  <a:pt x="1187" y="110"/>
                </a:cubicBezTo>
                <a:cubicBezTo>
                  <a:pt x="1188" y="113"/>
                  <a:pt x="1188" y="116"/>
                  <a:pt x="1187" y="119"/>
                </a:cubicBezTo>
                <a:cubicBezTo>
                  <a:pt x="1187" y="122"/>
                  <a:pt x="1185" y="124"/>
                  <a:pt x="1183" y="125"/>
                </a:cubicBezTo>
                <a:cubicBezTo>
                  <a:pt x="1180" y="126"/>
                  <a:pt x="1176" y="124"/>
                  <a:pt x="1174" y="122"/>
                </a:cubicBezTo>
                <a:cubicBezTo>
                  <a:pt x="1171" y="120"/>
                  <a:pt x="1171" y="116"/>
                  <a:pt x="1171" y="112"/>
                </a:cubicBezTo>
                <a:cubicBezTo>
                  <a:pt x="1170" y="108"/>
                  <a:pt x="1170" y="104"/>
                  <a:pt x="1169" y="101"/>
                </a:cubicBezTo>
                <a:cubicBezTo>
                  <a:pt x="1165" y="92"/>
                  <a:pt x="1152" y="91"/>
                  <a:pt x="1144" y="94"/>
                </a:cubicBezTo>
                <a:cubicBezTo>
                  <a:pt x="1144" y="95"/>
                  <a:pt x="1144" y="95"/>
                  <a:pt x="1144" y="95"/>
                </a:cubicBezTo>
                <a:cubicBezTo>
                  <a:pt x="1150" y="97"/>
                  <a:pt x="1157" y="102"/>
                  <a:pt x="1159" y="108"/>
                </a:cubicBezTo>
                <a:cubicBezTo>
                  <a:pt x="1163" y="121"/>
                  <a:pt x="1151" y="129"/>
                  <a:pt x="1137" y="119"/>
                </a:cubicBezTo>
                <a:cubicBezTo>
                  <a:pt x="1134" y="117"/>
                  <a:pt x="1130" y="115"/>
                  <a:pt x="1127" y="113"/>
                </a:cubicBezTo>
                <a:cubicBezTo>
                  <a:pt x="1125" y="112"/>
                  <a:pt x="1122" y="111"/>
                  <a:pt x="1119" y="111"/>
                </a:cubicBezTo>
                <a:cubicBezTo>
                  <a:pt x="1119" y="111"/>
                  <a:pt x="1119" y="110"/>
                  <a:pt x="1118" y="111"/>
                </a:cubicBezTo>
                <a:cubicBezTo>
                  <a:pt x="1118" y="112"/>
                  <a:pt x="1118" y="112"/>
                  <a:pt x="1118" y="112"/>
                </a:cubicBezTo>
                <a:cubicBezTo>
                  <a:pt x="1117" y="116"/>
                  <a:pt x="1113" y="119"/>
                  <a:pt x="1109" y="119"/>
                </a:cubicBezTo>
                <a:cubicBezTo>
                  <a:pt x="1104" y="119"/>
                  <a:pt x="1100" y="116"/>
                  <a:pt x="1099" y="112"/>
                </a:cubicBezTo>
                <a:cubicBezTo>
                  <a:pt x="1093" y="112"/>
                  <a:pt x="1093" y="112"/>
                  <a:pt x="1093" y="112"/>
                </a:cubicBezTo>
                <a:cubicBezTo>
                  <a:pt x="1092" y="114"/>
                  <a:pt x="1091" y="116"/>
                  <a:pt x="1089" y="117"/>
                </a:cubicBezTo>
                <a:cubicBezTo>
                  <a:pt x="1086" y="120"/>
                  <a:pt x="1082" y="121"/>
                  <a:pt x="1078" y="121"/>
                </a:cubicBezTo>
                <a:cubicBezTo>
                  <a:pt x="1072" y="121"/>
                  <a:pt x="1067" y="118"/>
                  <a:pt x="1062" y="116"/>
                </a:cubicBezTo>
                <a:cubicBezTo>
                  <a:pt x="1059" y="115"/>
                  <a:pt x="1055" y="113"/>
                  <a:pt x="1052" y="112"/>
                </a:cubicBezTo>
                <a:cubicBezTo>
                  <a:pt x="1051" y="112"/>
                  <a:pt x="1051" y="112"/>
                  <a:pt x="1051" y="112"/>
                </a:cubicBezTo>
                <a:cubicBezTo>
                  <a:pt x="1050" y="116"/>
                  <a:pt x="1046" y="119"/>
                  <a:pt x="1042" y="119"/>
                </a:cubicBezTo>
                <a:cubicBezTo>
                  <a:pt x="1037" y="119"/>
                  <a:pt x="1033" y="116"/>
                  <a:pt x="1032" y="112"/>
                </a:cubicBezTo>
                <a:cubicBezTo>
                  <a:pt x="841" y="112"/>
                  <a:pt x="841" y="112"/>
                  <a:pt x="841" y="112"/>
                </a:cubicBezTo>
                <a:cubicBezTo>
                  <a:pt x="840" y="119"/>
                  <a:pt x="834" y="125"/>
                  <a:pt x="826" y="125"/>
                </a:cubicBezTo>
                <a:cubicBezTo>
                  <a:pt x="818" y="125"/>
                  <a:pt x="811" y="119"/>
                  <a:pt x="810" y="112"/>
                </a:cubicBezTo>
                <a:cubicBezTo>
                  <a:pt x="795" y="112"/>
                  <a:pt x="795" y="112"/>
                  <a:pt x="795" y="112"/>
                </a:cubicBezTo>
                <a:cubicBezTo>
                  <a:pt x="794" y="114"/>
                  <a:pt x="792" y="116"/>
                  <a:pt x="790" y="117"/>
                </a:cubicBezTo>
                <a:cubicBezTo>
                  <a:pt x="787" y="119"/>
                  <a:pt x="784" y="118"/>
                  <a:pt x="782" y="117"/>
                </a:cubicBezTo>
                <a:cubicBezTo>
                  <a:pt x="778" y="116"/>
                  <a:pt x="775" y="115"/>
                  <a:pt x="773" y="113"/>
                </a:cubicBezTo>
                <a:cubicBezTo>
                  <a:pt x="770" y="111"/>
                  <a:pt x="767" y="110"/>
                  <a:pt x="764" y="108"/>
                </a:cubicBezTo>
                <a:cubicBezTo>
                  <a:pt x="759" y="107"/>
                  <a:pt x="754" y="107"/>
                  <a:pt x="749" y="107"/>
                </a:cubicBezTo>
                <a:cubicBezTo>
                  <a:pt x="749" y="108"/>
                  <a:pt x="749" y="108"/>
                  <a:pt x="749" y="108"/>
                </a:cubicBezTo>
                <a:cubicBezTo>
                  <a:pt x="752" y="108"/>
                  <a:pt x="754" y="110"/>
                  <a:pt x="756" y="111"/>
                </a:cubicBezTo>
                <a:cubicBezTo>
                  <a:pt x="759" y="113"/>
                  <a:pt x="761" y="115"/>
                  <a:pt x="763" y="117"/>
                </a:cubicBezTo>
                <a:cubicBezTo>
                  <a:pt x="764" y="119"/>
                  <a:pt x="766" y="122"/>
                  <a:pt x="764" y="125"/>
                </a:cubicBezTo>
                <a:cubicBezTo>
                  <a:pt x="763" y="127"/>
                  <a:pt x="759" y="129"/>
                  <a:pt x="756" y="129"/>
                </a:cubicBezTo>
                <a:cubicBezTo>
                  <a:pt x="752" y="129"/>
                  <a:pt x="749" y="127"/>
                  <a:pt x="747" y="125"/>
                </a:cubicBezTo>
                <a:cubicBezTo>
                  <a:pt x="744" y="122"/>
                  <a:pt x="741" y="119"/>
                  <a:pt x="737" y="118"/>
                </a:cubicBezTo>
                <a:cubicBezTo>
                  <a:pt x="728" y="115"/>
                  <a:pt x="719" y="124"/>
                  <a:pt x="715" y="132"/>
                </a:cubicBezTo>
                <a:cubicBezTo>
                  <a:pt x="715" y="132"/>
                  <a:pt x="715" y="132"/>
                  <a:pt x="715" y="132"/>
                </a:cubicBezTo>
                <a:cubicBezTo>
                  <a:pt x="721" y="129"/>
                  <a:pt x="730" y="127"/>
                  <a:pt x="736" y="130"/>
                </a:cubicBezTo>
                <a:cubicBezTo>
                  <a:pt x="748" y="136"/>
                  <a:pt x="745" y="151"/>
                  <a:pt x="729" y="154"/>
                </a:cubicBezTo>
                <a:cubicBezTo>
                  <a:pt x="725" y="155"/>
                  <a:pt x="721" y="156"/>
                  <a:pt x="717" y="157"/>
                </a:cubicBezTo>
                <a:cubicBezTo>
                  <a:pt x="715" y="158"/>
                  <a:pt x="712" y="159"/>
                  <a:pt x="710" y="161"/>
                </a:cubicBezTo>
                <a:cubicBezTo>
                  <a:pt x="709" y="162"/>
                  <a:pt x="707" y="164"/>
                  <a:pt x="707" y="166"/>
                </a:cubicBezTo>
                <a:cubicBezTo>
                  <a:pt x="705" y="158"/>
                  <a:pt x="704" y="150"/>
                  <a:pt x="705" y="143"/>
                </a:cubicBezTo>
                <a:cubicBezTo>
                  <a:pt x="706" y="135"/>
                  <a:pt x="710" y="127"/>
                  <a:pt x="715" y="121"/>
                </a:cubicBezTo>
                <a:cubicBezTo>
                  <a:pt x="727" y="108"/>
                  <a:pt x="746" y="107"/>
                  <a:pt x="762" y="99"/>
                </a:cubicBezTo>
                <a:cubicBezTo>
                  <a:pt x="770" y="95"/>
                  <a:pt x="778" y="88"/>
                  <a:pt x="783" y="80"/>
                </a:cubicBezTo>
                <a:cubicBezTo>
                  <a:pt x="789" y="72"/>
                  <a:pt x="793" y="62"/>
                  <a:pt x="793" y="52"/>
                </a:cubicBezTo>
                <a:cubicBezTo>
                  <a:pt x="798" y="60"/>
                  <a:pt x="800" y="70"/>
                  <a:pt x="796" y="78"/>
                </a:cubicBezTo>
                <a:cubicBezTo>
                  <a:pt x="795" y="83"/>
                  <a:pt x="792" y="86"/>
                  <a:pt x="788" y="89"/>
                </a:cubicBezTo>
                <a:cubicBezTo>
                  <a:pt x="783" y="93"/>
                  <a:pt x="778" y="95"/>
                  <a:pt x="772" y="97"/>
                </a:cubicBezTo>
                <a:cubicBezTo>
                  <a:pt x="772" y="97"/>
                  <a:pt x="772" y="97"/>
                  <a:pt x="772" y="97"/>
                </a:cubicBezTo>
                <a:cubicBezTo>
                  <a:pt x="775" y="97"/>
                  <a:pt x="778" y="97"/>
                  <a:pt x="782" y="98"/>
                </a:cubicBezTo>
                <a:cubicBezTo>
                  <a:pt x="785" y="98"/>
                  <a:pt x="788" y="99"/>
                  <a:pt x="791" y="101"/>
                </a:cubicBezTo>
                <a:close/>
                <a:moveTo>
                  <a:pt x="126" y="94"/>
                </a:moveTo>
                <a:cubicBezTo>
                  <a:pt x="120" y="90"/>
                  <a:pt x="112" y="87"/>
                  <a:pt x="104" y="87"/>
                </a:cubicBezTo>
                <a:cubicBezTo>
                  <a:pt x="86" y="87"/>
                  <a:pt x="72" y="100"/>
                  <a:pt x="56" y="106"/>
                </a:cubicBezTo>
                <a:cubicBezTo>
                  <a:pt x="47" y="109"/>
                  <a:pt x="37" y="110"/>
                  <a:pt x="27" y="108"/>
                </a:cubicBezTo>
                <a:cubicBezTo>
                  <a:pt x="17" y="107"/>
                  <a:pt x="8" y="103"/>
                  <a:pt x="0" y="96"/>
                </a:cubicBezTo>
                <a:cubicBezTo>
                  <a:pt x="2" y="105"/>
                  <a:pt x="8" y="113"/>
                  <a:pt x="17" y="117"/>
                </a:cubicBezTo>
                <a:cubicBezTo>
                  <a:pt x="21" y="118"/>
                  <a:pt x="26" y="119"/>
                  <a:pt x="30" y="118"/>
                </a:cubicBezTo>
                <a:cubicBezTo>
                  <a:pt x="36" y="117"/>
                  <a:pt x="42" y="114"/>
                  <a:pt x="47" y="112"/>
                </a:cubicBezTo>
                <a:cubicBezTo>
                  <a:pt x="47" y="112"/>
                  <a:pt x="47" y="112"/>
                  <a:pt x="47" y="112"/>
                </a:cubicBezTo>
                <a:cubicBezTo>
                  <a:pt x="45" y="114"/>
                  <a:pt x="43" y="117"/>
                  <a:pt x="41" y="119"/>
                </a:cubicBezTo>
                <a:cubicBezTo>
                  <a:pt x="39" y="122"/>
                  <a:pt x="38" y="125"/>
                  <a:pt x="37" y="128"/>
                </a:cubicBezTo>
                <a:cubicBezTo>
                  <a:pt x="36" y="136"/>
                  <a:pt x="43" y="141"/>
                  <a:pt x="49" y="139"/>
                </a:cubicBezTo>
                <a:cubicBezTo>
                  <a:pt x="52" y="138"/>
                  <a:pt x="54" y="135"/>
                  <a:pt x="55" y="133"/>
                </a:cubicBezTo>
                <a:cubicBezTo>
                  <a:pt x="57" y="130"/>
                  <a:pt x="58" y="126"/>
                  <a:pt x="58" y="123"/>
                </a:cubicBezTo>
                <a:cubicBezTo>
                  <a:pt x="59" y="120"/>
                  <a:pt x="60" y="117"/>
                  <a:pt x="61" y="114"/>
                </a:cubicBezTo>
                <a:cubicBezTo>
                  <a:pt x="63" y="109"/>
                  <a:pt x="66" y="105"/>
                  <a:pt x="70" y="102"/>
                </a:cubicBezTo>
                <a:cubicBezTo>
                  <a:pt x="71" y="102"/>
                  <a:pt x="71" y="102"/>
                  <a:pt x="71" y="102"/>
                </a:cubicBezTo>
                <a:cubicBezTo>
                  <a:pt x="69" y="105"/>
                  <a:pt x="68" y="107"/>
                  <a:pt x="68" y="110"/>
                </a:cubicBezTo>
                <a:cubicBezTo>
                  <a:pt x="68" y="113"/>
                  <a:pt x="67" y="116"/>
                  <a:pt x="68" y="119"/>
                </a:cubicBezTo>
                <a:cubicBezTo>
                  <a:pt x="69" y="122"/>
                  <a:pt x="70" y="124"/>
                  <a:pt x="72" y="125"/>
                </a:cubicBezTo>
                <a:cubicBezTo>
                  <a:pt x="75" y="126"/>
                  <a:pt x="79" y="124"/>
                  <a:pt x="81" y="122"/>
                </a:cubicBezTo>
                <a:cubicBezTo>
                  <a:pt x="84" y="120"/>
                  <a:pt x="84" y="116"/>
                  <a:pt x="85" y="112"/>
                </a:cubicBezTo>
                <a:cubicBezTo>
                  <a:pt x="85" y="108"/>
                  <a:pt x="85" y="104"/>
                  <a:pt x="86" y="101"/>
                </a:cubicBezTo>
                <a:cubicBezTo>
                  <a:pt x="91" y="92"/>
                  <a:pt x="103" y="91"/>
                  <a:pt x="111" y="94"/>
                </a:cubicBezTo>
                <a:cubicBezTo>
                  <a:pt x="111" y="95"/>
                  <a:pt x="111" y="95"/>
                  <a:pt x="111" y="95"/>
                </a:cubicBezTo>
                <a:cubicBezTo>
                  <a:pt x="105" y="97"/>
                  <a:pt x="98" y="102"/>
                  <a:pt x="96" y="108"/>
                </a:cubicBezTo>
                <a:cubicBezTo>
                  <a:pt x="92" y="121"/>
                  <a:pt x="105" y="129"/>
                  <a:pt x="118" y="119"/>
                </a:cubicBezTo>
                <a:cubicBezTo>
                  <a:pt x="122" y="117"/>
                  <a:pt x="125" y="115"/>
                  <a:pt x="128" y="113"/>
                </a:cubicBezTo>
                <a:cubicBezTo>
                  <a:pt x="131" y="112"/>
                  <a:pt x="133" y="111"/>
                  <a:pt x="136" y="111"/>
                </a:cubicBezTo>
                <a:cubicBezTo>
                  <a:pt x="136" y="111"/>
                  <a:pt x="137" y="110"/>
                  <a:pt x="137" y="111"/>
                </a:cubicBezTo>
                <a:cubicBezTo>
                  <a:pt x="137" y="112"/>
                  <a:pt x="137" y="112"/>
                  <a:pt x="137" y="112"/>
                </a:cubicBezTo>
                <a:cubicBezTo>
                  <a:pt x="138" y="116"/>
                  <a:pt x="142" y="119"/>
                  <a:pt x="147" y="119"/>
                </a:cubicBezTo>
                <a:cubicBezTo>
                  <a:pt x="151" y="119"/>
                  <a:pt x="155" y="116"/>
                  <a:pt x="156" y="112"/>
                </a:cubicBezTo>
                <a:cubicBezTo>
                  <a:pt x="162" y="112"/>
                  <a:pt x="162" y="112"/>
                  <a:pt x="162" y="112"/>
                </a:cubicBezTo>
                <a:cubicBezTo>
                  <a:pt x="163" y="114"/>
                  <a:pt x="164" y="116"/>
                  <a:pt x="166" y="117"/>
                </a:cubicBezTo>
                <a:cubicBezTo>
                  <a:pt x="169" y="120"/>
                  <a:pt x="174" y="121"/>
                  <a:pt x="178" y="121"/>
                </a:cubicBezTo>
                <a:cubicBezTo>
                  <a:pt x="183" y="121"/>
                  <a:pt x="188" y="118"/>
                  <a:pt x="193" y="116"/>
                </a:cubicBezTo>
                <a:cubicBezTo>
                  <a:pt x="197" y="115"/>
                  <a:pt x="200" y="113"/>
                  <a:pt x="204" y="112"/>
                </a:cubicBezTo>
                <a:cubicBezTo>
                  <a:pt x="204" y="112"/>
                  <a:pt x="204" y="112"/>
                  <a:pt x="204" y="112"/>
                </a:cubicBezTo>
                <a:cubicBezTo>
                  <a:pt x="205" y="116"/>
                  <a:pt x="209" y="119"/>
                  <a:pt x="214" y="119"/>
                </a:cubicBezTo>
                <a:cubicBezTo>
                  <a:pt x="218" y="119"/>
                  <a:pt x="222" y="116"/>
                  <a:pt x="223" y="112"/>
                </a:cubicBezTo>
                <a:cubicBezTo>
                  <a:pt x="414" y="112"/>
                  <a:pt x="414" y="112"/>
                  <a:pt x="414" y="112"/>
                </a:cubicBezTo>
                <a:cubicBezTo>
                  <a:pt x="415" y="119"/>
                  <a:pt x="422" y="125"/>
                  <a:pt x="430" y="125"/>
                </a:cubicBezTo>
                <a:cubicBezTo>
                  <a:pt x="438" y="125"/>
                  <a:pt x="444" y="119"/>
                  <a:pt x="445" y="112"/>
                </a:cubicBezTo>
                <a:cubicBezTo>
                  <a:pt x="461" y="112"/>
                  <a:pt x="461" y="112"/>
                  <a:pt x="461" y="112"/>
                </a:cubicBezTo>
                <a:cubicBezTo>
                  <a:pt x="461" y="114"/>
                  <a:pt x="463" y="116"/>
                  <a:pt x="465" y="117"/>
                </a:cubicBezTo>
                <a:cubicBezTo>
                  <a:pt x="468" y="119"/>
                  <a:pt x="471" y="118"/>
                  <a:pt x="474" y="117"/>
                </a:cubicBezTo>
                <a:cubicBezTo>
                  <a:pt x="477" y="116"/>
                  <a:pt x="480" y="115"/>
                  <a:pt x="483" y="113"/>
                </a:cubicBezTo>
                <a:cubicBezTo>
                  <a:pt x="486" y="111"/>
                  <a:pt x="488" y="110"/>
                  <a:pt x="491" y="108"/>
                </a:cubicBezTo>
                <a:cubicBezTo>
                  <a:pt x="496" y="107"/>
                  <a:pt x="501" y="107"/>
                  <a:pt x="506" y="107"/>
                </a:cubicBezTo>
                <a:cubicBezTo>
                  <a:pt x="506" y="108"/>
                  <a:pt x="506" y="108"/>
                  <a:pt x="506" y="108"/>
                </a:cubicBezTo>
                <a:cubicBezTo>
                  <a:pt x="504" y="108"/>
                  <a:pt x="501" y="110"/>
                  <a:pt x="499" y="111"/>
                </a:cubicBezTo>
                <a:cubicBezTo>
                  <a:pt x="496" y="113"/>
                  <a:pt x="494" y="115"/>
                  <a:pt x="492" y="117"/>
                </a:cubicBezTo>
                <a:cubicBezTo>
                  <a:pt x="491" y="119"/>
                  <a:pt x="490" y="122"/>
                  <a:pt x="491" y="125"/>
                </a:cubicBezTo>
                <a:cubicBezTo>
                  <a:pt x="492" y="127"/>
                  <a:pt x="496" y="129"/>
                  <a:pt x="499" y="129"/>
                </a:cubicBezTo>
                <a:cubicBezTo>
                  <a:pt x="503" y="129"/>
                  <a:pt x="506" y="127"/>
                  <a:pt x="509" y="125"/>
                </a:cubicBezTo>
                <a:cubicBezTo>
                  <a:pt x="512" y="122"/>
                  <a:pt x="515" y="119"/>
                  <a:pt x="518" y="118"/>
                </a:cubicBezTo>
                <a:cubicBezTo>
                  <a:pt x="528" y="115"/>
                  <a:pt x="536" y="124"/>
                  <a:pt x="540" y="132"/>
                </a:cubicBezTo>
                <a:cubicBezTo>
                  <a:pt x="540" y="132"/>
                  <a:pt x="540" y="132"/>
                  <a:pt x="540" y="132"/>
                </a:cubicBezTo>
                <a:cubicBezTo>
                  <a:pt x="534" y="129"/>
                  <a:pt x="526" y="127"/>
                  <a:pt x="520" y="130"/>
                </a:cubicBezTo>
                <a:cubicBezTo>
                  <a:pt x="508" y="136"/>
                  <a:pt x="510" y="151"/>
                  <a:pt x="527" y="154"/>
                </a:cubicBezTo>
                <a:cubicBezTo>
                  <a:pt x="530" y="155"/>
                  <a:pt x="535" y="156"/>
                  <a:pt x="538" y="157"/>
                </a:cubicBezTo>
                <a:cubicBezTo>
                  <a:pt x="541" y="158"/>
                  <a:pt x="543" y="159"/>
                  <a:pt x="545" y="161"/>
                </a:cubicBezTo>
                <a:cubicBezTo>
                  <a:pt x="547" y="162"/>
                  <a:pt x="548" y="164"/>
                  <a:pt x="549" y="166"/>
                </a:cubicBezTo>
                <a:cubicBezTo>
                  <a:pt x="551" y="158"/>
                  <a:pt x="551" y="150"/>
                  <a:pt x="550" y="143"/>
                </a:cubicBezTo>
                <a:cubicBezTo>
                  <a:pt x="549" y="135"/>
                  <a:pt x="545" y="127"/>
                  <a:pt x="540" y="121"/>
                </a:cubicBezTo>
                <a:cubicBezTo>
                  <a:pt x="528" y="108"/>
                  <a:pt x="509" y="107"/>
                  <a:pt x="494" y="99"/>
                </a:cubicBezTo>
                <a:cubicBezTo>
                  <a:pt x="485" y="95"/>
                  <a:pt x="477" y="88"/>
                  <a:pt x="472" y="80"/>
                </a:cubicBezTo>
                <a:cubicBezTo>
                  <a:pt x="466" y="72"/>
                  <a:pt x="462" y="62"/>
                  <a:pt x="462" y="52"/>
                </a:cubicBezTo>
                <a:cubicBezTo>
                  <a:pt x="457" y="60"/>
                  <a:pt x="455" y="70"/>
                  <a:pt x="459" y="78"/>
                </a:cubicBezTo>
                <a:cubicBezTo>
                  <a:pt x="461" y="83"/>
                  <a:pt x="464" y="86"/>
                  <a:pt x="467" y="89"/>
                </a:cubicBezTo>
                <a:cubicBezTo>
                  <a:pt x="472" y="93"/>
                  <a:pt x="478" y="95"/>
                  <a:pt x="483" y="97"/>
                </a:cubicBezTo>
                <a:cubicBezTo>
                  <a:pt x="483" y="97"/>
                  <a:pt x="483" y="97"/>
                  <a:pt x="483" y="97"/>
                </a:cubicBezTo>
                <a:cubicBezTo>
                  <a:pt x="480" y="97"/>
                  <a:pt x="477" y="97"/>
                  <a:pt x="474" y="98"/>
                </a:cubicBezTo>
                <a:cubicBezTo>
                  <a:pt x="470" y="98"/>
                  <a:pt x="467" y="99"/>
                  <a:pt x="464" y="101"/>
                </a:cubicBezTo>
                <a:cubicBezTo>
                  <a:pt x="462" y="103"/>
                  <a:pt x="461" y="105"/>
                  <a:pt x="461" y="107"/>
                </a:cubicBezTo>
                <a:cubicBezTo>
                  <a:pt x="445" y="107"/>
                  <a:pt x="445" y="107"/>
                  <a:pt x="445" y="107"/>
                </a:cubicBezTo>
                <a:cubicBezTo>
                  <a:pt x="445" y="107"/>
                  <a:pt x="445" y="106"/>
                  <a:pt x="445" y="105"/>
                </a:cubicBezTo>
                <a:cubicBezTo>
                  <a:pt x="443" y="99"/>
                  <a:pt x="437" y="94"/>
                  <a:pt x="430" y="94"/>
                </a:cubicBezTo>
                <a:cubicBezTo>
                  <a:pt x="422" y="94"/>
                  <a:pt x="416" y="99"/>
                  <a:pt x="414" y="105"/>
                </a:cubicBezTo>
                <a:cubicBezTo>
                  <a:pt x="414" y="106"/>
                  <a:pt x="414" y="107"/>
                  <a:pt x="414" y="107"/>
                </a:cubicBezTo>
                <a:cubicBezTo>
                  <a:pt x="223" y="107"/>
                  <a:pt x="223" y="107"/>
                  <a:pt x="223" y="107"/>
                </a:cubicBezTo>
                <a:cubicBezTo>
                  <a:pt x="222" y="103"/>
                  <a:pt x="218" y="100"/>
                  <a:pt x="214" y="100"/>
                </a:cubicBezTo>
                <a:cubicBezTo>
                  <a:pt x="209" y="100"/>
                  <a:pt x="205" y="103"/>
                  <a:pt x="204" y="107"/>
                </a:cubicBezTo>
                <a:cubicBezTo>
                  <a:pt x="204" y="107"/>
                  <a:pt x="204" y="107"/>
                  <a:pt x="204" y="107"/>
                </a:cubicBezTo>
                <a:cubicBezTo>
                  <a:pt x="200" y="106"/>
                  <a:pt x="197" y="104"/>
                  <a:pt x="193" y="103"/>
                </a:cubicBezTo>
                <a:cubicBezTo>
                  <a:pt x="188" y="100"/>
                  <a:pt x="183" y="98"/>
                  <a:pt x="178" y="98"/>
                </a:cubicBezTo>
                <a:cubicBezTo>
                  <a:pt x="174" y="98"/>
                  <a:pt x="169" y="99"/>
                  <a:pt x="166" y="102"/>
                </a:cubicBezTo>
                <a:cubicBezTo>
                  <a:pt x="165" y="103"/>
                  <a:pt x="163" y="105"/>
                  <a:pt x="162" y="107"/>
                </a:cubicBezTo>
                <a:cubicBezTo>
                  <a:pt x="156" y="107"/>
                  <a:pt x="156" y="107"/>
                  <a:pt x="156" y="107"/>
                </a:cubicBezTo>
                <a:cubicBezTo>
                  <a:pt x="155" y="103"/>
                  <a:pt x="151" y="100"/>
                  <a:pt x="147" y="100"/>
                </a:cubicBezTo>
                <a:cubicBezTo>
                  <a:pt x="143" y="100"/>
                  <a:pt x="139" y="102"/>
                  <a:pt x="138" y="105"/>
                </a:cubicBezTo>
                <a:cubicBezTo>
                  <a:pt x="134" y="101"/>
                  <a:pt x="131" y="97"/>
                  <a:pt x="126" y="94"/>
                </a:cubicBezTo>
                <a:close/>
                <a:moveTo>
                  <a:pt x="634" y="202"/>
                </a:moveTo>
                <a:cubicBezTo>
                  <a:pt x="632" y="197"/>
                  <a:pt x="629" y="191"/>
                  <a:pt x="628" y="186"/>
                </a:cubicBezTo>
                <a:cubicBezTo>
                  <a:pt x="626" y="191"/>
                  <a:pt x="623" y="197"/>
                  <a:pt x="621" y="202"/>
                </a:cubicBezTo>
                <a:cubicBezTo>
                  <a:pt x="619" y="207"/>
                  <a:pt x="616" y="212"/>
                  <a:pt x="616" y="218"/>
                </a:cubicBezTo>
                <a:cubicBezTo>
                  <a:pt x="616" y="222"/>
                  <a:pt x="617" y="226"/>
                  <a:pt x="620" y="229"/>
                </a:cubicBezTo>
                <a:cubicBezTo>
                  <a:pt x="622" y="231"/>
                  <a:pt x="625" y="233"/>
                  <a:pt x="628" y="234"/>
                </a:cubicBezTo>
                <a:cubicBezTo>
                  <a:pt x="631" y="233"/>
                  <a:pt x="633" y="231"/>
                  <a:pt x="635" y="229"/>
                </a:cubicBezTo>
                <a:cubicBezTo>
                  <a:pt x="638" y="226"/>
                  <a:pt x="639" y="222"/>
                  <a:pt x="639" y="218"/>
                </a:cubicBezTo>
                <a:cubicBezTo>
                  <a:pt x="639" y="212"/>
                  <a:pt x="637" y="207"/>
                  <a:pt x="634" y="202"/>
                </a:cubicBezTo>
                <a:close/>
                <a:moveTo>
                  <a:pt x="621" y="50"/>
                </a:moveTo>
                <a:cubicBezTo>
                  <a:pt x="623" y="55"/>
                  <a:pt x="626" y="61"/>
                  <a:pt x="628" y="67"/>
                </a:cubicBezTo>
                <a:cubicBezTo>
                  <a:pt x="629" y="61"/>
                  <a:pt x="632" y="55"/>
                  <a:pt x="634" y="50"/>
                </a:cubicBezTo>
                <a:cubicBezTo>
                  <a:pt x="637" y="45"/>
                  <a:pt x="639" y="40"/>
                  <a:pt x="639" y="35"/>
                </a:cubicBezTo>
                <a:cubicBezTo>
                  <a:pt x="639" y="30"/>
                  <a:pt x="638" y="26"/>
                  <a:pt x="635" y="23"/>
                </a:cubicBezTo>
                <a:cubicBezTo>
                  <a:pt x="633" y="21"/>
                  <a:pt x="631" y="19"/>
                  <a:pt x="628" y="18"/>
                </a:cubicBezTo>
                <a:cubicBezTo>
                  <a:pt x="625" y="19"/>
                  <a:pt x="622" y="21"/>
                  <a:pt x="620" y="23"/>
                </a:cubicBezTo>
                <a:cubicBezTo>
                  <a:pt x="617" y="26"/>
                  <a:pt x="616" y="30"/>
                  <a:pt x="616" y="35"/>
                </a:cubicBezTo>
                <a:cubicBezTo>
                  <a:pt x="616" y="40"/>
                  <a:pt x="619" y="45"/>
                  <a:pt x="621" y="50"/>
                </a:cubicBezTo>
                <a:close/>
                <a:moveTo>
                  <a:pt x="586" y="94"/>
                </a:moveTo>
                <a:cubicBezTo>
                  <a:pt x="578" y="106"/>
                  <a:pt x="597" y="112"/>
                  <a:pt x="605" y="117"/>
                </a:cubicBezTo>
                <a:cubicBezTo>
                  <a:pt x="622" y="128"/>
                  <a:pt x="623" y="144"/>
                  <a:pt x="610" y="161"/>
                </a:cubicBezTo>
                <a:cubicBezTo>
                  <a:pt x="621" y="157"/>
                  <a:pt x="626" y="141"/>
                  <a:pt x="628" y="129"/>
                </a:cubicBezTo>
                <a:cubicBezTo>
                  <a:pt x="629" y="141"/>
                  <a:pt x="634" y="157"/>
                  <a:pt x="646" y="161"/>
                </a:cubicBezTo>
                <a:cubicBezTo>
                  <a:pt x="633" y="144"/>
                  <a:pt x="633" y="128"/>
                  <a:pt x="651" y="117"/>
                </a:cubicBezTo>
                <a:cubicBezTo>
                  <a:pt x="658" y="112"/>
                  <a:pt x="677" y="106"/>
                  <a:pt x="669" y="94"/>
                </a:cubicBezTo>
                <a:cubicBezTo>
                  <a:pt x="664" y="87"/>
                  <a:pt x="652" y="87"/>
                  <a:pt x="649" y="96"/>
                </a:cubicBezTo>
                <a:cubicBezTo>
                  <a:pt x="648" y="98"/>
                  <a:pt x="646" y="99"/>
                  <a:pt x="646" y="98"/>
                </a:cubicBezTo>
                <a:cubicBezTo>
                  <a:pt x="649" y="83"/>
                  <a:pt x="657" y="71"/>
                  <a:pt x="669" y="62"/>
                </a:cubicBezTo>
                <a:cubicBezTo>
                  <a:pt x="690" y="45"/>
                  <a:pt x="703" y="62"/>
                  <a:pt x="697" y="69"/>
                </a:cubicBezTo>
                <a:cubicBezTo>
                  <a:pt x="696" y="69"/>
                  <a:pt x="695" y="70"/>
                  <a:pt x="694" y="69"/>
                </a:cubicBezTo>
                <a:cubicBezTo>
                  <a:pt x="692" y="67"/>
                  <a:pt x="689" y="66"/>
                  <a:pt x="687" y="67"/>
                </a:cubicBezTo>
                <a:cubicBezTo>
                  <a:pt x="683" y="69"/>
                  <a:pt x="681" y="73"/>
                  <a:pt x="683" y="76"/>
                </a:cubicBezTo>
                <a:cubicBezTo>
                  <a:pt x="685" y="84"/>
                  <a:pt x="695" y="83"/>
                  <a:pt x="701" y="79"/>
                </a:cubicBezTo>
                <a:cubicBezTo>
                  <a:pt x="707" y="75"/>
                  <a:pt x="710" y="69"/>
                  <a:pt x="710" y="63"/>
                </a:cubicBezTo>
                <a:cubicBezTo>
                  <a:pt x="711" y="52"/>
                  <a:pt x="699" y="44"/>
                  <a:pt x="688" y="45"/>
                </a:cubicBezTo>
                <a:cubicBezTo>
                  <a:pt x="677" y="46"/>
                  <a:pt x="667" y="54"/>
                  <a:pt x="659" y="61"/>
                </a:cubicBezTo>
                <a:cubicBezTo>
                  <a:pt x="657" y="62"/>
                  <a:pt x="659" y="59"/>
                  <a:pt x="659" y="59"/>
                </a:cubicBezTo>
                <a:cubicBezTo>
                  <a:pt x="667" y="50"/>
                  <a:pt x="674" y="40"/>
                  <a:pt x="673" y="28"/>
                </a:cubicBezTo>
                <a:cubicBezTo>
                  <a:pt x="672" y="8"/>
                  <a:pt x="645" y="0"/>
                  <a:pt x="628" y="1"/>
                </a:cubicBezTo>
                <a:cubicBezTo>
                  <a:pt x="611" y="0"/>
                  <a:pt x="583" y="8"/>
                  <a:pt x="582" y="28"/>
                </a:cubicBezTo>
                <a:cubicBezTo>
                  <a:pt x="581" y="40"/>
                  <a:pt x="589" y="50"/>
                  <a:pt x="596" y="59"/>
                </a:cubicBezTo>
                <a:cubicBezTo>
                  <a:pt x="596" y="59"/>
                  <a:pt x="598" y="62"/>
                  <a:pt x="597" y="61"/>
                </a:cubicBezTo>
                <a:cubicBezTo>
                  <a:pt x="588" y="54"/>
                  <a:pt x="578" y="46"/>
                  <a:pt x="567" y="45"/>
                </a:cubicBezTo>
                <a:cubicBezTo>
                  <a:pt x="557" y="44"/>
                  <a:pt x="545" y="52"/>
                  <a:pt x="545" y="63"/>
                </a:cubicBezTo>
                <a:cubicBezTo>
                  <a:pt x="545" y="69"/>
                  <a:pt x="549" y="75"/>
                  <a:pt x="554" y="79"/>
                </a:cubicBezTo>
                <a:cubicBezTo>
                  <a:pt x="560" y="83"/>
                  <a:pt x="570" y="84"/>
                  <a:pt x="573" y="76"/>
                </a:cubicBezTo>
                <a:cubicBezTo>
                  <a:pt x="574" y="73"/>
                  <a:pt x="572" y="69"/>
                  <a:pt x="569" y="67"/>
                </a:cubicBezTo>
                <a:cubicBezTo>
                  <a:pt x="566" y="66"/>
                  <a:pt x="563" y="67"/>
                  <a:pt x="561" y="69"/>
                </a:cubicBezTo>
                <a:cubicBezTo>
                  <a:pt x="561" y="70"/>
                  <a:pt x="559" y="69"/>
                  <a:pt x="559" y="69"/>
                </a:cubicBezTo>
                <a:cubicBezTo>
                  <a:pt x="552" y="62"/>
                  <a:pt x="566" y="45"/>
                  <a:pt x="586" y="62"/>
                </a:cubicBezTo>
                <a:cubicBezTo>
                  <a:pt x="598" y="71"/>
                  <a:pt x="606" y="83"/>
                  <a:pt x="609" y="98"/>
                </a:cubicBezTo>
                <a:cubicBezTo>
                  <a:pt x="610" y="99"/>
                  <a:pt x="607" y="98"/>
                  <a:pt x="607" y="96"/>
                </a:cubicBezTo>
                <a:cubicBezTo>
                  <a:pt x="603" y="87"/>
                  <a:pt x="591" y="87"/>
                  <a:pt x="586" y="94"/>
                </a:cubicBezTo>
                <a:close/>
                <a:moveTo>
                  <a:pt x="611" y="73"/>
                </a:moveTo>
                <a:cubicBezTo>
                  <a:pt x="606" y="62"/>
                  <a:pt x="601" y="51"/>
                  <a:pt x="600" y="39"/>
                </a:cubicBezTo>
                <a:cubicBezTo>
                  <a:pt x="600" y="22"/>
                  <a:pt x="611" y="6"/>
                  <a:pt x="628" y="2"/>
                </a:cubicBezTo>
                <a:cubicBezTo>
                  <a:pt x="645" y="6"/>
                  <a:pt x="656" y="22"/>
                  <a:pt x="655" y="39"/>
                </a:cubicBezTo>
                <a:cubicBezTo>
                  <a:pt x="654" y="51"/>
                  <a:pt x="649" y="62"/>
                  <a:pt x="645" y="73"/>
                </a:cubicBezTo>
                <a:cubicBezTo>
                  <a:pt x="638" y="88"/>
                  <a:pt x="629" y="103"/>
                  <a:pt x="628" y="121"/>
                </a:cubicBezTo>
                <a:cubicBezTo>
                  <a:pt x="626" y="103"/>
                  <a:pt x="618" y="88"/>
                  <a:pt x="611" y="73"/>
                </a:cubicBezTo>
                <a:close/>
                <a:moveTo>
                  <a:pt x="518" y="91"/>
                </a:moveTo>
                <a:cubicBezTo>
                  <a:pt x="526" y="87"/>
                  <a:pt x="536" y="87"/>
                  <a:pt x="544" y="93"/>
                </a:cubicBezTo>
                <a:cubicBezTo>
                  <a:pt x="548" y="96"/>
                  <a:pt x="551" y="99"/>
                  <a:pt x="553" y="103"/>
                </a:cubicBezTo>
                <a:cubicBezTo>
                  <a:pt x="555" y="109"/>
                  <a:pt x="556" y="115"/>
                  <a:pt x="557" y="121"/>
                </a:cubicBezTo>
                <a:cubicBezTo>
                  <a:pt x="557" y="121"/>
                  <a:pt x="557" y="121"/>
                  <a:pt x="557" y="121"/>
                </a:cubicBezTo>
                <a:cubicBezTo>
                  <a:pt x="558" y="117"/>
                  <a:pt x="559" y="114"/>
                  <a:pt x="560" y="112"/>
                </a:cubicBezTo>
                <a:cubicBezTo>
                  <a:pt x="561" y="108"/>
                  <a:pt x="563" y="105"/>
                  <a:pt x="565" y="103"/>
                </a:cubicBezTo>
                <a:cubicBezTo>
                  <a:pt x="571" y="98"/>
                  <a:pt x="579" y="101"/>
                  <a:pt x="581" y="107"/>
                </a:cubicBezTo>
                <a:cubicBezTo>
                  <a:pt x="581" y="110"/>
                  <a:pt x="580" y="113"/>
                  <a:pt x="579" y="116"/>
                </a:cubicBezTo>
                <a:cubicBezTo>
                  <a:pt x="577" y="118"/>
                  <a:pt x="575" y="121"/>
                  <a:pt x="573" y="123"/>
                </a:cubicBezTo>
                <a:cubicBezTo>
                  <a:pt x="571" y="126"/>
                  <a:pt x="568" y="128"/>
                  <a:pt x="566" y="131"/>
                </a:cubicBezTo>
                <a:cubicBezTo>
                  <a:pt x="564" y="135"/>
                  <a:pt x="563" y="140"/>
                  <a:pt x="562" y="145"/>
                </a:cubicBezTo>
                <a:cubicBezTo>
                  <a:pt x="563" y="145"/>
                  <a:pt x="563" y="145"/>
                  <a:pt x="563" y="145"/>
                </a:cubicBezTo>
                <a:cubicBezTo>
                  <a:pt x="564" y="143"/>
                  <a:pt x="566" y="141"/>
                  <a:pt x="568" y="139"/>
                </a:cubicBezTo>
                <a:cubicBezTo>
                  <a:pt x="570" y="137"/>
                  <a:pt x="572" y="135"/>
                  <a:pt x="575" y="134"/>
                </a:cubicBezTo>
                <a:cubicBezTo>
                  <a:pt x="577" y="133"/>
                  <a:pt x="580" y="132"/>
                  <a:pt x="582" y="134"/>
                </a:cubicBezTo>
                <a:cubicBezTo>
                  <a:pt x="585" y="136"/>
                  <a:pt x="586" y="140"/>
                  <a:pt x="585" y="143"/>
                </a:cubicBezTo>
                <a:cubicBezTo>
                  <a:pt x="585" y="147"/>
                  <a:pt x="581" y="149"/>
                  <a:pt x="579" y="151"/>
                </a:cubicBezTo>
                <a:cubicBezTo>
                  <a:pt x="576" y="154"/>
                  <a:pt x="572" y="156"/>
                  <a:pt x="570" y="159"/>
                </a:cubicBezTo>
                <a:cubicBezTo>
                  <a:pt x="565" y="168"/>
                  <a:pt x="572" y="178"/>
                  <a:pt x="579" y="184"/>
                </a:cubicBezTo>
                <a:cubicBezTo>
                  <a:pt x="579" y="183"/>
                  <a:pt x="579" y="183"/>
                  <a:pt x="579" y="183"/>
                </a:cubicBezTo>
                <a:cubicBezTo>
                  <a:pt x="578" y="177"/>
                  <a:pt x="577" y="168"/>
                  <a:pt x="582" y="163"/>
                </a:cubicBezTo>
                <a:cubicBezTo>
                  <a:pt x="590" y="153"/>
                  <a:pt x="604" y="158"/>
                  <a:pt x="604" y="175"/>
                </a:cubicBezTo>
                <a:cubicBezTo>
                  <a:pt x="604" y="179"/>
                  <a:pt x="603" y="183"/>
                  <a:pt x="604" y="187"/>
                </a:cubicBezTo>
                <a:cubicBezTo>
                  <a:pt x="604" y="190"/>
                  <a:pt x="605" y="192"/>
                  <a:pt x="606" y="194"/>
                </a:cubicBezTo>
                <a:cubicBezTo>
                  <a:pt x="608" y="196"/>
                  <a:pt x="609" y="198"/>
                  <a:pt x="611" y="199"/>
                </a:cubicBezTo>
                <a:cubicBezTo>
                  <a:pt x="603" y="199"/>
                  <a:pt x="595" y="199"/>
                  <a:pt x="588" y="196"/>
                </a:cubicBezTo>
                <a:cubicBezTo>
                  <a:pt x="580" y="193"/>
                  <a:pt x="574" y="188"/>
                  <a:pt x="569" y="181"/>
                </a:cubicBezTo>
                <a:cubicBezTo>
                  <a:pt x="559" y="167"/>
                  <a:pt x="562" y="148"/>
                  <a:pt x="557" y="131"/>
                </a:cubicBezTo>
                <a:cubicBezTo>
                  <a:pt x="555" y="122"/>
                  <a:pt x="550" y="113"/>
                  <a:pt x="543" y="106"/>
                </a:cubicBezTo>
                <a:cubicBezTo>
                  <a:pt x="536" y="99"/>
                  <a:pt x="528" y="93"/>
                  <a:pt x="518" y="91"/>
                </a:cubicBezTo>
                <a:close/>
                <a:moveTo>
                  <a:pt x="737" y="91"/>
                </a:moveTo>
                <a:cubicBezTo>
                  <a:pt x="729" y="87"/>
                  <a:pt x="719" y="87"/>
                  <a:pt x="711" y="93"/>
                </a:cubicBezTo>
                <a:cubicBezTo>
                  <a:pt x="708" y="96"/>
                  <a:pt x="705" y="99"/>
                  <a:pt x="703" y="103"/>
                </a:cubicBezTo>
                <a:cubicBezTo>
                  <a:pt x="700" y="109"/>
                  <a:pt x="699" y="115"/>
                  <a:pt x="699" y="121"/>
                </a:cubicBezTo>
                <a:cubicBezTo>
                  <a:pt x="698" y="121"/>
                  <a:pt x="698" y="121"/>
                  <a:pt x="698" y="121"/>
                </a:cubicBezTo>
                <a:cubicBezTo>
                  <a:pt x="698" y="117"/>
                  <a:pt x="697" y="114"/>
                  <a:pt x="695" y="112"/>
                </a:cubicBezTo>
                <a:cubicBezTo>
                  <a:pt x="694" y="108"/>
                  <a:pt x="692" y="105"/>
                  <a:pt x="690" y="103"/>
                </a:cubicBezTo>
                <a:cubicBezTo>
                  <a:pt x="685" y="98"/>
                  <a:pt x="676" y="101"/>
                  <a:pt x="675" y="107"/>
                </a:cubicBezTo>
                <a:cubicBezTo>
                  <a:pt x="674" y="110"/>
                  <a:pt x="675" y="113"/>
                  <a:pt x="676" y="116"/>
                </a:cubicBezTo>
                <a:cubicBezTo>
                  <a:pt x="678" y="118"/>
                  <a:pt x="680" y="121"/>
                  <a:pt x="683" y="123"/>
                </a:cubicBezTo>
                <a:cubicBezTo>
                  <a:pt x="685" y="126"/>
                  <a:pt x="687" y="128"/>
                  <a:pt x="689" y="131"/>
                </a:cubicBezTo>
                <a:cubicBezTo>
                  <a:pt x="692" y="135"/>
                  <a:pt x="693" y="140"/>
                  <a:pt x="693" y="145"/>
                </a:cubicBezTo>
                <a:cubicBezTo>
                  <a:pt x="693" y="145"/>
                  <a:pt x="693" y="145"/>
                  <a:pt x="693" y="145"/>
                </a:cubicBezTo>
                <a:cubicBezTo>
                  <a:pt x="692" y="143"/>
                  <a:pt x="690" y="141"/>
                  <a:pt x="688" y="139"/>
                </a:cubicBezTo>
                <a:cubicBezTo>
                  <a:pt x="686" y="137"/>
                  <a:pt x="683" y="135"/>
                  <a:pt x="680" y="134"/>
                </a:cubicBezTo>
                <a:cubicBezTo>
                  <a:pt x="678" y="133"/>
                  <a:pt x="675" y="132"/>
                  <a:pt x="673" y="134"/>
                </a:cubicBezTo>
                <a:cubicBezTo>
                  <a:pt x="670" y="136"/>
                  <a:pt x="670" y="140"/>
                  <a:pt x="670" y="143"/>
                </a:cubicBezTo>
                <a:cubicBezTo>
                  <a:pt x="671" y="147"/>
                  <a:pt x="674" y="149"/>
                  <a:pt x="677" y="151"/>
                </a:cubicBezTo>
                <a:cubicBezTo>
                  <a:pt x="680" y="154"/>
                  <a:pt x="683" y="156"/>
                  <a:pt x="685" y="159"/>
                </a:cubicBezTo>
                <a:cubicBezTo>
                  <a:pt x="690" y="168"/>
                  <a:pt x="683" y="178"/>
                  <a:pt x="676" y="184"/>
                </a:cubicBezTo>
                <a:cubicBezTo>
                  <a:pt x="676" y="183"/>
                  <a:pt x="676" y="183"/>
                  <a:pt x="676" y="183"/>
                </a:cubicBezTo>
                <a:cubicBezTo>
                  <a:pt x="678" y="177"/>
                  <a:pt x="678" y="168"/>
                  <a:pt x="674" y="163"/>
                </a:cubicBezTo>
                <a:cubicBezTo>
                  <a:pt x="665" y="153"/>
                  <a:pt x="652" y="158"/>
                  <a:pt x="651" y="175"/>
                </a:cubicBezTo>
                <a:cubicBezTo>
                  <a:pt x="651" y="179"/>
                  <a:pt x="652" y="183"/>
                  <a:pt x="651" y="187"/>
                </a:cubicBezTo>
                <a:cubicBezTo>
                  <a:pt x="651" y="190"/>
                  <a:pt x="650" y="192"/>
                  <a:pt x="649" y="194"/>
                </a:cubicBezTo>
                <a:cubicBezTo>
                  <a:pt x="648" y="196"/>
                  <a:pt x="646" y="198"/>
                  <a:pt x="644" y="199"/>
                </a:cubicBezTo>
                <a:cubicBezTo>
                  <a:pt x="652" y="199"/>
                  <a:pt x="660" y="199"/>
                  <a:pt x="668" y="196"/>
                </a:cubicBezTo>
                <a:cubicBezTo>
                  <a:pt x="675" y="193"/>
                  <a:pt x="682" y="188"/>
                  <a:pt x="686" y="181"/>
                </a:cubicBezTo>
                <a:cubicBezTo>
                  <a:pt x="697" y="167"/>
                  <a:pt x="694" y="148"/>
                  <a:pt x="698" y="131"/>
                </a:cubicBezTo>
                <a:cubicBezTo>
                  <a:pt x="701" y="122"/>
                  <a:pt x="706" y="113"/>
                  <a:pt x="712" y="106"/>
                </a:cubicBezTo>
                <a:cubicBezTo>
                  <a:pt x="719" y="99"/>
                  <a:pt x="728" y="93"/>
                  <a:pt x="737" y="91"/>
                </a:cubicBezTo>
                <a:close/>
              </a:path>
            </a:pathLst>
          </a:custGeom>
          <a:solidFill>
            <a:schemeClr val="tx1">
              <a:alpha val="81000"/>
            </a:schemeClr>
          </a:solidFill>
          <a:ln>
            <a:noFill/>
          </a:ln>
        </p:spPr>
        <p:txBody>
          <a:bodyPr vert="horz" wrap="square" lIns="91440" tIns="45720" rIns="91440" bIns="45720" numCol="1" anchor="t" anchorCtr="0" compatLnSpc="1"/>
          <a:lstStyle/>
          <a:p>
            <a:endParaRPr lang="zh-CN" altLang="en-US"/>
          </a:p>
        </p:txBody>
      </p:sp>
      <p:sp>
        <p:nvSpPr>
          <p:cNvPr id="46" name="矩形 45"/>
          <p:cNvSpPr/>
          <p:nvPr/>
        </p:nvSpPr>
        <p:spPr>
          <a:xfrm>
            <a:off x="-970670" y="2363372"/>
            <a:ext cx="647114" cy="956603"/>
          </a:xfrm>
          <a:prstGeom prst="rect">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970670" y="1406769"/>
            <a:ext cx="647114" cy="956603"/>
          </a:xfrm>
          <a:prstGeom prst="rect">
            <a:avLst/>
          </a:pr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500" advClick="0" advTm="1000">
        <p:checker/>
      </p:transition>
    </mc:Choice>
    <mc:Fallback xmlns="">
      <p:transition spd="slow" advClick="0"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750"/>
                                        <p:tgtEl>
                                          <p:spTgt spid="7"/>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750"/>
                                        <p:tgtEl>
                                          <p:spTgt spid="8"/>
                                        </p:tgtEl>
                                      </p:cBhvr>
                                    </p:animEffect>
                                  </p:childTnLst>
                                </p:cTn>
                              </p:par>
                              <p:par>
                                <p:cTn id="26" presetID="10" presetClass="entr" presetSubtype="0" fill="hold" grpId="0" nodeType="withEffect">
                                  <p:stCondLst>
                                    <p:cond delay="1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750"/>
                                        <p:tgtEl>
                                          <p:spTgt spid="9"/>
                                        </p:tgtEl>
                                      </p:cBhvr>
                                    </p:animEffect>
                                  </p:childTnLst>
                                </p:cTn>
                              </p:par>
                              <p:par>
                                <p:cTn id="29" presetID="10" presetClass="entr" presetSubtype="0" fill="hold" grpId="0" nodeType="withEffect">
                                  <p:stCondLst>
                                    <p:cond delay="1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750"/>
                                        <p:tgtEl>
                                          <p:spTgt spid="10"/>
                                        </p:tgtEl>
                                      </p:cBhvr>
                                    </p:animEffect>
                                  </p:childTnLst>
                                </p:cTn>
                              </p:par>
                              <p:par>
                                <p:cTn id="32" presetID="10" presetClass="entr" presetSubtype="0" fill="hold" grpId="0" nodeType="withEffect">
                                  <p:stCondLst>
                                    <p:cond delay="2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750"/>
                                        <p:tgtEl>
                                          <p:spTgt spid="11"/>
                                        </p:tgtEl>
                                      </p:cBhvr>
                                    </p:animEffect>
                                  </p:childTnLst>
                                </p:cTn>
                              </p:par>
                              <p:par>
                                <p:cTn id="35" presetID="25" presetClass="entr" presetSubtype="0" fill="hold" nodeType="withEffect">
                                  <p:stCondLst>
                                    <p:cond delay="20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decel="50000" fill="hold">
                                          <p:stCondLst>
                                            <p:cond delay="0"/>
                                          </p:stCondLst>
                                        </p:cTn>
                                        <p:tgtEl>
                                          <p:spTgt spid="39"/>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39"/>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39"/>
                                        </p:tgtEl>
                                        <p:attrNameLst>
                                          <p:attrName>ppt_w</p:attrName>
                                        </p:attrNameLst>
                                      </p:cBhvr>
                                      <p:tavLst>
                                        <p:tav tm="0">
                                          <p:val>
                                            <p:strVal val="#ppt_w*.05"/>
                                          </p:val>
                                        </p:tav>
                                        <p:tav tm="100000">
                                          <p:val>
                                            <p:strVal val="#ppt_w"/>
                                          </p:val>
                                        </p:tav>
                                      </p:tavLst>
                                    </p:anim>
                                    <p:anim calcmode="lin" valueType="num">
                                      <p:cBhvr>
                                        <p:cTn id="40" dur="1000" fill="hold"/>
                                        <p:tgtEl>
                                          <p:spTgt spid="39"/>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39"/>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39"/>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39"/>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39"/>
                                        </p:tgtEl>
                                      </p:cBhvr>
                                    </p:animEffect>
                                  </p:childTnLst>
                                </p:cTn>
                              </p:par>
                              <p:par>
                                <p:cTn id="45" presetID="12" presetClass="entr" presetSubtype="4" fill="hold" grpId="0" nodeType="withEffect">
                                  <p:stCondLst>
                                    <p:cond delay="200"/>
                                  </p:stCondLst>
                                  <p:childTnLst>
                                    <p:set>
                                      <p:cBhvr>
                                        <p:cTn id="46" dur="1" fill="hold">
                                          <p:stCondLst>
                                            <p:cond delay="0"/>
                                          </p:stCondLst>
                                        </p:cTn>
                                        <p:tgtEl>
                                          <p:spTgt spid="43"/>
                                        </p:tgtEl>
                                        <p:attrNameLst>
                                          <p:attrName>style.visibility</p:attrName>
                                        </p:attrNameLst>
                                      </p:cBhvr>
                                      <p:to>
                                        <p:strVal val="visible"/>
                                      </p:to>
                                    </p:set>
                                    <p:anim calcmode="lin" valueType="num">
                                      <p:cBhvr additive="base">
                                        <p:cTn id="47" dur="500"/>
                                        <p:tgtEl>
                                          <p:spTgt spid="43"/>
                                        </p:tgtEl>
                                        <p:attrNameLst>
                                          <p:attrName>ppt_y</p:attrName>
                                        </p:attrNameLst>
                                      </p:cBhvr>
                                      <p:tavLst>
                                        <p:tav tm="0">
                                          <p:val>
                                            <p:strVal val="#ppt_y+#ppt_h*1.125000"/>
                                          </p:val>
                                        </p:tav>
                                        <p:tav tm="100000">
                                          <p:val>
                                            <p:strVal val="#ppt_y"/>
                                          </p:val>
                                        </p:tav>
                                      </p:tavLst>
                                    </p:anim>
                                    <p:animEffect transition="in" filter="wipe(up)">
                                      <p:cBhvr>
                                        <p:cTn id="48" dur="500"/>
                                        <p:tgtEl>
                                          <p:spTgt spid="43"/>
                                        </p:tgtEl>
                                      </p:cBhvr>
                                    </p:animEffect>
                                  </p:childTnLst>
                                </p:cTn>
                              </p:par>
                              <p:par>
                                <p:cTn id="49" presetID="12" presetClass="entr" presetSubtype="4" fill="hold" grpId="0" nodeType="withEffect">
                                  <p:stCondLst>
                                    <p:cond delay="200"/>
                                  </p:stCondLst>
                                  <p:childTnLst>
                                    <p:set>
                                      <p:cBhvr>
                                        <p:cTn id="50" dur="1" fill="hold">
                                          <p:stCondLst>
                                            <p:cond delay="0"/>
                                          </p:stCondLst>
                                        </p:cTn>
                                        <p:tgtEl>
                                          <p:spTgt spid="44"/>
                                        </p:tgtEl>
                                        <p:attrNameLst>
                                          <p:attrName>style.visibility</p:attrName>
                                        </p:attrNameLst>
                                      </p:cBhvr>
                                      <p:to>
                                        <p:strVal val="visible"/>
                                      </p:to>
                                    </p:set>
                                    <p:anim calcmode="lin" valueType="num">
                                      <p:cBhvr additive="base">
                                        <p:cTn id="51" dur="500"/>
                                        <p:tgtEl>
                                          <p:spTgt spid="44"/>
                                        </p:tgtEl>
                                        <p:attrNameLst>
                                          <p:attrName>ppt_y</p:attrName>
                                        </p:attrNameLst>
                                      </p:cBhvr>
                                      <p:tavLst>
                                        <p:tav tm="0">
                                          <p:val>
                                            <p:strVal val="#ppt_y+#ppt_h*1.125000"/>
                                          </p:val>
                                        </p:tav>
                                        <p:tav tm="100000">
                                          <p:val>
                                            <p:strVal val="#ppt_y"/>
                                          </p:val>
                                        </p:tav>
                                      </p:tavLst>
                                    </p:anim>
                                    <p:animEffect transition="in" filter="wipe(up)">
                                      <p:cBhvr>
                                        <p:cTn id="52" dur="500"/>
                                        <p:tgtEl>
                                          <p:spTgt spid="44"/>
                                        </p:tgtEl>
                                      </p:cBhvr>
                                    </p:animEffect>
                                  </p:childTnLst>
                                </p:cTn>
                              </p:par>
                              <p:par>
                                <p:cTn id="53" presetID="14" presetClass="entr" presetSubtype="10" fill="hold" grpId="0" nodeType="withEffect">
                                  <p:stCondLst>
                                    <p:cond delay="200"/>
                                  </p:stCondLst>
                                  <p:childTnLst>
                                    <p:set>
                                      <p:cBhvr>
                                        <p:cTn id="54" dur="1" fill="hold">
                                          <p:stCondLst>
                                            <p:cond delay="0"/>
                                          </p:stCondLst>
                                        </p:cTn>
                                        <p:tgtEl>
                                          <p:spTgt spid="45"/>
                                        </p:tgtEl>
                                        <p:attrNameLst>
                                          <p:attrName>style.visibility</p:attrName>
                                        </p:attrNameLst>
                                      </p:cBhvr>
                                      <p:to>
                                        <p:strVal val="visible"/>
                                      </p:to>
                                    </p:set>
                                    <p:animEffect transition="in" filter="randombar(horizontal)">
                                      <p:cBhvr>
                                        <p:cTn id="5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43" grpId="0"/>
      <p:bldP spid="44" grpId="0"/>
      <p:bldP spid="4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70670" y="1406769"/>
            <a:ext cx="647114" cy="956603"/>
          </a:xfrm>
          <a:prstGeom prst="rect">
            <a:avLst/>
          </a:pr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70670" y="2363372"/>
            <a:ext cx="647114" cy="956603"/>
          </a:xfrm>
          <a:prstGeom prst="rect">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570859" y="1485309"/>
            <a:ext cx="7887478" cy="338554"/>
          </a:xfrm>
          <a:prstGeom prst="rect">
            <a:avLst/>
          </a:prstGeom>
        </p:spPr>
        <p:txBody>
          <a:bodyPr wrap="square">
            <a:spAutoFit/>
          </a:bodyPr>
          <a:lstStyle/>
          <a:p>
            <a:r>
              <a:rPr lang="zh-CN" altLang="en-US" sz="1600" dirty="0"/>
              <a:t> </a:t>
            </a:r>
          </a:p>
        </p:txBody>
      </p:sp>
      <p:cxnSp>
        <p:nvCxnSpPr>
          <p:cNvPr id="31" name="直接连接符 30"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948198"/>
            <a:ext cx="7200000" cy="0"/>
          </a:xfrm>
          <a:prstGeom prst="line">
            <a:avLst/>
          </a:prstGeom>
          <a:ln w="12700">
            <a:solidFill>
              <a:srgbClr val="53728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圆角矩形 31"/>
          <p:cNvSpPr/>
          <p:nvPr/>
        </p:nvSpPr>
        <p:spPr>
          <a:xfrm rot="2700000">
            <a:off x="1326742" y="205080"/>
            <a:ext cx="568875" cy="568875"/>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32"/>
          <p:cNvSpPr/>
          <p:nvPr/>
        </p:nvSpPr>
        <p:spPr>
          <a:xfrm rot="2700000">
            <a:off x="800095" y="205081"/>
            <a:ext cx="568875" cy="568875"/>
          </a:xfrm>
          <a:prstGeom prst="roundRect">
            <a:avLst>
              <a:gd name="adj" fmla="val 0"/>
            </a:avLst>
          </a:prstGeom>
          <a:solidFill>
            <a:srgbClr val="53728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35"/>
          <p:cNvSpPr/>
          <p:nvPr/>
        </p:nvSpPr>
        <p:spPr>
          <a:xfrm rot="2700000">
            <a:off x="1063419" y="205080"/>
            <a:ext cx="568875" cy="568875"/>
          </a:xfrm>
          <a:prstGeom prst="roundRect">
            <a:avLst>
              <a:gd name="adj" fmla="val 0"/>
            </a:avLst>
          </a:prstGeom>
          <a:solidFill>
            <a:srgbClr val="12406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4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032502" y="215789"/>
            <a:ext cx="595035" cy="584775"/>
          </a:xfrm>
          <a:prstGeom prst="rect">
            <a:avLst/>
          </a:prstGeom>
          <a:noFill/>
        </p:spPr>
        <p:txBody>
          <a:bodyPr wrap="none" rtlCol="0">
            <a:spAutoFit/>
          </a:bodyPr>
          <a:lstStyle/>
          <a:p>
            <a:r>
              <a:rPr lang="zh-CN" altLang="en-US" sz="3200" dirty="0">
                <a:solidFill>
                  <a:srgbClr val="FFFFFF"/>
                </a:solidFill>
                <a:latin typeface="Agency FB" panose="020B0503020202020204" pitchFamily="34" charset="0"/>
                <a:ea typeface="华文宋体" panose="02010600040101010101" pitchFamily="2" charset="-122"/>
              </a:rPr>
              <a:t>二</a:t>
            </a:r>
          </a:p>
        </p:txBody>
      </p:sp>
      <p:cxnSp>
        <p:nvCxnSpPr>
          <p:cNvPr id="39" name="直接连接符 38"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CxnSpPr/>
          <p:nvPr/>
        </p:nvCxnSpPr>
        <p:spPr>
          <a:xfrm flipH="1">
            <a:off x="338824" y="1029160"/>
            <a:ext cx="7200000" cy="0"/>
          </a:xfrm>
          <a:prstGeom prst="line">
            <a:avLst/>
          </a:prstGeom>
          <a:ln w="38100">
            <a:solidFill>
              <a:srgbClr val="12406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文本框 4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2406490" y="249845"/>
            <a:ext cx="3416320" cy="523220"/>
          </a:xfrm>
          <a:prstGeom prst="rect">
            <a:avLst/>
          </a:prstGeom>
          <a:noFill/>
        </p:spPr>
        <p:txBody>
          <a:bodyPr wrap="none" rtlCol="0">
            <a:spAutoFit/>
          </a:bodyPr>
          <a:lstStyle/>
          <a:p>
            <a:r>
              <a:rPr lang="zh-CN" altLang="en-US" sz="2800" b="1" dirty="0">
                <a:solidFill>
                  <a:srgbClr val="124062"/>
                </a:solidFill>
                <a:latin typeface="Arial Black" panose="020B0A04020102020204" pitchFamily="34" charset="0"/>
                <a:ea typeface="创艺简细圆" pitchFamily="2" charset="-122"/>
                <a:cs typeface="Kartika" panose="02020503030404060203" pitchFamily="18" charset="0"/>
              </a:rPr>
              <a:t>合同管理流程及要点</a:t>
            </a:r>
          </a:p>
        </p:txBody>
      </p:sp>
      <p:pic>
        <p:nvPicPr>
          <p:cNvPr id="23" name="Picture 2">
            <a:extLst>
              <a:ext uri="{FF2B5EF4-FFF2-40B4-BE49-F238E27FC236}">
                <a16:creationId xmlns:a16="http://schemas.microsoft.com/office/drawing/2014/main" id="{0CC2E644-4088-A949-A26E-8E05B4523E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2317" y="1380515"/>
            <a:ext cx="9512206" cy="4975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advTm="0">
    <p:fade/>
  </p:transition>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i"/>
  <p:tag name="KSO_WM_UNIT_INDEX" val="1_20"/>
  <p:tag name="KSO_WM_UNIT_ID" val="diagram20187844_3*m_i*1_20"/>
  <p:tag name="KSO_WM_UNIT_LAYERLEVEL" val="1_1"/>
  <p:tag name="KSO_WM_BEAUTIFY_FLAG" val="#wm#"/>
  <p:tag name="KSO_WM_UNIT_HIGHLIGHT" val="0"/>
  <p:tag name="KSO_WM_UNIT_COMPATIBLE" val="0"/>
  <p:tag name="KSO_WM_DIAGRAM_GROUP_CODE" val="m1-1"/>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1"/>
</p:tagLst>
</file>

<file path=ppt/tags/tag100.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ISCONTENTSTITLE" val="0"/>
  <p:tag name="KSO_WM_UNIT_NOCLEAR" val="0"/>
  <p:tag name="KSO_WM_UNIT_HIGHLIGHT" val="0"/>
  <p:tag name="KSO_WM_UNIT_COMPATIBLE" val="0"/>
  <p:tag name="KSO_WM_UNIT_DIAGRAM_ISNUMVISUAL" val="0"/>
  <p:tag name="KSO_WM_UNIT_DIAGRAM_ISREFERUNIT" val="0"/>
  <p:tag name="KSO_WM_UNIT_ID" val="diagram20198897_1*l_h_a*1_1_1"/>
  <p:tag name="KSO_WM_TEMPLATE_CATEGORY" val="diagram"/>
  <p:tag name="KSO_WM_TEMPLATE_INDEX" val="20198897"/>
  <p:tag name="KSO_WM_UNIT_LAYERLEVEL" val="1_1_1"/>
  <p:tag name="KSO_WM_TAG_VERSION" val="1.0"/>
  <p:tag name="KSO_WM_BEAUTIFY_FLAG" val="#wm#"/>
  <p:tag name="KSO_WM_DIAGRAM_GROUP_CODE" val="l1-1"/>
  <p:tag name="KSO_WM_UNIT_TYPE" val="l_h_a"/>
  <p:tag name="KSO_WM_UNIT_INDEX" val="1_1_1"/>
  <p:tag name="KSO_WM_UNIT_PRESET_TEXT" val="第一季度"/>
  <p:tag name="KSO_WM_UNIT_VALUE" val="6"/>
  <p:tag name="KSO_WM_UNIT_USESOURCEFORMAT_APPLY" val="1"/>
</p:tagLst>
</file>

<file path=ppt/tags/tag101.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NOCLEAR" val="0"/>
  <p:tag name="KSO_WM_UNIT_HIGHLIGHT" val="0"/>
  <p:tag name="KSO_WM_UNIT_COMPATIBLE" val="0"/>
  <p:tag name="KSO_WM_UNIT_DIAGRAM_ISNUMVISUAL" val="0"/>
  <p:tag name="KSO_WM_UNIT_DIAGRAM_ISREFERUNIT" val="0"/>
  <p:tag name="KSO_WM_UNIT_ID" val="diagram20198897_1*l_h_f*1_1_1"/>
  <p:tag name="KSO_WM_TEMPLATE_CATEGORY" val="diagram"/>
  <p:tag name="KSO_WM_TEMPLATE_INDEX" val="20198897"/>
  <p:tag name="KSO_WM_UNIT_LAYERLEVEL" val="1_1_1"/>
  <p:tag name="KSO_WM_TAG_VERSION" val="1.0"/>
  <p:tag name="KSO_WM_BEAUTIFY_FLAG" val="#wm#"/>
  <p:tag name="KSO_WM_DIAGRAM_GROUP_CODE" val="l1-1"/>
  <p:tag name="KSO_WM_UNIT_TYPE" val="l_h_f"/>
  <p:tag name="KSO_WM_UNIT_INDEX" val="1_1_1"/>
  <p:tag name="KSO_WM_UNIT_PRESET_TEXT" val="点击此处添加正文文字是您思想的提炼。"/>
  <p:tag name="KSO_WM_UNIT_VALUE" val="43"/>
  <p:tag name="KSO_WM_UNIT_USESOURCEFORMAT_APPLY" val="1"/>
</p:tagLst>
</file>

<file path=ppt/tags/tag102.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ID" val="diagram20198897_1*l_h_i*1_1_1"/>
  <p:tag name="KSO_WM_TEMPLATE_CATEGORY" val="diagram"/>
  <p:tag name="KSO_WM_TEMPLATE_INDEX" val="20198897"/>
  <p:tag name="KSO_WM_UNIT_LAYERLEVEL" val="1_1_1"/>
  <p:tag name="KSO_WM_TAG_VERSION" val="1.0"/>
  <p:tag name="KSO_WM_BEAUTIFY_FLAG" val="#wm#"/>
  <p:tag name="KSO_WM_UNIT_TYPE" val="l_h_i"/>
  <p:tag name="KSO_WM_UNIT_INDEX" val="1_1_1"/>
  <p:tag name="KSO_WM_UNIT_TEXT_FILL_FORE_SCHEMECOLOR_INDEX" val="14"/>
  <p:tag name="KSO_WM_UNIT_TEXT_FILL_TYPE" val="1"/>
  <p:tag name="KSO_WM_UNIT_USESOURCEFORMAT_APPLY" val="1"/>
</p:tagLst>
</file>

<file path=ppt/tags/tag103.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ID" val="diagram20198897_1*l_h_i*1_1_5"/>
  <p:tag name="KSO_WM_TEMPLATE_CATEGORY" val="diagram"/>
  <p:tag name="KSO_WM_TEMPLATE_INDEX" val="20198897"/>
  <p:tag name="KSO_WM_UNIT_LAYERLEVEL" val="1_1_1"/>
  <p:tag name="KSO_WM_TAG_VERSION" val="1.0"/>
  <p:tag name="KSO_WM_BEAUTIFY_FLAG" val="#wm#"/>
  <p:tag name="KSO_WM_UNIT_TYPE" val="l_h_i"/>
  <p:tag name="KSO_WM_UNIT_INDEX" val="1_1_5"/>
  <p:tag name="KSO_WM_UNIT_FILL_FORE_SCHEMECOLOR_INDEX" val="5"/>
  <p:tag name="KSO_WM_UNIT_FILL_TYPE" val="1"/>
  <p:tag name="KSO_WM_UNIT_TEXT_FILL_FORE_SCHEMECOLOR_INDEX" val="2"/>
  <p:tag name="KSO_WM_UNIT_TEXT_FILL_TYPE" val="1"/>
  <p:tag name="KSO_WM_UNIT_USESOURCEFORMAT_APPLY" val="1"/>
</p:tagLst>
</file>

<file path=ppt/tags/tag104.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8"/>
  <p:tag name="KSO_WM_SLIDE_LAYOUT" val="a_m"/>
  <p:tag name="KSO_WM_SLIDE_LAYOUT_CNT" val="1_1"/>
  <p:tag name="KSO_WM_SLIDE_TYPE" val="text"/>
  <p:tag name="KSO_WM_BEAUTIFY_FLAG" val="#wm#"/>
  <p:tag name="KSO_WM_SLIDE_POSITION" val="67*150"/>
  <p:tag name="KSO_WM_SLIDE_SIZE" val="824*334"/>
  <p:tag name="KSO_WM_COMBINE_RELATE_SLIDE_ID" val="diagram20170924_7"/>
  <p:tag name="KSO_WM_TEMPLATE_CATEGORY" val="custom"/>
  <p:tag name="KSO_WM_TEMPLATE_INDEX" val="20184675"/>
  <p:tag name="KSO_WM_SLIDE_ID" val="custom20184675_73"/>
  <p:tag name="KSO_WM_SLIDE_INDEX" val="73"/>
  <p:tag name="KSO_WM_DIAGRAM_GROUP_CODE" val="m1-1"/>
  <p:tag name="KSO_WM_TEMPLATE_RELATED_ID" val="20184619"/>
  <p:tag name="KSO_WM_TEMPLATE_SUBCATEGORY" val="subcombine"/>
</p:tagLst>
</file>

<file path=ppt/tags/tag10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m_h_i"/>
  <p:tag name="KSO_WM_UNIT_INDEX" val="1_8_1"/>
  <p:tag name="KSO_WM_UNIT_LAYERLEVEL" val="1_1_1"/>
  <p:tag name="KSO_WM_DIAGRAM_GROUP_CODE" val="m1-1"/>
  <p:tag name="KSO_WM_UNIT_ID" val="custom20184675_73*m_h_i*1_8_1"/>
  <p:tag name="KSO_WM_UNIT_FILL_FORE_SCHEMECOLOR_INDEX" val="9"/>
  <p:tag name="KSO_WM_UNIT_FILL_TYPE" val="1"/>
  <p:tag name="KSO_WM_UNIT_TEXT_FILL_FORE_SCHEMECOLOR_INDEX" val="14"/>
  <p:tag name="KSO_WM_UNIT_TEXT_FILL_TYPE" val="1"/>
  <p:tag name="KSO_WM_UNIT_USESOURCEFORMAT_APPLY" val="1"/>
</p:tagLst>
</file>

<file path=ppt/tags/tag10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m_h_i"/>
  <p:tag name="KSO_WM_UNIT_INDEX" val="1_7_2"/>
  <p:tag name="KSO_WM_UNIT_LAYERLEVEL" val="1_1_1"/>
  <p:tag name="KSO_WM_DIAGRAM_GROUP_CODE" val="m1-1"/>
  <p:tag name="KSO_WM_UNIT_ID" val="custom20184675_73*m_h_i*1_7_2"/>
  <p:tag name="KSO_WM_UNIT_FILL_FORE_SCHEMECOLOR_INDEX" val="5"/>
  <p:tag name="KSO_WM_UNIT_FILL_TYPE" val="1"/>
  <p:tag name="KSO_WM_UNIT_TEXT_FILL_FORE_SCHEMECOLOR_INDEX" val="14"/>
  <p:tag name="KSO_WM_UNIT_TEXT_FILL_TYPE" val="1"/>
  <p:tag name="KSO_WM_UNIT_USESOURCEFORMAT_APPLY" val="1"/>
</p:tagLst>
</file>

<file path=ppt/tags/tag10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m_h_i"/>
  <p:tag name="KSO_WM_UNIT_INDEX" val="1_6_2"/>
  <p:tag name="KSO_WM_UNIT_LAYERLEVEL" val="1_1_1"/>
  <p:tag name="KSO_WM_DIAGRAM_GROUP_CODE" val="m1-1"/>
  <p:tag name="KSO_WM_UNIT_ID" val="custom20184675_73*m_h_i*1_6_2"/>
  <p:tag name="KSO_WM_UNIT_FILL_FORE_SCHEMECOLOR_INDEX" val="9"/>
  <p:tag name="KSO_WM_UNIT_FILL_TYPE" val="1"/>
  <p:tag name="KSO_WM_UNIT_TEXT_FILL_FORE_SCHEMECOLOR_INDEX" val="14"/>
  <p:tag name="KSO_WM_UNIT_TEXT_FILL_TYPE" val="1"/>
  <p:tag name="KSO_WM_UNIT_USESOURCEFORMAT_APPLY" val="1"/>
</p:tagLst>
</file>

<file path=ppt/tags/tag10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m_h_i"/>
  <p:tag name="KSO_WM_UNIT_INDEX" val="1_5_1"/>
  <p:tag name="KSO_WM_UNIT_LAYERLEVEL" val="1_1_1"/>
  <p:tag name="KSO_WM_DIAGRAM_GROUP_CODE" val="m1-1"/>
  <p:tag name="KSO_WM_UNIT_ID" val="custom20184675_73*m_h_i*1_5_1"/>
  <p:tag name="KSO_WM_UNIT_FILL_FORE_SCHEMECOLOR_INDEX" val="5"/>
  <p:tag name="KSO_WM_UNIT_FILL_TYPE" val="1"/>
  <p:tag name="KSO_WM_UNIT_TEXT_FILL_FORE_SCHEMECOLOR_INDEX" val="14"/>
  <p:tag name="KSO_WM_UNIT_TEXT_FILL_TYPE" val="1"/>
  <p:tag name="KSO_WM_UNIT_USESOURCEFORMAT_APPLY" val="1"/>
</p:tagLst>
</file>

<file path=ppt/tags/tag10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m_h_i"/>
  <p:tag name="KSO_WM_UNIT_INDEX" val="1_4_1"/>
  <p:tag name="KSO_WM_UNIT_LAYERLEVEL" val="1_1_1"/>
  <p:tag name="KSO_WM_DIAGRAM_GROUP_CODE" val="m1-1"/>
  <p:tag name="KSO_WM_UNIT_ID" val="custom20184675_73*m_h_i*1_4_1"/>
  <p:tag name="KSO_WM_UNIT_FILL_FORE_SCHEMECOLOR_INDEX" val="9"/>
  <p:tag name="KSO_WM_UNIT_FILL_TYPE" val="1"/>
  <p:tag name="KSO_WM_UNIT_TEXT_FILL_FORE_SCHEMECOLOR_INDEX" val="14"/>
  <p:tag name="KSO_WM_UNIT_TEXT_FILL_TYPE" val="1"/>
  <p:tag name="KSO_WM_UNIT_USESOURCEFORMAT_APPLY" val="1"/>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i"/>
  <p:tag name="KSO_WM_UNIT_INDEX" val="1_19"/>
  <p:tag name="KSO_WM_UNIT_ID" val="diagram20187844_3*m_i*1_19"/>
  <p:tag name="KSO_WM_UNIT_LAYERLEVEL" val="1_1"/>
  <p:tag name="KSO_WM_BEAUTIFY_FLAG" val="#wm#"/>
  <p:tag name="KSO_WM_UNIT_HIGHLIGHT" val="0"/>
  <p:tag name="KSO_WM_UNIT_COMPATIBLE" val="0"/>
  <p:tag name="KSO_WM_DIAGRAM_GROUP_CODE" val="m1-1"/>
  <p:tag name="KSO_WM_UNIT_DIAGRAM_ISNUMVISUAL" val="0"/>
  <p:tag name="KSO_WM_UNIT_DIAGRAM_ISREFERUNIT" val="0"/>
  <p:tag name="KSO_WM_UNIT_TEXT_FILL_FORE_SCHEMECOLOR_INDEX" val="13"/>
  <p:tag name="KSO_WM_UNIT_TEXT_FILL_TYPE" val="1"/>
  <p:tag name="KSO_WM_UNIT_USESOURCEFORMAT_APPLY" val="1"/>
</p:tagLst>
</file>

<file path=ppt/tags/tag11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m_h_i"/>
  <p:tag name="KSO_WM_UNIT_INDEX" val="1_3_1"/>
  <p:tag name="KSO_WM_UNIT_LAYERLEVEL" val="1_1_1"/>
  <p:tag name="KSO_WM_DIAGRAM_GROUP_CODE" val="m1-1"/>
  <p:tag name="KSO_WM_UNIT_ID" val="custom20184675_73*m_h_i*1_3_1"/>
  <p:tag name="KSO_WM_UNIT_FILL_FORE_SCHEMECOLOR_INDEX" val="5"/>
  <p:tag name="KSO_WM_UNIT_FILL_TYPE" val="1"/>
  <p:tag name="KSO_WM_UNIT_TEXT_FILL_FORE_SCHEMECOLOR_INDEX" val="14"/>
  <p:tag name="KSO_WM_UNIT_TEXT_FILL_TYPE" val="1"/>
  <p:tag name="KSO_WM_UNIT_USESOURCEFORMAT_APPLY" val="1"/>
</p:tagLst>
</file>

<file path=ppt/tags/tag11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m_h_i"/>
  <p:tag name="KSO_WM_UNIT_INDEX" val="1_2_1"/>
  <p:tag name="KSO_WM_UNIT_LAYERLEVEL" val="1_1_1"/>
  <p:tag name="KSO_WM_DIAGRAM_GROUP_CODE" val="m1-1"/>
  <p:tag name="KSO_WM_UNIT_ID" val="custom20184675_73*m_h_i*1_2_1"/>
  <p:tag name="KSO_WM_UNIT_FILL_FORE_SCHEMECOLOR_INDEX" val="9"/>
  <p:tag name="KSO_WM_UNIT_FILL_TYPE" val="1"/>
  <p:tag name="KSO_WM_UNIT_TEXT_FILL_FORE_SCHEMECOLOR_INDEX" val="14"/>
  <p:tag name="KSO_WM_UNIT_TEXT_FILL_TYPE" val="1"/>
  <p:tag name="KSO_WM_UNIT_USESOURCEFORMAT_APPLY" val="1"/>
</p:tagLst>
</file>

<file path=ppt/tags/tag11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m_h_i"/>
  <p:tag name="KSO_WM_UNIT_INDEX" val="1_1_1"/>
  <p:tag name="KSO_WM_UNIT_LAYERLEVEL" val="1_1_1"/>
  <p:tag name="KSO_WM_DIAGRAM_GROUP_CODE" val="m1-1"/>
  <p:tag name="KSO_WM_UNIT_ID" val="custom20184675_73*m_h_i*1_1_1"/>
  <p:tag name="KSO_WM_UNIT_FILL_FORE_SCHEMECOLOR_INDEX" val="5"/>
  <p:tag name="KSO_WM_UNIT_FILL_TYPE" val="1"/>
  <p:tag name="KSO_WM_UNIT_TEXT_FILL_FORE_SCHEMECOLOR_INDEX" val="14"/>
  <p:tag name="KSO_WM_UNIT_TEXT_FILL_TYPE" val="1"/>
  <p:tag name="KSO_WM_UNIT_USESOURCEFORMAT_APPLY" val="1"/>
</p:tagLst>
</file>

<file path=ppt/tags/tag11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m_h_i"/>
  <p:tag name="KSO_WM_UNIT_INDEX" val="1_1_2"/>
  <p:tag name="KSO_WM_UNIT_LAYERLEVEL" val="1_1_1"/>
  <p:tag name="KSO_WM_DIAGRAM_GROUP_CODE" val="m1-1"/>
  <p:tag name="KSO_WM_UNIT_ID" val="custom20184675_73*m_h_i*1_1_2"/>
  <p:tag name="KSO_WM_UNIT_FILL_FORE_SCHEMECOLOR_INDEX" val="14"/>
  <p:tag name="KSO_WM_UNIT_FILL_TYPE" val="1"/>
  <p:tag name="KSO_WM_UNIT_TEXT_FILL_FORE_SCHEMECOLOR_INDEX" val="14"/>
  <p:tag name="KSO_WM_UNIT_TEXT_FILL_TYPE" val="1"/>
  <p:tag name="KSO_WM_UNIT_USESOURCEFORMAT_APPLY" val="1"/>
</p:tagLst>
</file>

<file path=ppt/tags/tag11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m_h_i"/>
  <p:tag name="KSO_WM_UNIT_INDEX" val="1_2_2"/>
  <p:tag name="KSO_WM_UNIT_LAYERLEVEL" val="1_1_1"/>
  <p:tag name="KSO_WM_DIAGRAM_GROUP_CODE" val="m1-1"/>
  <p:tag name="KSO_WM_UNIT_ID" val="custom20184675_73*m_h_i*1_2_2"/>
  <p:tag name="KSO_WM_UNIT_FILL_FORE_SCHEMECOLOR_INDEX" val="14"/>
  <p:tag name="KSO_WM_UNIT_FILL_TYPE" val="1"/>
  <p:tag name="KSO_WM_UNIT_TEXT_FILL_FORE_SCHEMECOLOR_INDEX" val="14"/>
  <p:tag name="KSO_WM_UNIT_TEXT_FILL_TYPE" val="1"/>
  <p:tag name="KSO_WM_UNIT_USESOURCEFORMAT_APPLY" val="1"/>
</p:tagLst>
</file>

<file path=ppt/tags/tag11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m_h_i"/>
  <p:tag name="KSO_WM_UNIT_INDEX" val="1_3_2"/>
  <p:tag name="KSO_WM_UNIT_LAYERLEVEL" val="1_1_1"/>
  <p:tag name="KSO_WM_DIAGRAM_GROUP_CODE" val="m1-1"/>
  <p:tag name="KSO_WM_UNIT_ID" val="custom20184675_73*m_h_i*1_3_2"/>
  <p:tag name="KSO_WM_UNIT_FILL_FORE_SCHEMECOLOR_INDEX" val="14"/>
  <p:tag name="KSO_WM_UNIT_FILL_TYPE" val="1"/>
  <p:tag name="KSO_WM_UNIT_TEXT_FILL_FORE_SCHEMECOLOR_INDEX" val="14"/>
  <p:tag name="KSO_WM_UNIT_TEXT_FILL_TYPE" val="1"/>
  <p:tag name="KSO_WM_UNIT_USESOURCEFORMAT_APPLY" val="1"/>
</p:tagLst>
</file>

<file path=ppt/tags/tag11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m_h_i"/>
  <p:tag name="KSO_WM_UNIT_INDEX" val="1_5_2"/>
  <p:tag name="KSO_WM_UNIT_LAYERLEVEL" val="1_1_1"/>
  <p:tag name="KSO_WM_DIAGRAM_GROUP_CODE" val="m1-1"/>
  <p:tag name="KSO_WM_UNIT_ID" val="custom20184675_73*m_h_i*1_5_2"/>
  <p:tag name="KSO_WM_UNIT_FILL_FORE_SCHEMECOLOR_INDEX" val="14"/>
  <p:tag name="KSO_WM_UNIT_FILL_TYPE" val="1"/>
  <p:tag name="KSO_WM_UNIT_TEXT_FILL_FORE_SCHEMECOLOR_INDEX" val="14"/>
  <p:tag name="KSO_WM_UNIT_TEXT_FILL_TYPE" val="1"/>
  <p:tag name="KSO_WM_UNIT_USESOURCEFORMAT_APPLY" val="1"/>
</p:tagLst>
</file>

<file path=ppt/tags/tag11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m_h_i"/>
  <p:tag name="KSO_WM_UNIT_INDEX" val="1_7_1"/>
  <p:tag name="KSO_WM_UNIT_LAYERLEVEL" val="1_1_1"/>
  <p:tag name="KSO_WM_DIAGRAM_GROUP_CODE" val="m1-1"/>
  <p:tag name="KSO_WM_UNIT_ID" val="custom20184675_73*m_h_i*1_7_1"/>
  <p:tag name="KSO_WM_UNIT_FILL_FORE_SCHEMECOLOR_INDEX" val="14"/>
  <p:tag name="KSO_WM_UNIT_FILL_TYPE" val="1"/>
  <p:tag name="KSO_WM_UNIT_TEXT_FILL_FORE_SCHEMECOLOR_INDEX" val="14"/>
  <p:tag name="KSO_WM_UNIT_TEXT_FILL_TYPE" val="1"/>
  <p:tag name="KSO_WM_UNIT_USESOURCEFORMAT_APPLY" val="1"/>
</p:tagLst>
</file>

<file path=ppt/tags/tag11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m_h_i"/>
  <p:tag name="KSO_WM_UNIT_INDEX" val="1_6_1"/>
  <p:tag name="KSO_WM_UNIT_LAYERLEVEL" val="1_1_1"/>
  <p:tag name="KSO_WM_DIAGRAM_GROUP_CODE" val="m1-1"/>
  <p:tag name="KSO_WM_UNIT_ID" val="custom20184675_73*m_h_i*1_6_1"/>
  <p:tag name="KSO_WM_UNIT_FILL_FORE_SCHEMECOLOR_INDEX" val="14"/>
  <p:tag name="KSO_WM_UNIT_FILL_TYPE" val="1"/>
  <p:tag name="KSO_WM_UNIT_TEXT_FILL_FORE_SCHEMECOLOR_INDEX" val="14"/>
  <p:tag name="KSO_WM_UNIT_TEXT_FILL_TYPE" val="1"/>
  <p:tag name="KSO_WM_UNIT_USESOURCEFORMAT_APPLY" val="1"/>
</p:tagLst>
</file>

<file path=ppt/tags/tag11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m_h_f"/>
  <p:tag name="KSO_WM_UNIT_INDEX" val="1_1_1"/>
  <p:tag name="KSO_WM_UNIT_LAYERLEVEL" val="1_1_1"/>
  <p:tag name="KSO_WM_UNIT_VALUE" val="14"/>
  <p:tag name="KSO_WM_UNIT_HIGHLIGHT" val="0"/>
  <p:tag name="KSO_WM_UNIT_COMPATIBLE" val="0"/>
  <p:tag name="KSO_WM_UNIT_CLEAR" val="0"/>
  <p:tag name="KSO_WM_UNIT_PRESET_TEXT_INDEX" val="4"/>
  <p:tag name="KSO_WM_UNIT_PRESET_TEXT_LEN" val="26"/>
  <p:tag name="KSO_WM_DIAGRAM_GROUP_CODE" val="m1-1"/>
  <p:tag name="KSO_WM_UNIT_ID" val="custom20184675_73*m_h_f*1_1_1"/>
  <p:tag name="KSO_WM_UNIT_TEXT_FILL_FORE_SCHEMECOLOR_INDEX" val="13"/>
  <p:tag name="KSO_WM_UNIT_TEXT_FILL_TYPE" val="1"/>
  <p:tag name="KSO_WM_UNIT_USESOURCEFORMAT_APPLY" val="1"/>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i"/>
  <p:tag name="KSO_WM_UNIT_INDEX" val="1_17"/>
  <p:tag name="KSO_WM_UNIT_ID" val="diagram20187844_3*m_i*1_17"/>
  <p:tag name="KSO_WM_UNIT_LAYERLEVEL" val="1_1"/>
  <p:tag name="KSO_WM_BEAUTIFY_FLAG" val="#wm#"/>
  <p:tag name="KSO_WM_UNIT_HIGHLIGHT" val="0"/>
  <p:tag name="KSO_WM_UNIT_COMPATIBLE" val="0"/>
  <p:tag name="KSO_WM_DIAGRAM_GROUP_CODE" val="m1-1"/>
  <p:tag name="KSO_WM_UNIT_DIAGRAM_ISNUMVISUAL" val="0"/>
  <p:tag name="KSO_WM_UNIT_DIAGRAM_ISREFERUNIT" val="0"/>
  <p:tag name="KSO_WM_UNIT_TEXT_FILL_FORE_SCHEMECOLOR_INDEX" val="13"/>
  <p:tag name="KSO_WM_UNIT_TEXT_FILL_TYPE" val="1"/>
  <p:tag name="KSO_WM_UNIT_USESOURCEFORMAT_APPLY" val="1"/>
</p:tagLst>
</file>

<file path=ppt/tags/tag12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m_h_f"/>
  <p:tag name="KSO_WM_UNIT_INDEX" val="1_2_1"/>
  <p:tag name="KSO_WM_UNIT_LAYERLEVEL" val="1_1_1"/>
  <p:tag name="KSO_WM_UNIT_VALUE" val="14"/>
  <p:tag name="KSO_WM_UNIT_HIGHLIGHT" val="0"/>
  <p:tag name="KSO_WM_UNIT_COMPATIBLE" val="0"/>
  <p:tag name="KSO_WM_UNIT_CLEAR" val="0"/>
  <p:tag name="KSO_WM_UNIT_PRESET_TEXT_INDEX" val="4"/>
  <p:tag name="KSO_WM_UNIT_PRESET_TEXT_LEN" val="26"/>
  <p:tag name="KSO_WM_DIAGRAM_GROUP_CODE" val="m1-1"/>
  <p:tag name="KSO_WM_UNIT_ID" val="custom20184675_73*m_h_f*1_2_1"/>
  <p:tag name="KSO_WM_UNIT_TEXT_FILL_FORE_SCHEMECOLOR_INDEX" val="13"/>
  <p:tag name="KSO_WM_UNIT_TEXT_FILL_TYPE" val="1"/>
  <p:tag name="KSO_WM_UNIT_USESOURCEFORMAT_APPLY" val="1"/>
</p:tagLst>
</file>

<file path=ppt/tags/tag12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m_h_f"/>
  <p:tag name="KSO_WM_UNIT_INDEX" val="1_3_1"/>
  <p:tag name="KSO_WM_UNIT_LAYERLEVEL" val="1_1_1"/>
  <p:tag name="KSO_WM_UNIT_VALUE" val="14"/>
  <p:tag name="KSO_WM_UNIT_HIGHLIGHT" val="0"/>
  <p:tag name="KSO_WM_UNIT_COMPATIBLE" val="0"/>
  <p:tag name="KSO_WM_UNIT_CLEAR" val="0"/>
  <p:tag name="KSO_WM_UNIT_PRESET_TEXT_INDEX" val="4"/>
  <p:tag name="KSO_WM_UNIT_PRESET_TEXT_LEN" val="26"/>
  <p:tag name="KSO_WM_DIAGRAM_GROUP_CODE" val="m1-1"/>
  <p:tag name="KSO_WM_UNIT_ID" val="custom20184675_73*m_h_f*1_3_1"/>
  <p:tag name="KSO_WM_UNIT_TEXT_FILL_FORE_SCHEMECOLOR_INDEX" val="13"/>
  <p:tag name="KSO_WM_UNIT_TEXT_FILL_TYPE" val="1"/>
  <p:tag name="KSO_WM_UNIT_USESOURCEFORMAT_APPLY" val="1"/>
</p:tagLst>
</file>

<file path=ppt/tags/tag12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m_h_f"/>
  <p:tag name="KSO_WM_UNIT_INDEX" val="1_5_1"/>
  <p:tag name="KSO_WM_UNIT_LAYERLEVEL" val="1_1_1"/>
  <p:tag name="KSO_WM_UNIT_VALUE" val="14"/>
  <p:tag name="KSO_WM_UNIT_HIGHLIGHT" val="0"/>
  <p:tag name="KSO_WM_UNIT_COMPATIBLE" val="0"/>
  <p:tag name="KSO_WM_UNIT_CLEAR" val="0"/>
  <p:tag name="KSO_WM_UNIT_PRESET_TEXT_INDEX" val="4"/>
  <p:tag name="KSO_WM_UNIT_PRESET_TEXT_LEN" val="26"/>
  <p:tag name="KSO_WM_DIAGRAM_GROUP_CODE" val="m1-1"/>
  <p:tag name="KSO_WM_UNIT_ID" val="custom20184675_73*m_h_f*1_5_1"/>
  <p:tag name="KSO_WM_UNIT_TEXT_FILL_FORE_SCHEMECOLOR_INDEX" val="13"/>
  <p:tag name="KSO_WM_UNIT_TEXT_FILL_TYPE" val="1"/>
  <p:tag name="KSO_WM_UNIT_USESOURCEFORMAT_APPLY" val="1"/>
</p:tagLst>
</file>

<file path=ppt/tags/tag12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m_h_f"/>
  <p:tag name="KSO_WM_UNIT_INDEX" val="1_7_1"/>
  <p:tag name="KSO_WM_UNIT_LAYERLEVEL" val="1_1_1"/>
  <p:tag name="KSO_WM_UNIT_VALUE" val="14"/>
  <p:tag name="KSO_WM_UNIT_HIGHLIGHT" val="0"/>
  <p:tag name="KSO_WM_UNIT_COMPATIBLE" val="0"/>
  <p:tag name="KSO_WM_UNIT_CLEAR" val="0"/>
  <p:tag name="KSO_WM_UNIT_PRESET_TEXT_INDEX" val="4"/>
  <p:tag name="KSO_WM_UNIT_PRESET_TEXT_LEN" val="26"/>
  <p:tag name="KSO_WM_DIAGRAM_GROUP_CODE" val="m1-1"/>
  <p:tag name="KSO_WM_UNIT_ID" val="custom20184675_73*m_h_f*1_7_1"/>
  <p:tag name="KSO_WM_UNIT_TEXT_FILL_FORE_SCHEMECOLOR_INDEX" val="13"/>
  <p:tag name="KSO_WM_UNIT_TEXT_FILL_TYPE" val="1"/>
  <p:tag name="KSO_WM_UNIT_USESOURCEFORMAT_APPLY" val="1"/>
</p:tagLst>
</file>

<file path=ppt/tags/tag12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m_h_f"/>
  <p:tag name="KSO_WM_UNIT_INDEX" val="1_4_1"/>
  <p:tag name="KSO_WM_UNIT_LAYERLEVEL" val="1_1_1"/>
  <p:tag name="KSO_WM_UNIT_VALUE" val="14"/>
  <p:tag name="KSO_WM_UNIT_HIGHLIGHT" val="0"/>
  <p:tag name="KSO_WM_UNIT_COMPATIBLE" val="0"/>
  <p:tag name="KSO_WM_UNIT_CLEAR" val="0"/>
  <p:tag name="KSO_WM_UNIT_PRESET_TEXT_INDEX" val="4"/>
  <p:tag name="KSO_WM_UNIT_PRESET_TEXT_LEN" val="26"/>
  <p:tag name="KSO_WM_DIAGRAM_GROUP_CODE" val="m1-1"/>
  <p:tag name="KSO_WM_UNIT_ID" val="custom20184675_73*m_h_f*1_4_1"/>
  <p:tag name="KSO_WM_UNIT_TEXT_FILL_FORE_SCHEMECOLOR_INDEX" val="13"/>
  <p:tag name="KSO_WM_UNIT_TEXT_FILL_TYPE" val="1"/>
  <p:tag name="KSO_WM_UNIT_USESOURCEFORMAT_APPLY" val="1"/>
</p:tagLst>
</file>

<file path=ppt/tags/tag12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m_h_f"/>
  <p:tag name="KSO_WM_UNIT_INDEX" val="1_6_1"/>
  <p:tag name="KSO_WM_UNIT_LAYERLEVEL" val="1_1_1"/>
  <p:tag name="KSO_WM_UNIT_VALUE" val="14"/>
  <p:tag name="KSO_WM_UNIT_HIGHLIGHT" val="0"/>
  <p:tag name="KSO_WM_UNIT_COMPATIBLE" val="0"/>
  <p:tag name="KSO_WM_UNIT_CLEAR" val="0"/>
  <p:tag name="KSO_WM_UNIT_PRESET_TEXT_INDEX" val="4"/>
  <p:tag name="KSO_WM_UNIT_PRESET_TEXT_LEN" val="26"/>
  <p:tag name="KSO_WM_DIAGRAM_GROUP_CODE" val="m1-1"/>
  <p:tag name="KSO_WM_UNIT_ID" val="custom20184675_73*m_h_f*1_6_1"/>
  <p:tag name="KSO_WM_UNIT_TEXT_FILL_FORE_SCHEMECOLOR_INDEX" val="13"/>
  <p:tag name="KSO_WM_UNIT_TEXT_FILL_TYPE" val="1"/>
  <p:tag name="KSO_WM_UNIT_USESOURCEFORMAT_APPLY" val="1"/>
</p:tagLst>
</file>

<file path=ppt/tags/tag12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m_h_i"/>
  <p:tag name="KSO_WM_UNIT_INDEX" val="1_8_2"/>
  <p:tag name="KSO_WM_UNIT_LAYERLEVEL" val="1_1_1"/>
  <p:tag name="KSO_WM_DIAGRAM_GROUP_CODE" val="m1-1"/>
  <p:tag name="KSO_WM_UNIT_ID" val="custom20184675_73*m_h_i*1_8_2"/>
  <p:tag name="KSO_WM_UNIT_FILL_FORE_SCHEMECOLOR_INDEX" val="14"/>
  <p:tag name="KSO_WM_UNIT_FILL_TYPE" val="1"/>
  <p:tag name="KSO_WM_UNIT_TEXT_FILL_FORE_SCHEMECOLOR_INDEX" val="13"/>
  <p:tag name="KSO_WM_UNIT_TEXT_FILL_TYPE" val="1"/>
  <p:tag name="KSO_WM_UNIT_USESOURCEFORMAT_APPLY" val="1"/>
</p:tagLst>
</file>

<file path=ppt/tags/tag12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m_h_f"/>
  <p:tag name="KSO_WM_UNIT_INDEX" val="1_8_1"/>
  <p:tag name="KSO_WM_UNIT_LAYERLEVEL" val="1_1_1"/>
  <p:tag name="KSO_WM_UNIT_VALUE" val="14"/>
  <p:tag name="KSO_WM_UNIT_HIGHLIGHT" val="0"/>
  <p:tag name="KSO_WM_UNIT_COMPATIBLE" val="0"/>
  <p:tag name="KSO_WM_UNIT_CLEAR" val="0"/>
  <p:tag name="KSO_WM_UNIT_PRESET_TEXT_INDEX" val="4"/>
  <p:tag name="KSO_WM_UNIT_PRESET_TEXT_LEN" val="26"/>
  <p:tag name="KSO_WM_DIAGRAM_GROUP_CODE" val="m1-1"/>
  <p:tag name="KSO_WM_UNIT_ID" val="custom20184675_73*m_h_f*1_8_1"/>
  <p:tag name="KSO_WM_UNIT_TEXT_FILL_FORE_SCHEMECOLOR_INDEX" val="13"/>
  <p:tag name="KSO_WM_UNIT_TEXT_FILL_TYPE" val="1"/>
  <p:tag name="KSO_WM_UNIT_USESOURCEFORMAT_APPLY" val="1"/>
</p:tagLst>
</file>

<file path=ppt/tags/tag128.xml><?xml version="1.0" encoding="utf-8"?>
<p:tagLst xmlns:a="http://schemas.openxmlformats.org/drawingml/2006/main" xmlns:r="http://schemas.openxmlformats.org/officeDocument/2006/relationships" xmlns:p="http://schemas.openxmlformats.org/presentationml/2006/main">
  <p:tag name="KSO_WM_DIAGRAM_GROUP_CODE" val="m2_1"/>
  <p:tag name="KSO_WM_TAG_VERSION" val="1.0"/>
  <p:tag name="KSO_WM_BEAUTIFY_FLAG" val="#wm#"/>
  <p:tag name="KSO_WM_UNIT_TYPE" val="i"/>
  <p:tag name="KSO_WM_UNIT_ID" val="custom20184675_73*i*32"/>
  <p:tag name="KSO_WM_TEMPLATE_CATEGORY" val="custom"/>
  <p:tag name="KSO_WM_TEMPLATE_INDEX" val="20184675"/>
  <p:tag name="KSO_WM_UNIT_INDEX" val="32"/>
  <p:tag name="KSO_WM_UNIT_FILL_FORE_SCHEMECOLOR_INDEX" val="14"/>
  <p:tag name="KSO_WM_UNIT_FILL_TYPE" val="1"/>
  <p:tag name="KSO_WM_UNIT_USESOURCEFORMAT_APPLY" val="1"/>
</p:tagLst>
</file>

<file path=ppt/tags/tag12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m_h_i"/>
  <p:tag name="KSO_WM_UNIT_INDEX" val="1_4_2"/>
  <p:tag name="KSO_WM_UNIT_LAYERLEVEL" val="1_1_1"/>
  <p:tag name="KSO_WM_DIAGRAM_GROUP_CODE" val="m1-1"/>
  <p:tag name="KSO_WM_UNIT_ID" val="custom20184675_73*m_h_i*1_4_2"/>
  <p:tag name="KSO_WM_UNIT_FILL_FORE_SCHEMECOLOR_INDEX" val="14"/>
  <p:tag name="KSO_WM_UNIT_FILL_TYPE" val="1"/>
  <p:tag name="KSO_WM_UNIT_TEXT_FILL_FORE_SCHEMECOLOR_INDEX" val="14"/>
  <p:tag name="KSO_WM_UNIT_TEXT_FILL_TYPE" val="1"/>
  <p:tag name="KSO_WM_UNIT_USESOURCEFORMAT_APPLY" val="1"/>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i"/>
  <p:tag name="KSO_WM_UNIT_INDEX" val="1_16"/>
  <p:tag name="KSO_WM_UNIT_ID" val="diagram20187844_3*m_i*1_16"/>
  <p:tag name="KSO_WM_UNIT_LAYERLEVEL" val="1_1"/>
  <p:tag name="KSO_WM_BEAUTIFY_FLAG" val="#wm#"/>
  <p:tag name="KSO_WM_UNIT_HIGHLIGHT" val="0"/>
  <p:tag name="KSO_WM_UNIT_COMPATIBLE" val="0"/>
  <p:tag name="KSO_WM_DIAGRAM_GROUP_CODE" val="m1-1"/>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1"/>
</p:tagLst>
</file>

<file path=ppt/tags/tag13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m_h_i"/>
  <p:tag name="KSO_WM_UNIT_INDEX" val="1_4_3"/>
  <p:tag name="KSO_WM_UNIT_LAYERLEVEL" val="1_1_1"/>
  <p:tag name="KSO_WM_DIAGRAM_GROUP_CODE" val="m1-1"/>
  <p:tag name="KSO_WM_UNIT_ID" val="custom20184675_73*m_h_i*1_4_3"/>
  <p:tag name="KSO_WM_UNIT_FILL_FORE_SCHEMECOLOR_INDEX" val="14"/>
  <p:tag name="KSO_WM_UNIT_FILL_TYPE" val="1"/>
  <p:tag name="KSO_WM_UNIT_TEXT_FILL_FORE_SCHEMECOLOR_INDEX" val="14"/>
  <p:tag name="KSO_WM_UNIT_TEXT_FILL_TYPE" val="1"/>
  <p:tag name="KSO_WM_UNIT_USESOURCEFORMAT_APPLY" val="1"/>
</p:tagLst>
</file>

<file path=ppt/tags/tag13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m_h_i"/>
  <p:tag name="KSO_WM_UNIT_INDEX" val="1_4_4"/>
  <p:tag name="KSO_WM_UNIT_LAYERLEVEL" val="1_1_1"/>
  <p:tag name="KSO_WM_DIAGRAM_GROUP_CODE" val="m1-1"/>
  <p:tag name="KSO_WM_UNIT_ID" val="custom20184675_73*m_h_i*1_4_4"/>
  <p:tag name="KSO_WM_UNIT_FILL_FORE_SCHEMECOLOR_INDEX" val="14"/>
  <p:tag name="KSO_WM_UNIT_FILL_TYPE" val="1"/>
  <p:tag name="KSO_WM_UNIT_TEXT_FILL_FORE_SCHEMECOLOR_INDEX" val="14"/>
  <p:tag name="KSO_WM_UNIT_TEXT_FILL_TYPE" val="1"/>
  <p:tag name="KSO_WM_UNIT_USESOURCEFORMAT_APPLY" val="1"/>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i"/>
  <p:tag name="KSO_WM_UNIT_INDEX" val="1_15"/>
  <p:tag name="KSO_WM_UNIT_ID" val="diagram20187844_3*m_i*1_15"/>
  <p:tag name="KSO_WM_UNIT_LAYERLEVEL" val="1_1"/>
  <p:tag name="KSO_WM_BEAUTIFY_FLAG" val="#wm#"/>
  <p:tag name="KSO_WM_UNIT_HIGHLIGHT" val="0"/>
  <p:tag name="KSO_WM_UNIT_COMPATIBLE" val="0"/>
  <p:tag name="KSO_WM_DIAGRAM_GROUP_CODE" val="m1-1"/>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1"/>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i"/>
  <p:tag name="KSO_WM_UNIT_INDEX" val="1_14"/>
  <p:tag name="KSO_WM_UNIT_ID" val="diagram20187844_3*m_i*1_14"/>
  <p:tag name="KSO_WM_UNIT_LAYERLEVEL" val="1_1"/>
  <p:tag name="KSO_WM_BEAUTIFY_FLAG" val="#wm#"/>
  <p:tag name="KSO_WM_UNIT_HIGHLIGHT" val="0"/>
  <p:tag name="KSO_WM_UNIT_COMPATIBLE" val="0"/>
  <p:tag name="KSO_WM_DIAGRAM_GROUP_CODE" val="m1-1"/>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1"/>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i"/>
  <p:tag name="KSO_WM_UNIT_INDEX" val="1_13"/>
  <p:tag name="KSO_WM_UNIT_ID" val="diagram20187844_3*m_i*1_13"/>
  <p:tag name="KSO_WM_UNIT_LAYERLEVEL" val="1_1"/>
  <p:tag name="KSO_WM_BEAUTIFY_FLAG" val="#wm#"/>
  <p:tag name="KSO_WM_UNIT_HIGHLIGHT" val="0"/>
  <p:tag name="KSO_WM_UNIT_COMPATIBLE" val="0"/>
  <p:tag name="KSO_WM_DIAGRAM_GROUP_CODE" val="m1-1"/>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1"/>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i"/>
  <p:tag name="KSO_WM_UNIT_INDEX" val="1_12"/>
  <p:tag name="KSO_WM_UNIT_ID" val="diagram20187844_3*m_i*1_12"/>
  <p:tag name="KSO_WM_UNIT_LAYERLEVEL" val="1_1"/>
  <p:tag name="KSO_WM_BEAUTIFY_FLAG" val="#wm#"/>
  <p:tag name="KSO_WM_UNIT_HIGHLIGHT" val="0"/>
  <p:tag name="KSO_WM_UNIT_COMPATIBLE" val="0"/>
  <p:tag name="KSO_WM_DIAGRAM_GROUP_CODE" val="m1-1"/>
  <p:tag name="KSO_WM_UNIT_DIAGRAM_ISNUMVISUAL" val="0"/>
  <p:tag name="KSO_WM_UNIT_DIAGRAM_ISREFERUNIT" val="0"/>
  <p:tag name="KSO_WM_UNIT_TEXT_FILL_FORE_SCHEMECOLOR_INDEX" val="13"/>
  <p:tag name="KSO_WM_UNIT_TEXT_FILL_TYPE" val="1"/>
  <p:tag name="KSO_WM_UNIT_USESOURCEFORMAT_APPLY" val="1"/>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i"/>
  <p:tag name="KSO_WM_UNIT_INDEX" val="1_11"/>
  <p:tag name="KSO_WM_UNIT_ID" val="diagram20187844_3*m_i*1_11"/>
  <p:tag name="KSO_WM_UNIT_LAYERLEVEL" val="1_1"/>
  <p:tag name="KSO_WM_BEAUTIFY_FLAG" val="#wm#"/>
  <p:tag name="KSO_WM_UNIT_HIGHLIGHT" val="0"/>
  <p:tag name="KSO_WM_UNIT_COMPATIBLE" val="0"/>
  <p:tag name="KSO_WM_DIAGRAM_GROUP_CODE" val="m1-1"/>
  <p:tag name="KSO_WM_UNIT_DIAGRAM_ISNUMVISUAL" val="0"/>
  <p:tag name="KSO_WM_UNIT_DIAGRAM_ISREFERUNIT" val="0"/>
  <p:tag name="KSO_WM_UNIT_TEXT_FILL_FORE_SCHEMECOLOR_INDEX" val="13"/>
  <p:tag name="KSO_WM_UNIT_TEXT_FILL_TYPE" val="1"/>
  <p:tag name="KSO_WM_UNIT_USESOURCEFORMAT_APPLY" val="1"/>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i"/>
  <p:tag name="KSO_WM_UNIT_INDEX" val="1_10"/>
  <p:tag name="KSO_WM_UNIT_ID" val="diagram20187844_3*m_i*1_10"/>
  <p:tag name="KSO_WM_UNIT_LAYERLEVEL" val="1_1"/>
  <p:tag name="KSO_WM_BEAUTIFY_FLAG" val="#wm#"/>
  <p:tag name="KSO_WM_UNIT_HIGHLIGHT" val="0"/>
  <p:tag name="KSO_WM_UNIT_COMPATIBLE" val="0"/>
  <p:tag name="KSO_WM_DIAGRAM_GROUP_CODE" val="m1-1"/>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i"/>
  <p:tag name="KSO_WM_UNIT_INDEX" val="1_7"/>
  <p:tag name="KSO_WM_UNIT_ID" val="diagram20187844_3*m_i*1_7"/>
  <p:tag name="KSO_WM_UNIT_LAYERLEVEL" val="1_1"/>
  <p:tag name="KSO_WM_BEAUTIFY_FLAG" val="#wm#"/>
  <p:tag name="KSO_WM_UNIT_HIGHLIGHT" val="0"/>
  <p:tag name="KSO_WM_UNIT_COMPATIBLE" val="0"/>
  <p:tag name="KSO_WM_DIAGRAM_GROUP_CODE" val="m1-1"/>
  <p:tag name="KSO_WM_UNIT_DIAGRAM_ISNUMVISUAL" val="0"/>
  <p:tag name="KSO_WM_UNIT_DIAGRAM_ISREFERUNIT" val="0"/>
  <p:tag name="KSO_WM_UNIT_LINE_FORE_SCHEMECOLOR_INDEX" val="13"/>
  <p:tag name="KSO_WM_UNIT_LINE_FILL_TYPE" val="2"/>
  <p:tag name="KSO_WM_UNIT_TEXT_FILL_FORE_SCHEMECOLOR_INDEX" val="13"/>
  <p:tag name="KSO_WM_UNIT_TEXT_FILL_TYPE" val="1"/>
  <p:tag name="KSO_WM_UNIT_USESOURCEFORMAT_APPLY" val="1"/>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i"/>
  <p:tag name="KSO_WM_UNIT_INDEX" val="1_9"/>
  <p:tag name="KSO_WM_UNIT_ID" val="diagram20187844_3*m_i*1_9"/>
  <p:tag name="KSO_WM_UNIT_LAYERLEVEL" val="1_1"/>
  <p:tag name="KSO_WM_BEAUTIFY_FLAG" val="#wm#"/>
  <p:tag name="KSO_WM_UNIT_HIGHLIGHT" val="0"/>
  <p:tag name="KSO_WM_UNIT_COMPATIBLE" val="0"/>
  <p:tag name="KSO_WM_DIAGRAM_GROUP_CODE" val="m1-1"/>
  <p:tag name="KSO_WM_UNIT_DIAGRAM_ISNUMVISUAL" val="0"/>
  <p:tag name="KSO_WM_UNIT_DIAGRAM_ISREFERUNIT" val="0"/>
  <p:tag name="KSO_WM_UNIT_TEXT_FILL_FORE_SCHEMECOLOR_INDEX" val="13"/>
  <p:tag name="KSO_WM_UNIT_TEXT_FILL_TYPE" val="1"/>
  <p:tag name="KSO_WM_UNIT_USESOURCEFORMAT_APPLY" val="1"/>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i"/>
  <p:tag name="KSO_WM_UNIT_INDEX" val="1_8"/>
  <p:tag name="KSO_WM_UNIT_ID" val="diagram20187844_3*m_i*1_8"/>
  <p:tag name="KSO_WM_UNIT_LAYERLEVEL" val="1_1"/>
  <p:tag name="KSO_WM_BEAUTIFY_FLAG" val="#wm#"/>
  <p:tag name="KSO_WM_UNIT_HIGHLIGHT" val="0"/>
  <p:tag name="KSO_WM_UNIT_COMPATIBLE" val="0"/>
  <p:tag name="KSO_WM_DIAGRAM_GROUP_CODE" val="m1-1"/>
  <p:tag name="KSO_WM_UNIT_DIAGRAM_ISNUMVISUAL" val="0"/>
  <p:tag name="KSO_WM_UNIT_DIAGRAM_ISREFERUNIT" val="0"/>
  <p:tag name="KSO_WM_UNIT_TEXT_FILL_FORE_SCHEMECOLOR_INDEX" val="13"/>
  <p:tag name="KSO_WM_UNIT_TEXT_FILL_TYPE" val="1"/>
  <p:tag name="KSO_WM_UNIT_USESOURCEFORMAT_APPLY" val="1"/>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i"/>
  <p:tag name="KSO_WM_UNIT_INDEX" val="1_6"/>
  <p:tag name="KSO_WM_UNIT_ID" val="diagram20187844_3*m_i*1_6"/>
  <p:tag name="KSO_WM_UNIT_LAYERLEVEL" val="1_1"/>
  <p:tag name="KSO_WM_BEAUTIFY_FLAG" val="#wm#"/>
  <p:tag name="KSO_WM_UNIT_HIGHLIGHT" val="0"/>
  <p:tag name="KSO_WM_UNIT_COMPATIBLE" val="0"/>
  <p:tag name="KSO_WM_DIAGRAM_GROUP_CODE" val="m1-1"/>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i"/>
  <p:tag name="KSO_WM_UNIT_INDEX" val="1_5"/>
  <p:tag name="KSO_WM_UNIT_ID" val="diagram20187844_3*m_i*1_5"/>
  <p:tag name="KSO_WM_UNIT_LAYERLEVEL" val="1_1"/>
  <p:tag name="KSO_WM_BEAUTIFY_FLAG" val="#wm#"/>
  <p:tag name="KSO_WM_UNIT_HIGHLIGHT" val="0"/>
  <p:tag name="KSO_WM_UNIT_COMPATIBLE" val="0"/>
  <p:tag name="KSO_WM_DIAGRAM_GROUP_CODE" val="m1-1"/>
  <p:tag name="KSO_WM_UNIT_DIAGRAM_ISNUMVISUAL" val="0"/>
  <p:tag name="KSO_WM_UNIT_DIAGRAM_ISREFERUNIT" val="0"/>
  <p:tag name="KSO_WM_UNIT_TEXT_FILL_FORE_SCHEMECOLOR_INDEX" val="13"/>
  <p:tag name="KSO_WM_UNIT_TEXT_FILL_TYPE" val="1"/>
  <p:tag name="KSO_WM_UNIT_USESOURCEFORMAT_APPLY" val="1"/>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i"/>
  <p:tag name="KSO_WM_UNIT_INDEX" val="1_4"/>
  <p:tag name="KSO_WM_UNIT_ID" val="diagram20187844_3*m_i*1_4"/>
  <p:tag name="KSO_WM_UNIT_LAYERLEVEL" val="1_1"/>
  <p:tag name="KSO_WM_BEAUTIFY_FLAG" val="#wm#"/>
  <p:tag name="KSO_WM_UNIT_HIGHLIGHT" val="0"/>
  <p:tag name="KSO_WM_UNIT_COMPATIBLE" val="0"/>
  <p:tag name="KSO_WM_DIAGRAM_GROUP_CODE" val="m1-1"/>
  <p:tag name="KSO_WM_UNIT_DIAGRAM_ISNUMVISUAL" val="0"/>
  <p:tag name="KSO_WM_UNIT_DIAGRAM_ISREFERUNIT" val="0"/>
  <p:tag name="KSO_WM_UNIT_TEXT_FILL_FORE_SCHEMECOLOR_INDEX" val="13"/>
  <p:tag name="KSO_WM_UNIT_TEXT_FILL_TYPE" val="1"/>
  <p:tag name="KSO_WM_UNIT_USESOURCEFORMAT_APPLY" val="1"/>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i"/>
  <p:tag name="KSO_WM_UNIT_INDEX" val="1_3"/>
  <p:tag name="KSO_WM_UNIT_ID" val="diagram20187844_3*m_i*1_3"/>
  <p:tag name="KSO_WM_UNIT_LAYERLEVEL" val="1_1"/>
  <p:tag name="KSO_WM_BEAUTIFY_FLAG" val="#wm#"/>
  <p:tag name="KSO_WM_UNIT_HIGHLIGHT" val="0"/>
  <p:tag name="KSO_WM_UNIT_COMPATIBLE" val="0"/>
  <p:tag name="KSO_WM_DIAGRAM_GROUP_CODE" val="m1-1"/>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i"/>
  <p:tag name="KSO_WM_UNIT_INDEX" val="1_2"/>
  <p:tag name="KSO_WM_UNIT_ID" val="diagram20187844_3*m_i*1_2"/>
  <p:tag name="KSO_WM_UNIT_LAYERLEVEL" val="1_1"/>
  <p:tag name="KSO_WM_BEAUTIFY_FLAG" val="#wm#"/>
  <p:tag name="KSO_WM_UNIT_HIGHLIGHT" val="0"/>
  <p:tag name="KSO_WM_UNIT_COMPATIBLE" val="0"/>
  <p:tag name="KSO_WM_DIAGRAM_GROUP_CODE" val="m1-1"/>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1"/>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i"/>
  <p:tag name="KSO_WM_UNIT_INDEX" val="1_1"/>
  <p:tag name="KSO_WM_UNIT_ID" val="diagram20187844_3*m_i*1_1"/>
  <p:tag name="KSO_WM_UNIT_LAYERLEVEL" val="1_1"/>
  <p:tag name="KSO_WM_BEAUTIFY_FLAG" val="#wm#"/>
  <p:tag name="KSO_WM_UNIT_HIGHLIGHT" val="0"/>
  <p:tag name="KSO_WM_UNIT_COMPATIBLE" val="0"/>
  <p:tag name="KSO_WM_DIAGRAM_GROUP_CODE" val="m1-1"/>
  <p:tag name="KSO_WM_UNIT_DIAGRAM_ISNUMVISUAL" val="0"/>
  <p:tag name="KSO_WM_UNIT_DIAGRAM_ISREFERUNIT" val="0"/>
  <p:tag name="KSO_WM_UNIT_FILL_FORE_SCHEMECOLOR_INDEX" val="14"/>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h_i"/>
  <p:tag name="KSO_WM_UNIT_INDEX" val="1_1_3"/>
  <p:tag name="KSO_WM_UNIT_ID" val="diagram20187844_3*m_h_i*1_1_3"/>
  <p:tag name="KSO_WM_UNIT_LAYERLEVEL" val="1_1_1"/>
  <p:tag name="KSO_WM_BEAUTIFY_FLAG" val="#wm#"/>
  <p:tag name="KSO_WM_UNIT_HIGHLIGHT" val="0"/>
  <p:tag name="KSO_WM_UNIT_COMPATIBLE" val="0"/>
  <p:tag name="KSO_WM_DIAGRAM_GROUP_CODE" val="m1-1"/>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USESOURCEFORMAT_APPLY" val="1"/>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h_i"/>
  <p:tag name="KSO_WM_UNIT_INDEX" val="1_1_2"/>
  <p:tag name="KSO_WM_UNIT_ID" val="diagram20187844_3*m_h_i*1_1_2"/>
  <p:tag name="KSO_WM_UNIT_LAYERLEVEL" val="1_1_1"/>
  <p:tag name="KSO_WM_BEAUTIFY_FLAG" val="#wm#"/>
  <p:tag name="KSO_WM_UNIT_HIGHLIGHT" val="0"/>
  <p:tag name="KSO_WM_UNIT_COMPATIBLE" val="0"/>
  <p:tag name="KSO_WM_DIAGRAM_GROUP_CODE" val="m1-1"/>
  <p:tag name="KSO_WM_UNIT_DIAGRAM_ISNUMVISUAL" val="0"/>
  <p:tag name="KSO_WM_UNIT_DIAGRAM_ISREFERUNIT" val="0"/>
  <p:tag name="KSO_WM_UNIT_FILL_FORE_SCHEMECOLOR_INDEX" val="5"/>
  <p:tag name="KSO_WM_UNIT_FILL_TYPE" val="1"/>
  <p:tag name="KSO_WM_UNIT_TEXT_FILL_FORE_SCHEMECOLOR_INDEX" val="14"/>
  <p:tag name="KSO_WM_UNIT_TEXT_FILL_TYPE" val="1"/>
  <p:tag name="KSO_WM_UNIT_USESOURCEFORMAT_APPLY" val="1"/>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i"/>
  <p:tag name="KSO_WM_UNIT_INDEX" val="1_18"/>
  <p:tag name="KSO_WM_UNIT_ID" val="diagram20187844_3*m_i*1_18"/>
  <p:tag name="KSO_WM_UNIT_LAYERLEVEL" val="1_1"/>
  <p:tag name="KSO_WM_BEAUTIFY_FLAG" val="#wm#"/>
  <p:tag name="KSO_WM_UNIT_HIGHLIGHT" val="0"/>
  <p:tag name="KSO_WM_UNIT_COMPATIBLE" val="0"/>
  <p:tag name="KSO_WM_DIAGRAM_GROUP_CODE" val="m1-1"/>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TYPE" val="m_h_i"/>
  <p:tag name="KSO_WM_UNIT_INDEX" val="1_1_1"/>
  <p:tag name="KSO_WM_UNIT_ID" val="diagram20187844_3*m_h_i*1_1_1"/>
  <p:tag name="KSO_WM_TEMPLATE_CATEGORY" val="diagram"/>
  <p:tag name="KSO_WM_TEMPLATE_INDEX" val="20187844"/>
  <p:tag name="KSO_WM_UNIT_LAYERLEVEL" val="1_1_1"/>
  <p:tag name="KSO_WM_TAG_VERSION" val="1.0"/>
  <p:tag name="KSO_WM_BEAUTIFY_FLAG" val="#wm#"/>
  <p:tag name="KSO_WM_UNIT_DIAGRAM_ISNUMVISUAL" val="0"/>
  <p:tag name="KSO_WM_UNIT_DIAGRAM_ISREFERUNIT" val="0"/>
  <p:tag name="KSO_WM_UNIT_TEXT_FILL_FORE_SCHEMECOLOR_INDEX" val="14"/>
  <p:tag name="KSO_WM_UNIT_TEXT_FILL_TYPE" val="1"/>
  <p:tag name="KSO_WM_UNIT_USESOURCEFORMAT_APPLY" val="1"/>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h_i"/>
  <p:tag name="KSO_WM_UNIT_INDEX" val="1_2_3"/>
  <p:tag name="KSO_WM_UNIT_ID" val="diagram20187844_3*m_h_i*1_2_3"/>
  <p:tag name="KSO_WM_UNIT_LAYERLEVEL" val="1_1_1"/>
  <p:tag name="KSO_WM_BEAUTIFY_FLAG" val="#wm#"/>
  <p:tag name="KSO_WM_UNIT_HIGHLIGHT" val="0"/>
  <p:tag name="KSO_WM_UNIT_COMPATIBLE" val="0"/>
  <p:tag name="KSO_WM_DIAGRAM_GROUP_CODE" val="m1-1"/>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 name="KSO_WM_UNIT_USESOURCEFORMAT_APPLY" val="1"/>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h_i"/>
  <p:tag name="KSO_WM_UNIT_INDEX" val="1_2_2"/>
  <p:tag name="KSO_WM_UNIT_ID" val="diagram20187844_3*m_h_i*1_2_2"/>
  <p:tag name="KSO_WM_UNIT_LAYERLEVEL" val="1_1_1"/>
  <p:tag name="KSO_WM_BEAUTIFY_FLAG" val="#wm#"/>
  <p:tag name="KSO_WM_UNIT_HIGHLIGHT" val="0"/>
  <p:tag name="KSO_WM_UNIT_COMPATIBLE" val="0"/>
  <p:tag name="KSO_WM_DIAGRAM_GROUP_CODE" val="m1-1"/>
  <p:tag name="KSO_WM_UNIT_DIAGRAM_ISNUMVISUAL" val="0"/>
  <p:tag name="KSO_WM_UNIT_DIAGRAM_ISREFERUNIT" val="0"/>
  <p:tag name="KSO_WM_UNIT_FILL_FORE_SCHEMECOLOR_INDEX" val="6"/>
  <p:tag name="KSO_WM_UNIT_FILL_TYPE" val="1"/>
  <p:tag name="KSO_WM_UNIT_TEXT_FILL_FORE_SCHEMECOLOR_INDEX" val="14"/>
  <p:tag name="KSO_WM_UNIT_TEXT_FILL_TYPE" val="1"/>
  <p:tag name="KSO_WM_UNIT_USESOURCEFORMAT_APPLY" val="1"/>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TYPE" val="m_h_i"/>
  <p:tag name="KSO_WM_UNIT_INDEX" val="1_2_1"/>
  <p:tag name="KSO_WM_UNIT_ID" val="diagram20187844_3*m_h_i*1_2_1"/>
  <p:tag name="KSO_WM_TEMPLATE_CATEGORY" val="diagram"/>
  <p:tag name="KSO_WM_TEMPLATE_INDEX" val="20187844"/>
  <p:tag name="KSO_WM_UNIT_LAYERLEVEL" val="1_1_1"/>
  <p:tag name="KSO_WM_TAG_VERSION" val="1.0"/>
  <p:tag name="KSO_WM_BEAUTIFY_FLAG" val="#wm#"/>
  <p:tag name="KSO_WM_UNIT_DIAGRAM_ISNUMVISUAL" val="0"/>
  <p:tag name="KSO_WM_UNIT_DIAGRAM_ISREFERUNIT" val="0"/>
  <p:tag name="KSO_WM_UNIT_TEXT_FILL_FORE_SCHEMECOLOR_INDEX" val="14"/>
  <p:tag name="KSO_WM_UNIT_TEXT_FILL_TYPE" val="1"/>
  <p:tag name="KSO_WM_UNIT_USESOURCEFORMAT_APPLY" val="1"/>
</p:tagLst>
</file>

<file path=ppt/tags/tag3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h_i"/>
  <p:tag name="KSO_WM_UNIT_INDEX" val="1_3_3"/>
  <p:tag name="KSO_WM_UNIT_ID" val="diagram20187844_3*m_h_i*1_3_3"/>
  <p:tag name="KSO_WM_UNIT_LAYERLEVEL" val="1_1_1"/>
  <p:tag name="KSO_WM_BEAUTIFY_FLAG" val="#wm#"/>
  <p:tag name="KSO_WM_UNIT_HIGHLIGHT" val="0"/>
  <p:tag name="KSO_WM_UNIT_COMPATIBLE" val="0"/>
  <p:tag name="KSO_WM_DIAGRAM_GROUP_CODE" val="m1-1"/>
  <p:tag name="KSO_WM_UNIT_DIAGRAM_ISNUMVISUAL" val="0"/>
  <p:tag name="KSO_WM_UNIT_DIAGRAM_ISREFERUNIT" val="0"/>
  <p:tag name="KSO_WM_UNIT_FILL_FORE_SCHEMECOLOR_INDEX" val="7"/>
  <p:tag name="KSO_WM_UNIT_FILL_TYPE" val="1"/>
  <p:tag name="KSO_WM_UNIT_TEXT_FILL_FORE_SCHEMECOLOR_INDEX" val="2"/>
  <p:tag name="KSO_WM_UNIT_TEXT_FILL_TYPE" val="1"/>
  <p:tag name="KSO_WM_UNIT_USESOURCEFORMAT_APPLY" val="1"/>
</p:tagLst>
</file>

<file path=ppt/tags/tag3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h_i"/>
  <p:tag name="KSO_WM_UNIT_INDEX" val="1_3_2"/>
  <p:tag name="KSO_WM_UNIT_ID" val="diagram20187844_3*m_h_i*1_3_2"/>
  <p:tag name="KSO_WM_UNIT_LAYERLEVEL" val="1_1_1"/>
  <p:tag name="KSO_WM_BEAUTIFY_FLAG" val="#wm#"/>
  <p:tag name="KSO_WM_UNIT_HIGHLIGHT" val="0"/>
  <p:tag name="KSO_WM_UNIT_COMPATIBLE" val="0"/>
  <p:tag name="KSO_WM_DIAGRAM_GROUP_CODE" val="m1-1"/>
  <p:tag name="KSO_WM_UNIT_DIAGRAM_ISNUMVISUAL" val="0"/>
  <p:tag name="KSO_WM_UNIT_DIAGRAM_ISREFERUNIT" val="0"/>
  <p:tag name="KSO_WM_UNIT_FILL_FORE_SCHEMECOLOR_INDEX" val="7"/>
  <p:tag name="KSO_WM_UNIT_FILL_TYPE" val="1"/>
  <p:tag name="KSO_WM_UNIT_TEXT_FILL_FORE_SCHEMECOLOR_INDEX" val="14"/>
  <p:tag name="KSO_WM_UNIT_TEXT_FILL_TYPE" val="1"/>
  <p:tag name="KSO_WM_UNIT_USESOURCEFORMAT_APPLY" val="1"/>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TYPE" val="m_h_i"/>
  <p:tag name="KSO_WM_UNIT_INDEX" val="1_3_1"/>
  <p:tag name="KSO_WM_UNIT_ID" val="diagram20187844_3*m_h_i*1_3_1"/>
  <p:tag name="KSO_WM_TEMPLATE_CATEGORY" val="diagram"/>
  <p:tag name="KSO_WM_TEMPLATE_INDEX" val="20187844"/>
  <p:tag name="KSO_WM_UNIT_LAYERLEVEL" val="1_1_1"/>
  <p:tag name="KSO_WM_TAG_VERSION" val="1.0"/>
  <p:tag name="KSO_WM_BEAUTIFY_FLAG" val="#wm#"/>
  <p:tag name="KSO_WM_UNIT_DIAGRAM_ISNUMVISUAL" val="0"/>
  <p:tag name="KSO_WM_UNIT_DIAGRAM_ISREFERUNIT" val="0"/>
  <p:tag name="KSO_WM_UNIT_TEXT_FILL_FORE_SCHEMECOLOR_INDEX" val="14"/>
  <p:tag name="KSO_WM_UNIT_TEXT_FILL_TYPE" val="1"/>
  <p:tag name="KSO_WM_UNIT_USESOURCEFORMAT_APPLY" val="1"/>
</p:tagLst>
</file>

<file path=ppt/tags/tag3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h_i"/>
  <p:tag name="KSO_WM_UNIT_INDEX" val="1_4_3"/>
  <p:tag name="KSO_WM_UNIT_ID" val="diagram20187844_3*m_h_i*1_4_3"/>
  <p:tag name="KSO_WM_UNIT_LAYERLEVEL" val="1_1_1"/>
  <p:tag name="KSO_WM_BEAUTIFY_FLAG" val="#wm#"/>
  <p:tag name="KSO_WM_UNIT_HIGHLIGHT" val="0"/>
  <p:tag name="KSO_WM_UNIT_COMPATIBLE" val="0"/>
  <p:tag name="KSO_WM_DIAGRAM_GROUP_CODE" val="m1-1"/>
  <p:tag name="KSO_WM_UNIT_DIAGRAM_ISNUMVISUAL" val="0"/>
  <p:tag name="KSO_WM_UNIT_DIAGRAM_ISREFERUNIT" val="0"/>
  <p:tag name="KSO_WM_UNIT_FILL_FORE_SCHEMECOLOR_INDEX" val="8"/>
  <p:tag name="KSO_WM_UNIT_FILL_TYPE" val="1"/>
  <p:tag name="KSO_WM_UNIT_TEXT_FILL_FORE_SCHEMECOLOR_INDEX" val="2"/>
  <p:tag name="KSO_WM_UNIT_TEXT_FILL_TYPE" val="1"/>
  <p:tag name="KSO_WM_UNIT_USESOURCEFORMAT_APPLY" val="1"/>
</p:tagLst>
</file>

<file path=ppt/tags/tag3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h_i"/>
  <p:tag name="KSO_WM_UNIT_INDEX" val="1_4_2"/>
  <p:tag name="KSO_WM_UNIT_ID" val="diagram20187844_3*m_h_i*1_4_2"/>
  <p:tag name="KSO_WM_UNIT_LAYERLEVEL" val="1_1_1"/>
  <p:tag name="KSO_WM_BEAUTIFY_FLAG" val="#wm#"/>
  <p:tag name="KSO_WM_UNIT_HIGHLIGHT" val="0"/>
  <p:tag name="KSO_WM_UNIT_COMPATIBLE" val="0"/>
  <p:tag name="KSO_WM_DIAGRAM_GROUP_CODE" val="m1-1"/>
  <p:tag name="KSO_WM_UNIT_DIAGRAM_ISNUMVISUAL" val="0"/>
  <p:tag name="KSO_WM_UNIT_DIAGRAM_ISREFERUNIT" val="0"/>
  <p:tag name="KSO_WM_UNIT_FILL_FORE_SCHEMECOLOR_INDEX" val="8"/>
  <p:tag name="KSO_WM_UNIT_FILL_TYPE" val="1"/>
  <p:tag name="KSO_WM_UNIT_TEXT_FILL_FORE_SCHEMECOLOR_INDEX" val="14"/>
  <p:tag name="KSO_WM_UNIT_TEXT_FILL_TYPE" val="1"/>
  <p:tag name="KSO_WM_UNIT_USESOURCEFORMAT_APPLY" val="1"/>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TYPE" val="m_h_i"/>
  <p:tag name="KSO_WM_UNIT_INDEX" val="1_4_1"/>
  <p:tag name="KSO_WM_UNIT_ID" val="diagram20187844_3*m_h_i*1_4_1"/>
  <p:tag name="KSO_WM_TEMPLATE_CATEGORY" val="diagram"/>
  <p:tag name="KSO_WM_TEMPLATE_INDEX" val="20187844"/>
  <p:tag name="KSO_WM_UNIT_LAYERLEVEL" val="1_1_1"/>
  <p:tag name="KSO_WM_TAG_VERSION" val="1.0"/>
  <p:tag name="KSO_WM_BEAUTIFY_FLAG" val="#wm#"/>
  <p:tag name="KSO_WM_UNIT_DIAGRAM_ISNUMVISUAL" val="0"/>
  <p:tag name="KSO_WM_UNIT_DIAGRAM_ISREFERUNIT" val="0"/>
  <p:tag name="KSO_WM_UNIT_TEXT_FILL_FORE_SCHEMECOLOR_INDEX" val="14"/>
  <p:tag name="KSO_WM_UNIT_TEXT_FILL_TYPE" val="1"/>
  <p:tag name="KSO_WM_UNIT_USESOURCEFORMAT_APPLY" val="1"/>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i"/>
  <p:tag name="KSO_WM_UNIT_INDEX" val="1_26"/>
  <p:tag name="KSO_WM_UNIT_ID" val="diagram20187844_3*m_i*1_26"/>
  <p:tag name="KSO_WM_UNIT_LAYERLEVEL" val="1_1"/>
  <p:tag name="KSO_WM_BEAUTIFY_FLAG" val="#wm#"/>
  <p:tag name="KSO_WM_UNIT_HIGHLIGHT" val="0"/>
  <p:tag name="KSO_WM_UNIT_COMPATIBLE" val="0"/>
  <p:tag name="KSO_WM_DIAGRAM_GROUP_CODE" val="m1-1"/>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1"/>
</p:tagLst>
</file>

<file path=ppt/tags/tag40.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6"/>
  <p:tag name="KSO_WM_UNIT_HIGHLIGHT" val="0"/>
  <p:tag name="KSO_WM_UNIT_COMPATIBLE" val="0"/>
  <p:tag name="KSO_WM_DIAGRAM_GROUP_CODE" val="m1-1"/>
  <p:tag name="KSO_WM_UNIT_TYPE" val="m_h_a"/>
  <p:tag name="KSO_WM_UNIT_INDEX" val="1_1_1"/>
  <p:tag name="KSO_WM_UNIT_ID" val="diagram20187844_3*m_h_a*1_1_1"/>
  <p:tag name="KSO_WM_TEMPLATE_CATEGORY" val="diagram"/>
  <p:tag name="KSO_WM_TEMPLATE_INDEX" val="20187844"/>
  <p:tag name="KSO_WM_UNIT_LAYERLEVEL" val="1_1_1"/>
  <p:tag name="KSO_WM_TAG_VERSION" val="1.0"/>
  <p:tag name="KSO_WM_BEAUTIFY_FLAG" val="#wm#"/>
  <p:tag name="KSO_WM_UNIT_PRESET_TEXT" val="添加标题"/>
  <p:tag name="KSO_WM_UNIT_DIAGRAM_ISNUMVISUAL" val="0"/>
  <p:tag name="KSO_WM_UNIT_DIAGRAM_ISREFERUNIT" val="0"/>
  <p:tag name="KSO_WM_UNIT_NOCLEAR" val="0"/>
  <p:tag name="KSO_WM_UNIT_TEXT_FILL_FORE_SCHEMECOLOR_INDEX" val="13"/>
  <p:tag name="KSO_WM_UNIT_TEXT_FILL_TYPE" val="1"/>
  <p:tag name="KSO_WM_UNIT_USESOURCEFORMAT_APPLY" val="1"/>
</p:tagLst>
</file>

<file path=ppt/tags/tag41.xml><?xml version="1.0" encoding="utf-8"?>
<p:tagLst xmlns:a="http://schemas.openxmlformats.org/drawingml/2006/main" xmlns:r="http://schemas.openxmlformats.org/officeDocument/2006/relationships" xmlns:p="http://schemas.openxmlformats.org/presentationml/2006/main">
  <p:tag name="KSO_WM_UNIT_VALUE" val="36"/>
  <p:tag name="KSO_WM_UNIT_HIGHLIGHT" val="0"/>
  <p:tag name="KSO_WM_UNIT_COMPATIBLE" val="0"/>
  <p:tag name="KSO_WM_DIAGRAM_GROUP_CODE" val="m1-1"/>
  <p:tag name="KSO_WM_UNIT_TYPE" val="m_h_f"/>
  <p:tag name="KSO_WM_UNIT_INDEX" val="1_1_1"/>
  <p:tag name="KSO_WM_UNIT_ID" val="diagram20187844_3*m_h_f*1_1_1"/>
  <p:tag name="KSO_WM_TEMPLATE_CATEGORY" val="diagram"/>
  <p:tag name="KSO_WM_TEMPLATE_INDEX" val="20187844"/>
  <p:tag name="KSO_WM_UNIT_LAYERLEVEL" val="1_1_1"/>
  <p:tag name="KSO_WM_TAG_VERSION" val="1.0"/>
  <p:tag name="KSO_WM_BEAUTIFY_FLAG" val="#wm#"/>
  <p:tag name="KSO_WM_UNIT_PRESET_TEXT" val="单击此处添加文本"/>
  <p:tag name="KSO_WM_UNIT_DIAGRAM_ISNUMVISUAL" val="0"/>
  <p:tag name="KSO_WM_UNIT_DIAGRAM_ISREFERUNIT" val="0"/>
  <p:tag name="KSO_WM_UNIT_NOCLEAR" val="0"/>
  <p:tag name="KSO_WM_UNIT_TEXT_FILL_FORE_SCHEMECOLOR_INDEX" val="13"/>
  <p:tag name="KSO_WM_UNIT_TEXT_FILL_TYPE" val="1"/>
  <p:tag name="KSO_WM_UNIT_USESOURCEFORMAT_APPLY" val="1"/>
</p:tagLst>
</file>

<file path=ppt/tags/tag42.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6"/>
  <p:tag name="KSO_WM_UNIT_HIGHLIGHT" val="0"/>
  <p:tag name="KSO_WM_UNIT_COMPATIBLE" val="0"/>
  <p:tag name="KSO_WM_DIAGRAM_GROUP_CODE" val="m1-1"/>
  <p:tag name="KSO_WM_UNIT_TYPE" val="m_h_a"/>
  <p:tag name="KSO_WM_UNIT_INDEX" val="1_3_1"/>
  <p:tag name="KSO_WM_UNIT_ID" val="diagram20187844_3*m_h_a*1_3_1"/>
  <p:tag name="KSO_WM_TEMPLATE_CATEGORY" val="diagram"/>
  <p:tag name="KSO_WM_TEMPLATE_INDEX" val="20187844"/>
  <p:tag name="KSO_WM_UNIT_LAYERLEVEL" val="1_1_1"/>
  <p:tag name="KSO_WM_TAG_VERSION" val="1.0"/>
  <p:tag name="KSO_WM_BEAUTIFY_FLAG" val="#wm#"/>
  <p:tag name="KSO_WM_UNIT_PRESET_TEXT" val="添加标题"/>
  <p:tag name="KSO_WM_UNIT_DIAGRAM_ISNUMVISUAL" val="0"/>
  <p:tag name="KSO_WM_UNIT_DIAGRAM_ISREFERUNIT" val="0"/>
  <p:tag name="KSO_WM_UNIT_NOCLEAR" val="0"/>
  <p:tag name="KSO_WM_UNIT_TEXT_FILL_FORE_SCHEMECOLOR_INDEX" val="13"/>
  <p:tag name="KSO_WM_UNIT_TEXT_FILL_TYPE" val="1"/>
  <p:tag name="KSO_WM_UNIT_USESOURCEFORMAT_APPLY" val="1"/>
</p:tagLst>
</file>

<file path=ppt/tags/tag43.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6"/>
  <p:tag name="KSO_WM_UNIT_HIGHLIGHT" val="0"/>
  <p:tag name="KSO_WM_UNIT_COMPATIBLE" val="0"/>
  <p:tag name="KSO_WM_DIAGRAM_GROUP_CODE" val="m1-1"/>
  <p:tag name="KSO_WM_UNIT_TYPE" val="m_h_a"/>
  <p:tag name="KSO_WM_UNIT_INDEX" val="1_2_1"/>
  <p:tag name="KSO_WM_UNIT_ID" val="diagram20187844_3*m_h_a*1_2_1"/>
  <p:tag name="KSO_WM_TEMPLATE_CATEGORY" val="diagram"/>
  <p:tag name="KSO_WM_TEMPLATE_INDEX" val="20187844"/>
  <p:tag name="KSO_WM_UNIT_LAYERLEVEL" val="1_1_1"/>
  <p:tag name="KSO_WM_TAG_VERSION" val="1.0"/>
  <p:tag name="KSO_WM_BEAUTIFY_FLAG" val="#wm#"/>
  <p:tag name="KSO_WM_UNIT_PRESET_TEXT" val="添加标题"/>
  <p:tag name="KSO_WM_UNIT_DIAGRAM_ISNUMVISUAL" val="0"/>
  <p:tag name="KSO_WM_UNIT_DIAGRAM_ISREFERUNIT" val="0"/>
  <p:tag name="KSO_WM_UNIT_NOCLEAR" val="0"/>
  <p:tag name="KSO_WM_UNIT_TEXT_FILL_FORE_SCHEMECOLOR_INDEX" val="13"/>
  <p:tag name="KSO_WM_UNIT_TEXT_FILL_TYPE" val="1"/>
  <p:tag name="KSO_WM_UNIT_USESOURCEFORMAT_APPLY" val="1"/>
</p:tagLst>
</file>

<file path=ppt/tags/tag44.xml><?xml version="1.0" encoding="utf-8"?>
<p:tagLst xmlns:a="http://schemas.openxmlformats.org/drawingml/2006/main" xmlns:r="http://schemas.openxmlformats.org/officeDocument/2006/relationships" xmlns:p="http://schemas.openxmlformats.org/presentationml/2006/main">
  <p:tag name="KSO_WM_UNIT_VALUE" val="36"/>
  <p:tag name="KSO_WM_UNIT_HIGHLIGHT" val="0"/>
  <p:tag name="KSO_WM_UNIT_COMPATIBLE" val="0"/>
  <p:tag name="KSO_WM_DIAGRAM_GROUP_CODE" val="m1-1"/>
  <p:tag name="KSO_WM_UNIT_TYPE" val="m_h_f"/>
  <p:tag name="KSO_WM_UNIT_INDEX" val="1_2_1"/>
  <p:tag name="KSO_WM_UNIT_ID" val="diagram20187844_3*m_h_f*1_2_1"/>
  <p:tag name="KSO_WM_TEMPLATE_CATEGORY" val="diagram"/>
  <p:tag name="KSO_WM_TEMPLATE_INDEX" val="20187844"/>
  <p:tag name="KSO_WM_UNIT_LAYERLEVEL" val="1_1_1"/>
  <p:tag name="KSO_WM_TAG_VERSION" val="1.0"/>
  <p:tag name="KSO_WM_BEAUTIFY_FLAG" val="#wm#"/>
  <p:tag name="KSO_WM_UNIT_PRESET_TEXT" val="单击此处添加文本"/>
  <p:tag name="KSO_WM_UNIT_DIAGRAM_ISNUMVISUAL" val="0"/>
  <p:tag name="KSO_WM_UNIT_DIAGRAM_ISREFERUNIT" val="0"/>
  <p:tag name="KSO_WM_UNIT_NOCLEAR" val="0"/>
  <p:tag name="KSO_WM_UNIT_TEXT_FILL_FORE_SCHEMECOLOR_INDEX" val="13"/>
  <p:tag name="KSO_WM_UNIT_TEXT_FILL_TYPE" val="1"/>
  <p:tag name="KSO_WM_UNIT_USESOURCEFORMAT_APPLY" val="1"/>
</p:tagLst>
</file>

<file path=ppt/tags/tag45.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6"/>
  <p:tag name="KSO_WM_UNIT_HIGHLIGHT" val="0"/>
  <p:tag name="KSO_WM_UNIT_COMPATIBLE" val="0"/>
  <p:tag name="KSO_WM_DIAGRAM_GROUP_CODE" val="m1-1"/>
  <p:tag name="KSO_WM_UNIT_TYPE" val="m_h_a"/>
  <p:tag name="KSO_WM_UNIT_INDEX" val="1_4_1"/>
  <p:tag name="KSO_WM_UNIT_ID" val="diagram20187844_3*m_h_a*1_4_1"/>
  <p:tag name="KSO_WM_TEMPLATE_CATEGORY" val="diagram"/>
  <p:tag name="KSO_WM_TEMPLATE_INDEX" val="20187844"/>
  <p:tag name="KSO_WM_UNIT_LAYERLEVEL" val="1_1_1"/>
  <p:tag name="KSO_WM_TAG_VERSION" val="1.0"/>
  <p:tag name="KSO_WM_BEAUTIFY_FLAG" val="#wm#"/>
  <p:tag name="KSO_WM_UNIT_PRESET_TEXT" val="添加标题"/>
  <p:tag name="KSO_WM_UNIT_DIAGRAM_ISNUMVISUAL" val="0"/>
  <p:tag name="KSO_WM_UNIT_DIAGRAM_ISREFERUNIT" val="0"/>
  <p:tag name="KSO_WM_UNIT_NOCLEAR" val="0"/>
  <p:tag name="KSO_WM_UNIT_TEXT_FILL_FORE_SCHEMECOLOR_INDEX" val="13"/>
  <p:tag name="KSO_WM_UNIT_TEXT_FILL_TYPE" val="1"/>
  <p:tag name="KSO_WM_UNIT_USESOURCEFORMAT_APPLY" val="1"/>
</p:tagLst>
</file>

<file path=ppt/tags/tag46.xml><?xml version="1.0" encoding="utf-8"?>
<p:tagLst xmlns:a="http://schemas.openxmlformats.org/drawingml/2006/main" xmlns:r="http://schemas.openxmlformats.org/officeDocument/2006/relationships" xmlns:p="http://schemas.openxmlformats.org/presentationml/2006/main">
  <p:tag name="KSO_WM_UNIT_VALUE" val="36"/>
  <p:tag name="KSO_WM_UNIT_HIGHLIGHT" val="0"/>
  <p:tag name="KSO_WM_UNIT_COMPATIBLE" val="0"/>
  <p:tag name="KSO_WM_DIAGRAM_GROUP_CODE" val="m1-1"/>
  <p:tag name="KSO_WM_UNIT_TYPE" val="m_h_f"/>
  <p:tag name="KSO_WM_UNIT_INDEX" val="1_4_1"/>
  <p:tag name="KSO_WM_UNIT_ID" val="diagram20187844_3*m_h_f*1_4_1"/>
  <p:tag name="KSO_WM_TEMPLATE_CATEGORY" val="diagram"/>
  <p:tag name="KSO_WM_TEMPLATE_INDEX" val="20187844"/>
  <p:tag name="KSO_WM_UNIT_LAYERLEVEL" val="1_1_1"/>
  <p:tag name="KSO_WM_TAG_VERSION" val="1.0"/>
  <p:tag name="KSO_WM_BEAUTIFY_FLAG" val="#wm#"/>
  <p:tag name="KSO_WM_UNIT_PRESET_TEXT" val="单击此处添加文本"/>
  <p:tag name="KSO_WM_UNIT_DIAGRAM_ISNUMVISUAL" val="0"/>
  <p:tag name="KSO_WM_UNIT_DIAGRAM_ISREFERUNIT" val="0"/>
  <p:tag name="KSO_WM_UNIT_NOCLEAR" val="0"/>
  <p:tag name="KSO_WM_UNIT_TEXT_FILL_FORE_SCHEMECOLOR_INDEX" val="13"/>
  <p:tag name="KSO_WM_UNIT_TEXT_FILL_TYPE" val="1"/>
  <p:tag name="KSO_WM_UNIT_USESOURCEFORMAT_APPLY" val="1"/>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198897_1*l_h_i*1_1_2"/>
  <p:tag name="KSO_WM_TEMPLATE_CATEGORY" val="diagram"/>
  <p:tag name="KSO_WM_TEMPLATE_INDEX" val="20198897"/>
  <p:tag name="KSO_WM_UNIT_LAYERLEVEL" val="1_1_1"/>
  <p:tag name="KSO_WM_TAG_VERSION" val="1.0"/>
  <p:tag name="KSO_WM_BEAUTIFY_FLAG" val="#wm#"/>
  <p:tag name="KSO_WM_UNIT_DIAGRAM_MODELTYPE" val="stripeEnum"/>
  <p:tag name="KSO_WM_UNIT_SUBTYPE" val="b"/>
  <p:tag name="KSO_WM_UNIT_TYPE" val="l_h_i"/>
  <p:tag name="KSO_WM_UNIT_INDEX" val="1_1_2"/>
  <p:tag name="KSO_WM_UNIT_FILL_FORE_SCHEMECOLOR_INDEX" val="5"/>
  <p:tag name="KSO_WM_UNIT_FILL_TYPE" val="1"/>
  <p:tag name="KSO_WM_UNIT_USESOURCEFORMAT_APPLY" val="1"/>
</p:tagLst>
</file>

<file path=ppt/tags/tag48.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UNIT_SUBTYPE" val="b"/>
  <p:tag name="KSO_WM_UNIT_ID" val="diagram20198897_1*l_h_i*1_1_3"/>
  <p:tag name="KSO_WM_TEMPLATE_CATEGORY" val="diagram"/>
  <p:tag name="KSO_WM_TEMPLATE_INDEX" val="20198897"/>
  <p:tag name="KSO_WM_UNIT_LAYERLEVEL" val="1_1_1"/>
  <p:tag name="KSO_WM_TAG_VERSION" val="1.0"/>
  <p:tag name="KSO_WM_BEAUTIFY_FLAG" val="#wm#"/>
  <p:tag name="KSO_WM_DIAGRAM_GROUP_CODE" val="l1-1"/>
  <p:tag name="KSO_WM_UNIT_TYPE" val="l_h_i"/>
  <p:tag name="KSO_WM_UNIT_INDEX" val="1_1_3"/>
  <p:tag name="KSO_WM_UNIT_FILL_FORE_SCHEMECOLOR_INDEX" val="16"/>
  <p:tag name="KSO_WM_UNIT_FILL_TYPE" val="1"/>
  <p:tag name="KSO_WM_UNIT_USESOURCEFORMAT_APPLY" val="1"/>
</p:tagLst>
</file>

<file path=ppt/tags/tag49.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ISCONTENTSTITLE" val="0"/>
  <p:tag name="KSO_WM_UNIT_NOCLEAR" val="0"/>
  <p:tag name="KSO_WM_UNIT_HIGHLIGHT" val="0"/>
  <p:tag name="KSO_WM_UNIT_COMPATIBLE" val="0"/>
  <p:tag name="KSO_WM_UNIT_DIAGRAM_ISNUMVISUAL" val="0"/>
  <p:tag name="KSO_WM_UNIT_DIAGRAM_ISREFERUNIT" val="0"/>
  <p:tag name="KSO_WM_UNIT_ID" val="diagram20198897_1*l_h_a*1_1_1"/>
  <p:tag name="KSO_WM_TEMPLATE_CATEGORY" val="diagram"/>
  <p:tag name="KSO_WM_TEMPLATE_INDEX" val="20198897"/>
  <p:tag name="KSO_WM_UNIT_LAYERLEVEL" val="1_1_1"/>
  <p:tag name="KSO_WM_TAG_VERSION" val="1.0"/>
  <p:tag name="KSO_WM_BEAUTIFY_FLAG" val="#wm#"/>
  <p:tag name="KSO_WM_DIAGRAM_GROUP_CODE" val="l1-1"/>
  <p:tag name="KSO_WM_UNIT_TYPE" val="l_h_a"/>
  <p:tag name="KSO_WM_UNIT_INDEX" val="1_1_1"/>
  <p:tag name="KSO_WM_UNIT_PRESET_TEXT" val="第一季度"/>
  <p:tag name="KSO_WM_UNIT_VALUE" val="6"/>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i"/>
  <p:tag name="KSO_WM_UNIT_INDEX" val="1_25"/>
  <p:tag name="KSO_WM_UNIT_ID" val="diagram20187844_3*m_i*1_25"/>
  <p:tag name="KSO_WM_UNIT_LAYERLEVEL" val="1_1"/>
  <p:tag name="KSO_WM_BEAUTIFY_FLAG" val="#wm#"/>
  <p:tag name="KSO_WM_UNIT_HIGHLIGHT" val="0"/>
  <p:tag name="KSO_WM_UNIT_COMPATIBLE" val="0"/>
  <p:tag name="KSO_WM_DIAGRAM_GROUP_CODE" val="m1-1"/>
  <p:tag name="KSO_WM_UNIT_DIAGRAM_ISNUMVISUAL" val="0"/>
  <p:tag name="KSO_WM_UNIT_DIAGRAM_ISREFERUNIT" val="0"/>
  <p:tag name="KSO_WM_UNIT_FILL_FORE_SCHEMECOLOR_INDEX" val="9"/>
  <p:tag name="KSO_WM_UNIT_FILL_TYPE" val="1"/>
  <p:tag name="KSO_WM_UNIT_TEXT_FILL_FORE_SCHEMECOLOR_INDEX" val="13"/>
  <p:tag name="KSO_WM_UNIT_TEXT_FILL_TYPE" val="1"/>
  <p:tag name="KSO_WM_UNIT_USESOURCEFORMAT_APPLY" val="1"/>
</p:tagLst>
</file>

<file path=ppt/tags/tag50.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NOCLEAR" val="0"/>
  <p:tag name="KSO_WM_UNIT_HIGHLIGHT" val="0"/>
  <p:tag name="KSO_WM_UNIT_COMPATIBLE" val="0"/>
  <p:tag name="KSO_WM_UNIT_DIAGRAM_ISNUMVISUAL" val="0"/>
  <p:tag name="KSO_WM_UNIT_DIAGRAM_ISREFERUNIT" val="0"/>
  <p:tag name="KSO_WM_UNIT_ID" val="diagram20198897_1*l_h_f*1_1_1"/>
  <p:tag name="KSO_WM_TEMPLATE_CATEGORY" val="diagram"/>
  <p:tag name="KSO_WM_TEMPLATE_INDEX" val="20198897"/>
  <p:tag name="KSO_WM_UNIT_LAYERLEVEL" val="1_1_1"/>
  <p:tag name="KSO_WM_TAG_VERSION" val="1.0"/>
  <p:tag name="KSO_WM_BEAUTIFY_FLAG" val="#wm#"/>
  <p:tag name="KSO_WM_DIAGRAM_GROUP_CODE" val="l1-1"/>
  <p:tag name="KSO_WM_UNIT_TYPE" val="l_h_f"/>
  <p:tag name="KSO_WM_UNIT_INDEX" val="1_1_1"/>
  <p:tag name="KSO_WM_UNIT_PRESET_TEXT" val="点击此处添加正文文字是您思想的提炼。"/>
  <p:tag name="KSO_WM_UNIT_VALUE" val="43"/>
  <p:tag name="KSO_WM_UNIT_USESOURCEFORMAT_APPLY" val="1"/>
</p:tagLst>
</file>

<file path=ppt/tags/tag51.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ID" val="diagram20198897_1*l_h_i*1_1_1"/>
  <p:tag name="KSO_WM_TEMPLATE_CATEGORY" val="diagram"/>
  <p:tag name="KSO_WM_TEMPLATE_INDEX" val="20198897"/>
  <p:tag name="KSO_WM_UNIT_LAYERLEVEL" val="1_1_1"/>
  <p:tag name="KSO_WM_TAG_VERSION" val="1.0"/>
  <p:tag name="KSO_WM_BEAUTIFY_FLAG" val="#wm#"/>
  <p:tag name="KSO_WM_UNIT_TYPE" val="l_h_i"/>
  <p:tag name="KSO_WM_UNIT_INDEX" val="1_1_1"/>
  <p:tag name="KSO_WM_UNIT_TEXT_FILL_FORE_SCHEMECOLOR_INDEX" val="14"/>
  <p:tag name="KSO_WM_UNIT_TEXT_FILL_TYPE" val="1"/>
  <p:tag name="KSO_WM_UNIT_USESOURCEFORMAT_APPLY" val="1"/>
</p:tagLst>
</file>

<file path=ppt/tags/tag52.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ID" val="diagram20198897_1*l_h_i*1_1_5"/>
  <p:tag name="KSO_WM_TEMPLATE_CATEGORY" val="diagram"/>
  <p:tag name="KSO_WM_TEMPLATE_INDEX" val="20198897"/>
  <p:tag name="KSO_WM_UNIT_LAYERLEVEL" val="1_1_1"/>
  <p:tag name="KSO_WM_TAG_VERSION" val="1.0"/>
  <p:tag name="KSO_WM_BEAUTIFY_FLAG" val="#wm#"/>
  <p:tag name="KSO_WM_UNIT_TYPE" val="l_h_i"/>
  <p:tag name="KSO_WM_UNIT_INDEX" val="1_1_5"/>
  <p:tag name="KSO_WM_UNIT_FILL_FORE_SCHEMECOLOR_INDEX" val="5"/>
  <p:tag name="KSO_WM_UNIT_FILL_TYPE" val="1"/>
  <p:tag name="KSO_WM_UNIT_TEXT_FILL_FORE_SCHEMECOLOR_INDEX" val="2"/>
  <p:tag name="KSO_WM_UNIT_TEXT_FILL_TYPE" val="1"/>
  <p:tag name="KSO_WM_UNIT_USESOURCEFORMAT_APPLY" val="1"/>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198897_1*l_h_i*1_2_5"/>
  <p:tag name="KSO_WM_TEMPLATE_CATEGORY" val="diagram"/>
  <p:tag name="KSO_WM_TEMPLATE_INDEX" val="20198897"/>
  <p:tag name="KSO_WM_UNIT_LAYERLEVEL" val="1_1_1"/>
  <p:tag name="KSO_WM_TAG_VERSION" val="1.0"/>
  <p:tag name="KSO_WM_BEAUTIFY_FLAG" val="#wm#"/>
  <p:tag name="KSO_WM_UNIT_DIAGRAM_MODELTYPE" val="stripeEnum"/>
  <p:tag name="KSO_WM_UNIT_SUBTYPE" val="b"/>
  <p:tag name="KSO_WM_UNIT_TYPE" val="l_h_i"/>
  <p:tag name="KSO_WM_UNIT_INDEX" val="1_2_5"/>
  <p:tag name="KSO_WM_UNIT_FILL_FORE_SCHEMECOLOR_INDEX" val="5"/>
  <p:tag name="KSO_WM_UNIT_FILL_TYPE" val="1"/>
  <p:tag name="KSO_WM_UNIT_USESOURCEFORMAT_APPLY" val="1"/>
</p:tagLst>
</file>

<file path=ppt/tags/tag54.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UNIT_SUBTYPE" val="b"/>
  <p:tag name="KSO_WM_UNIT_ID" val="diagram20198897_1*l_h_i*1_2_4"/>
  <p:tag name="KSO_WM_TEMPLATE_CATEGORY" val="diagram"/>
  <p:tag name="KSO_WM_TEMPLATE_INDEX" val="20198897"/>
  <p:tag name="KSO_WM_UNIT_LAYERLEVEL" val="1_1_1"/>
  <p:tag name="KSO_WM_TAG_VERSION" val="1.0"/>
  <p:tag name="KSO_WM_BEAUTIFY_FLAG" val="#wm#"/>
  <p:tag name="KSO_WM_DIAGRAM_GROUP_CODE" val="l1-1"/>
  <p:tag name="KSO_WM_UNIT_TYPE" val="l_h_i"/>
  <p:tag name="KSO_WM_UNIT_INDEX" val="1_2_4"/>
  <p:tag name="KSO_WM_UNIT_FILL_FORE_SCHEMECOLOR_INDEX" val="16"/>
  <p:tag name="KSO_WM_UNIT_FILL_TYPE" val="1"/>
  <p:tag name="KSO_WM_UNIT_USESOURCEFORMAT_APPLY" val="1"/>
</p:tagLst>
</file>

<file path=ppt/tags/tag55.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UNIT_SUBTYPE" val="b"/>
  <p:tag name="KSO_WM_UNIT_ID" val="diagram20198897_1*l_h_i*1_3_4"/>
  <p:tag name="KSO_WM_TEMPLATE_CATEGORY" val="diagram"/>
  <p:tag name="KSO_WM_TEMPLATE_INDEX" val="20198897"/>
  <p:tag name="KSO_WM_UNIT_LAYERLEVEL" val="1_1_1"/>
  <p:tag name="KSO_WM_TAG_VERSION" val="1.0"/>
  <p:tag name="KSO_WM_BEAUTIFY_FLAG" val="#wm#"/>
  <p:tag name="KSO_WM_DIAGRAM_GROUP_CODE" val="l1-1"/>
  <p:tag name="KSO_WM_UNIT_TYPE" val="l_h_i"/>
  <p:tag name="KSO_WM_UNIT_INDEX" val="1_3_4"/>
  <p:tag name="KSO_WM_UNIT_FILL_FORE_SCHEMECOLOR_INDEX" val="16"/>
  <p:tag name="KSO_WM_UNIT_FILL_TYPE" val="1"/>
  <p:tag name="KSO_WM_UNIT_USESOURCEFORMAT_APPLY" val="1"/>
</p:tagLst>
</file>

<file path=ppt/tags/tag56.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ISCONTENTSTITLE" val="0"/>
  <p:tag name="KSO_WM_UNIT_NOCLEAR" val="0"/>
  <p:tag name="KSO_WM_UNIT_HIGHLIGHT" val="0"/>
  <p:tag name="KSO_WM_UNIT_COMPATIBLE" val="0"/>
  <p:tag name="KSO_WM_UNIT_DIAGRAM_ISNUMVISUAL" val="0"/>
  <p:tag name="KSO_WM_UNIT_DIAGRAM_ISREFERUNIT" val="0"/>
  <p:tag name="KSO_WM_UNIT_ID" val="diagram20198897_1*l_h_a*1_2_1"/>
  <p:tag name="KSO_WM_TEMPLATE_CATEGORY" val="diagram"/>
  <p:tag name="KSO_WM_TEMPLATE_INDEX" val="20198897"/>
  <p:tag name="KSO_WM_UNIT_LAYERLEVEL" val="1_1_1"/>
  <p:tag name="KSO_WM_TAG_VERSION" val="1.0"/>
  <p:tag name="KSO_WM_BEAUTIFY_FLAG" val="#wm#"/>
  <p:tag name="KSO_WM_DIAGRAM_GROUP_CODE" val="l1-1"/>
  <p:tag name="KSO_WM_UNIT_TYPE" val="l_h_a"/>
  <p:tag name="KSO_WM_UNIT_INDEX" val="1_2_1"/>
  <p:tag name="KSO_WM_UNIT_PRESET_TEXT" val="第二季度"/>
  <p:tag name="KSO_WM_UNIT_VALUE" val="6"/>
  <p:tag name="KSO_WM_UNIT_USESOURCEFORMAT_APPLY" val="1"/>
</p:tagLst>
</file>

<file path=ppt/tags/tag57.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NOCLEAR" val="0"/>
  <p:tag name="KSO_WM_UNIT_HIGHLIGHT" val="0"/>
  <p:tag name="KSO_WM_UNIT_COMPATIBLE" val="0"/>
  <p:tag name="KSO_WM_UNIT_DIAGRAM_ISNUMVISUAL" val="0"/>
  <p:tag name="KSO_WM_UNIT_DIAGRAM_ISREFERUNIT" val="0"/>
  <p:tag name="KSO_WM_UNIT_ID" val="diagram20198897_1*l_h_f*1_2_1"/>
  <p:tag name="KSO_WM_TEMPLATE_CATEGORY" val="diagram"/>
  <p:tag name="KSO_WM_TEMPLATE_INDEX" val="20198897"/>
  <p:tag name="KSO_WM_UNIT_LAYERLEVEL" val="1_1_1"/>
  <p:tag name="KSO_WM_TAG_VERSION" val="1.0"/>
  <p:tag name="KSO_WM_BEAUTIFY_FLAG" val="#wm#"/>
  <p:tag name="KSO_WM_DIAGRAM_GROUP_CODE" val="l1-1"/>
  <p:tag name="KSO_WM_UNIT_TYPE" val="l_h_f"/>
  <p:tag name="KSO_WM_UNIT_INDEX" val="1_2_1"/>
  <p:tag name="KSO_WM_UNIT_PRESET_TEXT" val="点击此处添加正文文字是您思想的提炼。"/>
  <p:tag name="KSO_WM_UNIT_VALUE" val="43"/>
  <p:tag name="KSO_WM_UNIT_USESOURCEFORMAT_APPLY" val="1"/>
</p:tagLst>
</file>

<file path=ppt/tags/tag58.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ID" val="diagram20198897_1*l_h_i*1_2_1"/>
  <p:tag name="KSO_WM_TEMPLATE_CATEGORY" val="diagram"/>
  <p:tag name="KSO_WM_TEMPLATE_INDEX" val="20198897"/>
  <p:tag name="KSO_WM_UNIT_LAYERLEVEL" val="1_1_1"/>
  <p:tag name="KSO_WM_TAG_VERSION" val="1.0"/>
  <p:tag name="KSO_WM_BEAUTIFY_FLAG" val="#wm#"/>
  <p:tag name="KSO_WM_UNIT_TYPE" val="l_h_i"/>
  <p:tag name="KSO_WM_UNIT_INDEX" val="1_2_1"/>
  <p:tag name="KSO_WM_UNIT_TEXT_FILL_FORE_SCHEMECOLOR_INDEX" val="14"/>
  <p:tag name="KSO_WM_UNIT_TEXT_FILL_TYPE" val="1"/>
  <p:tag name="KSO_WM_UNIT_USESOURCEFORMAT_APPLY" val="1"/>
</p:tagLst>
</file>

<file path=ppt/tags/tag59.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ID" val="diagram20198897_1*l_h_i*1_2_2"/>
  <p:tag name="KSO_WM_TEMPLATE_CATEGORY" val="diagram"/>
  <p:tag name="KSO_WM_TEMPLATE_INDEX" val="20198897"/>
  <p:tag name="KSO_WM_UNIT_LAYERLEVEL" val="1_1_1"/>
  <p:tag name="KSO_WM_TAG_VERSION" val="1.0"/>
  <p:tag name="KSO_WM_BEAUTIFY_FLAG" val="#wm#"/>
  <p:tag name="KSO_WM_UNIT_TYPE" val="l_h_i"/>
  <p:tag name="KSO_WM_UNIT_INDEX" val="1_2_2"/>
  <p:tag name="KSO_WM_UNIT_FILL_FORE_SCHEMECOLOR_INDEX" val="5"/>
  <p:tag name="KSO_WM_UNIT_FILL_TYPE" val="1"/>
  <p:tag name="KSO_WM_UNIT_TEXT_FILL_FORE_SCHEMECOLOR_INDEX" val="2"/>
  <p:tag name="KSO_WM_UNIT_TEXT_FILL_TYPE" val="1"/>
  <p:tag name="KSO_WM_UNIT_USESOURCEFORMAT_APPLY" val="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i"/>
  <p:tag name="KSO_WM_UNIT_INDEX" val="1_24"/>
  <p:tag name="KSO_WM_UNIT_ID" val="diagram20187844_3*m_i*1_24"/>
  <p:tag name="KSO_WM_UNIT_LAYERLEVEL" val="1_1"/>
  <p:tag name="KSO_WM_BEAUTIFY_FLAG" val="#wm#"/>
  <p:tag name="KSO_WM_UNIT_HIGHLIGHT" val="0"/>
  <p:tag name="KSO_WM_UNIT_COMPATIBLE" val="0"/>
  <p:tag name="KSO_WM_DIAGRAM_GROUP_CODE" val="m1-1"/>
  <p:tag name="KSO_WM_UNIT_DIAGRAM_ISNUMVISUAL" val="0"/>
  <p:tag name="KSO_WM_UNIT_DIAGRAM_ISREFERUNIT" val="0"/>
  <p:tag name="KSO_WM_UNIT_FILL_FORE_SCHEMECOLOR_INDEX" val="8"/>
  <p:tag name="KSO_WM_UNIT_FILL_TYPE" val="1"/>
  <p:tag name="KSO_WM_UNIT_TEXT_FILL_FORE_SCHEMECOLOR_INDEX" val="13"/>
  <p:tag name="KSO_WM_UNIT_TEXT_FILL_TYPE" val="1"/>
  <p:tag name="KSO_WM_UNIT_USESOURCEFORMAT_APPLY" val="1"/>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198897_1*l_h_i*1_1_2"/>
  <p:tag name="KSO_WM_TEMPLATE_CATEGORY" val="diagram"/>
  <p:tag name="KSO_WM_TEMPLATE_INDEX" val="20198897"/>
  <p:tag name="KSO_WM_UNIT_LAYERLEVEL" val="1_1_1"/>
  <p:tag name="KSO_WM_TAG_VERSION" val="1.0"/>
  <p:tag name="KSO_WM_BEAUTIFY_FLAG" val="#wm#"/>
  <p:tag name="KSO_WM_UNIT_DIAGRAM_MODELTYPE" val="stripeEnum"/>
  <p:tag name="KSO_WM_UNIT_SUBTYPE" val="b"/>
  <p:tag name="KSO_WM_UNIT_TYPE" val="l_h_i"/>
  <p:tag name="KSO_WM_UNIT_INDEX" val="1_1_2"/>
  <p:tag name="KSO_WM_UNIT_FILL_FORE_SCHEMECOLOR_INDEX" val="5"/>
  <p:tag name="KSO_WM_UNIT_FILL_TYPE" val="1"/>
  <p:tag name="KSO_WM_UNIT_USESOURCEFORMAT_APPLY" val="1"/>
</p:tagLst>
</file>

<file path=ppt/tags/tag61.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UNIT_SUBTYPE" val="b"/>
  <p:tag name="KSO_WM_UNIT_ID" val="diagram20198897_1*l_h_i*1_1_3"/>
  <p:tag name="KSO_WM_TEMPLATE_CATEGORY" val="diagram"/>
  <p:tag name="KSO_WM_TEMPLATE_INDEX" val="20198897"/>
  <p:tag name="KSO_WM_UNIT_LAYERLEVEL" val="1_1_1"/>
  <p:tag name="KSO_WM_TAG_VERSION" val="1.0"/>
  <p:tag name="KSO_WM_BEAUTIFY_FLAG" val="#wm#"/>
  <p:tag name="KSO_WM_DIAGRAM_GROUP_CODE" val="l1-1"/>
  <p:tag name="KSO_WM_UNIT_TYPE" val="l_h_i"/>
  <p:tag name="KSO_WM_UNIT_INDEX" val="1_1_3"/>
  <p:tag name="KSO_WM_UNIT_FILL_FORE_SCHEMECOLOR_INDEX" val="16"/>
  <p:tag name="KSO_WM_UNIT_FILL_TYPE" val="1"/>
  <p:tag name="KSO_WM_UNIT_USESOURCEFORMAT_APPLY" val="1"/>
</p:tagLst>
</file>

<file path=ppt/tags/tag62.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ISCONTENTSTITLE" val="0"/>
  <p:tag name="KSO_WM_UNIT_NOCLEAR" val="0"/>
  <p:tag name="KSO_WM_UNIT_HIGHLIGHT" val="0"/>
  <p:tag name="KSO_WM_UNIT_COMPATIBLE" val="0"/>
  <p:tag name="KSO_WM_UNIT_DIAGRAM_ISNUMVISUAL" val="0"/>
  <p:tag name="KSO_WM_UNIT_DIAGRAM_ISREFERUNIT" val="0"/>
  <p:tag name="KSO_WM_UNIT_ID" val="diagram20198897_1*l_h_a*1_1_1"/>
  <p:tag name="KSO_WM_TEMPLATE_CATEGORY" val="diagram"/>
  <p:tag name="KSO_WM_TEMPLATE_INDEX" val="20198897"/>
  <p:tag name="KSO_WM_UNIT_LAYERLEVEL" val="1_1_1"/>
  <p:tag name="KSO_WM_TAG_VERSION" val="1.0"/>
  <p:tag name="KSO_WM_BEAUTIFY_FLAG" val="#wm#"/>
  <p:tag name="KSO_WM_DIAGRAM_GROUP_CODE" val="l1-1"/>
  <p:tag name="KSO_WM_UNIT_TYPE" val="l_h_a"/>
  <p:tag name="KSO_WM_UNIT_INDEX" val="1_1_1"/>
  <p:tag name="KSO_WM_UNIT_PRESET_TEXT" val="第一季度"/>
  <p:tag name="KSO_WM_UNIT_VALUE" val="6"/>
  <p:tag name="KSO_WM_UNIT_USESOURCEFORMAT_APPLY" val="1"/>
</p:tagLst>
</file>

<file path=ppt/tags/tag63.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NOCLEAR" val="0"/>
  <p:tag name="KSO_WM_UNIT_HIGHLIGHT" val="0"/>
  <p:tag name="KSO_WM_UNIT_COMPATIBLE" val="0"/>
  <p:tag name="KSO_WM_UNIT_DIAGRAM_ISNUMVISUAL" val="0"/>
  <p:tag name="KSO_WM_UNIT_DIAGRAM_ISREFERUNIT" val="0"/>
  <p:tag name="KSO_WM_UNIT_ID" val="diagram20198897_1*l_h_f*1_1_1"/>
  <p:tag name="KSO_WM_TEMPLATE_CATEGORY" val="diagram"/>
  <p:tag name="KSO_WM_TEMPLATE_INDEX" val="20198897"/>
  <p:tag name="KSO_WM_UNIT_LAYERLEVEL" val="1_1_1"/>
  <p:tag name="KSO_WM_TAG_VERSION" val="1.0"/>
  <p:tag name="KSO_WM_BEAUTIFY_FLAG" val="#wm#"/>
  <p:tag name="KSO_WM_DIAGRAM_GROUP_CODE" val="l1-1"/>
  <p:tag name="KSO_WM_UNIT_TYPE" val="l_h_f"/>
  <p:tag name="KSO_WM_UNIT_INDEX" val="1_1_1"/>
  <p:tag name="KSO_WM_UNIT_PRESET_TEXT" val="点击此处添加正文文字是您思想的提炼。"/>
  <p:tag name="KSO_WM_UNIT_VALUE" val="43"/>
  <p:tag name="KSO_WM_UNIT_USESOURCEFORMAT_APPLY" val="1"/>
</p:tagLst>
</file>

<file path=ppt/tags/tag64.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ID" val="diagram20198897_1*l_h_i*1_1_1"/>
  <p:tag name="KSO_WM_TEMPLATE_CATEGORY" val="diagram"/>
  <p:tag name="KSO_WM_TEMPLATE_INDEX" val="20198897"/>
  <p:tag name="KSO_WM_UNIT_LAYERLEVEL" val="1_1_1"/>
  <p:tag name="KSO_WM_TAG_VERSION" val="1.0"/>
  <p:tag name="KSO_WM_BEAUTIFY_FLAG" val="#wm#"/>
  <p:tag name="KSO_WM_UNIT_TYPE" val="l_h_i"/>
  <p:tag name="KSO_WM_UNIT_INDEX" val="1_1_1"/>
  <p:tag name="KSO_WM_UNIT_TEXT_FILL_FORE_SCHEMECOLOR_INDEX" val="14"/>
  <p:tag name="KSO_WM_UNIT_TEXT_FILL_TYPE" val="1"/>
  <p:tag name="KSO_WM_UNIT_USESOURCEFORMAT_APPLY" val="1"/>
</p:tagLst>
</file>

<file path=ppt/tags/tag65.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ID" val="diagram20198897_1*l_h_i*1_1_5"/>
  <p:tag name="KSO_WM_TEMPLATE_CATEGORY" val="diagram"/>
  <p:tag name="KSO_WM_TEMPLATE_INDEX" val="20198897"/>
  <p:tag name="KSO_WM_UNIT_LAYERLEVEL" val="1_1_1"/>
  <p:tag name="KSO_WM_TAG_VERSION" val="1.0"/>
  <p:tag name="KSO_WM_BEAUTIFY_FLAG" val="#wm#"/>
  <p:tag name="KSO_WM_UNIT_TYPE" val="l_h_i"/>
  <p:tag name="KSO_WM_UNIT_INDEX" val="1_1_5"/>
  <p:tag name="KSO_WM_UNIT_FILL_FORE_SCHEMECOLOR_INDEX" val="5"/>
  <p:tag name="KSO_WM_UNIT_FILL_TYPE" val="1"/>
  <p:tag name="KSO_WM_UNIT_TEXT_FILL_FORE_SCHEMECOLOR_INDEX" val="2"/>
  <p:tag name="KSO_WM_UNIT_TEXT_FILL_TYPE" val="1"/>
  <p:tag name="KSO_WM_UNIT_USESOURCEFORMAT_APPLY" val="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198897_1*l_h_i*1_1_2"/>
  <p:tag name="KSO_WM_TEMPLATE_CATEGORY" val="diagram"/>
  <p:tag name="KSO_WM_TEMPLATE_INDEX" val="20198897"/>
  <p:tag name="KSO_WM_UNIT_LAYERLEVEL" val="1_1_1"/>
  <p:tag name="KSO_WM_TAG_VERSION" val="1.0"/>
  <p:tag name="KSO_WM_BEAUTIFY_FLAG" val="#wm#"/>
  <p:tag name="KSO_WM_UNIT_DIAGRAM_MODELTYPE" val="stripeEnum"/>
  <p:tag name="KSO_WM_UNIT_SUBTYPE" val="b"/>
  <p:tag name="KSO_WM_UNIT_TYPE" val="l_h_i"/>
  <p:tag name="KSO_WM_UNIT_INDEX" val="1_1_2"/>
  <p:tag name="KSO_WM_UNIT_FILL_FORE_SCHEMECOLOR_INDEX" val="5"/>
  <p:tag name="KSO_WM_UNIT_FILL_TYPE" val="1"/>
  <p:tag name="KSO_WM_UNIT_USESOURCEFORMAT_APPLY" val="1"/>
</p:tagLst>
</file>

<file path=ppt/tags/tag67.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UNIT_SUBTYPE" val="b"/>
  <p:tag name="KSO_WM_UNIT_ID" val="diagram20198897_1*l_h_i*1_1_3"/>
  <p:tag name="KSO_WM_TEMPLATE_CATEGORY" val="diagram"/>
  <p:tag name="KSO_WM_TEMPLATE_INDEX" val="20198897"/>
  <p:tag name="KSO_WM_UNIT_LAYERLEVEL" val="1_1_1"/>
  <p:tag name="KSO_WM_TAG_VERSION" val="1.0"/>
  <p:tag name="KSO_WM_BEAUTIFY_FLAG" val="#wm#"/>
  <p:tag name="KSO_WM_DIAGRAM_GROUP_CODE" val="l1-1"/>
  <p:tag name="KSO_WM_UNIT_TYPE" val="l_h_i"/>
  <p:tag name="KSO_WM_UNIT_INDEX" val="1_1_3"/>
  <p:tag name="KSO_WM_UNIT_FILL_FORE_SCHEMECOLOR_INDEX" val="16"/>
  <p:tag name="KSO_WM_UNIT_FILL_TYPE" val="1"/>
  <p:tag name="KSO_WM_UNIT_USESOURCEFORMAT_APPLY" val="1"/>
</p:tagLst>
</file>

<file path=ppt/tags/tag68.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ISCONTENTSTITLE" val="0"/>
  <p:tag name="KSO_WM_UNIT_NOCLEAR" val="0"/>
  <p:tag name="KSO_WM_UNIT_HIGHLIGHT" val="0"/>
  <p:tag name="KSO_WM_UNIT_COMPATIBLE" val="0"/>
  <p:tag name="KSO_WM_UNIT_DIAGRAM_ISNUMVISUAL" val="0"/>
  <p:tag name="KSO_WM_UNIT_DIAGRAM_ISREFERUNIT" val="0"/>
  <p:tag name="KSO_WM_UNIT_ID" val="diagram20198897_1*l_h_a*1_1_1"/>
  <p:tag name="KSO_WM_TEMPLATE_CATEGORY" val="diagram"/>
  <p:tag name="KSO_WM_TEMPLATE_INDEX" val="20198897"/>
  <p:tag name="KSO_WM_UNIT_LAYERLEVEL" val="1_1_1"/>
  <p:tag name="KSO_WM_TAG_VERSION" val="1.0"/>
  <p:tag name="KSO_WM_BEAUTIFY_FLAG" val="#wm#"/>
  <p:tag name="KSO_WM_DIAGRAM_GROUP_CODE" val="l1-1"/>
  <p:tag name="KSO_WM_UNIT_TYPE" val="l_h_a"/>
  <p:tag name="KSO_WM_UNIT_INDEX" val="1_1_1"/>
  <p:tag name="KSO_WM_UNIT_PRESET_TEXT" val="第一季度"/>
  <p:tag name="KSO_WM_UNIT_VALUE" val="6"/>
  <p:tag name="KSO_WM_UNIT_USESOURCEFORMAT_APPLY" val="1"/>
</p:tagLst>
</file>

<file path=ppt/tags/tag69.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NOCLEAR" val="0"/>
  <p:tag name="KSO_WM_UNIT_HIGHLIGHT" val="0"/>
  <p:tag name="KSO_WM_UNIT_COMPATIBLE" val="0"/>
  <p:tag name="KSO_WM_UNIT_DIAGRAM_ISNUMVISUAL" val="0"/>
  <p:tag name="KSO_WM_UNIT_DIAGRAM_ISREFERUNIT" val="0"/>
  <p:tag name="KSO_WM_UNIT_ID" val="diagram20198897_1*l_h_f*1_1_1"/>
  <p:tag name="KSO_WM_TEMPLATE_CATEGORY" val="diagram"/>
  <p:tag name="KSO_WM_TEMPLATE_INDEX" val="20198897"/>
  <p:tag name="KSO_WM_UNIT_LAYERLEVEL" val="1_1_1"/>
  <p:tag name="KSO_WM_TAG_VERSION" val="1.0"/>
  <p:tag name="KSO_WM_BEAUTIFY_FLAG" val="#wm#"/>
  <p:tag name="KSO_WM_DIAGRAM_GROUP_CODE" val="l1-1"/>
  <p:tag name="KSO_WM_UNIT_TYPE" val="l_h_f"/>
  <p:tag name="KSO_WM_UNIT_INDEX" val="1_1_1"/>
  <p:tag name="KSO_WM_UNIT_PRESET_TEXT" val="点击此处添加正文文字是您思想的提炼。"/>
  <p:tag name="KSO_WM_UNIT_VALUE" val="43"/>
  <p:tag name="KSO_WM_UNIT_USESOURCEFORMAT_APPLY" val="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i"/>
  <p:tag name="KSO_WM_UNIT_INDEX" val="1_23"/>
  <p:tag name="KSO_WM_UNIT_ID" val="diagram20187844_3*m_i*1_23"/>
  <p:tag name="KSO_WM_UNIT_LAYERLEVEL" val="1_1"/>
  <p:tag name="KSO_WM_BEAUTIFY_FLAG" val="#wm#"/>
  <p:tag name="KSO_WM_UNIT_HIGHLIGHT" val="0"/>
  <p:tag name="KSO_WM_UNIT_COMPATIBLE" val="0"/>
  <p:tag name="KSO_WM_DIAGRAM_GROUP_CODE" val="m1-1"/>
  <p:tag name="KSO_WM_UNIT_DIAGRAM_ISNUMVISUAL" val="0"/>
  <p:tag name="KSO_WM_UNIT_DIAGRAM_ISREFERUNIT" val="0"/>
  <p:tag name="KSO_WM_UNIT_FILL_FORE_SCHEMECOLOR_INDEX" val="9"/>
  <p:tag name="KSO_WM_UNIT_FILL_TYPE" val="1"/>
  <p:tag name="KSO_WM_UNIT_TEXT_FILL_FORE_SCHEMECOLOR_INDEX" val="13"/>
  <p:tag name="KSO_WM_UNIT_TEXT_FILL_TYPE" val="1"/>
  <p:tag name="KSO_WM_UNIT_USESOURCEFORMAT_APPLY" val="1"/>
</p:tagLst>
</file>

<file path=ppt/tags/tag70.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ID" val="diagram20198897_1*l_h_i*1_1_1"/>
  <p:tag name="KSO_WM_TEMPLATE_CATEGORY" val="diagram"/>
  <p:tag name="KSO_WM_TEMPLATE_INDEX" val="20198897"/>
  <p:tag name="KSO_WM_UNIT_LAYERLEVEL" val="1_1_1"/>
  <p:tag name="KSO_WM_TAG_VERSION" val="1.0"/>
  <p:tag name="KSO_WM_BEAUTIFY_FLAG" val="#wm#"/>
  <p:tag name="KSO_WM_UNIT_TYPE" val="l_h_i"/>
  <p:tag name="KSO_WM_UNIT_INDEX" val="1_1_1"/>
  <p:tag name="KSO_WM_UNIT_TEXT_FILL_FORE_SCHEMECOLOR_INDEX" val="14"/>
  <p:tag name="KSO_WM_UNIT_TEXT_FILL_TYPE" val="1"/>
  <p:tag name="KSO_WM_UNIT_USESOURCEFORMAT_APPLY" val="1"/>
</p:tagLst>
</file>

<file path=ppt/tags/tag71.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ID" val="diagram20198897_1*l_h_i*1_1_5"/>
  <p:tag name="KSO_WM_TEMPLATE_CATEGORY" val="diagram"/>
  <p:tag name="KSO_WM_TEMPLATE_INDEX" val="20198897"/>
  <p:tag name="KSO_WM_UNIT_LAYERLEVEL" val="1_1_1"/>
  <p:tag name="KSO_WM_TAG_VERSION" val="1.0"/>
  <p:tag name="KSO_WM_BEAUTIFY_FLAG" val="#wm#"/>
  <p:tag name="KSO_WM_UNIT_TYPE" val="l_h_i"/>
  <p:tag name="KSO_WM_UNIT_INDEX" val="1_1_5"/>
  <p:tag name="KSO_WM_UNIT_FILL_FORE_SCHEMECOLOR_INDEX" val="5"/>
  <p:tag name="KSO_WM_UNIT_FILL_TYPE" val="1"/>
  <p:tag name="KSO_WM_UNIT_TEXT_FILL_FORE_SCHEMECOLOR_INDEX" val="2"/>
  <p:tag name="KSO_WM_UNIT_TEXT_FILL_TYPE" val="1"/>
  <p:tag name="KSO_WM_UNIT_USESOURCEFORMAT_APPLY" val="1"/>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198897_1*l_h_i*1_2_5"/>
  <p:tag name="KSO_WM_TEMPLATE_CATEGORY" val="diagram"/>
  <p:tag name="KSO_WM_TEMPLATE_INDEX" val="20198897"/>
  <p:tag name="KSO_WM_UNIT_LAYERLEVEL" val="1_1_1"/>
  <p:tag name="KSO_WM_TAG_VERSION" val="1.0"/>
  <p:tag name="KSO_WM_BEAUTIFY_FLAG" val="#wm#"/>
  <p:tag name="KSO_WM_UNIT_DIAGRAM_MODELTYPE" val="stripeEnum"/>
  <p:tag name="KSO_WM_UNIT_SUBTYPE" val="b"/>
  <p:tag name="KSO_WM_UNIT_TYPE" val="l_h_i"/>
  <p:tag name="KSO_WM_UNIT_INDEX" val="1_2_5"/>
  <p:tag name="KSO_WM_UNIT_FILL_FORE_SCHEMECOLOR_INDEX" val="5"/>
  <p:tag name="KSO_WM_UNIT_FILL_TYPE" val="1"/>
  <p:tag name="KSO_WM_UNIT_USESOURCEFORMAT_APPLY" val="1"/>
</p:tagLst>
</file>

<file path=ppt/tags/tag73.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UNIT_SUBTYPE" val="b"/>
  <p:tag name="KSO_WM_UNIT_ID" val="diagram20198897_1*l_h_i*1_2_4"/>
  <p:tag name="KSO_WM_TEMPLATE_CATEGORY" val="diagram"/>
  <p:tag name="KSO_WM_TEMPLATE_INDEX" val="20198897"/>
  <p:tag name="KSO_WM_UNIT_LAYERLEVEL" val="1_1_1"/>
  <p:tag name="KSO_WM_TAG_VERSION" val="1.0"/>
  <p:tag name="KSO_WM_BEAUTIFY_FLAG" val="#wm#"/>
  <p:tag name="KSO_WM_DIAGRAM_GROUP_CODE" val="l1-1"/>
  <p:tag name="KSO_WM_UNIT_TYPE" val="l_h_i"/>
  <p:tag name="KSO_WM_UNIT_INDEX" val="1_2_4"/>
  <p:tag name="KSO_WM_UNIT_FILL_FORE_SCHEMECOLOR_INDEX" val="16"/>
  <p:tag name="KSO_WM_UNIT_FILL_TYPE" val="1"/>
  <p:tag name="KSO_WM_UNIT_USESOURCEFORMAT_APPLY" val="1"/>
</p:tagLst>
</file>

<file path=ppt/tags/tag74.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UNIT_SUBTYPE" val="b"/>
  <p:tag name="KSO_WM_UNIT_ID" val="diagram20198897_1*l_h_i*1_3_4"/>
  <p:tag name="KSO_WM_TEMPLATE_CATEGORY" val="diagram"/>
  <p:tag name="KSO_WM_TEMPLATE_INDEX" val="20198897"/>
  <p:tag name="KSO_WM_UNIT_LAYERLEVEL" val="1_1_1"/>
  <p:tag name="KSO_WM_TAG_VERSION" val="1.0"/>
  <p:tag name="KSO_WM_BEAUTIFY_FLAG" val="#wm#"/>
  <p:tag name="KSO_WM_DIAGRAM_GROUP_CODE" val="l1-1"/>
  <p:tag name="KSO_WM_UNIT_TYPE" val="l_h_i"/>
  <p:tag name="KSO_WM_UNIT_INDEX" val="1_3_4"/>
  <p:tag name="KSO_WM_UNIT_FILL_FORE_SCHEMECOLOR_INDEX" val="16"/>
  <p:tag name="KSO_WM_UNIT_FILL_TYPE" val="1"/>
  <p:tag name="KSO_WM_UNIT_USESOURCEFORMAT_APPLY" val="1"/>
</p:tagLst>
</file>

<file path=ppt/tags/tag75.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ISCONTENTSTITLE" val="0"/>
  <p:tag name="KSO_WM_UNIT_NOCLEAR" val="0"/>
  <p:tag name="KSO_WM_UNIT_HIGHLIGHT" val="0"/>
  <p:tag name="KSO_WM_UNIT_COMPATIBLE" val="0"/>
  <p:tag name="KSO_WM_UNIT_DIAGRAM_ISNUMVISUAL" val="0"/>
  <p:tag name="KSO_WM_UNIT_DIAGRAM_ISREFERUNIT" val="0"/>
  <p:tag name="KSO_WM_UNIT_ID" val="diagram20198897_1*l_h_a*1_2_1"/>
  <p:tag name="KSO_WM_TEMPLATE_CATEGORY" val="diagram"/>
  <p:tag name="KSO_WM_TEMPLATE_INDEX" val="20198897"/>
  <p:tag name="KSO_WM_UNIT_LAYERLEVEL" val="1_1_1"/>
  <p:tag name="KSO_WM_TAG_VERSION" val="1.0"/>
  <p:tag name="KSO_WM_BEAUTIFY_FLAG" val="#wm#"/>
  <p:tag name="KSO_WM_DIAGRAM_GROUP_CODE" val="l1-1"/>
  <p:tag name="KSO_WM_UNIT_TYPE" val="l_h_a"/>
  <p:tag name="KSO_WM_UNIT_INDEX" val="1_2_1"/>
  <p:tag name="KSO_WM_UNIT_PRESET_TEXT" val="第二季度"/>
  <p:tag name="KSO_WM_UNIT_VALUE" val="6"/>
  <p:tag name="KSO_WM_UNIT_USESOURCEFORMAT_APPLY" val="1"/>
</p:tagLst>
</file>

<file path=ppt/tags/tag76.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NOCLEAR" val="0"/>
  <p:tag name="KSO_WM_UNIT_HIGHLIGHT" val="0"/>
  <p:tag name="KSO_WM_UNIT_COMPATIBLE" val="0"/>
  <p:tag name="KSO_WM_UNIT_DIAGRAM_ISNUMVISUAL" val="0"/>
  <p:tag name="KSO_WM_UNIT_DIAGRAM_ISREFERUNIT" val="0"/>
  <p:tag name="KSO_WM_UNIT_ID" val="diagram20198897_1*l_h_f*1_2_1"/>
  <p:tag name="KSO_WM_TEMPLATE_CATEGORY" val="diagram"/>
  <p:tag name="KSO_WM_TEMPLATE_INDEX" val="20198897"/>
  <p:tag name="KSO_WM_UNIT_LAYERLEVEL" val="1_1_1"/>
  <p:tag name="KSO_WM_TAG_VERSION" val="1.0"/>
  <p:tag name="KSO_WM_BEAUTIFY_FLAG" val="#wm#"/>
  <p:tag name="KSO_WM_DIAGRAM_GROUP_CODE" val="l1-1"/>
  <p:tag name="KSO_WM_UNIT_TYPE" val="l_h_f"/>
  <p:tag name="KSO_WM_UNIT_INDEX" val="1_2_1"/>
  <p:tag name="KSO_WM_UNIT_PRESET_TEXT" val="点击此处添加正文文字是您思想的提炼。"/>
  <p:tag name="KSO_WM_UNIT_VALUE" val="43"/>
  <p:tag name="KSO_WM_UNIT_USESOURCEFORMAT_APPLY" val="1"/>
</p:tagLst>
</file>

<file path=ppt/tags/tag77.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ID" val="diagram20198897_1*l_h_i*1_2_1"/>
  <p:tag name="KSO_WM_TEMPLATE_CATEGORY" val="diagram"/>
  <p:tag name="KSO_WM_TEMPLATE_INDEX" val="20198897"/>
  <p:tag name="KSO_WM_UNIT_LAYERLEVEL" val="1_1_1"/>
  <p:tag name="KSO_WM_TAG_VERSION" val="1.0"/>
  <p:tag name="KSO_WM_BEAUTIFY_FLAG" val="#wm#"/>
  <p:tag name="KSO_WM_UNIT_TYPE" val="l_h_i"/>
  <p:tag name="KSO_WM_UNIT_INDEX" val="1_2_1"/>
  <p:tag name="KSO_WM_UNIT_TEXT_FILL_FORE_SCHEMECOLOR_INDEX" val="14"/>
  <p:tag name="KSO_WM_UNIT_TEXT_FILL_TYPE" val="1"/>
  <p:tag name="KSO_WM_UNIT_USESOURCEFORMAT_APPLY" val="1"/>
</p:tagLst>
</file>

<file path=ppt/tags/tag78.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ID" val="diagram20198897_1*l_h_i*1_2_2"/>
  <p:tag name="KSO_WM_TEMPLATE_CATEGORY" val="diagram"/>
  <p:tag name="KSO_WM_TEMPLATE_INDEX" val="20198897"/>
  <p:tag name="KSO_WM_UNIT_LAYERLEVEL" val="1_1_1"/>
  <p:tag name="KSO_WM_TAG_VERSION" val="1.0"/>
  <p:tag name="KSO_WM_BEAUTIFY_FLAG" val="#wm#"/>
  <p:tag name="KSO_WM_UNIT_TYPE" val="l_h_i"/>
  <p:tag name="KSO_WM_UNIT_INDEX" val="1_2_2"/>
  <p:tag name="KSO_WM_UNIT_FILL_FORE_SCHEMECOLOR_INDEX" val="5"/>
  <p:tag name="KSO_WM_UNIT_FILL_TYPE" val="1"/>
  <p:tag name="KSO_WM_UNIT_TEXT_FILL_FORE_SCHEMECOLOR_INDEX" val="2"/>
  <p:tag name="KSO_WM_UNIT_TEXT_FILL_TYPE" val="1"/>
  <p:tag name="KSO_WM_UNIT_USESOURCEFORMAT_APPLY" val="1"/>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198897_1*l_h_i*1_1_2"/>
  <p:tag name="KSO_WM_TEMPLATE_CATEGORY" val="diagram"/>
  <p:tag name="KSO_WM_TEMPLATE_INDEX" val="20198897"/>
  <p:tag name="KSO_WM_UNIT_LAYERLEVEL" val="1_1_1"/>
  <p:tag name="KSO_WM_TAG_VERSION" val="1.0"/>
  <p:tag name="KSO_WM_BEAUTIFY_FLAG" val="#wm#"/>
  <p:tag name="KSO_WM_UNIT_DIAGRAM_MODELTYPE" val="stripeEnum"/>
  <p:tag name="KSO_WM_UNIT_SUBTYPE" val="b"/>
  <p:tag name="KSO_WM_UNIT_TYPE" val="l_h_i"/>
  <p:tag name="KSO_WM_UNIT_INDEX" val="1_1_2"/>
  <p:tag name="KSO_WM_UNIT_FILL_FORE_SCHEMECOLOR_INDEX" val="5"/>
  <p:tag name="KSO_WM_UNIT_FILL_TYPE" val="1"/>
  <p:tag name="KSO_WM_UNIT_USESOURCEFORMAT_APPLY" val="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i"/>
  <p:tag name="KSO_WM_UNIT_INDEX" val="1_22"/>
  <p:tag name="KSO_WM_UNIT_ID" val="diagram20187844_3*m_i*1_22"/>
  <p:tag name="KSO_WM_UNIT_LAYERLEVEL" val="1_1"/>
  <p:tag name="KSO_WM_BEAUTIFY_FLAG" val="#wm#"/>
  <p:tag name="KSO_WM_UNIT_HIGHLIGHT" val="0"/>
  <p:tag name="KSO_WM_UNIT_COMPATIBLE" val="0"/>
  <p:tag name="KSO_WM_DIAGRAM_GROUP_CODE" val="m1-1"/>
  <p:tag name="KSO_WM_UNIT_DIAGRAM_ISNUMVISUAL" val="0"/>
  <p:tag name="KSO_WM_UNIT_DIAGRAM_ISREFERUNIT" val="0"/>
  <p:tag name="KSO_WM_UNIT_TEXT_FILL_FORE_SCHEMECOLOR_INDEX" val="13"/>
  <p:tag name="KSO_WM_UNIT_TEXT_FILL_TYPE" val="1"/>
  <p:tag name="KSO_WM_UNIT_USESOURCEFORMAT_APPLY" val="1"/>
</p:tagLst>
</file>

<file path=ppt/tags/tag80.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UNIT_SUBTYPE" val="b"/>
  <p:tag name="KSO_WM_UNIT_ID" val="diagram20198897_1*l_h_i*1_1_3"/>
  <p:tag name="KSO_WM_TEMPLATE_CATEGORY" val="diagram"/>
  <p:tag name="KSO_WM_TEMPLATE_INDEX" val="20198897"/>
  <p:tag name="KSO_WM_UNIT_LAYERLEVEL" val="1_1_1"/>
  <p:tag name="KSO_WM_TAG_VERSION" val="1.0"/>
  <p:tag name="KSO_WM_BEAUTIFY_FLAG" val="#wm#"/>
  <p:tag name="KSO_WM_DIAGRAM_GROUP_CODE" val="l1-1"/>
  <p:tag name="KSO_WM_UNIT_TYPE" val="l_h_i"/>
  <p:tag name="KSO_WM_UNIT_INDEX" val="1_1_3"/>
  <p:tag name="KSO_WM_UNIT_FILL_FORE_SCHEMECOLOR_INDEX" val="16"/>
  <p:tag name="KSO_WM_UNIT_FILL_TYPE" val="1"/>
  <p:tag name="KSO_WM_UNIT_USESOURCEFORMAT_APPLY" val="1"/>
</p:tagLst>
</file>

<file path=ppt/tags/tag81.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ISCONTENTSTITLE" val="0"/>
  <p:tag name="KSO_WM_UNIT_NOCLEAR" val="0"/>
  <p:tag name="KSO_WM_UNIT_HIGHLIGHT" val="0"/>
  <p:tag name="KSO_WM_UNIT_COMPATIBLE" val="0"/>
  <p:tag name="KSO_WM_UNIT_DIAGRAM_ISNUMVISUAL" val="0"/>
  <p:tag name="KSO_WM_UNIT_DIAGRAM_ISREFERUNIT" val="0"/>
  <p:tag name="KSO_WM_UNIT_ID" val="diagram20198897_1*l_h_a*1_1_1"/>
  <p:tag name="KSO_WM_TEMPLATE_CATEGORY" val="diagram"/>
  <p:tag name="KSO_WM_TEMPLATE_INDEX" val="20198897"/>
  <p:tag name="KSO_WM_UNIT_LAYERLEVEL" val="1_1_1"/>
  <p:tag name="KSO_WM_TAG_VERSION" val="1.0"/>
  <p:tag name="KSO_WM_BEAUTIFY_FLAG" val="#wm#"/>
  <p:tag name="KSO_WM_DIAGRAM_GROUP_CODE" val="l1-1"/>
  <p:tag name="KSO_WM_UNIT_TYPE" val="l_h_a"/>
  <p:tag name="KSO_WM_UNIT_INDEX" val="1_1_1"/>
  <p:tag name="KSO_WM_UNIT_PRESET_TEXT" val="第一季度"/>
  <p:tag name="KSO_WM_UNIT_VALUE" val="6"/>
  <p:tag name="KSO_WM_UNIT_USESOURCEFORMAT_APPLY" val="1"/>
</p:tagLst>
</file>

<file path=ppt/tags/tag82.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NOCLEAR" val="0"/>
  <p:tag name="KSO_WM_UNIT_HIGHLIGHT" val="0"/>
  <p:tag name="KSO_WM_UNIT_COMPATIBLE" val="0"/>
  <p:tag name="KSO_WM_UNIT_DIAGRAM_ISNUMVISUAL" val="0"/>
  <p:tag name="KSO_WM_UNIT_DIAGRAM_ISREFERUNIT" val="0"/>
  <p:tag name="KSO_WM_UNIT_ID" val="diagram20198897_1*l_h_f*1_1_1"/>
  <p:tag name="KSO_WM_TEMPLATE_CATEGORY" val="diagram"/>
  <p:tag name="KSO_WM_TEMPLATE_INDEX" val="20198897"/>
  <p:tag name="KSO_WM_UNIT_LAYERLEVEL" val="1_1_1"/>
  <p:tag name="KSO_WM_TAG_VERSION" val="1.0"/>
  <p:tag name="KSO_WM_BEAUTIFY_FLAG" val="#wm#"/>
  <p:tag name="KSO_WM_DIAGRAM_GROUP_CODE" val="l1-1"/>
  <p:tag name="KSO_WM_UNIT_TYPE" val="l_h_f"/>
  <p:tag name="KSO_WM_UNIT_INDEX" val="1_1_1"/>
  <p:tag name="KSO_WM_UNIT_PRESET_TEXT" val="点击此处添加正文文字是您思想的提炼。"/>
  <p:tag name="KSO_WM_UNIT_VALUE" val="43"/>
  <p:tag name="KSO_WM_UNIT_USESOURCEFORMAT_APPLY" val="1"/>
</p:tagLst>
</file>

<file path=ppt/tags/tag83.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ID" val="diagram20198897_1*l_h_i*1_1_1"/>
  <p:tag name="KSO_WM_TEMPLATE_CATEGORY" val="diagram"/>
  <p:tag name="KSO_WM_TEMPLATE_INDEX" val="20198897"/>
  <p:tag name="KSO_WM_UNIT_LAYERLEVEL" val="1_1_1"/>
  <p:tag name="KSO_WM_TAG_VERSION" val="1.0"/>
  <p:tag name="KSO_WM_BEAUTIFY_FLAG" val="#wm#"/>
  <p:tag name="KSO_WM_UNIT_TYPE" val="l_h_i"/>
  <p:tag name="KSO_WM_UNIT_INDEX" val="1_1_1"/>
  <p:tag name="KSO_WM_UNIT_TEXT_FILL_FORE_SCHEMECOLOR_INDEX" val="14"/>
  <p:tag name="KSO_WM_UNIT_TEXT_FILL_TYPE" val="1"/>
  <p:tag name="KSO_WM_UNIT_USESOURCEFORMAT_APPLY" val="1"/>
</p:tagLst>
</file>

<file path=ppt/tags/tag84.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ID" val="diagram20198897_1*l_h_i*1_1_5"/>
  <p:tag name="KSO_WM_TEMPLATE_CATEGORY" val="diagram"/>
  <p:tag name="KSO_WM_TEMPLATE_INDEX" val="20198897"/>
  <p:tag name="KSO_WM_UNIT_LAYERLEVEL" val="1_1_1"/>
  <p:tag name="KSO_WM_TAG_VERSION" val="1.0"/>
  <p:tag name="KSO_WM_BEAUTIFY_FLAG" val="#wm#"/>
  <p:tag name="KSO_WM_UNIT_TYPE" val="l_h_i"/>
  <p:tag name="KSO_WM_UNIT_INDEX" val="1_1_5"/>
  <p:tag name="KSO_WM_UNIT_FILL_FORE_SCHEMECOLOR_INDEX" val="5"/>
  <p:tag name="KSO_WM_UNIT_FILL_TYPE" val="1"/>
  <p:tag name="KSO_WM_UNIT_TEXT_FILL_FORE_SCHEMECOLOR_INDEX" val="2"/>
  <p:tag name="KSO_WM_UNIT_TEXT_FILL_TYPE" val="1"/>
  <p:tag name="KSO_WM_UNIT_USESOURCEFORMAT_APPLY" val="1"/>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198897_1*l_h_i*1_1_2"/>
  <p:tag name="KSO_WM_TEMPLATE_CATEGORY" val="diagram"/>
  <p:tag name="KSO_WM_TEMPLATE_INDEX" val="20198897"/>
  <p:tag name="KSO_WM_UNIT_LAYERLEVEL" val="1_1_1"/>
  <p:tag name="KSO_WM_TAG_VERSION" val="1.0"/>
  <p:tag name="KSO_WM_BEAUTIFY_FLAG" val="#wm#"/>
  <p:tag name="KSO_WM_UNIT_DIAGRAM_MODELTYPE" val="stripeEnum"/>
  <p:tag name="KSO_WM_UNIT_SUBTYPE" val="b"/>
  <p:tag name="KSO_WM_UNIT_TYPE" val="l_h_i"/>
  <p:tag name="KSO_WM_UNIT_INDEX" val="1_1_2"/>
  <p:tag name="KSO_WM_UNIT_FILL_FORE_SCHEMECOLOR_INDEX" val="5"/>
  <p:tag name="KSO_WM_UNIT_FILL_TYPE" val="1"/>
  <p:tag name="KSO_WM_UNIT_USESOURCEFORMAT_APPLY" val="1"/>
</p:tagLst>
</file>

<file path=ppt/tags/tag86.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UNIT_SUBTYPE" val="b"/>
  <p:tag name="KSO_WM_UNIT_ID" val="diagram20198897_1*l_h_i*1_1_3"/>
  <p:tag name="KSO_WM_TEMPLATE_CATEGORY" val="diagram"/>
  <p:tag name="KSO_WM_TEMPLATE_INDEX" val="20198897"/>
  <p:tag name="KSO_WM_UNIT_LAYERLEVEL" val="1_1_1"/>
  <p:tag name="KSO_WM_TAG_VERSION" val="1.0"/>
  <p:tag name="KSO_WM_BEAUTIFY_FLAG" val="#wm#"/>
  <p:tag name="KSO_WM_DIAGRAM_GROUP_CODE" val="l1-1"/>
  <p:tag name="KSO_WM_UNIT_TYPE" val="l_h_i"/>
  <p:tag name="KSO_WM_UNIT_INDEX" val="1_1_3"/>
  <p:tag name="KSO_WM_UNIT_FILL_FORE_SCHEMECOLOR_INDEX" val="16"/>
  <p:tag name="KSO_WM_UNIT_FILL_TYPE" val="1"/>
  <p:tag name="KSO_WM_UNIT_USESOURCEFORMAT_APPLY" val="1"/>
</p:tagLst>
</file>

<file path=ppt/tags/tag87.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ISCONTENTSTITLE" val="0"/>
  <p:tag name="KSO_WM_UNIT_NOCLEAR" val="0"/>
  <p:tag name="KSO_WM_UNIT_HIGHLIGHT" val="0"/>
  <p:tag name="KSO_WM_UNIT_COMPATIBLE" val="0"/>
  <p:tag name="KSO_WM_UNIT_DIAGRAM_ISNUMVISUAL" val="0"/>
  <p:tag name="KSO_WM_UNIT_DIAGRAM_ISREFERUNIT" val="0"/>
  <p:tag name="KSO_WM_UNIT_ID" val="diagram20198897_1*l_h_a*1_1_1"/>
  <p:tag name="KSO_WM_TEMPLATE_CATEGORY" val="diagram"/>
  <p:tag name="KSO_WM_TEMPLATE_INDEX" val="20198897"/>
  <p:tag name="KSO_WM_UNIT_LAYERLEVEL" val="1_1_1"/>
  <p:tag name="KSO_WM_TAG_VERSION" val="1.0"/>
  <p:tag name="KSO_WM_BEAUTIFY_FLAG" val="#wm#"/>
  <p:tag name="KSO_WM_DIAGRAM_GROUP_CODE" val="l1-1"/>
  <p:tag name="KSO_WM_UNIT_TYPE" val="l_h_a"/>
  <p:tag name="KSO_WM_UNIT_INDEX" val="1_1_1"/>
  <p:tag name="KSO_WM_UNIT_PRESET_TEXT" val="第一季度"/>
  <p:tag name="KSO_WM_UNIT_VALUE" val="6"/>
  <p:tag name="KSO_WM_UNIT_USESOURCEFORMAT_APPLY" val="1"/>
</p:tagLst>
</file>

<file path=ppt/tags/tag88.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NOCLEAR" val="0"/>
  <p:tag name="KSO_WM_UNIT_HIGHLIGHT" val="0"/>
  <p:tag name="KSO_WM_UNIT_COMPATIBLE" val="0"/>
  <p:tag name="KSO_WM_UNIT_DIAGRAM_ISNUMVISUAL" val="0"/>
  <p:tag name="KSO_WM_UNIT_DIAGRAM_ISREFERUNIT" val="0"/>
  <p:tag name="KSO_WM_UNIT_ID" val="diagram20198897_1*l_h_f*1_1_1"/>
  <p:tag name="KSO_WM_TEMPLATE_CATEGORY" val="diagram"/>
  <p:tag name="KSO_WM_TEMPLATE_INDEX" val="20198897"/>
  <p:tag name="KSO_WM_UNIT_LAYERLEVEL" val="1_1_1"/>
  <p:tag name="KSO_WM_TAG_VERSION" val="1.0"/>
  <p:tag name="KSO_WM_BEAUTIFY_FLAG" val="#wm#"/>
  <p:tag name="KSO_WM_DIAGRAM_GROUP_CODE" val="l1-1"/>
  <p:tag name="KSO_WM_UNIT_TYPE" val="l_h_f"/>
  <p:tag name="KSO_WM_UNIT_INDEX" val="1_1_1"/>
  <p:tag name="KSO_WM_UNIT_PRESET_TEXT" val="点击此处添加正文文字是您思想的提炼。"/>
  <p:tag name="KSO_WM_UNIT_VALUE" val="43"/>
  <p:tag name="KSO_WM_UNIT_USESOURCEFORMAT_APPLY" val="1"/>
</p:tagLst>
</file>

<file path=ppt/tags/tag89.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ID" val="diagram20198897_1*l_h_i*1_1_1"/>
  <p:tag name="KSO_WM_TEMPLATE_CATEGORY" val="diagram"/>
  <p:tag name="KSO_WM_TEMPLATE_INDEX" val="20198897"/>
  <p:tag name="KSO_WM_UNIT_LAYERLEVEL" val="1_1_1"/>
  <p:tag name="KSO_WM_TAG_VERSION" val="1.0"/>
  <p:tag name="KSO_WM_BEAUTIFY_FLAG" val="#wm#"/>
  <p:tag name="KSO_WM_UNIT_TYPE" val="l_h_i"/>
  <p:tag name="KSO_WM_UNIT_INDEX" val="1_1_1"/>
  <p:tag name="KSO_WM_UNIT_TEXT_FILL_FORE_SCHEMECOLOR_INDEX" val="14"/>
  <p:tag name="KSO_WM_UNIT_TEXT_FILL_TYPE" val="1"/>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844"/>
  <p:tag name="KSO_WM_UNIT_TYPE" val="m_i"/>
  <p:tag name="KSO_WM_UNIT_INDEX" val="1_21"/>
  <p:tag name="KSO_WM_UNIT_ID" val="diagram20187844_3*m_i*1_21"/>
  <p:tag name="KSO_WM_UNIT_LAYERLEVEL" val="1_1"/>
  <p:tag name="KSO_WM_BEAUTIFY_FLAG" val="#wm#"/>
  <p:tag name="KSO_WM_UNIT_HIGHLIGHT" val="0"/>
  <p:tag name="KSO_WM_UNIT_COMPATIBLE" val="0"/>
  <p:tag name="KSO_WM_DIAGRAM_GROUP_CODE" val="m1-1"/>
  <p:tag name="KSO_WM_UNIT_DIAGRAM_ISNUMVISUAL" val="0"/>
  <p:tag name="KSO_WM_UNIT_DIAGRAM_ISREFERUNIT" val="0"/>
  <p:tag name="KSO_WM_UNIT_TEXT_FILL_FORE_SCHEMECOLOR_INDEX" val="13"/>
  <p:tag name="KSO_WM_UNIT_TEXT_FILL_TYPE" val="1"/>
  <p:tag name="KSO_WM_UNIT_USESOURCEFORMAT_APPLY" val="1"/>
</p:tagLst>
</file>

<file path=ppt/tags/tag90.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ID" val="diagram20198897_1*l_h_i*1_1_5"/>
  <p:tag name="KSO_WM_TEMPLATE_CATEGORY" val="diagram"/>
  <p:tag name="KSO_WM_TEMPLATE_INDEX" val="20198897"/>
  <p:tag name="KSO_WM_UNIT_LAYERLEVEL" val="1_1_1"/>
  <p:tag name="KSO_WM_TAG_VERSION" val="1.0"/>
  <p:tag name="KSO_WM_BEAUTIFY_FLAG" val="#wm#"/>
  <p:tag name="KSO_WM_UNIT_TYPE" val="l_h_i"/>
  <p:tag name="KSO_WM_UNIT_INDEX" val="1_1_5"/>
  <p:tag name="KSO_WM_UNIT_FILL_FORE_SCHEMECOLOR_INDEX" val="5"/>
  <p:tag name="KSO_WM_UNIT_FILL_TYPE" val="1"/>
  <p:tag name="KSO_WM_UNIT_TEXT_FILL_FORE_SCHEMECOLOR_INDEX" val="2"/>
  <p:tag name="KSO_WM_UNIT_TEXT_FILL_TYPE" val="1"/>
  <p:tag name="KSO_WM_UNIT_USESOURCEFORMAT_APPLY" val="1"/>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198897_1*l_h_i*1_2_5"/>
  <p:tag name="KSO_WM_TEMPLATE_CATEGORY" val="diagram"/>
  <p:tag name="KSO_WM_TEMPLATE_INDEX" val="20198897"/>
  <p:tag name="KSO_WM_UNIT_LAYERLEVEL" val="1_1_1"/>
  <p:tag name="KSO_WM_TAG_VERSION" val="1.0"/>
  <p:tag name="KSO_WM_BEAUTIFY_FLAG" val="#wm#"/>
  <p:tag name="KSO_WM_UNIT_DIAGRAM_MODELTYPE" val="stripeEnum"/>
  <p:tag name="KSO_WM_UNIT_SUBTYPE" val="b"/>
  <p:tag name="KSO_WM_UNIT_TYPE" val="l_h_i"/>
  <p:tag name="KSO_WM_UNIT_INDEX" val="1_2_5"/>
  <p:tag name="KSO_WM_UNIT_FILL_FORE_SCHEMECOLOR_INDEX" val="5"/>
  <p:tag name="KSO_WM_UNIT_FILL_TYPE" val="1"/>
  <p:tag name="KSO_WM_UNIT_USESOURCEFORMAT_APPLY" val="1"/>
</p:tagLst>
</file>

<file path=ppt/tags/tag92.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UNIT_SUBTYPE" val="b"/>
  <p:tag name="KSO_WM_UNIT_ID" val="diagram20198897_1*l_h_i*1_2_4"/>
  <p:tag name="KSO_WM_TEMPLATE_CATEGORY" val="diagram"/>
  <p:tag name="KSO_WM_TEMPLATE_INDEX" val="20198897"/>
  <p:tag name="KSO_WM_UNIT_LAYERLEVEL" val="1_1_1"/>
  <p:tag name="KSO_WM_TAG_VERSION" val="1.0"/>
  <p:tag name="KSO_WM_BEAUTIFY_FLAG" val="#wm#"/>
  <p:tag name="KSO_WM_DIAGRAM_GROUP_CODE" val="l1-1"/>
  <p:tag name="KSO_WM_UNIT_TYPE" val="l_h_i"/>
  <p:tag name="KSO_WM_UNIT_INDEX" val="1_2_4"/>
  <p:tag name="KSO_WM_UNIT_FILL_FORE_SCHEMECOLOR_INDEX" val="16"/>
  <p:tag name="KSO_WM_UNIT_FILL_TYPE" val="1"/>
  <p:tag name="KSO_WM_UNIT_USESOURCEFORMAT_APPLY" val="1"/>
</p:tagLst>
</file>

<file path=ppt/tags/tag93.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UNIT_SUBTYPE" val="b"/>
  <p:tag name="KSO_WM_UNIT_ID" val="diagram20198897_1*l_h_i*1_3_4"/>
  <p:tag name="KSO_WM_TEMPLATE_CATEGORY" val="diagram"/>
  <p:tag name="KSO_WM_TEMPLATE_INDEX" val="20198897"/>
  <p:tag name="KSO_WM_UNIT_LAYERLEVEL" val="1_1_1"/>
  <p:tag name="KSO_WM_TAG_VERSION" val="1.0"/>
  <p:tag name="KSO_WM_BEAUTIFY_FLAG" val="#wm#"/>
  <p:tag name="KSO_WM_DIAGRAM_GROUP_CODE" val="l1-1"/>
  <p:tag name="KSO_WM_UNIT_TYPE" val="l_h_i"/>
  <p:tag name="KSO_WM_UNIT_INDEX" val="1_3_4"/>
  <p:tag name="KSO_WM_UNIT_FILL_FORE_SCHEMECOLOR_INDEX" val="16"/>
  <p:tag name="KSO_WM_UNIT_FILL_TYPE" val="1"/>
  <p:tag name="KSO_WM_UNIT_USESOURCEFORMAT_APPLY" val="1"/>
</p:tagLst>
</file>

<file path=ppt/tags/tag94.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ISCONTENTSTITLE" val="0"/>
  <p:tag name="KSO_WM_UNIT_NOCLEAR" val="0"/>
  <p:tag name="KSO_WM_UNIT_HIGHLIGHT" val="0"/>
  <p:tag name="KSO_WM_UNIT_COMPATIBLE" val="0"/>
  <p:tag name="KSO_WM_UNIT_DIAGRAM_ISNUMVISUAL" val="0"/>
  <p:tag name="KSO_WM_UNIT_DIAGRAM_ISREFERUNIT" val="0"/>
  <p:tag name="KSO_WM_UNIT_ID" val="diagram20198897_1*l_h_a*1_2_1"/>
  <p:tag name="KSO_WM_TEMPLATE_CATEGORY" val="diagram"/>
  <p:tag name="KSO_WM_TEMPLATE_INDEX" val="20198897"/>
  <p:tag name="KSO_WM_UNIT_LAYERLEVEL" val="1_1_1"/>
  <p:tag name="KSO_WM_TAG_VERSION" val="1.0"/>
  <p:tag name="KSO_WM_BEAUTIFY_FLAG" val="#wm#"/>
  <p:tag name="KSO_WM_DIAGRAM_GROUP_CODE" val="l1-1"/>
  <p:tag name="KSO_WM_UNIT_TYPE" val="l_h_a"/>
  <p:tag name="KSO_WM_UNIT_INDEX" val="1_2_1"/>
  <p:tag name="KSO_WM_UNIT_PRESET_TEXT" val="第二季度"/>
  <p:tag name="KSO_WM_UNIT_VALUE" val="6"/>
  <p:tag name="KSO_WM_UNIT_USESOURCEFORMAT_APPLY" val="1"/>
</p:tagLst>
</file>

<file path=ppt/tags/tag95.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NOCLEAR" val="0"/>
  <p:tag name="KSO_WM_UNIT_HIGHLIGHT" val="0"/>
  <p:tag name="KSO_WM_UNIT_COMPATIBLE" val="0"/>
  <p:tag name="KSO_WM_UNIT_DIAGRAM_ISNUMVISUAL" val="0"/>
  <p:tag name="KSO_WM_UNIT_DIAGRAM_ISREFERUNIT" val="0"/>
  <p:tag name="KSO_WM_UNIT_ID" val="diagram20198897_1*l_h_f*1_2_1"/>
  <p:tag name="KSO_WM_TEMPLATE_CATEGORY" val="diagram"/>
  <p:tag name="KSO_WM_TEMPLATE_INDEX" val="20198897"/>
  <p:tag name="KSO_WM_UNIT_LAYERLEVEL" val="1_1_1"/>
  <p:tag name="KSO_WM_TAG_VERSION" val="1.0"/>
  <p:tag name="KSO_WM_BEAUTIFY_FLAG" val="#wm#"/>
  <p:tag name="KSO_WM_DIAGRAM_GROUP_CODE" val="l1-1"/>
  <p:tag name="KSO_WM_UNIT_TYPE" val="l_h_f"/>
  <p:tag name="KSO_WM_UNIT_INDEX" val="1_2_1"/>
  <p:tag name="KSO_WM_UNIT_PRESET_TEXT" val="点击此处添加正文文字是您思想的提炼。"/>
  <p:tag name="KSO_WM_UNIT_VALUE" val="43"/>
  <p:tag name="KSO_WM_UNIT_USESOURCEFORMAT_APPLY" val="1"/>
</p:tagLst>
</file>

<file path=ppt/tags/tag96.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ID" val="diagram20198897_1*l_h_i*1_2_1"/>
  <p:tag name="KSO_WM_TEMPLATE_CATEGORY" val="diagram"/>
  <p:tag name="KSO_WM_TEMPLATE_INDEX" val="20198897"/>
  <p:tag name="KSO_WM_UNIT_LAYERLEVEL" val="1_1_1"/>
  <p:tag name="KSO_WM_TAG_VERSION" val="1.0"/>
  <p:tag name="KSO_WM_BEAUTIFY_FLAG" val="#wm#"/>
  <p:tag name="KSO_WM_UNIT_TYPE" val="l_h_i"/>
  <p:tag name="KSO_WM_UNIT_INDEX" val="1_2_1"/>
  <p:tag name="KSO_WM_UNIT_TEXT_FILL_FORE_SCHEMECOLOR_INDEX" val="14"/>
  <p:tag name="KSO_WM_UNIT_TEXT_FILL_TYPE" val="1"/>
  <p:tag name="KSO_WM_UNIT_USESOURCEFORMAT_APPLY" val="1"/>
</p:tagLst>
</file>

<file path=ppt/tags/tag97.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ID" val="diagram20198897_1*l_h_i*1_2_2"/>
  <p:tag name="KSO_WM_TEMPLATE_CATEGORY" val="diagram"/>
  <p:tag name="KSO_WM_TEMPLATE_INDEX" val="20198897"/>
  <p:tag name="KSO_WM_UNIT_LAYERLEVEL" val="1_1_1"/>
  <p:tag name="KSO_WM_TAG_VERSION" val="1.0"/>
  <p:tag name="KSO_WM_BEAUTIFY_FLAG" val="#wm#"/>
  <p:tag name="KSO_WM_UNIT_TYPE" val="l_h_i"/>
  <p:tag name="KSO_WM_UNIT_INDEX" val="1_2_2"/>
  <p:tag name="KSO_WM_UNIT_FILL_FORE_SCHEMECOLOR_INDEX" val="5"/>
  <p:tag name="KSO_WM_UNIT_FILL_TYPE" val="1"/>
  <p:tag name="KSO_WM_UNIT_TEXT_FILL_FORE_SCHEMECOLOR_INDEX" val="2"/>
  <p:tag name="KSO_WM_UNIT_TEXT_FILL_TYPE" val="1"/>
  <p:tag name="KSO_WM_UNIT_USESOURCEFORMAT_APPLY" val="1"/>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198897_1*l_h_i*1_1_2"/>
  <p:tag name="KSO_WM_TEMPLATE_CATEGORY" val="diagram"/>
  <p:tag name="KSO_WM_TEMPLATE_INDEX" val="20198897"/>
  <p:tag name="KSO_WM_UNIT_LAYERLEVEL" val="1_1_1"/>
  <p:tag name="KSO_WM_TAG_VERSION" val="1.0"/>
  <p:tag name="KSO_WM_BEAUTIFY_FLAG" val="#wm#"/>
  <p:tag name="KSO_WM_UNIT_DIAGRAM_MODELTYPE" val="stripeEnum"/>
  <p:tag name="KSO_WM_UNIT_SUBTYPE" val="b"/>
  <p:tag name="KSO_WM_UNIT_TYPE" val="l_h_i"/>
  <p:tag name="KSO_WM_UNIT_INDEX" val="1_1_2"/>
  <p:tag name="KSO_WM_UNIT_FILL_FORE_SCHEMECOLOR_INDEX" val="5"/>
  <p:tag name="KSO_WM_UNIT_FILL_TYPE" val="1"/>
  <p:tag name="KSO_WM_UNIT_USESOURCEFORMAT_APPLY" val="1"/>
</p:tagLst>
</file>

<file path=ppt/tags/tag99.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UNIT_SUBTYPE" val="b"/>
  <p:tag name="KSO_WM_UNIT_ID" val="diagram20198897_1*l_h_i*1_1_3"/>
  <p:tag name="KSO_WM_TEMPLATE_CATEGORY" val="diagram"/>
  <p:tag name="KSO_WM_TEMPLATE_INDEX" val="20198897"/>
  <p:tag name="KSO_WM_UNIT_LAYERLEVEL" val="1_1_1"/>
  <p:tag name="KSO_WM_TAG_VERSION" val="1.0"/>
  <p:tag name="KSO_WM_BEAUTIFY_FLAG" val="#wm#"/>
  <p:tag name="KSO_WM_DIAGRAM_GROUP_CODE" val="l1-1"/>
  <p:tag name="KSO_WM_UNIT_TYPE" val="l_h_i"/>
  <p:tag name="KSO_WM_UNIT_INDEX" val="1_1_3"/>
  <p:tag name="KSO_WM_UNIT_FILL_FORE_SCHEMECOLOR_INDEX" val="16"/>
  <p:tag name="KSO_WM_UNIT_FILL_TYPE" val="1"/>
  <p:tag name="KSO_WM_UNIT_USESOURCEFORMAT_APPLY"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24062"/>
        </a:solidFill>
      </a:spPr>
      <a:bodyPr rtlCol="0" anchor="ctr"/>
      <a:lstStyle>
        <a:defPPr algn="ctr">
          <a:defRPr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TotalTime>
  <Words>12672</Words>
  <Application>Microsoft Macintosh PowerPoint</Application>
  <PresentationFormat>宽屏</PresentationFormat>
  <Paragraphs>927</Paragraphs>
  <Slides>69</Slides>
  <Notes>19</Notes>
  <HiddenSlides>0</HiddenSlides>
  <MMClips>2</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69</vt:i4>
      </vt:variant>
    </vt:vector>
  </HeadingPairs>
  <TitlesOfParts>
    <vt:vector size="86" baseType="lpstr">
      <vt:lpstr>等线</vt:lpstr>
      <vt:lpstr>仿宋</vt:lpstr>
      <vt:lpstr>黑体</vt:lpstr>
      <vt:lpstr>宋体</vt:lpstr>
      <vt:lpstr>微软雅黑</vt:lpstr>
      <vt:lpstr>Bebas</vt:lpstr>
      <vt:lpstr>Lato</vt:lpstr>
      <vt:lpstr>Lifeline JL</vt:lpstr>
      <vt:lpstr>Montserrat</vt:lpstr>
      <vt:lpstr>Agency FB</vt:lpstr>
      <vt:lpstr>Arial</vt:lpstr>
      <vt:lpstr>Arial Black</vt:lpstr>
      <vt:lpstr>Calibri</vt:lpstr>
      <vt:lpstr>Calibri Light</vt:lpstr>
      <vt:lpstr>Times New Roman</vt:lpstr>
      <vt:lpstr>Wingdings</vt:lpstr>
      <vt:lpstr>Office 主题</vt:lpstr>
      <vt:lpstr>PowerPoint 演示文稿</vt:lpstr>
      <vt:lpstr>PowerPoint 演示文稿</vt:lpstr>
      <vt:lpstr>目  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office365</cp:lastModifiedBy>
  <cp:revision>639</cp:revision>
  <dcterms:created xsi:type="dcterms:W3CDTF">2017-02-19T15:11:00Z</dcterms:created>
  <dcterms:modified xsi:type="dcterms:W3CDTF">2019-10-31T00:37:20Z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2052-11.1.0.8567</vt:lpwstr>
  </property>
</Properties>
</file>